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75" r:id="rId16"/>
    <p:sldId id="276" r:id="rId17"/>
    <p:sldId id="269" r:id="rId18"/>
    <p:sldId id="270" r:id="rId19"/>
    <p:sldId id="272" r:id="rId20"/>
    <p:sldId id="273" r:id="rId21"/>
    <p:sldId id="271" r:id="rId22"/>
  </p:sldIdLst>
  <p:sldSz cx="9144000" cy="6858000" type="screen4x3"/>
  <p:notesSz cx="6858000" cy="914400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558" autoAdjust="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0 w 1722"/>
                <a:gd name="T1" fmla="*/ 65 h 66"/>
                <a:gd name="T2" fmla="*/ 1720 w 1722"/>
                <a:gd name="T3" fmla="*/ 59 h 66"/>
                <a:gd name="T4" fmla="*/ 0 w 1722"/>
                <a:gd name="T5" fmla="*/ 0 h 66"/>
                <a:gd name="T6" fmla="*/ 0 w 1722"/>
                <a:gd name="T7" fmla="*/ 47 h 66"/>
                <a:gd name="T8" fmla="*/ 1720 w 1722"/>
                <a:gd name="T9" fmla="*/ 65 h 66"/>
                <a:gd name="T10" fmla="*/ 1720 w 1722"/>
                <a:gd name="T11" fmla="*/ 6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4 w 975"/>
                <a:gd name="T1" fmla="*/ 48 h 101"/>
                <a:gd name="T2" fmla="*/ 97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4 w 975"/>
                <a:gd name="T9" fmla="*/ 48 h 101"/>
                <a:gd name="T10" fmla="*/ 97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9 w 2141"/>
                <a:gd name="T7" fmla="*/ 0 h 198"/>
                <a:gd name="T8" fmla="*/ 213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9 w 2517"/>
                <a:gd name="T1" fmla="*/ 276 h 276"/>
                <a:gd name="T2" fmla="*/ 2514 w 2517"/>
                <a:gd name="T3" fmla="*/ 204 h 276"/>
                <a:gd name="T4" fmla="*/ 2257 w 2517"/>
                <a:gd name="T5" fmla="*/ 0 h 276"/>
                <a:gd name="T6" fmla="*/ 0 w 2517"/>
                <a:gd name="T7" fmla="*/ 276 h 276"/>
                <a:gd name="T8" fmla="*/ 2179 w 2517"/>
                <a:gd name="T9" fmla="*/ 276 h 276"/>
                <a:gd name="T10" fmla="*/ 2179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8 w 729"/>
                <a:gd name="T7" fmla="*/ 240 h 240"/>
                <a:gd name="T8" fmla="*/ 72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8 w 729"/>
                <a:gd name="T1" fmla="*/ 318 h 318"/>
                <a:gd name="T2" fmla="*/ 72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8 w 729"/>
                <a:gd name="T9" fmla="*/ 318 h 318"/>
                <a:gd name="T10" fmla="*/ 72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sl-SI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sl-SI"/>
              </a:p>
            </p:txBody>
          </p:sp>
        </p:grpSp>
      </p:grpSp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sl-SI" altLang="sl-SI" noProof="0" smtClean="0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sl-SI" altLang="sl-SI" noProof="0" smtClean="0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BE0D88-1D33-48E8-B958-074D196DEF7F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413858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90CD4-5FCE-4731-9EAC-70DCCB7C3B94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344050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1B4B5-D3F2-491F-9EEE-33B80C19B7AD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427864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slov, besedilo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B8D8C-024B-4AF0-9C3E-F09FFFDE1EE5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396368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434BE-CD67-46DC-9A20-F05363CF77C0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43406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9645A-6292-43F4-9F8E-EAE1037B7BEE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269381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3886A-AFE8-4686-81F3-65E0C25301F3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304226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1EF61-EB92-45A6-A710-936B91745042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22811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1A943-2955-4DA6-9AE3-393FA999CC43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253212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0AAA5-8056-41FF-A95B-3A73C2A95306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1105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39BE1-E804-4557-84D3-21A97FE171F5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334389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l-SI" noProof="0" smtClean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6C55B-A7DB-4A2F-8463-97560EC54065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  <p:extLst>
      <p:ext uri="{BB962C8B-B14F-4D97-AF65-F5344CB8AC3E}">
        <p14:creationId xmlns:p14="http://schemas.microsoft.com/office/powerpoint/2010/main" val="34277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0 w 1722"/>
                <a:gd name="T1" fmla="*/ 65 h 66"/>
                <a:gd name="T2" fmla="*/ 1720 w 1722"/>
                <a:gd name="T3" fmla="*/ 59 h 66"/>
                <a:gd name="T4" fmla="*/ 0 w 1722"/>
                <a:gd name="T5" fmla="*/ 0 h 66"/>
                <a:gd name="T6" fmla="*/ 0 w 1722"/>
                <a:gd name="T7" fmla="*/ 47 h 66"/>
                <a:gd name="T8" fmla="*/ 1720 w 1722"/>
                <a:gd name="T9" fmla="*/ 65 h 66"/>
                <a:gd name="T10" fmla="*/ 1720 w 1722"/>
                <a:gd name="T11" fmla="*/ 6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4 w 975"/>
                <a:gd name="T1" fmla="*/ 48 h 101"/>
                <a:gd name="T2" fmla="*/ 97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4 w 975"/>
                <a:gd name="T9" fmla="*/ 48 h 101"/>
                <a:gd name="T10" fmla="*/ 97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9 w 2141"/>
                <a:gd name="T7" fmla="*/ 0 h 198"/>
                <a:gd name="T8" fmla="*/ 213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9 w 2517"/>
                <a:gd name="T1" fmla="*/ 276 h 276"/>
                <a:gd name="T2" fmla="*/ 2514 w 2517"/>
                <a:gd name="T3" fmla="*/ 204 h 276"/>
                <a:gd name="T4" fmla="*/ 2257 w 2517"/>
                <a:gd name="T5" fmla="*/ 0 h 276"/>
                <a:gd name="T6" fmla="*/ 0 w 2517"/>
                <a:gd name="T7" fmla="*/ 276 h 276"/>
                <a:gd name="T8" fmla="*/ 2179 w 2517"/>
                <a:gd name="T9" fmla="*/ 276 h 276"/>
                <a:gd name="T10" fmla="*/ 2179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042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8 w 729"/>
                <a:gd name="T7" fmla="*/ 240 h 240"/>
                <a:gd name="T8" fmla="*/ 72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8 w 729"/>
                <a:gd name="T1" fmla="*/ 318 h 318"/>
                <a:gd name="T2" fmla="*/ 72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8 w 729"/>
                <a:gd name="T9" fmla="*/ 318 h 318"/>
                <a:gd name="T10" fmla="*/ 72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048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050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054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057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1059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sl-SI"/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136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sl-SI"/>
              </a:p>
            </p:txBody>
          </p:sp>
          <p:sp>
            <p:nvSpPr>
              <p:cNvPr id="4137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sl-SI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sl-SI" smtClean="0"/>
              <a:t>Click to edit Master title style</a:t>
            </a:r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altLang="sl-SI" smtClean="0"/>
              <a:t>Click to edit Master text styles</a:t>
            </a:r>
          </a:p>
          <a:p>
            <a:pPr lvl="1"/>
            <a:r>
              <a:rPr lang="sl-SI" altLang="sl-SI" smtClean="0"/>
              <a:t>Second level</a:t>
            </a:r>
          </a:p>
          <a:p>
            <a:pPr lvl="2"/>
            <a:r>
              <a:rPr lang="sl-SI" altLang="sl-SI" smtClean="0"/>
              <a:t>Third level</a:t>
            </a:r>
          </a:p>
          <a:p>
            <a:pPr lvl="3"/>
            <a:r>
              <a:rPr lang="sl-SI" altLang="sl-SI" smtClean="0"/>
              <a:t>Fourth level</a:t>
            </a:r>
          </a:p>
          <a:p>
            <a:pPr lvl="4"/>
            <a:r>
              <a:rPr lang="sl-SI" altLang="sl-SI" smtClean="0"/>
              <a:t>Fifth level</a:t>
            </a:r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sl-SI" altLang="sl-SI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7E5088B8-9677-44A9-860D-370790E83938}" type="slidenum">
              <a:rPr lang="sl-SI" altLang="sl-SI"/>
              <a:pPr>
                <a:defRPr/>
              </a:pPr>
              <a:t>‹#›</a:t>
            </a:fld>
            <a:endParaRPr lang="sl-SI" altLang="sl-SI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0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b="1" dirty="0" smtClean="0">
                <a:solidFill>
                  <a:srgbClr val="FFFF00"/>
                </a:solidFill>
              </a:rPr>
              <a:t>Kazalci (</a:t>
            </a:r>
            <a:r>
              <a:rPr lang="sl-SI" altLang="sl-SI" sz="3200" b="1" dirty="0" err="1" smtClean="0">
                <a:solidFill>
                  <a:srgbClr val="FFFF00"/>
                </a:solidFill>
              </a:rPr>
              <a:t>pointers</a:t>
            </a:r>
            <a:r>
              <a:rPr lang="sl-SI" altLang="sl-SI" sz="3200" b="1" dirty="0" smtClean="0">
                <a:solidFill>
                  <a:srgbClr val="FFFF00"/>
                </a:solidFill>
              </a:rPr>
              <a:t>) v C/C++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836613"/>
            <a:ext cx="7200900" cy="93662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400" b="1" u="sng" smtClean="0">
                <a:solidFill>
                  <a:srgbClr val="FFFF00"/>
                </a:solidFill>
              </a:rPr>
              <a:t>Kazalci so spremenljivke, ki vsebujejo naslov neke druge spremenljivke ali dela pomnilnika !!</a:t>
            </a:r>
          </a:p>
        </p:txBody>
      </p:sp>
      <p:pic>
        <p:nvPicPr>
          <p:cNvPr id="3076" name="Picture 5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08050"/>
            <a:ext cx="792162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250825" y="1844675"/>
            <a:ext cx="8642350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sl-SI" altLang="sl-SI" sz="2400"/>
              <a:t> So v C-ju zelo pomembni podatkovni tipi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sl-SI" altLang="sl-SI" sz="2400"/>
              <a:t> Nam omogočajo gradnjo dinamičnih struktur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sl-SI" altLang="sl-SI" sz="2400"/>
              <a:t> Operacije nad kazalci so precej hitrejše, vendar tudi bolj “umazane”. </a:t>
            </a:r>
            <a:r>
              <a:rPr lang="sl-SI" altLang="sl-SI" sz="2400" b="1"/>
              <a:t>Nepravilna uporaba kazalcev lahko povzroči ne samo prekinitev delovanja programa, temveč sesutje celotnega sistema !!!</a:t>
            </a:r>
          </a:p>
          <a:p>
            <a:pPr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sl-SI" altLang="sl-SI" sz="2400"/>
              <a:t> Vsak kazalec je sestavljen iz : tipa, (ki pove, na  kakšne vrste podatkov kaže) imena in načina hranjenja. Npr :</a:t>
            </a:r>
          </a:p>
          <a:p>
            <a:pPr eaLnBrk="1" hangingPunct="1">
              <a:spcBef>
                <a:spcPct val="50000"/>
              </a:spcBef>
            </a:pPr>
            <a:r>
              <a:rPr lang="sl-SI" altLang="sl-SI" sz="2400"/>
              <a:t>	</a:t>
            </a:r>
          </a:p>
          <a:p>
            <a:pPr algn="ctr" eaLnBrk="1" hangingPunct="1">
              <a:spcBef>
                <a:spcPct val="50000"/>
              </a:spcBef>
            </a:pPr>
            <a:r>
              <a:rPr lang="sl-SI" altLang="sl-SI" sz="2400"/>
              <a:t>short   *pointer ;</a:t>
            </a:r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auto">
          <a:xfrm flipH="1">
            <a:off x="3708400" y="5013325"/>
            <a:ext cx="1223963" cy="115411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79" name="Line 9"/>
          <p:cNvSpPr>
            <a:spLocks noChangeShapeType="1"/>
          </p:cNvSpPr>
          <p:nvPr/>
        </p:nvSpPr>
        <p:spPr bwMode="auto">
          <a:xfrm>
            <a:off x="3635375" y="5300663"/>
            <a:ext cx="144145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3080" name="Line 10"/>
          <p:cNvSpPr>
            <a:spLocks noChangeShapeType="1"/>
          </p:cNvSpPr>
          <p:nvPr/>
        </p:nvSpPr>
        <p:spPr bwMode="auto">
          <a:xfrm flipH="1">
            <a:off x="4500563" y="5373688"/>
            <a:ext cx="792162" cy="7921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b="1" dirty="0" smtClean="0">
                <a:solidFill>
                  <a:srgbClr val="FFFF00"/>
                </a:solidFill>
              </a:rPr>
              <a:t>Kazalci na strukture in razrede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4932363" cy="3240087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400" smtClean="0"/>
              <a:t>Primer: Definirajmo strukturo point,ki ima za elemente koordinate točke. Imejmo dve taki točki: a in b. Imejmo tudi kazalec na tako strukturo. Končno s pomočjo tega kazalca naslavljajmo obe strukturi in nastavimo vrednosti njunih elementov</a:t>
            </a:r>
          </a:p>
        </p:txBody>
      </p:sp>
      <p:pic>
        <p:nvPicPr>
          <p:cNvPr id="12292" name="Picture 4" descr="c0390a"/>
          <p:cNvPicPr>
            <a:picLocks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8625" y="1196975"/>
            <a:ext cx="3635375" cy="295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b="1" dirty="0" smtClean="0">
                <a:solidFill>
                  <a:srgbClr val="FFFF00"/>
                </a:solidFill>
              </a:rPr>
              <a:t>Kazalci na strukture - primer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4427538" cy="4032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struct point {   double x,y,z; };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struct point a, b, *currPoint;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 . . . . . . . . 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currPoint = &amp;a;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(*currPoint).x = 100.0;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(* currPoint).y= 0.0;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 (*currPoint).z = 200.0;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currPoint =&amp;b;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. . . . . . . . 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sl-SI" altLang="sl-SI" sz="2400" smtClean="0"/>
          </a:p>
        </p:txBody>
      </p:sp>
      <p:pic>
        <p:nvPicPr>
          <p:cNvPr id="13316" name="Picture 6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636838"/>
            <a:ext cx="792163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1331913" y="4581525"/>
            <a:ext cx="7561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l-SI" altLang="sl-SI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4427538" y="3500438"/>
            <a:ext cx="4716462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l-SI" altLang="sl-SI" sz="2200" b="1" dirty="0" smtClean="0"/>
              <a:t>Ta operator se imenuje selektor  (-&gt;).</a:t>
            </a:r>
          </a:p>
          <a:p>
            <a:pPr algn="ctr" eaLnBrk="1" hangingPunct="1">
              <a:spcBef>
                <a:spcPct val="50000"/>
              </a:spcBef>
            </a:pPr>
            <a:r>
              <a:rPr lang="sl-SI" altLang="sl-SI" sz="2200" b="1" dirty="0" smtClean="0"/>
              <a:t> </a:t>
            </a:r>
            <a:r>
              <a:rPr lang="sl-SI" altLang="sl-SI" sz="2200" b="1" dirty="0">
                <a:solidFill>
                  <a:srgbClr val="FFFF00"/>
                </a:solidFill>
              </a:rPr>
              <a:t>Selektor lahko uporabimo šele ko smo rezervirali prostor za strukturo in nanjo postavili kazalec.</a:t>
            </a:r>
            <a:r>
              <a:rPr lang="sl-SI" altLang="sl-SI" sz="2200" b="1" dirty="0"/>
              <a:t> 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0" y="4868863"/>
            <a:ext cx="421163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sl-SI" altLang="sl-SI" sz="2200"/>
              <a:t>currPoint =&amp;b;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sl-SI" altLang="sl-SI" sz="2200"/>
              <a:t>currPoint-&gt;x = 120.0; 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sl-SI" altLang="sl-SI" sz="2200"/>
              <a:t>currPoint-&gt; y = 330.0;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sl-SI" altLang="sl-SI" sz="2200"/>
              <a:t>currPoint-&gt; z = 0.0; </a:t>
            </a:r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 flipH="1">
            <a:off x="1403350" y="3716338"/>
            <a:ext cx="316865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b="1" dirty="0" smtClean="0">
                <a:solidFill>
                  <a:srgbClr val="FFFF00"/>
                </a:solidFill>
              </a:rPr>
              <a:t>Kazalci </a:t>
            </a:r>
            <a:r>
              <a:rPr lang="sl-SI" altLang="sl-SI" sz="3200" b="1" dirty="0" smtClean="0">
                <a:solidFill>
                  <a:srgbClr val="FFFF00"/>
                </a:solidFill>
              </a:rPr>
              <a:t>na razrede/objekte - </a:t>
            </a:r>
            <a:r>
              <a:rPr lang="sl-SI" altLang="sl-SI" sz="3200" b="1" dirty="0" smtClean="0">
                <a:solidFill>
                  <a:srgbClr val="FFFF00"/>
                </a:solidFill>
              </a:rPr>
              <a:t>primer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747417"/>
            <a:ext cx="3779912" cy="590418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 err="1" smtClean="0"/>
              <a:t>class</a:t>
            </a:r>
            <a:r>
              <a:rPr lang="sl-SI" altLang="sl-SI" sz="2400" dirty="0" smtClean="0"/>
              <a:t> </a:t>
            </a:r>
            <a:r>
              <a:rPr lang="sl-SI" altLang="sl-SI" sz="2400" dirty="0" err="1" smtClean="0"/>
              <a:t>Tocka</a:t>
            </a:r>
            <a:endParaRPr lang="sl-SI" altLang="sl-SI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 smtClean="0"/>
              <a:t>{ </a:t>
            </a:r>
            <a:r>
              <a:rPr lang="sl-SI" altLang="sl-SI" sz="2400" dirty="0" err="1" smtClean="0"/>
              <a:t>int</a:t>
            </a:r>
            <a:r>
              <a:rPr lang="sl-SI" altLang="sl-SI" sz="2400" dirty="0" smtClean="0"/>
              <a:t> x,y;</a:t>
            </a:r>
            <a:endParaRPr lang="sl-SI" altLang="sl-SI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 smtClean="0"/>
              <a:t>  </a:t>
            </a:r>
            <a:r>
              <a:rPr lang="sl-SI" altLang="sl-SI" sz="2400" dirty="0" err="1" smtClean="0"/>
              <a:t>public</a:t>
            </a:r>
            <a:r>
              <a:rPr lang="sl-SI" altLang="sl-SI" sz="2400" dirty="0" smtClean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/>
              <a:t> </a:t>
            </a:r>
            <a:r>
              <a:rPr lang="sl-SI" altLang="sl-SI" sz="2400" dirty="0" smtClean="0"/>
              <a:t> </a:t>
            </a:r>
            <a:r>
              <a:rPr lang="sl-SI" altLang="sl-SI" sz="2400" dirty="0" err="1" smtClean="0"/>
              <a:t>void</a:t>
            </a:r>
            <a:r>
              <a:rPr lang="sl-SI" altLang="sl-SI" sz="2400" dirty="0" smtClean="0"/>
              <a:t> vnos()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/>
              <a:t> </a:t>
            </a:r>
            <a:r>
              <a:rPr lang="sl-SI" altLang="sl-SI" sz="2400" dirty="0" smtClean="0"/>
              <a:t> {cin &gt;&gt; x &gt;&gt; y;}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/>
              <a:t> </a:t>
            </a:r>
            <a:r>
              <a:rPr lang="sl-SI" altLang="sl-SI" sz="2400" dirty="0" smtClean="0"/>
              <a:t> </a:t>
            </a:r>
            <a:r>
              <a:rPr lang="sl-SI" altLang="sl-SI" sz="2400" dirty="0" err="1" smtClean="0"/>
              <a:t>int</a:t>
            </a:r>
            <a:r>
              <a:rPr lang="sl-SI" altLang="sl-SI" sz="2400" dirty="0" smtClean="0"/>
              <a:t> </a:t>
            </a:r>
            <a:r>
              <a:rPr lang="sl-SI" altLang="sl-SI" sz="2400" dirty="0" err="1" smtClean="0"/>
              <a:t>getX</a:t>
            </a:r>
            <a:r>
              <a:rPr lang="sl-SI" altLang="sl-SI" sz="2400" dirty="0" smtClean="0"/>
              <a:t> 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/>
              <a:t> </a:t>
            </a:r>
            <a:r>
              <a:rPr lang="sl-SI" altLang="sl-SI" sz="2400" dirty="0" smtClean="0"/>
              <a:t> { </a:t>
            </a:r>
            <a:r>
              <a:rPr lang="sl-SI" altLang="sl-SI" sz="2400" dirty="0" err="1" smtClean="0"/>
              <a:t>return</a:t>
            </a:r>
            <a:r>
              <a:rPr lang="sl-SI" altLang="sl-SI" sz="2400" dirty="0" smtClean="0"/>
              <a:t> x;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/>
              <a:t> </a:t>
            </a:r>
            <a:r>
              <a:rPr lang="sl-SI" altLang="sl-SI" sz="2400" dirty="0" smtClean="0"/>
              <a:t> </a:t>
            </a:r>
            <a:r>
              <a:rPr lang="sl-SI" altLang="sl-SI" sz="2400" dirty="0" err="1" smtClean="0"/>
              <a:t>int</a:t>
            </a:r>
            <a:r>
              <a:rPr lang="sl-SI" altLang="sl-SI" sz="2400" dirty="0" smtClean="0"/>
              <a:t> </a:t>
            </a:r>
            <a:r>
              <a:rPr lang="sl-SI" altLang="sl-SI" sz="2400" dirty="0" err="1" smtClean="0"/>
              <a:t>getY</a:t>
            </a:r>
            <a:r>
              <a:rPr lang="sl-SI" altLang="sl-SI" sz="2400" dirty="0" smtClean="0"/>
              <a:t> 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/>
              <a:t> </a:t>
            </a:r>
            <a:r>
              <a:rPr lang="sl-SI" altLang="sl-SI" sz="2400" dirty="0" smtClean="0"/>
              <a:t> {</a:t>
            </a:r>
            <a:r>
              <a:rPr lang="sl-SI" altLang="sl-SI" sz="2400" dirty="0" err="1" smtClean="0"/>
              <a:t>return</a:t>
            </a:r>
            <a:r>
              <a:rPr lang="sl-SI" altLang="sl-SI" sz="2400" dirty="0" smtClean="0"/>
              <a:t> y; 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 smtClean="0"/>
              <a:t> };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 err="1" smtClean="0"/>
              <a:t>int</a:t>
            </a:r>
            <a:r>
              <a:rPr lang="sl-SI" altLang="sl-SI" sz="2400" dirty="0" smtClean="0"/>
              <a:t> </a:t>
            </a:r>
            <a:r>
              <a:rPr lang="sl-SI" altLang="sl-SI" sz="2400" dirty="0" err="1" smtClean="0"/>
              <a:t>main</a:t>
            </a:r>
            <a:r>
              <a:rPr lang="sl-SI" altLang="sl-SI" sz="2400" dirty="0" smtClean="0"/>
              <a:t> 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 smtClean="0"/>
              <a:t>{ </a:t>
            </a:r>
            <a:r>
              <a:rPr lang="sl-SI" altLang="sl-SI" sz="2400" dirty="0" err="1" smtClean="0"/>
              <a:t>Tocka</a:t>
            </a:r>
            <a:r>
              <a:rPr lang="sl-SI" altLang="sl-SI" sz="2400" dirty="0" smtClean="0"/>
              <a:t> t1,t2, *pt1, *pt2;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dirty="0" smtClean="0"/>
              <a:t>  </a:t>
            </a:r>
            <a:r>
              <a:rPr lang="sl-SI" altLang="sl-SI" sz="2400" dirty="0" err="1" smtClean="0"/>
              <a:t>float</a:t>
            </a:r>
            <a:r>
              <a:rPr lang="sl-SI" altLang="sl-SI" sz="2400" dirty="0" smtClean="0"/>
              <a:t> r;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sl-SI" altLang="sl-SI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sl-SI" altLang="sl-SI" sz="2400" dirty="0" smtClean="0"/>
          </a:p>
        </p:txBody>
      </p:sp>
      <p:pic>
        <p:nvPicPr>
          <p:cNvPr id="13316" name="Picture 6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949279"/>
            <a:ext cx="792163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1331913" y="4581525"/>
            <a:ext cx="7561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l-SI" altLang="sl-SI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3957187" y="4730402"/>
            <a:ext cx="471646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l-SI" altLang="sl-SI" sz="2200" b="1" dirty="0" smtClean="0"/>
              <a:t> </a:t>
            </a:r>
            <a:r>
              <a:rPr lang="sl-SI" altLang="sl-SI" sz="2200" b="1" dirty="0">
                <a:solidFill>
                  <a:srgbClr val="FFFF00"/>
                </a:solidFill>
              </a:rPr>
              <a:t>Selektor lahko uporabimo šele ko smo </a:t>
            </a:r>
            <a:r>
              <a:rPr lang="sl-SI" altLang="sl-SI" sz="2200" b="1" dirty="0" smtClean="0">
                <a:solidFill>
                  <a:srgbClr val="FFFF00"/>
                </a:solidFill>
              </a:rPr>
              <a:t>deklarirali objekt in  nanj </a:t>
            </a:r>
            <a:r>
              <a:rPr lang="sl-SI" altLang="sl-SI" sz="2200" b="1" dirty="0">
                <a:solidFill>
                  <a:srgbClr val="FFFF00"/>
                </a:solidFill>
              </a:rPr>
              <a:t>postavili kazalec.</a:t>
            </a:r>
            <a:r>
              <a:rPr lang="sl-SI" altLang="sl-SI" sz="2200" b="1" dirty="0"/>
              <a:t> </a:t>
            </a:r>
          </a:p>
        </p:txBody>
      </p:sp>
      <p:sp>
        <p:nvSpPr>
          <p:cNvPr id="13320" name="Line 11"/>
          <p:cNvSpPr>
            <a:spLocks noChangeShapeType="1"/>
          </p:cNvSpPr>
          <p:nvPr/>
        </p:nvSpPr>
        <p:spPr bwMode="auto">
          <a:xfrm flipH="1" flipV="1">
            <a:off x="4139952" y="1988841"/>
            <a:ext cx="1944216" cy="2776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563888" y="750475"/>
            <a:ext cx="5503060" cy="347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smtClean="0"/>
              <a:t>pt1=&amp;t1;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smtClean="0"/>
              <a:t>pt2=&amp;t2;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smtClean="0"/>
              <a:t>pt1-&gt;vnos();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smtClean="0"/>
              <a:t>pt2-&gt;vnos();</a:t>
            </a:r>
          </a:p>
          <a:p>
            <a:pPr eaLnBrk="1" hangingPunct="1">
              <a:buNone/>
              <a:defRPr/>
            </a:pPr>
            <a:r>
              <a:rPr lang="sl-SI" altLang="sl-SI" sz="2400" kern="0" dirty="0" smtClean="0"/>
              <a:t>r=</a:t>
            </a:r>
            <a:r>
              <a:rPr lang="sl-SI" altLang="sl-SI" sz="2400" kern="0" dirty="0" err="1" smtClean="0"/>
              <a:t>sqrt</a:t>
            </a:r>
            <a:r>
              <a:rPr lang="sl-SI" altLang="sl-SI" sz="2400" kern="0" dirty="0" smtClean="0"/>
              <a:t> (</a:t>
            </a:r>
            <a:r>
              <a:rPr lang="sl-SI" altLang="sl-SI" sz="2400" kern="0" dirty="0" err="1" smtClean="0"/>
              <a:t>pow</a:t>
            </a:r>
            <a:r>
              <a:rPr lang="sl-SI" altLang="sl-SI" sz="2400" kern="0" dirty="0" smtClean="0"/>
              <a:t> (pt1-&gt;</a:t>
            </a:r>
            <a:r>
              <a:rPr lang="sl-SI" altLang="sl-SI" sz="2400" kern="0" dirty="0" err="1" smtClean="0"/>
              <a:t>getX</a:t>
            </a:r>
            <a:r>
              <a:rPr lang="sl-SI" altLang="sl-SI" sz="2400" kern="0" dirty="0" smtClean="0"/>
              <a:t>()-pt2-&gt;</a:t>
            </a:r>
            <a:r>
              <a:rPr lang="sl-SI" altLang="sl-SI" sz="2400" kern="0" dirty="0" err="1" smtClean="0"/>
              <a:t>getx</a:t>
            </a:r>
            <a:r>
              <a:rPr lang="sl-SI" altLang="sl-SI" sz="2400" kern="0" dirty="0" smtClean="0"/>
              <a:t>() ,2) + </a:t>
            </a:r>
            <a:r>
              <a:rPr lang="sl-SI" altLang="sl-SI" sz="2400" kern="0" dirty="0" err="1"/>
              <a:t>pow</a:t>
            </a:r>
            <a:r>
              <a:rPr lang="sl-SI" altLang="sl-SI" sz="2400" kern="0" dirty="0"/>
              <a:t> (pt1-&gt;</a:t>
            </a:r>
            <a:r>
              <a:rPr lang="sl-SI" altLang="sl-SI" sz="2400" kern="0" dirty="0" err="1" smtClean="0"/>
              <a:t>getY</a:t>
            </a:r>
            <a:r>
              <a:rPr lang="sl-SI" altLang="sl-SI" sz="2400" kern="0" dirty="0" smtClean="0"/>
              <a:t>()-pt2-</a:t>
            </a:r>
            <a:r>
              <a:rPr lang="sl-SI" altLang="sl-SI" sz="2400" kern="0" dirty="0"/>
              <a:t>&gt;</a:t>
            </a:r>
            <a:r>
              <a:rPr lang="sl-SI" altLang="sl-SI" sz="2400" kern="0" dirty="0" err="1" smtClean="0"/>
              <a:t>getY</a:t>
            </a:r>
            <a:r>
              <a:rPr lang="sl-SI" altLang="sl-SI" sz="2400" kern="0" dirty="0" smtClean="0"/>
              <a:t>() </a:t>
            </a:r>
            <a:r>
              <a:rPr lang="sl-SI" altLang="sl-SI" sz="2400" kern="0" dirty="0"/>
              <a:t>,</a:t>
            </a:r>
            <a:r>
              <a:rPr lang="sl-SI" altLang="sl-SI" sz="2400" kern="0"/>
              <a:t>2</a:t>
            </a:r>
            <a:r>
              <a:rPr lang="sl-SI" altLang="sl-SI" sz="2400" kern="0" smtClean="0"/>
              <a:t>)); </a:t>
            </a:r>
            <a:endParaRPr lang="sl-SI" altLang="sl-SI" sz="2400" kern="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err="1" smtClean="0"/>
              <a:t>cout</a:t>
            </a:r>
            <a:r>
              <a:rPr lang="sl-SI" altLang="sl-SI" sz="2400" kern="0" dirty="0" smtClean="0"/>
              <a:t> &lt;&lt; r;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smtClean="0"/>
              <a:t> };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sl-SI" altLang="sl-SI" sz="2400" kern="0" dirty="0" smtClean="0"/>
          </a:p>
        </p:txBody>
      </p:sp>
      <p:cxnSp>
        <p:nvCxnSpPr>
          <p:cNvPr id="3" name="Raven povezovalnik 2"/>
          <p:cNvCxnSpPr/>
          <p:nvPr/>
        </p:nvCxnSpPr>
        <p:spPr>
          <a:xfrm>
            <a:off x="3474285" y="746283"/>
            <a:ext cx="72008" cy="5990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b="1" dirty="0" smtClean="0">
                <a:solidFill>
                  <a:srgbClr val="FFFF00"/>
                </a:solidFill>
              </a:rPr>
              <a:t>Dinamična alokacija </a:t>
            </a:r>
            <a:r>
              <a:rPr lang="sl-SI" altLang="sl-SI" sz="3200" b="1" dirty="0" smtClean="0">
                <a:solidFill>
                  <a:srgbClr val="FFFF00"/>
                </a:solidFill>
              </a:rPr>
              <a:t>pomnilnika C</a:t>
            </a:r>
            <a:endParaRPr lang="sl-SI" altLang="sl-SI" sz="3200" b="1" dirty="0" smtClean="0">
              <a:solidFill>
                <a:srgbClr val="FFFF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5400" y="836712"/>
            <a:ext cx="9144000" cy="5760293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400" b="1" dirty="0" smtClean="0"/>
              <a:t>Standardni C pozna </a:t>
            </a:r>
            <a:r>
              <a:rPr lang="sl-SI" altLang="sl-SI" sz="2400" b="1" dirty="0" smtClean="0"/>
              <a:t>štiri </a:t>
            </a:r>
            <a:r>
              <a:rPr lang="sl-SI" altLang="sl-SI" sz="2400" b="1" dirty="0" smtClean="0"/>
              <a:t>funkcije za dinamično alokacijo </a:t>
            </a:r>
            <a:r>
              <a:rPr lang="sl-SI" altLang="sl-SI" sz="2400" b="1" dirty="0" smtClean="0"/>
              <a:t>in sproščanje pomnilnika</a:t>
            </a:r>
            <a:r>
              <a:rPr lang="sl-SI" altLang="sl-SI" sz="2400" b="1" dirty="0" smtClean="0">
                <a:solidFill>
                  <a:srgbClr val="FFFF00"/>
                </a:solidFill>
              </a:rPr>
              <a:t>: </a:t>
            </a:r>
            <a:r>
              <a:rPr lang="sl-SI" altLang="sl-SI" sz="2400" b="1" dirty="0" err="1" smtClean="0">
                <a:solidFill>
                  <a:srgbClr val="FFFF00"/>
                </a:solidFill>
              </a:rPr>
              <a:t>malloc</a:t>
            </a:r>
            <a:r>
              <a:rPr lang="sl-SI" altLang="sl-SI" sz="2400" b="1" dirty="0" smtClean="0">
                <a:solidFill>
                  <a:srgbClr val="FFFF00"/>
                </a:solidFill>
              </a:rPr>
              <a:t>(), </a:t>
            </a:r>
            <a:r>
              <a:rPr lang="sl-SI" altLang="sl-SI" sz="2400" b="1" dirty="0" err="1" smtClean="0">
                <a:solidFill>
                  <a:srgbClr val="FFFF00"/>
                </a:solidFill>
              </a:rPr>
              <a:t>calloc</a:t>
            </a:r>
            <a:r>
              <a:rPr lang="sl-SI" altLang="sl-SI" sz="2400" b="1" dirty="0" smtClean="0">
                <a:solidFill>
                  <a:srgbClr val="FFFF00"/>
                </a:solidFill>
              </a:rPr>
              <a:t>(), </a:t>
            </a:r>
            <a:r>
              <a:rPr lang="sl-SI" altLang="sl-SI" sz="2400" b="1" dirty="0" err="1" smtClean="0">
                <a:solidFill>
                  <a:srgbClr val="FFFF00"/>
                </a:solidFill>
              </a:rPr>
              <a:t>realloc</a:t>
            </a:r>
            <a:r>
              <a:rPr lang="sl-SI" altLang="sl-SI" sz="2400" b="1" dirty="0" smtClean="0">
                <a:solidFill>
                  <a:srgbClr val="FFFF00"/>
                </a:solidFill>
              </a:rPr>
              <a:t>(), </a:t>
            </a:r>
            <a:r>
              <a:rPr lang="sl-SI" altLang="sl-SI" sz="2400" b="1" dirty="0" err="1" smtClean="0">
                <a:solidFill>
                  <a:srgbClr val="FFFF00"/>
                </a:solidFill>
              </a:rPr>
              <a:t>free</a:t>
            </a:r>
            <a:r>
              <a:rPr lang="sl-SI" altLang="sl-SI" sz="2400" b="1" dirty="0" smtClean="0">
                <a:solidFill>
                  <a:srgbClr val="FFFF00"/>
                </a:solidFill>
              </a:rPr>
              <a:t>()</a:t>
            </a:r>
          </a:p>
          <a:p>
            <a:pPr eaLnBrk="1" hangingPunct="1">
              <a:defRPr/>
            </a:pPr>
            <a:r>
              <a:rPr lang="sl-SI" altLang="sl-SI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 za dinamično rezervacijo </a:t>
            </a:r>
            <a:r>
              <a:rPr lang="sl-SI" altLang="sl-SI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sl-SI" altLang="sl-SI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kopici (ang. </a:t>
            </a:r>
            <a:r>
              <a:rPr lang="sl-SI" altLang="sl-SI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sl-SI" altLang="sl-SI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ki se razlikuje od rezervacije na skladu (ang. </a:t>
            </a:r>
            <a:r>
              <a:rPr lang="sl-SI" altLang="sl-SI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sl-SI" altLang="sl-SI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defRPr/>
            </a:pPr>
            <a:r>
              <a:rPr lang="sl-SI" altLang="sl-SI" sz="2400" dirty="0" smtClean="0"/>
              <a:t>Funkcija </a:t>
            </a:r>
            <a:r>
              <a:rPr lang="sl-SI" altLang="sl-SI" sz="2400" b="1" dirty="0" err="1" smtClean="0"/>
              <a:t>malloc</a:t>
            </a:r>
            <a:r>
              <a:rPr lang="sl-SI" altLang="sl-SI" sz="2400" dirty="0" smtClean="0"/>
              <a:t> ima en sam argument, ki pove, koliko </a:t>
            </a:r>
            <a:r>
              <a:rPr lang="sl-SI" altLang="sl-SI" sz="2400" dirty="0" err="1" smtClean="0"/>
              <a:t>bytov</a:t>
            </a:r>
            <a:r>
              <a:rPr lang="sl-SI" altLang="sl-SI" sz="2400" dirty="0" smtClean="0"/>
              <a:t> pomnilnika rabimo.  </a:t>
            </a:r>
          </a:p>
          <a:p>
            <a:pPr eaLnBrk="1" hangingPunct="1">
              <a:defRPr/>
            </a:pPr>
            <a:r>
              <a:rPr lang="sl-SI" altLang="sl-SI" sz="2400" dirty="0" smtClean="0"/>
              <a:t>Funkcija </a:t>
            </a:r>
            <a:r>
              <a:rPr lang="sl-SI" altLang="sl-SI" sz="2400" b="1" dirty="0" err="1" smtClean="0"/>
              <a:t>calloc</a:t>
            </a:r>
            <a:r>
              <a:rPr lang="sl-SI" altLang="sl-SI" sz="2400" dirty="0" smtClean="0"/>
              <a:t> ima dva argumenta: prvi pove število elementov, drugi pove velikost posameznega elementa (v </a:t>
            </a:r>
            <a:r>
              <a:rPr lang="sl-SI" altLang="sl-SI" sz="2400" dirty="0" err="1" smtClean="0"/>
              <a:t>bytih</a:t>
            </a:r>
            <a:r>
              <a:rPr lang="sl-SI" altLang="sl-SI" sz="2400" dirty="0" smtClean="0"/>
              <a:t>), zato uporaba operatorja </a:t>
            </a:r>
            <a:r>
              <a:rPr lang="sl-SI" altLang="sl-SI" sz="2400" dirty="0" err="1" smtClean="0"/>
              <a:t>sizeof</a:t>
            </a:r>
            <a:r>
              <a:rPr lang="sl-SI" altLang="sl-SI" sz="2400" dirty="0" smtClean="0"/>
              <a:t>(). </a:t>
            </a:r>
          </a:p>
          <a:p>
            <a:pPr eaLnBrk="1" hangingPunct="1">
              <a:defRPr/>
            </a:pPr>
            <a:r>
              <a:rPr lang="sl-SI" altLang="sl-SI" sz="2400" dirty="0" smtClean="0"/>
              <a:t> Oba klica vrneta kazalec tipa "</a:t>
            </a:r>
            <a:r>
              <a:rPr lang="sl-SI" altLang="sl-SI" sz="2400" b="1" dirty="0" err="1" smtClean="0"/>
              <a:t>void</a:t>
            </a:r>
            <a:r>
              <a:rPr lang="sl-SI" altLang="sl-SI" sz="2400" dirty="0" smtClean="0"/>
              <a:t>". Zato praviloma kazalec pretvorimo v pravi tip z operatorjem </a:t>
            </a:r>
            <a:r>
              <a:rPr lang="sl-SI" altLang="sl-SI" sz="2400" b="1" dirty="0" err="1" smtClean="0"/>
              <a:t>cast</a:t>
            </a:r>
            <a:r>
              <a:rPr lang="sl-SI" altLang="sl-SI" sz="2400" b="1" dirty="0" smtClean="0"/>
              <a:t>. </a:t>
            </a:r>
            <a:r>
              <a:rPr lang="sl-SI" altLang="sl-SI" sz="2400" dirty="0" smtClean="0"/>
              <a:t>Ta je v našem primeru (glej naslednjo stran) tipa (</a:t>
            </a:r>
            <a:r>
              <a:rPr lang="sl-SI" altLang="sl-SI" sz="2400" dirty="0" err="1" smtClean="0"/>
              <a:t>double</a:t>
            </a:r>
            <a:r>
              <a:rPr lang="sl-SI" altLang="sl-SI" sz="2400" dirty="0" smtClean="0"/>
              <a:t>*).</a:t>
            </a:r>
          </a:p>
          <a:p>
            <a:pPr eaLnBrk="1" hangingPunct="1">
              <a:defRPr/>
            </a:pPr>
            <a:r>
              <a:rPr lang="sl-SI" altLang="sl-SI" sz="2400" dirty="0" smtClean="0"/>
              <a:t> Funkcija </a:t>
            </a:r>
            <a:r>
              <a:rPr lang="sl-SI" altLang="sl-SI" sz="2400" b="1" dirty="0" err="1" smtClean="0"/>
              <a:t>realloc</a:t>
            </a:r>
            <a:r>
              <a:rPr lang="sl-SI" altLang="sl-SI" sz="2400" b="1" dirty="0" smtClean="0"/>
              <a:t> </a:t>
            </a:r>
            <a:r>
              <a:rPr lang="sl-SI" altLang="sl-SI" sz="2400" dirty="0" smtClean="0"/>
              <a:t>spremeni polje, naslovljeno s kazalcem, za definirano število </a:t>
            </a:r>
            <a:r>
              <a:rPr lang="sl-SI" altLang="sl-SI" sz="2400" dirty="0" err="1" smtClean="0"/>
              <a:t>bytov</a:t>
            </a:r>
            <a:r>
              <a:rPr lang="sl-SI" altLang="sl-SI" sz="2400" dirty="0" smtClean="0"/>
              <a:t>. </a:t>
            </a:r>
            <a:endParaRPr lang="sl-SI" altLang="sl-SI" sz="24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smtClean="0">
                <a:solidFill>
                  <a:srgbClr val="FFFF00"/>
                </a:solidFill>
              </a:rPr>
              <a:t>Dinamična alokacija pomnilnika - primeri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35975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#include &lt; stdlib.h 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double *p1, *p2, *p3;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 . . . . . . . 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 p1 = (double*) malloc(20);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 . . . . . . . 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  p2 = (double*) calloc (100, sizeof(double));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 . . . . . . . 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  p3 = realloc(p1,100);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 . . . . . . . . 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 free(p2);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 free(p3);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692150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b="1" dirty="0" smtClean="0">
                <a:solidFill>
                  <a:srgbClr val="FFFF00"/>
                </a:solidFill>
              </a:rPr>
              <a:t>Dinamična alokacija </a:t>
            </a:r>
            <a:r>
              <a:rPr lang="sl-SI" altLang="sl-SI" sz="3200" b="1" dirty="0" smtClean="0">
                <a:solidFill>
                  <a:srgbClr val="FFFF00"/>
                </a:solidFill>
              </a:rPr>
              <a:t>pomnilnika C++</a:t>
            </a:r>
            <a:endParaRPr lang="sl-SI" altLang="sl-SI" sz="3200" b="1" dirty="0" smtClean="0">
              <a:solidFill>
                <a:srgbClr val="FFFF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5400" y="836712"/>
            <a:ext cx="9144000" cy="5760293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400" b="1" dirty="0" smtClean="0"/>
              <a:t>Jezik C++ pozna dve funkciji </a:t>
            </a:r>
            <a:r>
              <a:rPr lang="sl-SI" altLang="sl-SI" sz="2400" b="1" dirty="0" smtClean="0"/>
              <a:t>za dinamično </a:t>
            </a:r>
            <a:r>
              <a:rPr lang="sl-SI" altLang="sl-SI" sz="2400" b="1" dirty="0" smtClean="0"/>
              <a:t>alokacijo in sproščanje pomnilnika</a:t>
            </a:r>
            <a:r>
              <a:rPr lang="sl-SI" altLang="sl-SI" sz="2400" b="1" dirty="0" smtClean="0">
                <a:solidFill>
                  <a:srgbClr val="FFFF00"/>
                </a:solidFill>
              </a:rPr>
              <a:t>: </a:t>
            </a:r>
            <a:r>
              <a:rPr lang="sl-SI" altLang="sl-SI" sz="2400" b="1" dirty="0" err="1" smtClean="0">
                <a:solidFill>
                  <a:srgbClr val="FFFF00"/>
                </a:solidFill>
              </a:rPr>
              <a:t>new</a:t>
            </a:r>
            <a:r>
              <a:rPr lang="sl-SI" altLang="sl-SI" sz="2400" b="1" dirty="0" smtClean="0">
                <a:solidFill>
                  <a:srgbClr val="FFFF00"/>
                </a:solidFill>
              </a:rPr>
              <a:t> in delete</a:t>
            </a:r>
          </a:p>
          <a:p>
            <a:pPr eaLnBrk="1" hangingPunct="1">
              <a:defRPr/>
            </a:pPr>
            <a:r>
              <a:rPr lang="sl-SI" altLang="sl-SI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 za dinamično rezervacijo </a:t>
            </a:r>
            <a:r>
              <a:rPr lang="sl-SI" altLang="sl-SI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sl-SI" altLang="sl-SI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kopici (ang. </a:t>
            </a:r>
            <a:r>
              <a:rPr lang="sl-SI" altLang="sl-SI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sl-SI" altLang="sl-SI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ki se razlikuje od rezervacije na skladu (ang. </a:t>
            </a:r>
            <a:r>
              <a:rPr lang="sl-SI" altLang="sl-SI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r>
              <a:rPr lang="sl-SI" altLang="sl-SI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>
              <a:defRPr/>
            </a:pPr>
            <a:r>
              <a:rPr lang="sl-SI" altLang="sl-SI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Prostor </a:t>
            </a:r>
            <a:r>
              <a:rPr lang="sl-SI" altLang="sl-SI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alociran</a:t>
            </a:r>
            <a:r>
              <a:rPr lang="sl-SI" altLang="sl-SI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kopici se ne sprošča avtomatsko (kot pri skladu), zato moramo obvezno sprostiti spremenljivke, ki jih več ne potrebujemo s pomočjo operatorja delete</a:t>
            </a:r>
          </a:p>
          <a:p>
            <a:pPr eaLnBrk="1" hangingPunct="1">
              <a:defRPr/>
            </a:pPr>
            <a:r>
              <a:rPr lang="sl-SI" altLang="sl-S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Oba operatorja lahko kličemo kjerkoli v programu (npr. tudi v zankah)</a:t>
            </a:r>
          </a:p>
          <a:p>
            <a:pPr eaLnBrk="1" hangingPunct="1">
              <a:defRPr/>
            </a:pPr>
            <a:r>
              <a:rPr lang="sl-SI" altLang="sl-S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 potrebujemo več objektov za postavitev naslovov kazalcev</a:t>
            </a:r>
          </a:p>
          <a:p>
            <a:pPr eaLnBrk="1" hangingPunct="1">
              <a:defRPr/>
            </a:pPr>
            <a:r>
              <a:rPr lang="sl-SI" altLang="sl-S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 klicu operatorja </a:t>
            </a:r>
            <a:r>
              <a:rPr lang="sl-SI" altLang="sl-SI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sl-SI" altLang="sl-S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 uporabi konstruktor, pri klicu operatorja delete pa </a:t>
            </a:r>
            <a:r>
              <a:rPr lang="sl-SI" altLang="sl-SI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destruktor</a:t>
            </a:r>
            <a:r>
              <a:rPr lang="sl-SI" altLang="sl-SI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razreda</a:t>
            </a:r>
          </a:p>
        </p:txBody>
      </p:sp>
    </p:spTree>
    <p:extLst>
      <p:ext uri="{BB962C8B-B14F-4D97-AF65-F5344CB8AC3E}">
        <p14:creationId xmlns:p14="http://schemas.microsoft.com/office/powerpoint/2010/main" val="19844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dirty="0" smtClean="0">
                <a:solidFill>
                  <a:srgbClr val="FFFF00"/>
                </a:solidFill>
              </a:rPr>
              <a:t>Dinamična alokacija pomnilnika - primeri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0728"/>
            <a:ext cx="3529087" cy="51501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dirty="0" smtClean="0"/>
              <a:t>#</a:t>
            </a:r>
            <a:r>
              <a:rPr lang="sl-SI" altLang="sl-SI" sz="2400" dirty="0" err="1" smtClean="0"/>
              <a:t>include</a:t>
            </a:r>
            <a:r>
              <a:rPr lang="sl-SI" altLang="sl-SI" sz="2400" dirty="0" smtClean="0"/>
              <a:t> </a:t>
            </a:r>
            <a:r>
              <a:rPr lang="sl-SI" altLang="sl-SI" sz="2400" dirty="0" smtClean="0"/>
              <a:t>&lt;</a:t>
            </a:r>
            <a:r>
              <a:rPr lang="sl-SI" altLang="sl-SI" sz="2400" dirty="0" err="1" smtClean="0"/>
              <a:t>iostream</a:t>
            </a:r>
            <a:r>
              <a:rPr lang="sl-SI" altLang="sl-SI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dirty="0" err="1" smtClean="0"/>
              <a:t>using</a:t>
            </a:r>
            <a:r>
              <a:rPr lang="sl-SI" altLang="sl-SI" sz="2400" dirty="0" smtClean="0"/>
              <a:t> </a:t>
            </a:r>
            <a:r>
              <a:rPr lang="sl-SI" altLang="sl-SI" sz="2400" dirty="0" err="1" smtClean="0"/>
              <a:t>namespace</a:t>
            </a:r>
            <a:r>
              <a:rPr lang="sl-SI" altLang="sl-SI" sz="2400" dirty="0" smtClean="0"/>
              <a:t> </a:t>
            </a:r>
            <a:r>
              <a:rPr lang="sl-SI" altLang="sl-SI" sz="2400" dirty="0" err="1" smtClean="0"/>
              <a:t>std</a:t>
            </a:r>
            <a:r>
              <a:rPr lang="sl-SI" altLang="sl-SI" sz="2400" dirty="0" smtClean="0"/>
              <a:t>;</a:t>
            </a:r>
            <a:endParaRPr lang="sl-SI" altLang="sl-SI" sz="2400" dirty="0" smtClean="0"/>
          </a:p>
          <a:p>
            <a:pPr eaLnBrk="1" hangingPunct="1">
              <a:buNone/>
              <a:defRPr/>
            </a:pPr>
            <a:r>
              <a:rPr lang="sl-SI" altLang="sl-SI" sz="2400" dirty="0" err="1"/>
              <a:t>class</a:t>
            </a:r>
            <a:r>
              <a:rPr lang="sl-SI" altLang="sl-SI" sz="2400" dirty="0"/>
              <a:t> </a:t>
            </a:r>
            <a:r>
              <a:rPr lang="sl-SI" altLang="sl-SI" sz="2400" dirty="0" err="1"/>
              <a:t>Tocka</a:t>
            </a:r>
            <a:endParaRPr lang="sl-SI" altLang="sl-SI" sz="2400" dirty="0"/>
          </a:p>
          <a:p>
            <a:pPr eaLnBrk="1" hangingPunct="1">
              <a:buNone/>
              <a:defRPr/>
            </a:pPr>
            <a:r>
              <a:rPr lang="sl-SI" altLang="sl-SI" sz="2400" dirty="0"/>
              <a:t>{ </a:t>
            </a:r>
            <a:r>
              <a:rPr lang="sl-SI" altLang="sl-SI" sz="2400" dirty="0" err="1"/>
              <a:t>int</a:t>
            </a:r>
            <a:r>
              <a:rPr lang="sl-SI" altLang="sl-SI" sz="2400" dirty="0"/>
              <a:t> x,y;</a:t>
            </a:r>
          </a:p>
          <a:p>
            <a:pPr eaLnBrk="1" hangingPunct="1">
              <a:buNone/>
              <a:defRPr/>
            </a:pPr>
            <a:r>
              <a:rPr lang="sl-SI" altLang="sl-SI" sz="2400" dirty="0"/>
              <a:t>  </a:t>
            </a:r>
            <a:r>
              <a:rPr lang="sl-SI" altLang="sl-SI" sz="2400" dirty="0" err="1"/>
              <a:t>public</a:t>
            </a:r>
            <a:r>
              <a:rPr lang="sl-SI" altLang="sl-SI" sz="2400" dirty="0"/>
              <a:t>:</a:t>
            </a:r>
          </a:p>
          <a:p>
            <a:pPr eaLnBrk="1" hangingPunct="1">
              <a:buNone/>
              <a:defRPr/>
            </a:pPr>
            <a:r>
              <a:rPr lang="sl-SI" altLang="sl-SI" sz="2400" dirty="0"/>
              <a:t>  </a:t>
            </a:r>
            <a:r>
              <a:rPr lang="sl-SI" altLang="sl-SI" sz="2400" dirty="0" err="1"/>
              <a:t>void</a:t>
            </a:r>
            <a:r>
              <a:rPr lang="sl-SI" altLang="sl-SI" sz="2400" dirty="0"/>
              <a:t> vnos()</a:t>
            </a:r>
          </a:p>
          <a:p>
            <a:pPr eaLnBrk="1" hangingPunct="1">
              <a:buNone/>
              <a:defRPr/>
            </a:pPr>
            <a:r>
              <a:rPr lang="sl-SI" altLang="sl-SI" sz="2400" dirty="0"/>
              <a:t>  {cin &gt;&gt; x &gt;&gt; y;}</a:t>
            </a:r>
          </a:p>
          <a:p>
            <a:pPr eaLnBrk="1" hangingPunct="1">
              <a:buNone/>
              <a:defRPr/>
            </a:pPr>
            <a:r>
              <a:rPr lang="sl-SI" altLang="sl-SI" sz="2400" dirty="0"/>
              <a:t>  </a:t>
            </a:r>
            <a:r>
              <a:rPr lang="sl-SI" altLang="sl-SI" sz="2400" dirty="0" err="1"/>
              <a:t>int</a:t>
            </a:r>
            <a:r>
              <a:rPr lang="sl-SI" altLang="sl-SI" sz="2400" dirty="0"/>
              <a:t> </a:t>
            </a:r>
            <a:r>
              <a:rPr lang="sl-SI" altLang="sl-SI" sz="2400" dirty="0" err="1"/>
              <a:t>getX</a:t>
            </a:r>
            <a:r>
              <a:rPr lang="sl-SI" altLang="sl-SI" sz="2400" dirty="0"/>
              <a:t> ()</a:t>
            </a:r>
          </a:p>
          <a:p>
            <a:pPr eaLnBrk="1" hangingPunct="1">
              <a:buNone/>
              <a:defRPr/>
            </a:pPr>
            <a:r>
              <a:rPr lang="sl-SI" altLang="sl-SI" sz="2400" dirty="0"/>
              <a:t>  { </a:t>
            </a:r>
            <a:r>
              <a:rPr lang="sl-SI" altLang="sl-SI" sz="2400" dirty="0" err="1"/>
              <a:t>return</a:t>
            </a:r>
            <a:r>
              <a:rPr lang="sl-SI" altLang="sl-SI" sz="2400" dirty="0"/>
              <a:t> x; }</a:t>
            </a:r>
          </a:p>
          <a:p>
            <a:pPr eaLnBrk="1" hangingPunct="1">
              <a:buNone/>
              <a:defRPr/>
            </a:pPr>
            <a:r>
              <a:rPr lang="sl-SI" altLang="sl-SI" sz="2400" dirty="0"/>
              <a:t>  </a:t>
            </a:r>
            <a:r>
              <a:rPr lang="sl-SI" altLang="sl-SI" sz="2400" dirty="0" err="1"/>
              <a:t>int</a:t>
            </a:r>
            <a:r>
              <a:rPr lang="sl-SI" altLang="sl-SI" sz="2400" dirty="0"/>
              <a:t> </a:t>
            </a:r>
            <a:r>
              <a:rPr lang="sl-SI" altLang="sl-SI" sz="2400" dirty="0" err="1"/>
              <a:t>getY</a:t>
            </a:r>
            <a:r>
              <a:rPr lang="sl-SI" altLang="sl-SI" sz="2400" dirty="0"/>
              <a:t> ()</a:t>
            </a:r>
          </a:p>
          <a:p>
            <a:pPr eaLnBrk="1" hangingPunct="1">
              <a:buNone/>
              <a:defRPr/>
            </a:pPr>
            <a:r>
              <a:rPr lang="sl-SI" altLang="sl-SI" sz="2400" dirty="0"/>
              <a:t>  {</a:t>
            </a:r>
            <a:r>
              <a:rPr lang="sl-SI" altLang="sl-SI" sz="2400" dirty="0" err="1"/>
              <a:t>return</a:t>
            </a:r>
            <a:r>
              <a:rPr lang="sl-SI" altLang="sl-SI" sz="2400" dirty="0"/>
              <a:t> y; }</a:t>
            </a:r>
          </a:p>
          <a:p>
            <a:pPr eaLnBrk="1" hangingPunct="1">
              <a:buNone/>
              <a:defRPr/>
            </a:pPr>
            <a:r>
              <a:rPr lang="sl-SI" altLang="sl-SI" sz="2400" dirty="0"/>
              <a:t> 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l-SI" altLang="sl-SI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dirty="0" smtClean="0"/>
              <a:t> . . . . . . . . 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dirty="0" smtClean="0"/>
              <a:t> </a:t>
            </a:r>
            <a:r>
              <a:rPr lang="sl-SI" altLang="sl-SI" sz="2400" dirty="0" err="1" smtClean="0"/>
              <a:t>free</a:t>
            </a:r>
            <a:r>
              <a:rPr lang="sl-SI" altLang="sl-SI" sz="2400" dirty="0" smtClean="0"/>
              <a:t>(p2);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dirty="0" smtClean="0"/>
              <a:t> </a:t>
            </a:r>
            <a:r>
              <a:rPr lang="sl-SI" altLang="sl-SI" sz="2400" dirty="0" err="1" smtClean="0"/>
              <a:t>free</a:t>
            </a:r>
            <a:r>
              <a:rPr lang="sl-SI" altLang="sl-SI" sz="2400" dirty="0" smtClean="0"/>
              <a:t>(p3);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515378" y="992891"/>
            <a:ext cx="550306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err="1" smtClean="0"/>
              <a:t>int</a:t>
            </a:r>
            <a:r>
              <a:rPr lang="sl-SI" altLang="sl-SI" sz="2400" kern="0" dirty="0" smtClean="0"/>
              <a:t> </a:t>
            </a:r>
            <a:r>
              <a:rPr lang="sl-SI" altLang="sl-SI" sz="2400" kern="0" dirty="0" err="1" smtClean="0"/>
              <a:t>main</a:t>
            </a:r>
            <a:r>
              <a:rPr lang="sl-SI" altLang="sl-SI" sz="2400" kern="0" dirty="0" smtClean="0"/>
              <a:t> 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smtClean="0"/>
              <a:t>{ </a:t>
            </a:r>
            <a:r>
              <a:rPr lang="sl-SI" altLang="sl-SI" sz="2400" kern="0" dirty="0" err="1" smtClean="0"/>
              <a:t>Tocka</a:t>
            </a:r>
            <a:r>
              <a:rPr lang="sl-SI" altLang="sl-SI" sz="2400" kern="0" dirty="0" smtClean="0"/>
              <a:t> *pt1=</a:t>
            </a:r>
            <a:r>
              <a:rPr lang="sl-SI" altLang="sl-SI" sz="2400" kern="0" dirty="0" err="1" smtClean="0"/>
              <a:t>new</a:t>
            </a:r>
            <a:r>
              <a:rPr lang="sl-SI" altLang="sl-SI" sz="2400" kern="0" dirty="0" smtClean="0"/>
              <a:t> </a:t>
            </a:r>
            <a:r>
              <a:rPr lang="sl-SI" altLang="sl-SI" sz="2400" kern="0" dirty="0" err="1" smtClean="0"/>
              <a:t>Tocka</a:t>
            </a:r>
            <a:r>
              <a:rPr lang="sl-SI" altLang="sl-SI" sz="2400" kern="0" dirty="0" smtClean="0"/>
              <a:t>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/>
              <a:t> </a:t>
            </a:r>
            <a:r>
              <a:rPr lang="sl-SI" altLang="sl-SI" sz="2400" kern="0" dirty="0" smtClean="0"/>
              <a:t> </a:t>
            </a:r>
            <a:r>
              <a:rPr lang="sl-SI" altLang="sl-SI" sz="2400" kern="0" dirty="0" err="1" smtClean="0"/>
              <a:t>Tocka</a:t>
            </a:r>
            <a:r>
              <a:rPr lang="sl-SI" altLang="sl-SI" sz="2400" kern="0" dirty="0" smtClean="0"/>
              <a:t> *pt2=</a:t>
            </a:r>
            <a:r>
              <a:rPr lang="sl-SI" altLang="sl-SI" sz="2400" kern="0" dirty="0" err="1" smtClean="0"/>
              <a:t>new</a:t>
            </a:r>
            <a:r>
              <a:rPr lang="sl-SI" altLang="sl-SI" sz="2400" kern="0" dirty="0" smtClean="0"/>
              <a:t> </a:t>
            </a:r>
            <a:r>
              <a:rPr lang="sl-SI" altLang="sl-SI" sz="2400" kern="0" dirty="0" err="1" smtClean="0"/>
              <a:t>Tocka</a:t>
            </a:r>
            <a:r>
              <a:rPr lang="sl-SI" altLang="sl-SI" sz="2400" kern="0" dirty="0" smtClean="0"/>
              <a:t>();</a:t>
            </a:r>
          </a:p>
          <a:p>
            <a:pPr eaLnBrk="1" hangingPunct="1">
              <a:buNone/>
              <a:defRPr/>
            </a:pPr>
            <a:r>
              <a:rPr lang="sl-SI" altLang="sl-SI" sz="2400" kern="0" dirty="0"/>
              <a:t> pt1-&gt;vnos();</a:t>
            </a:r>
          </a:p>
          <a:p>
            <a:pPr eaLnBrk="1" hangingPunct="1">
              <a:buNone/>
              <a:defRPr/>
            </a:pPr>
            <a:r>
              <a:rPr lang="sl-SI" altLang="sl-SI" sz="2400" kern="0" dirty="0" smtClean="0"/>
              <a:t> pt2-</a:t>
            </a:r>
            <a:r>
              <a:rPr lang="sl-SI" altLang="sl-SI" sz="2400" kern="0" dirty="0"/>
              <a:t>&gt;vnos();</a:t>
            </a:r>
          </a:p>
          <a:p>
            <a:pPr eaLnBrk="1" hangingPunct="1">
              <a:buNone/>
              <a:defRPr/>
            </a:pPr>
            <a:r>
              <a:rPr lang="sl-SI" altLang="sl-SI" sz="2400" kern="0" dirty="0"/>
              <a:t>r=</a:t>
            </a:r>
            <a:r>
              <a:rPr lang="sl-SI" altLang="sl-SI" sz="2400" kern="0" dirty="0" err="1"/>
              <a:t>sqrt</a:t>
            </a:r>
            <a:r>
              <a:rPr lang="sl-SI" altLang="sl-SI" sz="2400" kern="0" dirty="0"/>
              <a:t> (</a:t>
            </a:r>
            <a:r>
              <a:rPr lang="sl-SI" altLang="sl-SI" sz="2400" kern="0" dirty="0" err="1"/>
              <a:t>pow</a:t>
            </a:r>
            <a:r>
              <a:rPr lang="sl-SI" altLang="sl-SI" sz="2400" kern="0" dirty="0"/>
              <a:t> (pt1-&gt;</a:t>
            </a:r>
            <a:r>
              <a:rPr lang="sl-SI" altLang="sl-SI" sz="2400" kern="0" dirty="0" err="1"/>
              <a:t>getX</a:t>
            </a:r>
            <a:r>
              <a:rPr lang="sl-SI" altLang="sl-SI" sz="2400" kern="0" dirty="0"/>
              <a:t>()-pt2-&gt;</a:t>
            </a:r>
            <a:r>
              <a:rPr lang="sl-SI" altLang="sl-SI" sz="2400" kern="0" dirty="0" err="1"/>
              <a:t>getx</a:t>
            </a:r>
            <a:r>
              <a:rPr lang="sl-SI" altLang="sl-SI" sz="2400" kern="0" dirty="0"/>
              <a:t>() ,2) + </a:t>
            </a:r>
            <a:r>
              <a:rPr lang="sl-SI" altLang="sl-SI" sz="2400" kern="0" dirty="0" err="1"/>
              <a:t>pow</a:t>
            </a:r>
            <a:r>
              <a:rPr lang="sl-SI" altLang="sl-SI" sz="2400" kern="0" dirty="0"/>
              <a:t> (pt1-&gt;</a:t>
            </a:r>
            <a:r>
              <a:rPr lang="sl-SI" altLang="sl-SI" sz="2400" kern="0" dirty="0" err="1"/>
              <a:t>getY</a:t>
            </a:r>
            <a:r>
              <a:rPr lang="sl-SI" altLang="sl-SI" sz="2400" kern="0" dirty="0"/>
              <a:t>()-pt2-&gt;</a:t>
            </a:r>
            <a:r>
              <a:rPr lang="sl-SI" altLang="sl-SI" sz="2400" kern="0" dirty="0" err="1"/>
              <a:t>getY</a:t>
            </a:r>
            <a:r>
              <a:rPr lang="sl-SI" altLang="sl-SI" sz="2400" kern="0" dirty="0"/>
              <a:t>() ,2</a:t>
            </a:r>
            <a:r>
              <a:rPr lang="sl-SI" altLang="sl-SI" sz="2400" kern="0" dirty="0" smtClean="0"/>
              <a:t>)); </a:t>
            </a:r>
            <a:endParaRPr lang="sl-SI" altLang="sl-SI" sz="2400" kern="0" dirty="0"/>
          </a:p>
          <a:p>
            <a:pPr eaLnBrk="1" hangingPunct="1">
              <a:buNone/>
              <a:defRPr/>
            </a:pPr>
            <a:r>
              <a:rPr lang="sl-SI" altLang="sl-SI" sz="2400" kern="0" dirty="0" err="1"/>
              <a:t>cout</a:t>
            </a:r>
            <a:r>
              <a:rPr lang="sl-SI" altLang="sl-SI" sz="2400" kern="0" dirty="0"/>
              <a:t> &lt;&lt; r;</a:t>
            </a:r>
            <a:endParaRPr lang="sl-SI" altLang="sl-SI" sz="2400" kern="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smtClean="0"/>
              <a:t>delete pt1;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smtClean="0"/>
              <a:t>delete pt2;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err="1" smtClean="0"/>
              <a:t>return</a:t>
            </a:r>
            <a:r>
              <a:rPr lang="sl-SI" altLang="sl-SI" sz="2400" kern="0" dirty="0" smtClean="0"/>
              <a:t> 0;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kern="0" dirty="0" smtClean="0"/>
              <a:t> };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sl-SI" altLang="sl-SI" sz="2400" kern="0" dirty="0" smtClean="0"/>
          </a:p>
        </p:txBody>
      </p:sp>
      <p:cxnSp>
        <p:nvCxnSpPr>
          <p:cNvPr id="5" name="Raven povezovalnik 4"/>
          <p:cNvCxnSpPr/>
          <p:nvPr/>
        </p:nvCxnSpPr>
        <p:spPr>
          <a:xfrm>
            <a:off x="3441233" y="992891"/>
            <a:ext cx="72008" cy="5744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642350" cy="76517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b="1" smtClean="0">
                <a:solidFill>
                  <a:srgbClr val="FFFF00"/>
                </a:solidFill>
              </a:rPr>
              <a:t>Kazalci v strukturah, povezani seznami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144000" cy="2736850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000" b="1" smtClean="0"/>
              <a:t>Posamezni členi v strukturah so lahko tudi kazalci na druge strukture. Tako lahko realiziramo cele sezname struktur, povezanih s kazalci.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sl-SI" altLang="sl-SI" sz="2000" b="1" smtClean="0"/>
          </a:p>
          <a:p>
            <a:pPr eaLnBrk="1" hangingPunct="1">
              <a:defRPr/>
            </a:pPr>
            <a:r>
              <a:rPr lang="sl-SI" altLang="sl-SI" sz="2000" smtClean="0"/>
              <a:t>Primer:Uvedimo strukturo, ki podaja sorodstvene relacije. Osnovni podatek v vsaki strukturi je ime. Ker so </a:t>
            </a:r>
            <a:r>
              <a:rPr lang="sl-SI" altLang="sl-SI" sz="2000" b="1" smtClean="0"/>
              <a:t>imena</a:t>
            </a:r>
            <a:r>
              <a:rPr lang="sl-SI" altLang="sl-SI" sz="2000" smtClean="0"/>
              <a:t> običajno </a:t>
            </a:r>
            <a:r>
              <a:rPr lang="sl-SI" altLang="sl-SI" sz="2000" b="1" smtClean="0"/>
              <a:t>različne dolžine</a:t>
            </a:r>
            <a:r>
              <a:rPr lang="sl-SI" altLang="sl-SI" sz="2000" smtClean="0"/>
              <a:t>, je bolje, če zanje </a:t>
            </a:r>
            <a:r>
              <a:rPr lang="sl-SI" altLang="sl-SI" sz="2000" b="1" smtClean="0"/>
              <a:t>alociramo pomnilnik</a:t>
            </a:r>
            <a:r>
              <a:rPr lang="sl-SI" altLang="sl-SI" sz="2000" smtClean="0"/>
              <a:t> posebej - </a:t>
            </a:r>
            <a:r>
              <a:rPr lang="sl-SI" altLang="sl-SI" sz="2000" b="1" smtClean="0"/>
              <a:t>dinamično</a:t>
            </a:r>
            <a:r>
              <a:rPr lang="sl-SI" altLang="sl-SI" sz="2000" smtClean="0"/>
              <a:t>. V strukturi pa imamo </a:t>
            </a:r>
            <a:r>
              <a:rPr lang="sl-SI" altLang="sl-SI" sz="2000" b="1" smtClean="0"/>
              <a:t>kazalec</a:t>
            </a:r>
            <a:r>
              <a:rPr lang="sl-SI" altLang="sl-SI" sz="2000" smtClean="0"/>
              <a:t> (naslov) na tako pomnjeno ime. Drugi podatek v strukturi je tudi </a:t>
            </a:r>
            <a:r>
              <a:rPr lang="sl-SI" altLang="sl-SI" sz="2000" b="1" smtClean="0"/>
              <a:t>kazalec na strukturo enakega tipa</a:t>
            </a:r>
            <a:r>
              <a:rPr lang="sl-SI" altLang="sl-SI" sz="2000" smtClean="0"/>
              <a:t>. To omogoča </a:t>
            </a:r>
            <a:r>
              <a:rPr lang="sl-SI" altLang="sl-SI" sz="2000" b="1" smtClean="0"/>
              <a:t>povezovanje struktur</a:t>
            </a:r>
            <a:r>
              <a:rPr lang="sl-SI" altLang="sl-SI" sz="2000" smtClean="0"/>
              <a:t>. </a:t>
            </a:r>
          </a:p>
        </p:txBody>
      </p:sp>
      <p:pic>
        <p:nvPicPr>
          <p:cNvPr id="16388" name="Picture 4" descr="c0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716338"/>
            <a:ext cx="5472112" cy="28813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600" b="1" smtClean="0">
                <a:solidFill>
                  <a:srgbClr val="FFFF00"/>
                </a:solidFill>
              </a:rPr>
              <a:t>Kazalci v strukturah - primer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2350" cy="5113337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#include &lt; stdio.h &gt;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struct oseba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{ char *ime;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  struct oseba *oce; } 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oseba1 = {"Janez", NULL},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oseba2 = {"Mirko", &amp;oseba1}, 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oseba3 = {"Peter", &amp;oseba2};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struct oseba *ptr;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. . . . .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ptr = &amp;oseba3;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printf (“ded je %s \n",ptr-&gt;ime);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printf ("oce je %s \n", ptr-&gt;oce-&gt;ime);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printf (“sin je %s \n",ptr-&gt;oce -&gt;oce-&gt;ime); 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/********* lahko pa tudi tako.. *********/ 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ptr = ptr-&gt;oce;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sl-SI" altLang="sl-SI" sz="2200" smtClean="0"/>
              <a:t> printf (“sin je %s \n", ptr-&gt; oce -&gt; ime);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6613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b="1" smtClean="0">
                <a:solidFill>
                  <a:srgbClr val="FFFF00"/>
                </a:solidFill>
              </a:rPr>
              <a:t>Kazalci na funkcije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1223963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400" smtClean="0"/>
              <a:t>Definiramo lahko tudi kazalce na funkcije. Tak kazalec lahko kaže sedaj na eno, sedaj na drugo funkcijo (istega tipa).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476375" y="2205038"/>
            <a:ext cx="7345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sl-SI" altLang="sl-SI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Kazalec na funkcijo je namreč spremenljivka!! Zato je lahko tudi element nekega polja ali strukture ! (uporabno!!) </a:t>
            </a:r>
            <a:endParaRPr lang="sl-SI" altLang="sl-SI" sz="2400" b="1"/>
          </a:p>
        </p:txBody>
      </p:sp>
      <p:pic>
        <p:nvPicPr>
          <p:cNvPr id="18437" name="Picture 9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20938"/>
            <a:ext cx="9366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 Box 10"/>
          <p:cNvSpPr txBox="1">
            <a:spLocks noChangeArrowheads="1"/>
          </p:cNvSpPr>
          <p:nvPr/>
        </p:nvSpPr>
        <p:spPr bwMode="auto">
          <a:xfrm>
            <a:off x="250825" y="3789363"/>
            <a:ext cx="86423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Blip>
                <a:blip r:embed="rId3"/>
              </a:buBlip>
            </a:pPr>
            <a:r>
              <a:rPr lang="sl-SI" altLang="sl-SI" b="1"/>
              <a:t> </a:t>
            </a:r>
            <a:r>
              <a:rPr lang="sl-SI" altLang="sl-SI" sz="2400"/>
              <a:t>Primer, kako prevajalniku povemo,da kazalec kaže na funkcijo, ki ima dva argumenta in vrne dani tip :</a:t>
            </a:r>
          </a:p>
          <a:p>
            <a:pPr eaLnBrk="1" hangingPunct="1"/>
            <a:endParaRPr lang="sl-SI" altLang="sl-SI" sz="2400"/>
          </a:p>
          <a:p>
            <a:pPr algn="ctr" eaLnBrk="1" hangingPunct="1"/>
            <a:r>
              <a:rPr lang="sl-SI" altLang="sl-SI" sz="2400" b="1"/>
              <a:t>float (* operacija)(float,float);</a:t>
            </a:r>
          </a:p>
          <a:p>
            <a:pPr eaLnBrk="1" hangingPunct="1"/>
            <a:r>
              <a:rPr lang="sl-SI" altLang="sl-SI" sz="2400"/>
              <a:t> /*... kazalec "operacija" kaže na funkcijo, ki ima dva argumenta in vrne dani tip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800" b="1" smtClean="0">
                <a:solidFill>
                  <a:srgbClr val="FFFF00"/>
                </a:solidFill>
              </a:rPr>
              <a:t>Primer deklaracije kazalca</a:t>
            </a:r>
            <a:endParaRPr lang="sl-SI" altLang="sl-SI" sz="2800" b="1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5041900" cy="37449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b="1" smtClean="0"/>
              <a:t>char  a, b , *pc ;</a:t>
            </a:r>
            <a:r>
              <a:rPr lang="sl-SI" altLang="sl-SI" sz="24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l-SI" altLang="sl-SI" sz="240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sl-SI" altLang="sl-SI" sz="2400" smtClean="0"/>
              <a:t>a in b sta spremenljivki tipa </a:t>
            </a:r>
            <a:r>
              <a:rPr lang="sl-SI" altLang="sl-SI" sz="2400" b="1" smtClean="0"/>
              <a:t>char</a:t>
            </a:r>
            <a:r>
              <a:rPr lang="sl-SI" altLang="sl-SI" sz="2400" smtClean="0"/>
              <a:t>, pc pa je </a:t>
            </a:r>
            <a:r>
              <a:rPr lang="sl-SI" altLang="sl-SI" sz="2400" b="1" smtClean="0"/>
              <a:t>kazalec</a:t>
            </a:r>
            <a:r>
              <a:rPr lang="sl-SI" altLang="sl-SI" sz="2400" smtClean="0"/>
              <a:t> na spremenljivko enakega tipa (pri tem še ni jasno na katero spremenljivko kaže).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l-SI" altLang="sl-SI" sz="2400" b="1" smtClean="0">
                <a:solidFill>
                  <a:srgbClr val="FFFF00"/>
                </a:solidFill>
              </a:rPr>
              <a:t>Kazalec je tudi spremenljivka danega tipa (v našem primeru kazalec tipa char) </a:t>
            </a:r>
          </a:p>
        </p:txBody>
      </p:sp>
      <p:pic>
        <p:nvPicPr>
          <p:cNvPr id="4100" name="Picture 4" descr="c0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1196975"/>
            <a:ext cx="3455987" cy="20875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23850" y="4652963"/>
            <a:ext cx="849630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sl-SI" altLang="sl-SI" sz="2800" b="1">
                <a:solidFill>
                  <a:srgbClr val="FFFF00"/>
                </a:solidFill>
              </a:rPr>
              <a:t>Kazalčni operatorji</a:t>
            </a:r>
          </a:p>
          <a:p>
            <a:pPr algn="ctr" eaLnBrk="1" hangingPunct="1"/>
            <a:endParaRPr lang="sl-SI" altLang="sl-SI" sz="1200" b="1">
              <a:solidFill>
                <a:srgbClr val="FFFF00"/>
              </a:solidFill>
            </a:endParaRPr>
          </a:p>
          <a:p>
            <a:pPr eaLnBrk="1" hangingPunct="1">
              <a:buFontTx/>
              <a:buChar char="•"/>
            </a:pPr>
            <a:r>
              <a:rPr lang="sl-SI" altLang="sl-SI" sz="2400"/>
              <a:t>  &amp;  Naslovni operator, da naslov spremenljivke </a:t>
            </a:r>
          </a:p>
          <a:p>
            <a:pPr eaLnBrk="1" hangingPunct="1">
              <a:buFontTx/>
              <a:buChar char="•"/>
            </a:pPr>
            <a:r>
              <a:rPr lang="sl-SI" altLang="sl-SI" sz="2400"/>
              <a:t>  *  Operator indirekcije, da vsebino lokacije, katere naslov je v kazalcu</a:t>
            </a:r>
            <a:r>
              <a:rPr lang="sl-SI" altLang="sl-SI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08050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b="1" smtClean="0">
                <a:solidFill>
                  <a:srgbClr val="FFFF00"/>
                </a:solidFill>
              </a:rPr>
              <a:t>Kazalci na funkcije - nadaljevanje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473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l-SI" altLang="sl-SI" sz="2000" smtClean="0">
                <a:effectLst/>
              </a:rPr>
              <a:t>float x= 100.0, y=200.0, c;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l-SI" altLang="sl-SI" sz="2400" smtClean="0">
                <a:effectLst/>
              </a:rPr>
              <a:t>float (* operacija)(float,float);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000" smtClean="0"/>
              <a:t>float vsota (float a, float b)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sl-SI" altLang="sl-SI" sz="2400" smtClean="0">
              <a:effectLst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sl-SI" altLang="sl-SI" sz="2400" smtClean="0"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000" smtClean="0"/>
              <a:t>main()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000" smtClean="0"/>
              <a:t>{ c = vsota(x, y);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000" smtClean="0"/>
              <a:t>  printf("%f \n", c);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000" smtClean="0"/>
              <a:t>  /* lahko pa tudi tako...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000" smtClean="0"/>
              <a:t> operacija = vsota;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000" smtClean="0"/>
              <a:t> /* kazalcu priredimo naslov funkcije "vsota" */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000" smtClean="0"/>
              <a:t>c = operacija(50.0, 150.0); printf("%f \n", c);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l-SI" altLang="sl-SI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000" smtClean="0"/>
              <a:t> float vsota (float a, float b)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000" smtClean="0"/>
              <a:t>{ return (a+b);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b="1" smtClean="0">
                <a:solidFill>
                  <a:srgbClr val="FFFF00"/>
                </a:solidFill>
              </a:rPr>
              <a:t>Kazalci na kazalce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374332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400" smtClean="0"/>
              <a:t>Primer: polje kazalcev z imenom lines rezerviramo tako: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char *lines[3] = {"prva vrstica", "druga vrstica", "tretja vrstica"};</a:t>
            </a:r>
          </a:p>
          <a:p>
            <a:pPr eaLnBrk="1" hangingPunct="1">
              <a:defRPr/>
            </a:pPr>
            <a:r>
              <a:rPr lang="sl-SI" altLang="sl-SI" sz="2400" smtClean="0"/>
              <a:t>Primer kazalcev na kazalce 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char **currLine, *lines[3] = {"prva vrstica", "druga vrstica", 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                                            "tretja vrstica"};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.........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currLine = lines;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for (i=0;i&lt;3;i++) printf("%s \n", *currLine++);</a:t>
            </a:r>
          </a:p>
        </p:txBody>
      </p:sp>
      <p:pic>
        <p:nvPicPr>
          <p:cNvPr id="20484" name="Picture 4" descr="c03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1888"/>
            <a:ext cx="7058025" cy="1439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2268538" y="5734050"/>
            <a:ext cx="1366837" cy="142875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>
            <a:off x="2268538" y="5734050"/>
            <a:ext cx="1366837" cy="43180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504825"/>
          </a:xfrm>
        </p:spPr>
        <p:txBody>
          <a:bodyPr/>
          <a:lstStyle/>
          <a:p>
            <a:pPr eaLnBrk="1" hangingPunct="1"/>
            <a:r>
              <a:rPr lang="sl-SI" altLang="sl-SI" sz="2800" b="1" smtClean="0">
                <a:solidFill>
                  <a:srgbClr val="FFFF00"/>
                </a:solidFill>
                <a:effectLst/>
              </a:rPr>
              <a:t>Kazalčni operator  &amp;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3240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short stevilo, *k_stevilo;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 /* spremenljivki še nimata določenih vrednosti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stevilo = 12; 	/* spremenljivki stevilo določimo vrednost 12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			/* predpostavimo, da se je  ta vrednost vpisala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			/* pod pomnilniški naslov 0x0012FF8C</a:t>
            </a:r>
            <a:r>
              <a:rPr lang="sl-SI" altLang="sl-SI" sz="2400" baseline="-25000" smtClean="0">
                <a:effectLst/>
              </a:rPr>
              <a:t>(hex)</a:t>
            </a:r>
            <a:r>
              <a:rPr lang="sl-SI" altLang="sl-SI" sz="2400" smtClean="0"/>
              <a:t>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k_stevilo = &amp;stevilo; /* v tem primeru je vrednost sprem. 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				/* k_ stevilo enaka 0x0012FF8C</a:t>
            </a:r>
            <a:r>
              <a:rPr lang="sl-SI" altLang="sl-SI" sz="2400" baseline="-25000" smtClean="0">
                <a:effectLst/>
              </a:rPr>
              <a:t>(hex)</a:t>
            </a:r>
            <a:r>
              <a:rPr lang="sl-SI" altLang="sl-SI" sz="2400" smtClean="0"/>
              <a:t> */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619250" y="4652963"/>
            <a:ext cx="22320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sl-SI" altLang="sl-SI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867400" y="4652963"/>
            <a:ext cx="2232025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sl-SI" altLang="sl-SI"/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1619250" y="45085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l-SI" altLang="sl-SI"/>
          </a:p>
        </p:txBody>
      </p:sp>
      <p:sp>
        <p:nvSpPr>
          <p:cNvPr id="5127" name="Text Box 10"/>
          <p:cNvSpPr txBox="1">
            <a:spLocks noChangeArrowheads="1"/>
          </p:cNvSpPr>
          <p:nvPr/>
        </p:nvSpPr>
        <p:spPr bwMode="auto">
          <a:xfrm>
            <a:off x="1547813" y="4365625"/>
            <a:ext cx="2376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l-SI" altLang="sl-SI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619250" y="4292600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l-SI" altLang="sl-SI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0x0012FF8C</a:t>
            </a:r>
            <a:endParaRPr lang="sl-SI" altLang="sl-SI" sz="2000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867400" y="4221163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l-SI" altLang="sl-SI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0x0012FF8F</a:t>
            </a:r>
            <a:endParaRPr lang="sl-SI" altLang="sl-SI" sz="2000"/>
          </a:p>
        </p:txBody>
      </p:sp>
      <p:sp>
        <p:nvSpPr>
          <p:cNvPr id="5130" name="Text Box 14"/>
          <p:cNvSpPr txBox="1">
            <a:spLocks noChangeArrowheads="1"/>
          </p:cNvSpPr>
          <p:nvPr/>
        </p:nvSpPr>
        <p:spPr bwMode="auto">
          <a:xfrm>
            <a:off x="1908175" y="4797425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l-SI" altLang="sl-SI"/>
          </a:p>
        </p:txBody>
      </p:sp>
      <p:sp>
        <p:nvSpPr>
          <p:cNvPr id="5131" name="Text Box 15"/>
          <p:cNvSpPr txBox="1">
            <a:spLocks noChangeArrowheads="1"/>
          </p:cNvSpPr>
          <p:nvPr/>
        </p:nvSpPr>
        <p:spPr bwMode="auto">
          <a:xfrm>
            <a:off x="1835150" y="4797425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l-SI" altLang="sl-SI" sz="2000" b="1"/>
              <a:t>12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084888" y="4797425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l-SI" altLang="sl-SI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0x0012FF8C</a:t>
            </a:r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1619250" y="5300663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l-SI" altLang="sl-SI" sz="2000"/>
              <a:t>stevilo</a:t>
            </a:r>
          </a:p>
        </p:txBody>
      </p:sp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5867400" y="5300663"/>
            <a:ext cx="223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l-SI" altLang="sl-SI" sz="2000"/>
              <a:t>k_stevilo</a:t>
            </a:r>
          </a:p>
        </p:txBody>
      </p:sp>
      <p:sp>
        <p:nvSpPr>
          <p:cNvPr id="5135" name="Freeform 19"/>
          <p:cNvSpPr>
            <a:spLocks/>
          </p:cNvSpPr>
          <p:nvPr/>
        </p:nvSpPr>
        <p:spPr bwMode="auto">
          <a:xfrm>
            <a:off x="2700338" y="5229225"/>
            <a:ext cx="4319587" cy="1211263"/>
          </a:xfrm>
          <a:custGeom>
            <a:avLst/>
            <a:gdLst>
              <a:gd name="T0" fmla="*/ 4319587 w 2721"/>
              <a:gd name="T1" fmla="*/ 0 h 763"/>
              <a:gd name="T2" fmla="*/ 3743325 w 2721"/>
              <a:gd name="T3" fmla="*/ 792163 h 763"/>
              <a:gd name="T4" fmla="*/ 2159000 w 2721"/>
              <a:gd name="T5" fmla="*/ 1079500 h 763"/>
              <a:gd name="T6" fmla="*/ 0 w 2721"/>
              <a:gd name="T7" fmla="*/ 0 h 7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1" h="763">
                <a:moveTo>
                  <a:pt x="2721" y="0"/>
                </a:moveTo>
                <a:cubicBezTo>
                  <a:pt x="2653" y="193"/>
                  <a:pt x="2585" y="386"/>
                  <a:pt x="2358" y="499"/>
                </a:cubicBezTo>
                <a:cubicBezTo>
                  <a:pt x="2131" y="612"/>
                  <a:pt x="1753" y="763"/>
                  <a:pt x="1360" y="680"/>
                </a:cubicBezTo>
                <a:cubicBezTo>
                  <a:pt x="967" y="597"/>
                  <a:pt x="75" y="53"/>
                  <a:pt x="0" y="0"/>
                </a:cubicBezTo>
              </a:path>
            </a:pathLst>
          </a:custGeom>
          <a:noFill/>
          <a:ln w="38100">
            <a:solidFill>
              <a:srgbClr val="990033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649287"/>
          </a:xfrm>
        </p:spPr>
        <p:txBody>
          <a:bodyPr/>
          <a:lstStyle/>
          <a:p>
            <a:pPr eaLnBrk="1" hangingPunct="1"/>
            <a:r>
              <a:rPr lang="sl-SI" altLang="sl-SI" sz="2800" b="1" smtClean="0">
                <a:solidFill>
                  <a:srgbClr val="FFFF00"/>
                </a:solidFill>
                <a:effectLst/>
              </a:rPr>
              <a:t>Kazalčni operator  *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3168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short stevilo, *k_stevilo,i;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 /* spremenljivki še nimata določenih vrednosti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stevilo = 12; 	/* spremenljivki stevilo določimo vrednost 12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			/* predpostavimo, da se je  ta vrednost vpisala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			/* pod pomnilniški naslov 0x0012FF8C</a:t>
            </a:r>
            <a:r>
              <a:rPr lang="sl-SI" altLang="sl-SI" sz="2400" baseline="-25000" smtClean="0">
                <a:effectLst/>
              </a:rPr>
              <a:t>(hex)</a:t>
            </a:r>
            <a:r>
              <a:rPr lang="sl-SI" altLang="sl-SI" sz="2400" smtClean="0"/>
              <a:t>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k_stevilo=&amp;stevilo;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i=*k_stevilo; /* v tem primeru je vrednost sprem.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sl-SI" altLang="sl-SI" sz="2400" smtClean="0"/>
              <a:t>				/*i enaka kar 12 */</a:t>
            </a:r>
            <a:endParaRPr lang="sl-SI" altLang="sl-SI" sz="2800" smtClean="0"/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250825" y="4652963"/>
            <a:ext cx="85693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l-SI" altLang="sl-SI" sz="2400" b="1"/>
              <a:t>Kaj pa naredi naslednje zaporedje ukazov ?</a:t>
            </a:r>
          </a:p>
          <a:p>
            <a:pPr eaLnBrk="1" hangingPunct="1">
              <a:spcBef>
                <a:spcPct val="50000"/>
              </a:spcBef>
            </a:pPr>
            <a:r>
              <a:rPr lang="sl-SI" altLang="sl-SI" sz="2400"/>
              <a:t>pc = &amp;a;</a:t>
            </a:r>
          </a:p>
          <a:p>
            <a:pPr eaLnBrk="1" hangingPunct="1">
              <a:spcBef>
                <a:spcPct val="50000"/>
              </a:spcBef>
            </a:pPr>
            <a:r>
              <a:rPr lang="sl-SI" altLang="sl-SI" sz="2400"/>
              <a:t> b = *pc;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859338" cy="145732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800" b="1" smtClean="0">
                <a:solidFill>
                  <a:srgbClr val="FFFF00"/>
                </a:solidFill>
              </a:rPr>
              <a:t>Nepravilna uporaba kazalcev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4105275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float a, b, *p 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char c, *pc, niz[100] 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 . . . . . . .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*p = 12.5; /*p se ni definiran?*/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 p = &amp; 12.5;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*a = 12.5;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a = *b;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400" smtClean="0"/>
              <a:t>niz = "Pozdrav";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003800" y="0"/>
            <a:ext cx="3889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l-SI" altLang="sl-SI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003800" y="260350"/>
            <a:ext cx="4140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l-SI" altLang="sl-SI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Pravilna uporaba kazalcev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572000" y="1628775"/>
            <a:ext cx="4572000" cy="292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sl-SI" altLang="sl-SI" sz="2400"/>
              <a:t>int *x, y[10];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sl-SI" altLang="sl-SI" sz="2400"/>
              <a:t>char c, *pc;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sl-SI" altLang="sl-SI" sz="2400"/>
              <a:t> . . . . . .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sl-SI" altLang="sl-SI" sz="2400"/>
              <a:t>x = y;  /* je isto kot  x = &amp;y[0] */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sl-SI" altLang="sl-SI" sz="2400"/>
              <a:t>pc = “Pozdrav”;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sl-SI" altLang="sl-SI" sz="2400"/>
              <a:t> /* ..OK, ker je pc spremenljivka */ 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4427538" y="0"/>
            <a:ext cx="0" cy="6858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800" b="1" smtClean="0">
                <a:solidFill>
                  <a:srgbClr val="FFFF00"/>
                </a:solidFill>
              </a:rPr>
              <a:t>Simbol NULL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42350" cy="5222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sl-SI" altLang="sl-SI" sz="2400" smtClean="0"/>
              <a:t>Kazalec ne smemo uporabljati, če ni inicializiran.To lahko povzroči napako pri izvajanju programa.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l-SI" altLang="sl-SI" sz="2400" smtClean="0"/>
              <a:t> Za inicializacijo kazalcev uporabimo </a:t>
            </a:r>
            <a:r>
              <a:rPr lang="sl-SI" altLang="sl-SI" sz="2400" b="1" smtClean="0"/>
              <a:t>konstanto 0, simbol NULL ali pa naslov spremenljivke.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l-SI" altLang="sl-SI" sz="2400" smtClean="0"/>
              <a:t>Simbol NULL je podan v različnih vključitvenih datotekah, kot so stdio.h, iostream.h, ...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l-SI" altLang="sl-SI" sz="24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sl-SI" altLang="sl-SI" sz="2400" b="1" smtClean="0">
                <a:solidFill>
                  <a:srgbClr val="FFFF00"/>
                </a:solidFill>
              </a:rPr>
              <a:t>	</a:t>
            </a:r>
            <a:r>
              <a:rPr lang="sl-SI" altLang="sl-SI" sz="2400" b="1" u="sng" smtClean="0">
                <a:solidFill>
                  <a:srgbClr val="FFFF00"/>
                </a:solidFill>
              </a:rPr>
              <a:t>Kazalec, ki ima vrednost NULL ne kaže nikamor.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l-SI" altLang="sl-SI" sz="2400" b="1" u="sng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sl-SI" altLang="sl-SI" sz="2400" smtClean="0"/>
          </a:p>
        </p:txBody>
      </p:sp>
      <p:pic>
        <p:nvPicPr>
          <p:cNvPr id="8196" name="Picture 6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13100"/>
            <a:ext cx="79216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54927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800" b="1" smtClean="0">
                <a:solidFill>
                  <a:srgbClr val="FFFF00"/>
                </a:solidFill>
              </a:rPr>
              <a:t>Aritmetika s kazalci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353425" cy="3313113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400" smtClean="0"/>
              <a:t>Aritmetika s kazalci se razlikuje od aritmetike s spremenljivkami</a:t>
            </a:r>
          </a:p>
          <a:p>
            <a:pPr eaLnBrk="1" hangingPunct="1">
              <a:defRPr/>
            </a:pPr>
            <a:r>
              <a:rPr lang="sl-SI" altLang="sl-SI" sz="2400" smtClean="0"/>
              <a:t>Kazalce lahko povečujemo/zmanjšujemo za 1 ali več</a:t>
            </a:r>
          </a:p>
          <a:p>
            <a:pPr eaLnBrk="1" hangingPunct="1">
              <a:defRPr/>
            </a:pPr>
            <a:r>
              <a:rPr lang="sl-SI" altLang="sl-SI" sz="2400" smtClean="0"/>
              <a:t>Vse druge matematične operacije niso dovoljene ali smiselne</a:t>
            </a:r>
          </a:p>
          <a:p>
            <a:pPr eaLnBrk="1" hangingPunct="1">
              <a:defRPr/>
            </a:pPr>
            <a:r>
              <a:rPr lang="sl-SI" altLang="sl-SI" sz="2400" b="1" smtClean="0">
                <a:solidFill>
                  <a:srgbClr val="FFFF00"/>
                </a:solidFill>
              </a:rPr>
              <a:t>Dovoljeni operatorji torej so: +, ++, +=, -, --, - =</a:t>
            </a:r>
          </a:p>
          <a:p>
            <a:pPr eaLnBrk="1" hangingPunct="1">
              <a:defRPr/>
            </a:pPr>
            <a:r>
              <a:rPr lang="sl-SI" altLang="sl-SI" sz="2400" smtClean="0"/>
              <a:t>Po stavkih : besedaP++; besedaP--; kazalec besedaP kaže na nalsednjo ali prejšnjo lokacijo</a:t>
            </a:r>
            <a:endParaRPr lang="sl-SI" altLang="sl-SI" sz="2400" b="1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997200"/>
            <a:ext cx="8391525" cy="33131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sl-SI" altLang="sl-SI" sz="2300" b="1" smtClean="0"/>
              <a:t>p </a:t>
            </a:r>
            <a:r>
              <a:rPr lang="sl-SI" altLang="sl-SI" sz="2300" smtClean="0"/>
              <a:t>je enako kot</a:t>
            </a:r>
            <a:r>
              <a:rPr lang="sl-SI" altLang="sl-SI" sz="2300" b="1" smtClean="0"/>
              <a:t> &amp;polje[0]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l-SI" altLang="sl-SI" sz="2300" b="1" smtClean="0"/>
              <a:t>(p+4) </a:t>
            </a:r>
            <a:r>
              <a:rPr lang="sl-SI" altLang="sl-SI" sz="2300" smtClean="0"/>
              <a:t>je enako kot</a:t>
            </a:r>
            <a:r>
              <a:rPr lang="sl-SI" altLang="sl-SI" sz="2300" b="1" smtClean="0"/>
              <a:t> &amp;polje[4]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l-SI" altLang="sl-SI" sz="2300" b="1" smtClean="0"/>
              <a:t> p++... </a:t>
            </a:r>
            <a:r>
              <a:rPr lang="sl-SI" altLang="sl-SI" sz="2300" smtClean="0"/>
              <a:t>kazalec p bo kazal na naslednji element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l-SI" altLang="sl-SI" sz="2300" b="1" smtClean="0"/>
              <a:t>polje </a:t>
            </a:r>
            <a:r>
              <a:rPr lang="sl-SI" altLang="sl-SI" sz="2300" smtClean="0"/>
              <a:t>je enako kot</a:t>
            </a:r>
            <a:r>
              <a:rPr lang="sl-SI" altLang="sl-SI" sz="2300" b="1" smtClean="0"/>
              <a:t> &amp;polje[0]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l-SI" altLang="sl-SI" sz="2300" b="1" smtClean="0"/>
              <a:t> *polje </a:t>
            </a:r>
            <a:r>
              <a:rPr lang="sl-SI" altLang="sl-SI" sz="2300" smtClean="0"/>
              <a:t>je enako kot</a:t>
            </a:r>
            <a:r>
              <a:rPr lang="sl-SI" altLang="sl-SI" sz="2300" b="1" smtClean="0"/>
              <a:t> polje [0]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l-SI" altLang="sl-SI" sz="2300" b="1" smtClean="0"/>
              <a:t> *(polje+1) </a:t>
            </a:r>
            <a:r>
              <a:rPr lang="sl-SI" altLang="sl-SI" sz="2300" smtClean="0"/>
              <a:t>je enako kot </a:t>
            </a:r>
            <a:r>
              <a:rPr lang="sl-SI" altLang="sl-SI" sz="2300" b="1" smtClean="0"/>
              <a:t>polje[1]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l-SI" altLang="sl-SI" sz="2300" b="1" smtClean="0"/>
              <a:t>&amp;polje[5] - &amp;polje[2] </a:t>
            </a:r>
            <a:r>
              <a:rPr lang="sl-SI" altLang="sl-SI" sz="2300" smtClean="0"/>
              <a:t>je enako </a:t>
            </a:r>
            <a:r>
              <a:rPr lang="sl-SI" altLang="sl-SI" sz="2300" b="1" smtClean="0"/>
              <a:t>3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sl-SI" altLang="sl-SI" sz="2300" b="1" smtClean="0"/>
              <a:t>polje[i] je enako kot *(polje +i) je enako kot *(i+polje) </a:t>
            </a:r>
            <a:endParaRPr lang="sl-SI" altLang="sl-SI" sz="2300" smtClean="0"/>
          </a:p>
        </p:txBody>
      </p:sp>
      <p:pic>
        <p:nvPicPr>
          <p:cNvPr id="10243" name="Picture 9" descr="c03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60350"/>
            <a:ext cx="5184775" cy="24225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517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3200" b="1" smtClean="0">
                <a:solidFill>
                  <a:srgbClr val="FFFF00"/>
                </a:solidFill>
              </a:rPr>
              <a:t>Kazalci kot argumenti funkcije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9144000" cy="5616575"/>
          </a:xfrm>
        </p:spPr>
        <p:txBody>
          <a:bodyPr/>
          <a:lstStyle/>
          <a:p>
            <a:pPr eaLnBrk="1" hangingPunct="1">
              <a:defRPr/>
            </a:pPr>
            <a:r>
              <a:rPr lang="sl-SI" altLang="sl-SI" sz="2400" dirty="0" smtClean="0"/>
              <a:t>Primer: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</a:t>
            </a:r>
            <a:r>
              <a:rPr lang="sl-SI" altLang="sl-SI" sz="2200" dirty="0" err="1" smtClean="0"/>
              <a:t>void</a:t>
            </a:r>
            <a:r>
              <a:rPr lang="sl-SI" altLang="sl-SI" sz="2200" dirty="0" smtClean="0"/>
              <a:t> zamenjaj (</a:t>
            </a:r>
            <a:r>
              <a:rPr lang="sl-SI" altLang="sl-SI" sz="2200" dirty="0" err="1" smtClean="0"/>
              <a:t>double</a:t>
            </a:r>
            <a:r>
              <a:rPr lang="sl-SI" altLang="sl-SI" sz="2200" dirty="0" smtClean="0"/>
              <a:t> *p1, </a:t>
            </a:r>
            <a:r>
              <a:rPr lang="sl-SI" altLang="sl-SI" sz="2200" dirty="0" err="1" smtClean="0"/>
              <a:t>double</a:t>
            </a:r>
            <a:r>
              <a:rPr lang="sl-SI" altLang="sl-SI" sz="2200" dirty="0" smtClean="0"/>
              <a:t> *p2)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{ </a:t>
            </a:r>
            <a:r>
              <a:rPr lang="sl-SI" altLang="sl-SI" sz="2200" dirty="0" err="1" smtClean="0"/>
              <a:t>double</a:t>
            </a:r>
            <a:r>
              <a:rPr lang="sl-SI" altLang="sl-SI" sz="2200" dirty="0" smtClean="0"/>
              <a:t> temp;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  temp = *p1; /* kazalca p1 in p2 sta kopiji kazalcev </a:t>
            </a:r>
            <a:r>
              <a:rPr lang="sl-SI" altLang="sl-SI" sz="2200" dirty="0" err="1" smtClean="0"/>
              <a:t>klicoče</a:t>
            </a:r>
            <a:r>
              <a:rPr lang="sl-SI" altLang="sl-SI" sz="2200" dirty="0" smtClean="0"/>
              <a:t> funkcije */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*p1= *p2; /* zato </a:t>
            </a:r>
            <a:r>
              <a:rPr lang="sl-SI" altLang="sl-SI" sz="2200" dirty="0" err="1" smtClean="0"/>
              <a:t>kazeta</a:t>
            </a:r>
            <a:r>
              <a:rPr lang="sl-SI" altLang="sl-SI" sz="2200" dirty="0" smtClean="0"/>
              <a:t> na iste spremenljivke kot pa in </a:t>
            </a:r>
            <a:r>
              <a:rPr lang="sl-SI" altLang="sl-SI" sz="2200" dirty="0" err="1" smtClean="0"/>
              <a:t>pb</a:t>
            </a:r>
            <a:r>
              <a:rPr lang="sl-SI" altLang="sl-SI" sz="2200" dirty="0" smtClean="0"/>
              <a:t> */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*p2 = temp; }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</a:t>
            </a:r>
            <a:r>
              <a:rPr lang="sl-SI" altLang="sl-SI" sz="2200" dirty="0" err="1" smtClean="0"/>
              <a:t>int</a:t>
            </a:r>
            <a:r>
              <a:rPr lang="sl-SI" altLang="sl-SI" sz="2200" dirty="0" smtClean="0"/>
              <a:t> </a:t>
            </a:r>
            <a:r>
              <a:rPr lang="sl-SI" altLang="sl-SI" sz="2200" dirty="0" err="1" smtClean="0"/>
              <a:t>main</a:t>
            </a:r>
            <a:r>
              <a:rPr lang="sl-SI" altLang="sl-SI" sz="2200" dirty="0" smtClean="0"/>
              <a:t> ()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{ </a:t>
            </a:r>
            <a:r>
              <a:rPr lang="sl-SI" altLang="sl-SI" sz="2200" dirty="0" err="1" smtClean="0"/>
              <a:t>double</a:t>
            </a:r>
            <a:r>
              <a:rPr lang="sl-SI" altLang="sl-SI" sz="2200" dirty="0" smtClean="0"/>
              <a:t> a,b, *pa, *</a:t>
            </a:r>
            <a:r>
              <a:rPr lang="sl-SI" altLang="sl-SI" sz="2200" dirty="0" err="1" smtClean="0"/>
              <a:t>pb</a:t>
            </a:r>
            <a:r>
              <a:rPr lang="sl-SI" altLang="sl-SI" sz="2200" dirty="0" smtClean="0"/>
              <a:t>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  a=5; b=15;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  pa = &amp;a;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  </a:t>
            </a:r>
            <a:r>
              <a:rPr lang="sl-SI" altLang="sl-SI" sz="2200" dirty="0" err="1" smtClean="0"/>
              <a:t>pb</a:t>
            </a:r>
            <a:r>
              <a:rPr lang="sl-SI" altLang="sl-SI" sz="2200" dirty="0" smtClean="0"/>
              <a:t> = &amp;b; /* kazalca naslavljata spremenljivki a in b */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  zamenjaj (pa, </a:t>
            </a:r>
            <a:r>
              <a:rPr lang="sl-SI" altLang="sl-SI" sz="2200" dirty="0" err="1" smtClean="0"/>
              <a:t>pb</a:t>
            </a:r>
            <a:r>
              <a:rPr lang="sl-SI" altLang="sl-SI" sz="2200" dirty="0" smtClean="0"/>
              <a:t>); /* </a:t>
            </a:r>
            <a:r>
              <a:rPr lang="sl-SI" altLang="sl-SI" sz="2200" dirty="0" err="1" smtClean="0"/>
              <a:t>spr</a:t>
            </a:r>
            <a:r>
              <a:rPr lang="sl-SI" altLang="sl-SI" sz="2200" dirty="0" smtClean="0"/>
              <a:t>. a in b bosta imeli zamenjani vrednosti */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sl-SI" altLang="sl-SI" sz="2200" dirty="0" smtClean="0"/>
              <a:t> </a:t>
            </a:r>
            <a:r>
              <a:rPr lang="sl-SI" altLang="sl-SI" sz="2200" dirty="0" err="1" smtClean="0"/>
              <a:t>return</a:t>
            </a:r>
            <a:r>
              <a:rPr lang="sl-SI" altLang="sl-SI" sz="2200" dirty="0" smtClean="0"/>
              <a:t> 0; }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sl-SI" altLang="sl-SI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1107</TotalTime>
  <Words>1810</Words>
  <Application>Microsoft Office PowerPoint</Application>
  <PresentationFormat>Diaprojekcija na zaslonu (4:3)</PresentationFormat>
  <Paragraphs>240</Paragraphs>
  <Slides>21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21</vt:i4>
      </vt:variant>
    </vt:vector>
  </HeadingPairs>
  <TitlesOfParts>
    <vt:vector size="26" baseType="lpstr">
      <vt:lpstr>Arial</vt:lpstr>
      <vt:lpstr>Wingdings</vt:lpstr>
      <vt:lpstr>Calibri</vt:lpstr>
      <vt:lpstr>Times New Roman</vt:lpstr>
      <vt:lpstr>Beam</vt:lpstr>
      <vt:lpstr>Kazalci (pointers) v C/C++</vt:lpstr>
      <vt:lpstr>Primer deklaracije kazalca</vt:lpstr>
      <vt:lpstr>Kazalčni operator  &amp;</vt:lpstr>
      <vt:lpstr>Kazalčni operator  *</vt:lpstr>
      <vt:lpstr>Nepravilna uporaba kazalcev</vt:lpstr>
      <vt:lpstr>Simbol NULL</vt:lpstr>
      <vt:lpstr>Aritmetika s kazalci</vt:lpstr>
      <vt:lpstr>PowerPointova predstavitev</vt:lpstr>
      <vt:lpstr>Kazalci kot argumenti funkcije</vt:lpstr>
      <vt:lpstr>Kazalci na strukture in razrede</vt:lpstr>
      <vt:lpstr>Kazalci na strukture - primer</vt:lpstr>
      <vt:lpstr>Kazalci na razrede/objekte - primer</vt:lpstr>
      <vt:lpstr>Dinamična alokacija pomnilnika C</vt:lpstr>
      <vt:lpstr>Dinamična alokacija pomnilnika - primeri</vt:lpstr>
      <vt:lpstr>Dinamična alokacija pomnilnika C++</vt:lpstr>
      <vt:lpstr>Dinamična alokacija pomnilnika - primeri</vt:lpstr>
      <vt:lpstr>Kazalci v strukturah, povezani seznami</vt:lpstr>
      <vt:lpstr>Kazalci v strukturah - primer</vt:lpstr>
      <vt:lpstr>Kazalci na funkcije</vt:lpstr>
      <vt:lpstr>Kazalci na funkcije - nadaljevanje</vt:lpstr>
      <vt:lpstr>Kazalci na kazalce</vt:lpstr>
    </vt:vector>
  </TitlesOfParts>
  <Company>family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Kazalci v C-ju</dc:title>
  <dc:creator>Toth</dc:creator>
  <cp:lastModifiedBy>Uporabnik</cp:lastModifiedBy>
  <cp:revision>48</cp:revision>
  <dcterms:created xsi:type="dcterms:W3CDTF">2005-04-12T20:25:12Z</dcterms:created>
  <dcterms:modified xsi:type="dcterms:W3CDTF">2014-03-12T08:05:48Z</dcterms:modified>
</cp:coreProperties>
</file>