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9" r:id="rId4"/>
    <p:sldId id="261" r:id="rId5"/>
    <p:sldId id="275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6" autoAdjust="0"/>
    <p:restoredTop sz="94660"/>
  </p:normalViewPr>
  <p:slideViewPr>
    <p:cSldViewPr>
      <p:cViewPr>
        <p:scale>
          <a:sx n="108" d="100"/>
          <a:sy n="108" d="100"/>
        </p:scale>
        <p:origin x="-7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82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225283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  <p:sp>
          <p:nvSpPr>
            <p:cNvPr id="225284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G0" fmla="+- 12083 0 0"/>
                <a:gd name="G1" fmla="+- -3200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2083 -32000"/>
                <a:gd name="T13" fmla="*/ T12 w 64000"/>
                <a:gd name="T14" fmla="+- 0 -29632 -32000"/>
                <a:gd name="T15" fmla="*/ -29632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2083 -32000"/>
                <a:gd name="T21" fmla="*/ T20 w 64000"/>
                <a:gd name="T22" fmla="+- 0 29631 -32000"/>
                <a:gd name="T23" fmla="*/ 29631 h 64000"/>
                <a:gd name="T24" fmla="+- 0 12083 -32000"/>
                <a:gd name="T25" fmla="*/ T24 w 64000"/>
                <a:gd name="T26" fmla="+- 0 29631 -32000"/>
                <a:gd name="T27" fmla="*/ 29631 h 64000"/>
                <a:gd name="T28" fmla="+- 0 12082 -32000"/>
                <a:gd name="T29" fmla="*/ T28 w 64000"/>
                <a:gd name="T30" fmla="+- 0 29631 -32000"/>
                <a:gd name="T31" fmla="*/ 29631 h 64000"/>
                <a:gd name="T32" fmla="+- 0 12083 -32000"/>
                <a:gd name="T33" fmla="*/ T32 w 64000"/>
                <a:gd name="T34" fmla="+- 0 29632 -32000"/>
                <a:gd name="T35" fmla="*/ 29632 h 64000"/>
                <a:gd name="T36" fmla="+- 0 12083 -32000"/>
                <a:gd name="T37" fmla="*/ T36 w 64000"/>
                <a:gd name="T38" fmla="+- 0 -29632 -32000"/>
                <a:gd name="T39" fmla="*/ -29632 h 64000"/>
                <a:gd name="T40" fmla="+- 0 12082 -32000"/>
                <a:gd name="T41" fmla="*/ T40 w 64000"/>
                <a:gd name="T42" fmla="+- 0 -29632 -32000"/>
                <a:gd name="T43" fmla="*/ -29632 h 64000"/>
                <a:gd name="T44" fmla="+- 0 12083 -32000"/>
                <a:gd name="T45" fmla="*/ T44 w 64000"/>
                <a:gd name="T46" fmla="+- 0 -29632 -32000"/>
                <a:gd name="T47" fmla="*/ -29632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 sz="2400">
                <a:latin typeface="Times New Roman" pitchFamily="18" charset="0"/>
              </a:endParaRPr>
            </a:p>
          </p:txBody>
        </p:sp>
        <p:sp>
          <p:nvSpPr>
            <p:cNvPr id="225285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G0" fmla="+- 18994 0 0"/>
                <a:gd name="G1" fmla="+- -30013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994 -32000"/>
                <a:gd name="T13" fmla="*/ T12 w 64000"/>
                <a:gd name="T14" fmla="+- 0 -25754 -32000"/>
                <a:gd name="T15" fmla="*/ -257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994 -32000"/>
                <a:gd name="T21" fmla="*/ T20 w 64000"/>
                <a:gd name="T22" fmla="+- 0 25753 -32000"/>
                <a:gd name="T23" fmla="*/ 25753 h 64000"/>
                <a:gd name="T24" fmla="+- 0 18994 -32000"/>
                <a:gd name="T25" fmla="*/ T24 w 64000"/>
                <a:gd name="T26" fmla="+- 0 25753 -32000"/>
                <a:gd name="T27" fmla="*/ 25753 h 64000"/>
                <a:gd name="T28" fmla="+- 0 18993 -32000"/>
                <a:gd name="T29" fmla="*/ T28 w 64000"/>
                <a:gd name="T30" fmla="+- 0 25753 -32000"/>
                <a:gd name="T31" fmla="*/ 25753 h 64000"/>
                <a:gd name="T32" fmla="+- 0 18994 -32000"/>
                <a:gd name="T33" fmla="*/ T32 w 64000"/>
                <a:gd name="T34" fmla="+- 0 25754 -32000"/>
                <a:gd name="T35" fmla="*/ 25754 h 64000"/>
                <a:gd name="T36" fmla="+- 0 18994 -32000"/>
                <a:gd name="T37" fmla="*/ T36 w 64000"/>
                <a:gd name="T38" fmla="+- 0 -25754 -32000"/>
                <a:gd name="T39" fmla="*/ -25754 h 64000"/>
                <a:gd name="T40" fmla="+- 0 18993 -32000"/>
                <a:gd name="T41" fmla="*/ T40 w 64000"/>
                <a:gd name="T42" fmla="+- 0 -25754 -32000"/>
                <a:gd name="T43" fmla="*/ -25754 h 64000"/>
                <a:gd name="T44" fmla="+- 0 18994 -32000"/>
                <a:gd name="T45" fmla="*/ T44 w 64000"/>
                <a:gd name="T46" fmla="+- 0 -25754 -32000"/>
                <a:gd name="T47" fmla="*/ -257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>
                <a:latin typeface="Arial" charset="0"/>
              </a:endParaRPr>
            </a:p>
          </p:txBody>
        </p:sp>
      </p:grpSp>
      <p:sp>
        <p:nvSpPr>
          <p:cNvPr id="2252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sl-SI" noProof="0" smtClean="0"/>
              <a:t>Click to edit Master title style</a:t>
            </a:r>
          </a:p>
        </p:txBody>
      </p:sp>
      <p:sp>
        <p:nvSpPr>
          <p:cNvPr id="22528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sl-SI" noProof="0" smtClean="0"/>
              <a:t>Click to edit Master subtitle style</a:t>
            </a:r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225289" name="Rectangle 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225290" name="Rectangle 1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2A7B42B-0290-435F-A18E-B1DBD37B2626}" type="slidenum">
              <a:rPr lang="sl-SI"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DCB4C1-D03F-45E0-8817-CE3C67705647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896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navpičnega besedila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EC169-2B7F-406D-87C9-81B91A741193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9602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22F84-8BAC-47C6-A61E-DBFA8CCD0132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8074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5" name="Ograd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B1C11-D4E4-4193-8084-B878D1D20028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8725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3232D9-86C8-4F9F-8496-5BE4664AEE51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589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besedil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grada vsebin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grada besedil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grada vsebin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grad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8" name="Ograd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9" name="Ograd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AC7CC3-822C-4517-A858-52428062E692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012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4" name="Ograd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4D1EE-42B3-4975-AE40-3A6275EEB31B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747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3" name="Ograd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66C77-5EE9-4AA9-9441-C28A9CB2367A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872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5135B9-5FCD-48FF-832E-5C529F789C29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7510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grada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grada besedil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grad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6" name="Ograd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sl-SI"/>
          </a:p>
        </p:txBody>
      </p:sp>
      <p:sp>
        <p:nvSpPr>
          <p:cNvPr id="7" name="Ograd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79D274-606E-4C19-A8EB-C4B3407C1F72}" type="slidenum">
              <a:rPr lang="sl-SI"/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454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258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224259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G0" fmla="+- 18296 0 0"/>
                <a:gd name="G1" fmla="+- -30880 0 0"/>
                <a:gd name="G2" fmla="+- 31512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296 -32000"/>
                <a:gd name="T13" fmla="*/ T12 w 64000"/>
                <a:gd name="T14" fmla="+- 0 -26254 -32000"/>
                <a:gd name="T15" fmla="*/ -26254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296 -32000"/>
                <a:gd name="T21" fmla="*/ T20 w 64000"/>
                <a:gd name="T22" fmla="+- 0 26253 -32000"/>
                <a:gd name="T23" fmla="*/ 26253 h 64000"/>
                <a:gd name="T24" fmla="+- 0 18296 -32000"/>
                <a:gd name="T25" fmla="*/ T24 w 64000"/>
                <a:gd name="T26" fmla="+- 0 26253 -32000"/>
                <a:gd name="T27" fmla="*/ 26253 h 64000"/>
                <a:gd name="T28" fmla="+- 0 18295 -32000"/>
                <a:gd name="T29" fmla="*/ T28 w 64000"/>
                <a:gd name="T30" fmla="+- 0 26253 -32000"/>
                <a:gd name="T31" fmla="*/ 26253 h 64000"/>
                <a:gd name="T32" fmla="+- 0 18296 -32000"/>
                <a:gd name="T33" fmla="*/ T32 w 64000"/>
                <a:gd name="T34" fmla="+- 0 26254 -32000"/>
                <a:gd name="T35" fmla="*/ 26254 h 64000"/>
                <a:gd name="T36" fmla="+- 0 18296 -32000"/>
                <a:gd name="T37" fmla="*/ T36 w 64000"/>
                <a:gd name="T38" fmla="+- 0 -26254 -32000"/>
                <a:gd name="T39" fmla="*/ -26254 h 64000"/>
                <a:gd name="T40" fmla="+- 0 18295 -32000"/>
                <a:gd name="T41" fmla="*/ T40 w 64000"/>
                <a:gd name="T42" fmla="+- 0 -26254 -32000"/>
                <a:gd name="T43" fmla="*/ -26254 h 64000"/>
                <a:gd name="T44" fmla="+- 0 18296 -32000"/>
                <a:gd name="T45" fmla="*/ T44 w 64000"/>
                <a:gd name="T46" fmla="+- 0 -26254 -32000"/>
                <a:gd name="T47" fmla="*/ -26254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 sz="2400">
                <a:latin typeface="Times New Roman" pitchFamily="18" charset="0"/>
              </a:endParaRPr>
            </a:p>
          </p:txBody>
        </p:sp>
        <p:sp>
          <p:nvSpPr>
            <p:cNvPr id="224260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G0" fmla="+- 18077 0 0"/>
                <a:gd name="G1" fmla="+- -30880 0 0"/>
                <a:gd name="G2" fmla="+- 32000 0 0"/>
                <a:gd name="T0" fmla="*/ 32000 32000  1"/>
                <a:gd name="T1" fmla="*/ G0 G0  1"/>
                <a:gd name="T2" fmla="+- 0 T0 T1"/>
                <a:gd name="T3" fmla="sqrt T2"/>
                <a:gd name="G3" fmla="*/ 32000 T3 32000"/>
                <a:gd name="T4" fmla="*/ 32000 32000  1"/>
                <a:gd name="T5" fmla="*/ G1 G1  1"/>
                <a:gd name="T6" fmla="+- 0 T4 T5"/>
                <a:gd name="T7" fmla="sqrt T6"/>
                <a:gd name="G4" fmla="*/ 32000 T7 32000"/>
                <a:gd name="T8" fmla="*/ 32000 32000  1"/>
                <a:gd name="T9" fmla="*/ G2 G2  1"/>
                <a:gd name="T10" fmla="+- 0 T8 T9"/>
                <a:gd name="T11" fmla="sqrt T10"/>
                <a:gd name="G5" fmla="*/ 32000 T11 32000"/>
                <a:gd name="G6" fmla="+- 0 0 G3"/>
                <a:gd name="G7" fmla="+- 0 0 G4"/>
                <a:gd name="G8" fmla="+- 0 0 G5"/>
                <a:gd name="G9" fmla="+- 0 G4 G0"/>
                <a:gd name="G10" fmla="?: G9 G4 G0"/>
                <a:gd name="G11" fmla="?: G9 G1 G6"/>
                <a:gd name="G12" fmla="+- 0 G5 G0"/>
                <a:gd name="G13" fmla="?: G12 G5 G0"/>
                <a:gd name="G14" fmla="?: G12 G2 G3"/>
                <a:gd name="G15" fmla="+- G11 0 1"/>
                <a:gd name="G16" fmla="+- G14 1 0"/>
                <a:gd name="G17" fmla="+- 0 G14 G3"/>
                <a:gd name="G18" fmla="?: G17 G8 G13"/>
                <a:gd name="G19" fmla="?: G17 G0 G13"/>
                <a:gd name="G20" fmla="?: G17 G3 G16"/>
                <a:gd name="G21" fmla="+- 0 G6 G11"/>
                <a:gd name="G22" fmla="?: G21 G7 G10"/>
                <a:gd name="G23" fmla="?: G21 G0 G10"/>
                <a:gd name="G24" fmla="?: G21 G6 G15"/>
                <a:gd name="G25" fmla="min G10 G13"/>
                <a:gd name="G26" fmla="max G8 G7"/>
                <a:gd name="G27" fmla="max G26 G0"/>
                <a:gd name="T12" fmla="+- 0 18077 -32000"/>
                <a:gd name="T13" fmla="*/ T12 w 64000"/>
                <a:gd name="T14" fmla="+- 0 -26405 -32000"/>
                <a:gd name="T15" fmla="*/ -26405 h 64000"/>
                <a:gd name="T16" fmla="+- 0 32000 -32000"/>
                <a:gd name="T17" fmla="*/ T16 w 64000"/>
                <a:gd name="T18" fmla="+- 0 0 -32000"/>
                <a:gd name="T19" fmla="*/ 0 h 64000"/>
                <a:gd name="T20" fmla="+- 0 18077 -32000"/>
                <a:gd name="T21" fmla="*/ T20 w 64000"/>
                <a:gd name="T22" fmla="+- 0 26404 -32000"/>
                <a:gd name="T23" fmla="*/ 26404 h 64000"/>
                <a:gd name="T24" fmla="+- 0 18077 -32000"/>
                <a:gd name="T25" fmla="*/ T24 w 64000"/>
                <a:gd name="T26" fmla="+- 0 26404 -32000"/>
                <a:gd name="T27" fmla="*/ 26404 h 64000"/>
                <a:gd name="T28" fmla="+- 0 18076 -32000"/>
                <a:gd name="T29" fmla="*/ T28 w 64000"/>
                <a:gd name="T30" fmla="+- 0 26404 -32000"/>
                <a:gd name="T31" fmla="*/ 26404 h 64000"/>
                <a:gd name="T32" fmla="+- 0 18077 -32000"/>
                <a:gd name="T33" fmla="*/ T32 w 64000"/>
                <a:gd name="T34" fmla="+- 0 26405 -32000"/>
                <a:gd name="T35" fmla="*/ 26405 h 64000"/>
                <a:gd name="T36" fmla="+- 0 18077 -32000"/>
                <a:gd name="T37" fmla="*/ T36 w 64000"/>
                <a:gd name="T38" fmla="+- 0 -26405 -32000"/>
                <a:gd name="T39" fmla="*/ -26405 h 64000"/>
                <a:gd name="T40" fmla="+- 0 18076 -32000"/>
                <a:gd name="T41" fmla="*/ T40 w 64000"/>
                <a:gd name="T42" fmla="+- 0 -26405 -32000"/>
                <a:gd name="T43" fmla="*/ -26405 h 64000"/>
                <a:gd name="T44" fmla="+- 0 18077 -32000"/>
                <a:gd name="T45" fmla="*/ T44 w 64000"/>
                <a:gd name="T46" fmla="+- 0 -26405 -32000"/>
                <a:gd name="T47" fmla="*/ -26405 h 64000"/>
                <a:gd name="T48" fmla="+- 0 G27 -32000"/>
                <a:gd name="T49" fmla="*/ T48 w 64000"/>
                <a:gd name="T50" fmla="+- 0 G11 -32000"/>
                <a:gd name="T51" fmla="*/ G11 h 64000"/>
                <a:gd name="T52" fmla="+- 0 G25 -32000"/>
                <a:gd name="T53" fmla="*/ T52 w 64000"/>
                <a:gd name="T54" fmla="+- 0 G14 -32000"/>
                <a:gd name="T55" fmla="*/ G14 h 64000"/>
              </a:gdLst>
              <a:ahLst/>
              <a:cxnLst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</a:cxnLst>
              <a:rect l="T49" t="T51" r="T53" b="T55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sl-SI">
                <a:latin typeface="Arial" charset="0"/>
              </a:endParaRPr>
            </a:p>
          </p:txBody>
        </p:sp>
        <p:sp>
          <p:nvSpPr>
            <p:cNvPr id="224261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sl-SI"/>
            </a:p>
          </p:txBody>
        </p:sp>
      </p:grpSp>
      <p:sp>
        <p:nvSpPr>
          <p:cNvPr id="2242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title style</a:t>
            </a:r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smtClean="0"/>
              <a:t>Click to edit Master text styles</a:t>
            </a:r>
          </a:p>
          <a:p>
            <a:pPr lvl="1"/>
            <a:r>
              <a:rPr lang="sl-SI" smtClean="0"/>
              <a:t>Second level</a:t>
            </a:r>
          </a:p>
          <a:p>
            <a:pPr lvl="2"/>
            <a:r>
              <a:rPr lang="sl-SI" smtClean="0"/>
              <a:t>Third level</a:t>
            </a:r>
          </a:p>
          <a:p>
            <a:pPr lvl="3"/>
            <a:r>
              <a:rPr lang="sl-SI" smtClean="0"/>
              <a:t>Fourth level</a:t>
            </a:r>
          </a:p>
          <a:p>
            <a:pPr lvl="4"/>
            <a:r>
              <a:rPr lang="sl-SI" smtClean="0"/>
              <a:t>Fifth level</a:t>
            </a:r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sl-SI"/>
          </a:p>
        </p:txBody>
      </p:sp>
      <p:sp>
        <p:nvSpPr>
          <p:cNvPr id="22426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sl-SI"/>
          </a:p>
        </p:txBody>
      </p:sp>
      <p:sp>
        <p:nvSpPr>
          <p:cNvPr id="22426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24A8AF-B027-4B64-B067-8F41A24359A0}" type="slidenum">
              <a:rPr lang="sl-SI"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1599" y="1268760"/>
            <a:ext cx="7992888" cy="1224136"/>
          </a:xfrm>
        </p:spPr>
        <p:txBody>
          <a:bodyPr/>
          <a:lstStyle/>
          <a:p>
            <a:pPr algn="ctr"/>
            <a:r>
              <a:rPr lang="sl-SI" sz="3600" b="1" dirty="0">
                <a:solidFill>
                  <a:srgbClr val="CC3300"/>
                </a:solidFill>
              </a:rPr>
              <a:t> </a:t>
            </a:r>
            <a:r>
              <a:rPr lang="sl-SI" b="1" dirty="0">
                <a:solidFill>
                  <a:srgbClr val="CC3300"/>
                </a:solidFill>
              </a:rPr>
              <a:t>OOP </a:t>
            </a:r>
            <a:r>
              <a:rPr lang="sl-SI" b="1" dirty="0" smtClean="0">
                <a:solidFill>
                  <a:srgbClr val="CC3300"/>
                </a:solidFill>
              </a:rPr>
              <a:t>– Objektno orientirano programiranje</a:t>
            </a:r>
            <a:endParaRPr lang="sl-SI" b="1" dirty="0">
              <a:solidFill>
                <a:srgbClr val="CC3300"/>
              </a:solidFill>
            </a:endParaRPr>
          </a:p>
        </p:txBody>
      </p:sp>
      <p:pic>
        <p:nvPicPr>
          <p:cNvPr id="2" name="Slika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16632"/>
            <a:ext cx="7128793" cy="852039"/>
          </a:xfrm>
          <a:prstGeom prst="rect">
            <a:avLst/>
          </a:prstGeom>
        </p:spPr>
      </p:pic>
      <p:sp>
        <p:nvSpPr>
          <p:cNvPr id="5" name="PoljeZBesedilom 4"/>
          <p:cNvSpPr txBox="1"/>
          <p:nvPr/>
        </p:nvSpPr>
        <p:spPr>
          <a:xfrm>
            <a:off x="1547664" y="3167544"/>
            <a:ext cx="7194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2800" dirty="0" smtClean="0">
                <a:solidFill>
                  <a:schemeClr val="tx2"/>
                </a:solidFill>
              </a:rPr>
              <a:t>Modul RPA</a:t>
            </a:r>
            <a:endParaRPr lang="sl-SI" sz="2800" dirty="0">
              <a:solidFill>
                <a:schemeClr val="tx2"/>
              </a:solidFill>
            </a:endParaRPr>
          </a:p>
          <a:p>
            <a:pPr algn="r"/>
            <a:endParaRPr lang="sl-SI" sz="2800" dirty="0" smtClean="0">
              <a:solidFill>
                <a:schemeClr val="tx2"/>
              </a:solidFill>
            </a:endParaRPr>
          </a:p>
          <a:p>
            <a:pPr algn="r"/>
            <a:endParaRPr lang="sl-SI" sz="2800" dirty="0" smtClean="0">
              <a:solidFill>
                <a:schemeClr val="tx2"/>
              </a:solidFill>
            </a:endParaRPr>
          </a:p>
          <a:p>
            <a:pPr algn="r"/>
            <a:r>
              <a:rPr lang="sl-SI" sz="2400" i="1" dirty="0" smtClean="0">
                <a:solidFill>
                  <a:schemeClr val="tx2"/>
                </a:solidFill>
              </a:rPr>
              <a:t>Darjan Toth</a:t>
            </a:r>
            <a:endParaRPr lang="sl-SI" sz="24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xit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01625"/>
            <a:ext cx="7704856" cy="750888"/>
          </a:xfrm>
        </p:spPr>
        <p:txBody>
          <a:bodyPr/>
          <a:lstStyle/>
          <a:p>
            <a:r>
              <a:rPr lang="sl-SI" sz="3200" b="1" dirty="0"/>
              <a:t>D</a:t>
            </a:r>
            <a:r>
              <a:rPr lang="en-GB" sz="3200" b="1" dirty="0" err="1"/>
              <a:t>ostop</a:t>
            </a:r>
            <a:r>
              <a:rPr lang="en-GB" sz="3200" b="1" dirty="0"/>
              <a:t> do </a:t>
            </a:r>
            <a:r>
              <a:rPr lang="en-GB" sz="3200" b="1" dirty="0" err="1"/>
              <a:t>zasebn</a:t>
            </a:r>
            <a:r>
              <a:rPr lang="sl-SI" sz="3200" b="1" dirty="0"/>
              <a:t>ih</a:t>
            </a:r>
            <a:r>
              <a:rPr lang="en-GB" sz="3200" b="1" dirty="0"/>
              <a:t> </a:t>
            </a:r>
            <a:r>
              <a:rPr lang="en-GB" sz="3200" b="1" dirty="0" err="1"/>
              <a:t>lastnosti</a:t>
            </a:r>
            <a:r>
              <a:rPr lang="en-GB" sz="3200" b="1" dirty="0"/>
              <a:t> </a:t>
            </a:r>
            <a:r>
              <a:rPr lang="en-GB" sz="3200" b="1" dirty="0" err="1"/>
              <a:t>objekta</a:t>
            </a:r>
            <a:r>
              <a:rPr lang="en-GB" sz="3200" b="1" dirty="0"/>
              <a:t> </a:t>
            </a:r>
            <a:endParaRPr lang="sl-SI" sz="3200" b="1" dirty="0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556792"/>
            <a:ext cx="7712075" cy="4752528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sl-SI" sz="2200" dirty="0" err="1"/>
              <a:t>class</a:t>
            </a:r>
            <a:r>
              <a:rPr lang="sl-SI" sz="2200" dirty="0"/>
              <a:t> </a:t>
            </a:r>
            <a:r>
              <a:rPr lang="sl-SI" sz="2200" dirty="0" err="1"/>
              <a:t>Kuza</a:t>
            </a:r>
            <a:endParaRPr lang="sl-SI" sz="2200" dirty="0"/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{</a:t>
            </a:r>
            <a:r>
              <a:rPr lang="sl-SI" sz="2200" dirty="0" err="1"/>
              <a:t>string</a:t>
            </a:r>
            <a:r>
              <a:rPr lang="sl-SI" sz="2200" dirty="0"/>
              <a:t> pasma;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 </a:t>
            </a:r>
            <a:r>
              <a:rPr lang="sl-SI" sz="2200" dirty="0" err="1"/>
              <a:t>int</a:t>
            </a:r>
            <a:r>
              <a:rPr lang="sl-SI" sz="2200" dirty="0"/>
              <a:t> starost;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err="1"/>
              <a:t>public</a:t>
            </a:r>
            <a:r>
              <a:rPr lang="sl-SI" sz="2200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 </a:t>
            </a:r>
            <a:r>
              <a:rPr lang="sl-SI" sz="2200" dirty="0" err="1"/>
              <a:t>void</a:t>
            </a:r>
            <a:r>
              <a:rPr lang="sl-SI" sz="2200" dirty="0"/>
              <a:t> lajanje()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 {</a:t>
            </a:r>
            <a:r>
              <a:rPr lang="sl-SI" sz="2200" dirty="0" err="1"/>
              <a:t>cout</a:t>
            </a:r>
            <a:r>
              <a:rPr lang="sl-SI" sz="2200" dirty="0"/>
              <a:t> &lt;&lt; "</a:t>
            </a:r>
            <a:r>
              <a:rPr lang="sl-SI" sz="2200" dirty="0" err="1"/>
              <a:t>Vau</a:t>
            </a:r>
            <a:r>
              <a:rPr lang="sl-SI" sz="2200" dirty="0"/>
              <a:t> </a:t>
            </a:r>
            <a:r>
              <a:rPr lang="sl-SI" sz="2200" dirty="0" err="1"/>
              <a:t>Vau</a:t>
            </a:r>
            <a:r>
              <a:rPr lang="sl-SI" sz="2200" dirty="0"/>
              <a:t> </a:t>
            </a:r>
            <a:r>
              <a:rPr lang="sl-SI" sz="2200" dirty="0" err="1"/>
              <a:t>Vau</a:t>
            </a:r>
            <a:r>
              <a:rPr lang="sl-SI" sz="2200" dirty="0"/>
              <a:t>" &lt;&lt; </a:t>
            </a:r>
            <a:r>
              <a:rPr lang="sl-SI" sz="2200" dirty="0" err="1"/>
              <a:t>endl</a:t>
            </a:r>
            <a:r>
              <a:rPr lang="sl-SI" sz="2200" dirty="0" smtClean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smtClean="0"/>
              <a:t> ….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smtClean="0"/>
              <a:t> ….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smtClean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err="1" smtClean="0"/>
              <a:t>int</a:t>
            </a:r>
            <a:r>
              <a:rPr lang="sl-SI" sz="2200" dirty="0" smtClean="0"/>
              <a:t> </a:t>
            </a:r>
            <a:r>
              <a:rPr lang="sl-SI" sz="2200" dirty="0" err="1" smtClean="0"/>
              <a:t>main</a:t>
            </a:r>
            <a:r>
              <a:rPr lang="sl-SI" sz="2200" dirty="0" smtClean="0"/>
              <a:t>()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 smtClean="0"/>
              <a:t>{</a:t>
            </a:r>
            <a:r>
              <a:rPr lang="sl-SI" sz="2200" dirty="0" err="1" smtClean="0"/>
              <a:t>Kuza</a:t>
            </a:r>
            <a:r>
              <a:rPr lang="sl-SI" sz="2200" dirty="0" smtClean="0"/>
              <a:t> </a:t>
            </a:r>
            <a:r>
              <a:rPr lang="sl-SI" sz="2200" dirty="0" err="1" smtClean="0"/>
              <a:t>aron</a:t>
            </a:r>
            <a:r>
              <a:rPr lang="sl-SI" sz="2200" dirty="0" smtClean="0"/>
              <a:t>, piki;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 </a:t>
            </a:r>
            <a:r>
              <a:rPr lang="sl-SI" sz="2200" dirty="0" smtClean="0"/>
              <a:t> ….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 </a:t>
            </a:r>
            <a:r>
              <a:rPr lang="sl-SI" sz="2200" dirty="0" smtClean="0"/>
              <a:t> ….</a:t>
            </a:r>
          </a:p>
          <a:p>
            <a:pPr>
              <a:lnSpc>
                <a:spcPct val="80000"/>
              </a:lnSpc>
              <a:buNone/>
            </a:pPr>
            <a:r>
              <a:rPr lang="sl-SI" sz="2200" dirty="0"/>
              <a:t>}</a:t>
            </a:r>
          </a:p>
        </p:txBody>
      </p:sp>
      <p:sp>
        <p:nvSpPr>
          <p:cNvPr id="240644" name="Text Box 4"/>
          <p:cNvSpPr txBox="1">
            <a:spLocks noChangeArrowheads="1"/>
          </p:cNvSpPr>
          <p:nvPr/>
        </p:nvSpPr>
        <p:spPr bwMode="auto">
          <a:xfrm>
            <a:off x="3995936" y="3717032"/>
            <a:ext cx="504056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sl-SI" sz="2200" dirty="0" smtClean="0"/>
              <a:t>/* Dober način programiranja:</a:t>
            </a:r>
          </a:p>
          <a:p>
            <a:r>
              <a:rPr lang="de-DE" sz="2200" dirty="0" err="1" smtClean="0"/>
              <a:t>lastnost</a:t>
            </a:r>
            <a:r>
              <a:rPr lang="sl-SI" sz="2200" dirty="0"/>
              <a:t>i</a:t>
            </a:r>
            <a:r>
              <a:rPr lang="de-DE" sz="2200" dirty="0" smtClean="0"/>
              <a:t> </a:t>
            </a:r>
            <a:r>
              <a:rPr lang="sl-SI" sz="2200" dirty="0" smtClean="0"/>
              <a:t>sta </a:t>
            </a:r>
            <a:r>
              <a:rPr lang="de-DE" sz="2200" dirty="0" err="1" smtClean="0"/>
              <a:t>skrit</a:t>
            </a:r>
            <a:r>
              <a:rPr lang="sl-SI" sz="2200" dirty="0" smtClean="0"/>
              <a:t>i</a:t>
            </a:r>
            <a:r>
              <a:rPr lang="de-DE" sz="2200" dirty="0" smtClean="0"/>
              <a:t> </a:t>
            </a:r>
            <a:r>
              <a:rPr lang="de-DE" sz="2200" dirty="0"/>
              <a:t>(</a:t>
            </a:r>
            <a:r>
              <a:rPr lang="de-DE" sz="2200" dirty="0" err="1" smtClean="0"/>
              <a:t>zasebn</a:t>
            </a:r>
            <a:r>
              <a:rPr lang="sl-SI" sz="2200" dirty="0" smtClean="0"/>
              <a:t>i</a:t>
            </a:r>
            <a:r>
              <a:rPr lang="de-DE" sz="2200" dirty="0" smtClean="0"/>
              <a:t>) </a:t>
            </a:r>
            <a:r>
              <a:rPr lang="de-DE" sz="2200" dirty="0"/>
              <a:t>in do </a:t>
            </a:r>
            <a:r>
              <a:rPr lang="de-DE" sz="2200" dirty="0" err="1" smtClean="0"/>
              <a:t>nj</a:t>
            </a:r>
            <a:r>
              <a:rPr lang="sl-SI" sz="2200" dirty="0" err="1" smtClean="0"/>
              <a:t>iju</a:t>
            </a:r>
            <a:r>
              <a:rPr lang="de-DE" sz="2200" dirty="0" smtClean="0"/>
              <a:t> </a:t>
            </a:r>
            <a:r>
              <a:rPr lang="de-DE" sz="2200" dirty="0" err="1"/>
              <a:t>lahko</a:t>
            </a:r>
            <a:r>
              <a:rPr lang="de-DE" sz="2200" dirty="0"/>
              <a:t> </a:t>
            </a:r>
            <a:r>
              <a:rPr lang="sl-SI" sz="2200" dirty="0"/>
              <a:t>dostopamo samo z </a:t>
            </a:r>
            <a:r>
              <a:rPr lang="sl-SI" sz="2200" dirty="0" smtClean="0"/>
              <a:t>metodama </a:t>
            </a:r>
            <a:r>
              <a:rPr lang="sl-SI" sz="2200" dirty="0"/>
              <a:t>razreda ne pa</a:t>
            </a:r>
            <a:r>
              <a:rPr lang="de-DE" sz="2200" dirty="0"/>
              <a:t> </a:t>
            </a:r>
            <a:r>
              <a:rPr lang="de-DE" sz="2200" dirty="0" err="1"/>
              <a:t>iz</a:t>
            </a:r>
            <a:r>
              <a:rPr lang="de-DE" sz="2200" dirty="0"/>
              <a:t> </a:t>
            </a:r>
            <a:r>
              <a:rPr lang="de-DE" sz="2200" dirty="0" err="1"/>
              <a:t>drugih</a:t>
            </a:r>
            <a:r>
              <a:rPr lang="de-DE" sz="2200" dirty="0"/>
              <a:t> </a:t>
            </a:r>
            <a:r>
              <a:rPr lang="de-DE" sz="2200" dirty="0" err="1" smtClean="0"/>
              <a:t>funkcij</a:t>
            </a:r>
            <a:r>
              <a:rPr lang="sl-SI" sz="2200" dirty="0" smtClean="0"/>
              <a:t> ali glavnega programa</a:t>
            </a:r>
            <a:r>
              <a:rPr lang="de-DE" sz="2200" dirty="0" smtClean="0"/>
              <a:t>!  */</a:t>
            </a:r>
            <a:endParaRPr lang="sl-SI" sz="2200" dirty="0" smtClean="0"/>
          </a:p>
          <a:p>
            <a:endParaRPr lang="sl-SI" sz="2200" dirty="0"/>
          </a:p>
        </p:txBody>
      </p:sp>
      <p:pic>
        <p:nvPicPr>
          <p:cNvPr id="1026" name="Picture 2" descr="C:\Program Files\Microsoft Office\MEDIA\OFFICE14\Bullets\BD21301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36" y="5589240"/>
            <a:ext cx="1124744" cy="112474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628800"/>
            <a:ext cx="7920880" cy="482453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sl-SI" sz="2200" dirty="0" smtClean="0"/>
              <a:t>Recimo, da bi želeli v glavnem programu primerjati, kateri kuža je mlajši.</a:t>
            </a:r>
          </a:p>
          <a:p>
            <a:pPr>
              <a:lnSpc>
                <a:spcPct val="80000"/>
              </a:lnSpc>
            </a:pPr>
            <a:r>
              <a:rPr lang="sl-SI" sz="2200" dirty="0" smtClean="0"/>
              <a:t>Poizkusimo napisati: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l-SI" sz="2000" i="1" dirty="0" smtClean="0"/>
              <a:t>    </a:t>
            </a:r>
            <a:r>
              <a:rPr lang="sl-SI" sz="2000" i="1" dirty="0" err="1" smtClean="0"/>
              <a:t>if</a:t>
            </a:r>
            <a:r>
              <a:rPr lang="sl-SI" sz="2000" i="1" dirty="0" smtClean="0"/>
              <a:t> (</a:t>
            </a:r>
            <a:r>
              <a:rPr lang="sl-SI" sz="2000" i="1" dirty="0" err="1" smtClean="0"/>
              <a:t>piki.starost</a:t>
            </a:r>
            <a:r>
              <a:rPr lang="sl-SI" sz="2000" i="1" dirty="0" smtClean="0"/>
              <a:t> &lt; </a:t>
            </a:r>
            <a:r>
              <a:rPr lang="sl-SI" sz="2000" i="1" dirty="0" err="1" smtClean="0"/>
              <a:t>aron</a:t>
            </a:r>
            <a:r>
              <a:rPr lang="sl-SI" sz="2000" i="1" dirty="0" smtClean="0"/>
              <a:t>. Starost) </a:t>
            </a:r>
            <a:r>
              <a:rPr lang="sl-SI" sz="2000" i="1" dirty="0" err="1" smtClean="0"/>
              <a:t>cout</a:t>
            </a:r>
            <a:r>
              <a:rPr lang="sl-SI" sz="2000" i="1" dirty="0" smtClean="0"/>
              <a:t> &lt;&lt; "Piki je mlajši</a:t>
            </a:r>
            <a:r>
              <a:rPr lang="sl-SI" sz="2000" i="1" dirty="0"/>
              <a:t> "</a:t>
            </a:r>
            <a:r>
              <a:rPr lang="sl-SI" sz="2000" i="1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l-SI" sz="2200" dirty="0" smtClean="0"/>
              <a:t>Prevajalnik nam bo javil napako, ker je starost zasebna lastnost razreda!</a:t>
            </a:r>
          </a:p>
          <a:p>
            <a:pPr>
              <a:lnSpc>
                <a:spcPct val="80000"/>
              </a:lnSpc>
            </a:pPr>
            <a:r>
              <a:rPr lang="sl-SI" sz="2200" dirty="0" smtClean="0"/>
              <a:t>Lahko pa razredu dodamo še dodatno javno dostopno metodo (vmesnik ali </a:t>
            </a:r>
            <a:r>
              <a:rPr lang="sl-SI" sz="2200" dirty="0" err="1" smtClean="0"/>
              <a:t>interface</a:t>
            </a:r>
            <a:r>
              <a:rPr lang="sl-SI" sz="2200" dirty="0" smtClean="0"/>
              <a:t>):</a:t>
            </a:r>
          </a:p>
          <a:p>
            <a:pPr>
              <a:lnSpc>
                <a:spcPct val="80000"/>
              </a:lnSpc>
            </a:pPr>
            <a:r>
              <a:rPr lang="sl-SI" sz="2200" dirty="0" err="1" smtClean="0"/>
              <a:t>int</a:t>
            </a:r>
            <a:r>
              <a:rPr lang="sl-SI" sz="2200" dirty="0" smtClean="0"/>
              <a:t> </a:t>
            </a:r>
            <a:r>
              <a:rPr lang="sl-SI" sz="2200" dirty="0" err="1" smtClean="0"/>
              <a:t>vrniStarost</a:t>
            </a:r>
            <a:r>
              <a:rPr lang="sl-SI" sz="2200" dirty="0" smtClean="0"/>
              <a:t> () { </a:t>
            </a:r>
            <a:r>
              <a:rPr lang="sl-SI" sz="2200" dirty="0" err="1" smtClean="0"/>
              <a:t>return</a:t>
            </a:r>
            <a:r>
              <a:rPr lang="sl-SI" sz="2200" dirty="0" smtClean="0"/>
              <a:t> starost; }</a:t>
            </a:r>
          </a:p>
          <a:p>
            <a:pPr>
              <a:lnSpc>
                <a:spcPct val="80000"/>
              </a:lnSpc>
            </a:pPr>
            <a:r>
              <a:rPr lang="sl-SI" sz="2200" dirty="0" smtClean="0"/>
              <a:t>Sedaj lahko napišemo: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l-SI" sz="2000" i="1" dirty="0" smtClean="0"/>
              <a:t>    </a:t>
            </a:r>
            <a:r>
              <a:rPr lang="sl-SI" sz="2000" i="1" dirty="0" err="1" smtClean="0"/>
              <a:t>if</a:t>
            </a:r>
            <a:r>
              <a:rPr lang="sl-SI" sz="2000" i="1" dirty="0" smtClean="0"/>
              <a:t> </a:t>
            </a:r>
            <a:r>
              <a:rPr lang="sl-SI" sz="2000" i="1" dirty="0"/>
              <a:t>(</a:t>
            </a:r>
            <a:r>
              <a:rPr lang="sl-SI" sz="2000" i="1" dirty="0" err="1" smtClean="0"/>
              <a:t>piki.vrniStarost</a:t>
            </a:r>
            <a:r>
              <a:rPr lang="sl-SI" sz="2000" i="1" dirty="0" smtClean="0"/>
              <a:t>() </a:t>
            </a:r>
            <a:r>
              <a:rPr lang="sl-SI" sz="2000" i="1" dirty="0"/>
              <a:t>&lt; </a:t>
            </a:r>
            <a:r>
              <a:rPr lang="sl-SI" sz="2000" i="1" dirty="0" err="1" smtClean="0"/>
              <a:t>aron.vrniStarost</a:t>
            </a:r>
            <a:r>
              <a:rPr lang="sl-SI" sz="2000" i="1" dirty="0" smtClean="0"/>
              <a:t>()) </a:t>
            </a:r>
            <a:r>
              <a:rPr lang="sl-SI" sz="2000" i="1" dirty="0" err="1"/>
              <a:t>cout</a:t>
            </a:r>
            <a:r>
              <a:rPr lang="sl-SI" sz="2000" i="1" dirty="0"/>
              <a:t> </a:t>
            </a:r>
            <a:r>
              <a:rPr lang="sl-SI" sz="2000" i="1" dirty="0" smtClean="0"/>
              <a:t>&lt;&lt; </a:t>
            </a:r>
            <a:r>
              <a:rPr lang="sl-SI" sz="2000" i="1" dirty="0"/>
              <a:t>"</a:t>
            </a:r>
            <a:r>
              <a:rPr lang="sl-SI" sz="2000" i="1" dirty="0" smtClean="0"/>
              <a:t>Piki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l-SI" sz="2000" i="1" dirty="0" smtClean="0"/>
              <a:t>    je </a:t>
            </a:r>
            <a:r>
              <a:rPr lang="sl-SI" sz="2000" i="1" dirty="0"/>
              <a:t>mlajši" &lt;&lt; </a:t>
            </a:r>
            <a:r>
              <a:rPr lang="sl-SI" sz="2000" i="1" dirty="0" err="1"/>
              <a:t>endl</a:t>
            </a:r>
            <a:r>
              <a:rPr lang="sl-SI" sz="2000" i="1" dirty="0"/>
              <a:t>; </a:t>
            </a:r>
            <a:endParaRPr lang="sl-SI" sz="2000" i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sl-SI" sz="2000" i="1" dirty="0" smtClean="0"/>
              <a:t>     </a:t>
            </a:r>
            <a:r>
              <a:rPr lang="sl-SI" sz="2000" i="1" dirty="0" err="1" smtClean="0"/>
              <a:t>else</a:t>
            </a:r>
            <a:r>
              <a:rPr lang="sl-SI" sz="2000" i="1" dirty="0" smtClean="0"/>
              <a:t> </a:t>
            </a:r>
            <a:r>
              <a:rPr lang="sl-SI" sz="2000" i="1" dirty="0" err="1" smtClean="0"/>
              <a:t>if</a:t>
            </a:r>
            <a:r>
              <a:rPr lang="sl-SI" sz="2000" i="1" dirty="0" smtClean="0"/>
              <a:t> </a:t>
            </a:r>
            <a:r>
              <a:rPr lang="sl-SI" sz="2000" i="1" dirty="0"/>
              <a:t>(</a:t>
            </a:r>
            <a:r>
              <a:rPr lang="sl-SI" sz="2000" i="1" dirty="0" err="1"/>
              <a:t>piki.vrniStarost</a:t>
            </a:r>
            <a:r>
              <a:rPr lang="sl-SI" sz="2000" i="1" dirty="0"/>
              <a:t>() </a:t>
            </a:r>
            <a:r>
              <a:rPr lang="sl-SI" sz="2000" i="1" dirty="0" smtClean="0"/>
              <a:t>&gt; </a:t>
            </a:r>
            <a:r>
              <a:rPr lang="sl-SI" sz="2000" i="1" dirty="0" err="1"/>
              <a:t>aron.vrniStarost</a:t>
            </a:r>
            <a:r>
              <a:rPr lang="sl-SI" sz="2000" i="1" dirty="0"/>
              <a:t>()) </a:t>
            </a:r>
            <a:r>
              <a:rPr lang="sl-SI" sz="2000" i="1" dirty="0" smtClean="0"/>
              <a:t>	</a:t>
            </a:r>
            <a:r>
              <a:rPr lang="sl-SI" sz="2000" i="1" dirty="0" err="1" smtClean="0"/>
              <a:t>cout</a:t>
            </a:r>
            <a:r>
              <a:rPr lang="sl-SI" sz="2000" i="1" dirty="0" smtClean="0"/>
              <a:t> &lt;&lt; "</a:t>
            </a:r>
            <a:r>
              <a:rPr lang="sl-SI" sz="2000" i="1" dirty="0" err="1" smtClean="0"/>
              <a:t>Aron</a:t>
            </a:r>
            <a:r>
              <a:rPr lang="sl-SI" sz="2000" i="1" dirty="0" smtClean="0"/>
              <a:t> </a:t>
            </a:r>
            <a:r>
              <a:rPr lang="sl-SI" sz="2000" i="1" dirty="0"/>
              <a:t>je mlajši" &lt;&lt; </a:t>
            </a:r>
            <a:r>
              <a:rPr lang="sl-SI" sz="2000" i="1" dirty="0" err="1"/>
              <a:t>endl</a:t>
            </a:r>
            <a:r>
              <a:rPr lang="sl-SI" sz="2000" i="1" dirty="0"/>
              <a:t>; </a:t>
            </a:r>
            <a:endParaRPr lang="sl-SI" sz="2000" i="1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sl-SI" sz="2000" i="1" dirty="0"/>
              <a:t>	</a:t>
            </a:r>
            <a:r>
              <a:rPr lang="sl-SI" sz="2000" i="1" dirty="0" smtClean="0"/>
              <a:t>  </a:t>
            </a:r>
            <a:r>
              <a:rPr lang="sl-SI" sz="2000" i="1" dirty="0" err="1" smtClean="0"/>
              <a:t>else</a:t>
            </a:r>
            <a:r>
              <a:rPr lang="sl-SI" sz="2000" i="1" dirty="0" smtClean="0"/>
              <a:t> </a:t>
            </a:r>
            <a:r>
              <a:rPr lang="sl-SI" sz="2000" i="1" dirty="0" err="1" smtClean="0"/>
              <a:t>cout</a:t>
            </a:r>
            <a:r>
              <a:rPr lang="sl-SI" sz="2000" i="1" dirty="0" smtClean="0"/>
              <a:t> &lt;&lt; "Oba sta enako stara"&lt;&lt; </a:t>
            </a:r>
            <a:r>
              <a:rPr lang="sl-SI" sz="2000" i="1" dirty="0" err="1" smtClean="0"/>
              <a:t>endl</a:t>
            </a:r>
            <a:r>
              <a:rPr lang="sl-SI" sz="2000" i="1" dirty="0" smtClean="0"/>
              <a:t>;</a:t>
            </a:r>
            <a:endParaRPr lang="sl-SI" sz="2000" i="1" dirty="0"/>
          </a:p>
          <a:p>
            <a:pPr marL="0" indent="0">
              <a:lnSpc>
                <a:spcPct val="80000"/>
              </a:lnSpc>
              <a:buNone/>
            </a:pPr>
            <a:endParaRPr lang="sl-SI" sz="2200" i="1" dirty="0"/>
          </a:p>
          <a:p>
            <a:pPr>
              <a:lnSpc>
                <a:spcPct val="80000"/>
              </a:lnSpc>
            </a:pPr>
            <a:endParaRPr lang="sl-SI" sz="2200" dirty="0"/>
          </a:p>
        </p:txBody>
      </p:sp>
      <p:sp>
        <p:nvSpPr>
          <p:cNvPr id="242692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920880" cy="1224136"/>
          </a:xfrm>
          <a:noFill/>
          <a:ln/>
        </p:spPr>
        <p:txBody>
          <a:bodyPr/>
          <a:lstStyle/>
          <a:p>
            <a:pPr algn="ctr"/>
            <a:r>
              <a:rPr lang="sl-SI" sz="3200" b="1" dirty="0"/>
              <a:t>D</a:t>
            </a:r>
            <a:r>
              <a:rPr lang="en-GB" sz="3200" b="1" dirty="0" err="1"/>
              <a:t>ostop</a:t>
            </a:r>
            <a:r>
              <a:rPr lang="en-GB" sz="3200" b="1" dirty="0"/>
              <a:t> do </a:t>
            </a:r>
            <a:r>
              <a:rPr lang="en-GB" sz="3200" b="1" dirty="0" err="1"/>
              <a:t>zasebn</a:t>
            </a:r>
            <a:r>
              <a:rPr lang="sl-SI" sz="3200" b="1" dirty="0"/>
              <a:t>ih</a:t>
            </a:r>
            <a:r>
              <a:rPr lang="en-GB" sz="3200" b="1" dirty="0"/>
              <a:t> </a:t>
            </a:r>
            <a:r>
              <a:rPr lang="en-GB" sz="3200" b="1" dirty="0" err="1"/>
              <a:t>lastnosti</a:t>
            </a:r>
            <a:r>
              <a:rPr lang="en-GB" sz="3200" b="1" dirty="0"/>
              <a:t> </a:t>
            </a:r>
            <a:r>
              <a:rPr lang="en-GB" sz="3200" b="1" dirty="0" err="1"/>
              <a:t>objekta</a:t>
            </a:r>
            <a:r>
              <a:rPr lang="sl-SI" sz="3200" b="1" dirty="0"/>
              <a:t> -  nad.</a:t>
            </a:r>
            <a:r>
              <a:rPr lang="en-GB" sz="3200" b="1" dirty="0"/>
              <a:t> </a:t>
            </a:r>
            <a:endParaRPr lang="sl-SI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21" name="Rectangle 9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679450"/>
          </a:xfrm>
        </p:spPr>
        <p:txBody>
          <a:bodyPr/>
          <a:lstStyle/>
          <a:p>
            <a:pPr algn="ctr"/>
            <a:r>
              <a:rPr lang="sl-SI" sz="3200" b="1" dirty="0"/>
              <a:t>Povzetek ograjevanja</a:t>
            </a:r>
          </a:p>
        </p:txBody>
      </p:sp>
      <p:sp>
        <p:nvSpPr>
          <p:cNvPr id="243717" name="Text Box 5"/>
          <p:cNvSpPr txBox="1">
            <a:spLocks noChangeArrowheads="1"/>
          </p:cNvSpPr>
          <p:nvPr/>
        </p:nvSpPr>
        <p:spPr bwMode="auto">
          <a:xfrm>
            <a:off x="1187450" y="2133600"/>
            <a:ext cx="7632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l-SI"/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971550" y="1773238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GB" sz="2400" dirty="0" err="1"/>
              <a:t>Vse</a:t>
            </a:r>
            <a:r>
              <a:rPr lang="en-GB" sz="2400" dirty="0"/>
              <a:t> </a:t>
            </a:r>
            <a:r>
              <a:rPr lang="en-GB" sz="2400" dirty="0" err="1"/>
              <a:t>javne</a:t>
            </a:r>
            <a:r>
              <a:rPr lang="en-GB" sz="2400" dirty="0"/>
              <a:t> </a:t>
            </a:r>
            <a:r>
              <a:rPr lang="en-GB" sz="2400" dirty="0" err="1"/>
              <a:t>komponente</a:t>
            </a:r>
            <a:r>
              <a:rPr lang="en-GB" sz="2400" dirty="0"/>
              <a:t> </a:t>
            </a:r>
            <a:r>
              <a:rPr lang="en-GB" sz="2400" dirty="0" err="1"/>
              <a:t>razreda</a:t>
            </a:r>
            <a:r>
              <a:rPr lang="en-GB" sz="2400" dirty="0"/>
              <a:t> </a:t>
            </a:r>
            <a:r>
              <a:rPr lang="en-GB" sz="2400" dirty="0" err="1"/>
              <a:t>predstavljajo</a:t>
            </a:r>
            <a:r>
              <a:rPr lang="en-GB" sz="2400" dirty="0"/>
              <a:t> </a:t>
            </a:r>
            <a:r>
              <a:rPr lang="en-GB" sz="2400" b="1" dirty="0" err="1"/>
              <a:t>vmesnik</a:t>
            </a:r>
            <a:r>
              <a:rPr lang="en-GB" sz="2400" b="1" dirty="0"/>
              <a:t> </a:t>
            </a:r>
            <a:r>
              <a:rPr lang="en-GB" sz="2400" b="1" dirty="0" err="1"/>
              <a:t>razreda</a:t>
            </a:r>
            <a:r>
              <a:rPr lang="en-GB" sz="2400" dirty="0"/>
              <a:t> (class interface) in z </a:t>
            </a:r>
            <a:r>
              <a:rPr lang="en-GB" sz="2400" dirty="0" err="1"/>
              <a:t>njim</a:t>
            </a:r>
            <a:r>
              <a:rPr lang="en-GB" sz="2400" dirty="0"/>
              <a:t> </a:t>
            </a:r>
            <a:r>
              <a:rPr lang="en-GB" sz="2400" dirty="0" err="1"/>
              <a:t>določimo</a:t>
            </a:r>
            <a:r>
              <a:rPr lang="en-GB" sz="2400" dirty="0"/>
              <a:t> </a:t>
            </a:r>
            <a:r>
              <a:rPr lang="en-GB" sz="2400" dirty="0" err="1"/>
              <a:t>način</a:t>
            </a:r>
            <a:r>
              <a:rPr lang="en-GB" sz="2400" dirty="0"/>
              <a:t> </a:t>
            </a:r>
            <a:r>
              <a:rPr lang="en-GB" sz="2400" dirty="0" err="1"/>
              <a:t>dela</a:t>
            </a:r>
            <a:r>
              <a:rPr lang="en-GB" sz="2400" dirty="0"/>
              <a:t> z </a:t>
            </a:r>
            <a:r>
              <a:rPr lang="en-GB" sz="2400" dirty="0" err="1"/>
              <a:t>lastnostmi</a:t>
            </a:r>
            <a:r>
              <a:rPr lang="en-GB" sz="2400" dirty="0"/>
              <a:t>. </a:t>
            </a:r>
            <a:r>
              <a:rPr lang="sl-SI" sz="2400" dirty="0" smtClean="0"/>
              <a:t>Poznamo t.i. </a:t>
            </a:r>
            <a:r>
              <a:rPr lang="sl-SI" sz="2400" dirty="0" err="1" smtClean="0"/>
              <a:t>get</a:t>
            </a:r>
            <a:r>
              <a:rPr lang="sl-SI" sz="2400" dirty="0" smtClean="0"/>
              <a:t> vmesnike in set vmesnike.</a:t>
            </a:r>
            <a:endParaRPr lang="sl-SI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GB" sz="2400" dirty="0" err="1"/>
              <a:t>Razrede</a:t>
            </a:r>
            <a:r>
              <a:rPr lang="en-GB" sz="2400" dirty="0"/>
              <a:t> </a:t>
            </a:r>
            <a:r>
              <a:rPr lang="en-GB" sz="2400" dirty="0" err="1"/>
              <a:t>definiramo</a:t>
            </a:r>
            <a:r>
              <a:rPr lang="en-GB" sz="2400" dirty="0"/>
              <a:t> </a:t>
            </a:r>
            <a:r>
              <a:rPr lang="en-GB" sz="2400" dirty="0" err="1"/>
              <a:t>tako</a:t>
            </a:r>
            <a:r>
              <a:rPr lang="en-GB" sz="2400" dirty="0"/>
              <a:t>, da </a:t>
            </a:r>
            <a:r>
              <a:rPr lang="en-GB" sz="2400" dirty="0" err="1"/>
              <a:t>skrijemo</a:t>
            </a:r>
            <a:r>
              <a:rPr lang="en-GB" sz="2400" dirty="0"/>
              <a:t> </a:t>
            </a:r>
            <a:r>
              <a:rPr lang="en-GB" sz="2400" dirty="0" err="1"/>
              <a:t>večino</a:t>
            </a:r>
            <a:r>
              <a:rPr lang="en-GB" sz="2400" dirty="0"/>
              <a:t> </a:t>
            </a:r>
            <a:r>
              <a:rPr lang="en-GB" sz="2400" dirty="0" err="1"/>
              <a:t>lastnosti</a:t>
            </a:r>
            <a:r>
              <a:rPr lang="en-GB" sz="2400" dirty="0"/>
              <a:t> (</a:t>
            </a:r>
            <a:r>
              <a:rPr lang="en-GB" sz="2400" dirty="0" err="1"/>
              <a:t>lahko</a:t>
            </a:r>
            <a:r>
              <a:rPr lang="en-GB" sz="2400" dirty="0"/>
              <a:t> </a:t>
            </a:r>
            <a:r>
              <a:rPr lang="en-GB" sz="2400" dirty="0" err="1"/>
              <a:t>vse</a:t>
            </a:r>
            <a:r>
              <a:rPr lang="en-GB" sz="2400" dirty="0"/>
              <a:t>) in </a:t>
            </a:r>
            <a:r>
              <a:rPr lang="en-GB" sz="2400" dirty="0" err="1"/>
              <a:t>metode</a:t>
            </a:r>
            <a:r>
              <a:rPr lang="en-GB" sz="2400" dirty="0"/>
              <a:t>, </a:t>
            </a:r>
            <a:r>
              <a:rPr lang="en-GB" sz="2400" dirty="0" err="1"/>
              <a:t>ki</a:t>
            </a:r>
            <a:r>
              <a:rPr lang="en-GB" sz="2400" dirty="0"/>
              <a:t> </a:t>
            </a:r>
            <a:r>
              <a:rPr lang="en-GB" sz="2400" dirty="0" err="1"/>
              <a:t>jih</a:t>
            </a:r>
            <a:r>
              <a:rPr lang="en-GB" sz="2400" dirty="0"/>
              <a:t> </a:t>
            </a:r>
            <a:r>
              <a:rPr lang="en-GB" sz="2400" dirty="0" err="1"/>
              <a:t>uporabnik</a:t>
            </a:r>
            <a:r>
              <a:rPr lang="en-GB" sz="2400" dirty="0"/>
              <a:t> </a:t>
            </a:r>
            <a:r>
              <a:rPr lang="en-GB" sz="2400" dirty="0" err="1"/>
              <a:t>razreda</a:t>
            </a:r>
            <a:r>
              <a:rPr lang="en-GB" sz="2400" dirty="0"/>
              <a:t> ne </a:t>
            </a:r>
            <a:r>
              <a:rPr lang="en-GB" sz="2400" dirty="0" err="1"/>
              <a:t>potrebuje</a:t>
            </a:r>
            <a:r>
              <a:rPr lang="en-GB" sz="2400" dirty="0"/>
              <a:t> </a:t>
            </a:r>
            <a:r>
              <a:rPr lang="en-GB" sz="2400" dirty="0" err="1"/>
              <a:t>za</a:t>
            </a:r>
            <a:r>
              <a:rPr lang="en-GB" sz="2400" dirty="0"/>
              <a:t> </a:t>
            </a:r>
            <a:r>
              <a:rPr lang="en-GB" sz="2400" dirty="0" err="1"/>
              <a:t>delo</a:t>
            </a:r>
            <a:r>
              <a:rPr lang="en-GB" sz="2400" dirty="0"/>
              <a:t> z </a:t>
            </a:r>
            <a:r>
              <a:rPr lang="en-GB" sz="2400" dirty="0" err="1"/>
              <a:t>razredom</a:t>
            </a:r>
            <a:r>
              <a:rPr lang="en-GB" sz="2400" dirty="0"/>
              <a:t>. </a:t>
            </a:r>
            <a:r>
              <a:rPr lang="en-GB" sz="2400" b="1" dirty="0"/>
              <a:t>Na ta </a:t>
            </a:r>
            <a:r>
              <a:rPr lang="en-GB" sz="2400" b="1" dirty="0" err="1"/>
              <a:t>način</a:t>
            </a:r>
            <a:r>
              <a:rPr lang="en-GB" sz="2400" b="1" dirty="0"/>
              <a:t> se </a:t>
            </a:r>
            <a:r>
              <a:rPr lang="en-GB" sz="2400" b="1" dirty="0" err="1"/>
              <a:t>zmanjšuje</a:t>
            </a:r>
            <a:r>
              <a:rPr lang="en-GB" sz="2400" b="1" dirty="0"/>
              <a:t> </a:t>
            </a:r>
            <a:r>
              <a:rPr lang="en-GB" sz="2400" b="1" dirty="0" err="1"/>
              <a:t>možnost</a:t>
            </a:r>
            <a:r>
              <a:rPr lang="en-GB" sz="2400" b="1" dirty="0"/>
              <a:t> </a:t>
            </a:r>
            <a:r>
              <a:rPr lang="en-GB" sz="2400" b="1" dirty="0" err="1"/>
              <a:t>napak</a:t>
            </a:r>
            <a:r>
              <a:rPr lang="en-GB" sz="2400" b="1" dirty="0"/>
              <a:t>  </a:t>
            </a:r>
            <a:r>
              <a:rPr lang="en-GB" sz="2400" b="1" dirty="0" err="1"/>
              <a:t>ali</a:t>
            </a:r>
            <a:r>
              <a:rPr lang="en-GB" sz="2400" b="1" dirty="0"/>
              <a:t> </a:t>
            </a:r>
            <a:r>
              <a:rPr lang="en-GB" sz="2400" b="1" dirty="0" err="1"/>
              <a:t>spreminjanje</a:t>
            </a:r>
            <a:r>
              <a:rPr lang="en-GB" sz="2400" b="1" dirty="0"/>
              <a:t> </a:t>
            </a:r>
            <a:r>
              <a:rPr lang="en-GB" sz="2400" b="1" dirty="0" err="1"/>
              <a:t>podatkov</a:t>
            </a:r>
            <a:r>
              <a:rPr lang="en-GB" sz="2400" b="1" dirty="0"/>
              <a:t>, </a:t>
            </a:r>
            <a:r>
              <a:rPr lang="en-GB" sz="2400" b="1" dirty="0" err="1"/>
              <a:t>ki</a:t>
            </a:r>
            <a:r>
              <a:rPr lang="en-GB" sz="2400" b="1" dirty="0"/>
              <a:t> </a:t>
            </a:r>
            <a:r>
              <a:rPr lang="en-GB" sz="2400" b="1" dirty="0" err="1"/>
              <a:t>jih</a:t>
            </a:r>
            <a:r>
              <a:rPr lang="en-GB" sz="2400" b="1" dirty="0"/>
              <a:t> ne bi </a:t>
            </a:r>
            <a:r>
              <a:rPr lang="en-GB" sz="2400" b="1" dirty="0" err="1"/>
              <a:t>smeli</a:t>
            </a:r>
            <a:r>
              <a:rPr lang="en-GB" sz="2400" b="1" dirty="0"/>
              <a:t> </a:t>
            </a:r>
            <a:r>
              <a:rPr lang="en-GB" sz="2400" b="1" dirty="0" err="1"/>
              <a:t>spremeniti</a:t>
            </a:r>
            <a:r>
              <a:rPr lang="en-GB" sz="2400" b="1" dirty="0"/>
              <a:t>.</a:t>
            </a:r>
            <a:endParaRPr lang="sl-SI" sz="2400" b="1" dirty="0"/>
          </a:p>
        </p:txBody>
      </p:sp>
      <p:pic>
        <p:nvPicPr>
          <p:cNvPr id="243720" name="Picture 8" descr="w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1840" y="5373215"/>
            <a:ext cx="648072" cy="5832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88640"/>
            <a:ext cx="6799643" cy="720080"/>
          </a:xfrm>
        </p:spPr>
        <p:txBody>
          <a:bodyPr/>
          <a:lstStyle/>
          <a:p>
            <a:pPr algn="ctr"/>
            <a:r>
              <a:rPr lang="de-DE" sz="2800" b="1" dirty="0"/>
              <a:t>KONSTRUKTORJI IN DESTRUKTORJI</a:t>
            </a:r>
            <a:endParaRPr lang="sl-SI" sz="2800" b="1" dirty="0"/>
          </a:p>
        </p:txBody>
      </p:sp>
      <p:pic>
        <p:nvPicPr>
          <p:cNvPr id="245770" name="Picture 10" descr="warni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4581525"/>
            <a:ext cx="5715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767" name="Text Box 7"/>
          <p:cNvSpPr txBox="1">
            <a:spLocks noChangeArrowheads="1"/>
          </p:cNvSpPr>
          <p:nvPr/>
        </p:nvSpPr>
        <p:spPr bwMode="auto">
          <a:xfrm>
            <a:off x="1042988" y="1989138"/>
            <a:ext cx="7705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sl-SI"/>
          </a:p>
        </p:txBody>
      </p:sp>
      <p:sp>
        <p:nvSpPr>
          <p:cNvPr id="245769" name="Text Box 9"/>
          <p:cNvSpPr txBox="1">
            <a:spLocks noChangeArrowheads="1"/>
          </p:cNvSpPr>
          <p:nvPr/>
        </p:nvSpPr>
        <p:spPr bwMode="auto">
          <a:xfrm>
            <a:off x="971550" y="1773238"/>
            <a:ext cx="7777163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2400" dirty="0" err="1"/>
              <a:t>Pri</a:t>
            </a:r>
            <a:r>
              <a:rPr lang="en-GB" sz="2400" dirty="0"/>
              <a:t> </a:t>
            </a:r>
            <a:r>
              <a:rPr lang="en-GB" sz="2400" dirty="0" err="1"/>
              <a:t>definiranju</a:t>
            </a:r>
            <a:r>
              <a:rPr lang="en-GB" sz="2400" dirty="0"/>
              <a:t> </a:t>
            </a:r>
            <a:r>
              <a:rPr lang="en-GB" sz="2400" dirty="0" err="1"/>
              <a:t>metode</a:t>
            </a:r>
            <a:r>
              <a:rPr lang="en-GB" sz="2400" dirty="0"/>
              <a:t> oz. </a:t>
            </a:r>
            <a:r>
              <a:rPr lang="en-GB" sz="2400" dirty="0" err="1"/>
              <a:t>postopka</a:t>
            </a:r>
            <a:r>
              <a:rPr lang="en-GB" sz="2400" dirty="0"/>
              <a:t>, </a:t>
            </a:r>
            <a:r>
              <a:rPr lang="en-GB" sz="2400" dirty="0" err="1"/>
              <a:t>ki</a:t>
            </a:r>
            <a:r>
              <a:rPr lang="en-GB" sz="2400" dirty="0"/>
              <a:t> </a:t>
            </a:r>
            <a:r>
              <a:rPr lang="en-GB" sz="2400" dirty="0" err="1"/>
              <a:t>inicializira</a:t>
            </a:r>
            <a:r>
              <a:rPr lang="en-GB" sz="2400" dirty="0"/>
              <a:t> </a:t>
            </a:r>
            <a:r>
              <a:rPr lang="en-GB" sz="2400" dirty="0" err="1"/>
              <a:t>začetne</a:t>
            </a:r>
            <a:r>
              <a:rPr lang="en-GB" sz="2400" dirty="0"/>
              <a:t> </a:t>
            </a:r>
            <a:r>
              <a:rPr lang="en-GB" sz="2400" dirty="0" err="1"/>
              <a:t>vrednosti</a:t>
            </a:r>
            <a:r>
              <a:rPr lang="en-GB" sz="2400" dirty="0"/>
              <a:t> </a:t>
            </a:r>
            <a:r>
              <a:rPr lang="en-GB" sz="2400" dirty="0" err="1"/>
              <a:t>objekta</a:t>
            </a:r>
            <a:r>
              <a:rPr lang="en-GB" sz="2400" dirty="0"/>
              <a:t>, </a:t>
            </a:r>
            <a:r>
              <a:rPr lang="en-GB" sz="2400" dirty="0" err="1"/>
              <a:t>lahko</a:t>
            </a:r>
            <a:r>
              <a:rPr lang="en-GB" sz="2400" dirty="0"/>
              <a:t> pride do </a:t>
            </a:r>
            <a:r>
              <a:rPr lang="en-GB" sz="2400" dirty="0" err="1"/>
              <a:t>napak</a:t>
            </a:r>
            <a:r>
              <a:rPr lang="en-GB" sz="2400" dirty="0"/>
              <a:t> – </a:t>
            </a:r>
            <a:r>
              <a:rPr lang="en-GB" sz="2400" dirty="0" err="1"/>
              <a:t>ni</a:t>
            </a:r>
            <a:r>
              <a:rPr lang="en-GB" sz="2400" dirty="0"/>
              <a:t> </a:t>
            </a:r>
            <a:r>
              <a:rPr lang="en-GB" sz="2400" dirty="0" err="1"/>
              <a:t>klica</a:t>
            </a:r>
            <a:r>
              <a:rPr lang="en-GB" sz="2400" dirty="0"/>
              <a:t> v </a:t>
            </a:r>
            <a:r>
              <a:rPr lang="en-GB" sz="2400" dirty="0" err="1"/>
              <a:t>programu</a:t>
            </a:r>
            <a:r>
              <a:rPr lang="en-GB" sz="2400" dirty="0"/>
              <a:t> </a:t>
            </a:r>
            <a:r>
              <a:rPr lang="en-GB" sz="2400" dirty="0" err="1"/>
              <a:t>ali</a:t>
            </a:r>
            <a:r>
              <a:rPr lang="en-GB" sz="2400" dirty="0"/>
              <a:t> pa je </a:t>
            </a:r>
            <a:r>
              <a:rPr lang="en-GB" sz="2400" dirty="0" err="1"/>
              <a:t>inicializiran</a:t>
            </a:r>
            <a:r>
              <a:rPr lang="en-GB" sz="2400" dirty="0"/>
              <a:t> </a:t>
            </a:r>
            <a:r>
              <a:rPr lang="en-GB" sz="2400" dirty="0" err="1"/>
              <a:t>večkrat</a:t>
            </a:r>
            <a:r>
              <a:rPr lang="en-GB" sz="2400" dirty="0"/>
              <a:t>. </a:t>
            </a:r>
          </a:p>
          <a:p>
            <a:r>
              <a:rPr lang="en-GB" sz="2400" dirty="0" err="1"/>
              <a:t>Zato</a:t>
            </a:r>
            <a:r>
              <a:rPr lang="en-GB" sz="2400" dirty="0"/>
              <a:t> je v </a:t>
            </a:r>
            <a:r>
              <a:rPr lang="en-GB" sz="2400" dirty="0" err="1"/>
              <a:t>uporabi</a:t>
            </a:r>
            <a:r>
              <a:rPr lang="en-GB" sz="2400" dirty="0"/>
              <a:t> </a:t>
            </a:r>
            <a:r>
              <a:rPr lang="en-GB" sz="2400" dirty="0" err="1"/>
              <a:t>posebna</a:t>
            </a:r>
            <a:r>
              <a:rPr lang="en-GB" sz="2400" dirty="0"/>
              <a:t> </a:t>
            </a:r>
            <a:r>
              <a:rPr lang="en-GB" sz="2400" dirty="0" err="1"/>
              <a:t>vrsta</a:t>
            </a:r>
            <a:r>
              <a:rPr lang="en-GB" sz="2400" dirty="0"/>
              <a:t> </a:t>
            </a:r>
            <a:r>
              <a:rPr lang="en-GB" sz="2400" dirty="0" err="1"/>
              <a:t>metode</a:t>
            </a:r>
            <a:r>
              <a:rPr lang="en-GB" sz="2400" dirty="0"/>
              <a:t>, </a:t>
            </a:r>
            <a:r>
              <a:rPr lang="en-GB" sz="2400" dirty="0" err="1"/>
              <a:t>ki</a:t>
            </a:r>
            <a:r>
              <a:rPr lang="en-GB" sz="2400" dirty="0"/>
              <a:t> se </a:t>
            </a:r>
            <a:r>
              <a:rPr lang="en-GB" sz="2400" dirty="0" err="1"/>
              <a:t>kliče</a:t>
            </a:r>
            <a:r>
              <a:rPr lang="en-GB" sz="2400" dirty="0"/>
              <a:t> </a:t>
            </a:r>
            <a:r>
              <a:rPr lang="en-GB" sz="2400" dirty="0" err="1"/>
              <a:t>automatično</a:t>
            </a:r>
            <a:r>
              <a:rPr lang="en-GB" sz="2400" dirty="0"/>
              <a:t>, </a:t>
            </a:r>
            <a:r>
              <a:rPr lang="en-GB" sz="2400" dirty="0" err="1"/>
              <a:t>ko</a:t>
            </a:r>
            <a:r>
              <a:rPr lang="en-GB" sz="2400" dirty="0"/>
              <a:t> se </a:t>
            </a:r>
            <a:r>
              <a:rPr lang="en-GB" sz="2400" dirty="0" err="1"/>
              <a:t>ustvari</a:t>
            </a:r>
            <a:r>
              <a:rPr lang="en-GB" sz="2400" dirty="0"/>
              <a:t> </a:t>
            </a:r>
            <a:r>
              <a:rPr lang="en-GB" sz="2400" dirty="0" err="1"/>
              <a:t>objekt</a:t>
            </a:r>
            <a:r>
              <a:rPr lang="en-GB" sz="2400" dirty="0"/>
              <a:t>.</a:t>
            </a:r>
            <a:endParaRPr lang="sl-SI" sz="2400" dirty="0"/>
          </a:p>
          <a:p>
            <a:r>
              <a:rPr lang="de-DE" sz="2400" b="1" dirty="0" err="1"/>
              <a:t>To</a:t>
            </a:r>
            <a:r>
              <a:rPr lang="de-DE" sz="2400" b="1" dirty="0"/>
              <a:t> je </a:t>
            </a:r>
            <a:r>
              <a:rPr lang="de-DE" sz="2400" b="1" dirty="0" err="1"/>
              <a:t>t.i</a:t>
            </a:r>
            <a:r>
              <a:rPr lang="de-DE" sz="2400" b="1" dirty="0"/>
              <a:t>. </a:t>
            </a:r>
            <a:r>
              <a:rPr lang="de-DE" sz="2400" b="1" u="sng" dirty="0" err="1"/>
              <a:t>konstruktor</a:t>
            </a:r>
            <a:r>
              <a:rPr lang="de-DE" sz="2400" b="1" dirty="0"/>
              <a:t> - </a:t>
            </a:r>
            <a:r>
              <a:rPr lang="de-DE" sz="2400" b="1" dirty="0" err="1"/>
              <a:t>rezervira</a:t>
            </a:r>
            <a:r>
              <a:rPr lang="de-DE" sz="2400" b="1" dirty="0"/>
              <a:t> </a:t>
            </a:r>
            <a:r>
              <a:rPr lang="de-DE" sz="2400" b="1" dirty="0" err="1"/>
              <a:t>pomnilnik</a:t>
            </a:r>
            <a:r>
              <a:rPr lang="de-DE" sz="2400" b="1" dirty="0"/>
              <a:t> </a:t>
            </a:r>
            <a:r>
              <a:rPr lang="de-DE" sz="2400" b="1" dirty="0" err="1"/>
              <a:t>za</a:t>
            </a:r>
            <a:r>
              <a:rPr lang="de-DE" sz="2400" b="1" dirty="0"/>
              <a:t> </a:t>
            </a:r>
            <a:r>
              <a:rPr lang="de-DE" sz="2400" b="1" dirty="0" err="1"/>
              <a:t>objekt</a:t>
            </a:r>
            <a:r>
              <a:rPr lang="de-DE" sz="2400" b="1" dirty="0"/>
              <a:t> in </a:t>
            </a:r>
            <a:r>
              <a:rPr lang="de-DE" sz="2400" b="1" dirty="0" err="1"/>
              <a:t>inicializira</a:t>
            </a:r>
            <a:r>
              <a:rPr lang="de-DE" sz="2400" b="1" dirty="0"/>
              <a:t> </a:t>
            </a:r>
            <a:r>
              <a:rPr lang="de-DE" sz="2400" b="1" dirty="0" err="1"/>
              <a:t>vrednosti</a:t>
            </a:r>
            <a:r>
              <a:rPr lang="de-DE" sz="2400" b="1" dirty="0"/>
              <a:t> </a:t>
            </a:r>
            <a:r>
              <a:rPr lang="de-DE" sz="2400" b="1" dirty="0" err="1"/>
              <a:t>za</a:t>
            </a:r>
            <a:r>
              <a:rPr lang="de-DE" sz="2400" b="1" dirty="0"/>
              <a:t> </a:t>
            </a:r>
            <a:r>
              <a:rPr lang="de-DE" sz="2400" b="1" dirty="0" err="1"/>
              <a:t>dani</a:t>
            </a:r>
            <a:r>
              <a:rPr lang="de-DE" sz="2400" b="1" dirty="0"/>
              <a:t> </a:t>
            </a:r>
            <a:r>
              <a:rPr lang="de-DE" sz="2400" b="1" dirty="0" err="1"/>
              <a:t>tip</a:t>
            </a:r>
            <a:r>
              <a:rPr lang="de-DE" sz="2400" b="1" dirty="0"/>
              <a:t>.</a:t>
            </a:r>
          </a:p>
          <a:p>
            <a:r>
              <a:rPr lang="de-DE" sz="2400" b="1" dirty="0" err="1"/>
              <a:t>Konstruktor</a:t>
            </a:r>
            <a:r>
              <a:rPr lang="de-DE" sz="2400" b="1" dirty="0"/>
              <a:t> </a:t>
            </a:r>
            <a:r>
              <a:rPr lang="de-DE" sz="2400" b="1" dirty="0" err="1"/>
              <a:t>ima</a:t>
            </a:r>
            <a:r>
              <a:rPr lang="de-DE" sz="2400" b="1" dirty="0"/>
              <a:t> </a:t>
            </a:r>
            <a:r>
              <a:rPr lang="de-DE" sz="2400" b="1" dirty="0" err="1"/>
              <a:t>vedno</a:t>
            </a:r>
            <a:r>
              <a:rPr lang="de-DE" sz="2400" b="1" dirty="0"/>
              <a:t> </a:t>
            </a:r>
            <a:r>
              <a:rPr lang="de-DE" sz="2400" b="1" dirty="0" err="1"/>
              <a:t>enako</a:t>
            </a:r>
            <a:r>
              <a:rPr lang="de-DE" sz="2400" b="1" dirty="0"/>
              <a:t> </a:t>
            </a:r>
            <a:r>
              <a:rPr lang="de-DE" sz="2400" b="1" dirty="0" err="1"/>
              <a:t>ime</a:t>
            </a:r>
            <a:r>
              <a:rPr lang="de-DE" sz="2400" b="1" dirty="0"/>
              <a:t> </a:t>
            </a:r>
            <a:r>
              <a:rPr lang="de-DE" sz="2400" b="1" dirty="0" err="1"/>
              <a:t>kot</a:t>
            </a:r>
            <a:r>
              <a:rPr lang="de-DE" sz="2400" b="1" dirty="0"/>
              <a:t> </a:t>
            </a:r>
            <a:r>
              <a:rPr lang="de-DE" sz="2400" b="1" dirty="0" err="1"/>
              <a:t>tip</a:t>
            </a:r>
            <a:r>
              <a:rPr lang="de-DE" sz="2400" b="1" dirty="0"/>
              <a:t> </a:t>
            </a:r>
            <a:r>
              <a:rPr lang="de-DE" sz="2400" b="1" dirty="0" err="1"/>
              <a:t>razreda</a:t>
            </a:r>
            <a:r>
              <a:rPr lang="de-DE" sz="2400" b="1" dirty="0"/>
              <a:t> v </a:t>
            </a:r>
            <a:r>
              <a:rPr lang="de-DE" sz="2400" b="1" dirty="0" err="1"/>
              <a:t>katerem</a:t>
            </a:r>
            <a:r>
              <a:rPr lang="de-DE" sz="2400" b="1" dirty="0"/>
              <a:t> je </a:t>
            </a:r>
            <a:r>
              <a:rPr lang="de-DE" sz="2400" b="1" dirty="0" err="1"/>
              <a:t>definiran</a:t>
            </a:r>
            <a:r>
              <a:rPr lang="de-DE" sz="2400" b="1" dirty="0"/>
              <a:t>.</a:t>
            </a:r>
            <a:endParaRPr lang="sl-SI" sz="2400" b="1" dirty="0"/>
          </a:p>
        </p:txBody>
      </p:sp>
      <p:pic>
        <p:nvPicPr>
          <p:cNvPr id="245774" name="Picture 14" descr="warni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43888" y="4581525"/>
            <a:ext cx="571500" cy="514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C:\Program Files\Microsoft Office\MEDIA\CAGCAT10\j03028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"/>
            <a:ext cx="1403648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313612" cy="606425"/>
          </a:xfrm>
        </p:spPr>
        <p:txBody>
          <a:bodyPr/>
          <a:lstStyle/>
          <a:p>
            <a:pPr algn="ctr"/>
            <a:r>
              <a:rPr lang="sl-SI" sz="3200" b="1" dirty="0"/>
              <a:t>Primer konstruktorja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557338"/>
            <a:ext cx="8136904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#include </a:t>
            </a:r>
            <a:r>
              <a:rPr lang="en-GB" sz="2100" dirty="0" smtClean="0"/>
              <a:t>&lt;</a:t>
            </a:r>
            <a:r>
              <a:rPr lang="sl-SI" sz="2100" dirty="0" err="1" smtClean="0"/>
              <a:t>iostream</a:t>
            </a:r>
            <a:r>
              <a:rPr lang="en-GB" sz="2100" dirty="0" smtClean="0"/>
              <a:t>&gt;</a:t>
            </a:r>
            <a:endParaRPr lang="sl-SI" sz="21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100" dirty="0" err="1"/>
              <a:t>u</a:t>
            </a:r>
            <a:r>
              <a:rPr lang="sl-SI" sz="2100" dirty="0" err="1" smtClean="0"/>
              <a:t>sing</a:t>
            </a:r>
            <a:r>
              <a:rPr lang="sl-SI" sz="2100" dirty="0" smtClean="0"/>
              <a:t> </a:t>
            </a:r>
            <a:r>
              <a:rPr lang="sl-SI" sz="2100" dirty="0" err="1" smtClean="0"/>
              <a:t>namespace</a:t>
            </a:r>
            <a:r>
              <a:rPr lang="sl-SI" sz="2100" dirty="0" smtClean="0"/>
              <a:t> </a:t>
            </a:r>
            <a:r>
              <a:rPr lang="sl-SI" sz="2100" dirty="0" err="1" smtClean="0"/>
              <a:t>std</a:t>
            </a:r>
            <a:r>
              <a:rPr lang="sl-SI" sz="2100" dirty="0" smtClean="0"/>
              <a:t>;</a:t>
            </a:r>
            <a:endParaRPr lang="en-GB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class </a:t>
            </a:r>
            <a:r>
              <a:rPr lang="en-GB" sz="2100" dirty="0" err="1"/>
              <a:t>Moj</a:t>
            </a:r>
            <a:r>
              <a:rPr lang="en-GB" sz="2100" dirty="0"/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{ </a:t>
            </a:r>
            <a:r>
              <a:rPr lang="en-GB" sz="2100" dirty="0" err="1"/>
              <a:t>int</a:t>
            </a:r>
            <a:r>
              <a:rPr lang="en-GB" sz="2100" dirty="0"/>
              <a:t>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  public: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    void </a:t>
            </a:r>
            <a:r>
              <a:rPr lang="en-GB" sz="2100" dirty="0" err="1"/>
              <a:t>vpisi</a:t>
            </a:r>
            <a:r>
              <a:rPr lang="en-GB" sz="2100" dirty="0"/>
              <a:t>(</a:t>
            </a:r>
            <a:r>
              <a:rPr lang="en-GB" sz="2100" dirty="0" err="1"/>
              <a:t>int</a:t>
            </a:r>
            <a:r>
              <a:rPr lang="en-GB" sz="2100" dirty="0"/>
              <a:t> </a:t>
            </a:r>
            <a:r>
              <a:rPr lang="en-GB" sz="2100" dirty="0" err="1"/>
              <a:t>na</a:t>
            </a:r>
            <a:r>
              <a:rPr lang="en-GB" sz="21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    </a:t>
            </a:r>
            <a:r>
              <a:rPr lang="de-DE" sz="2100" dirty="0" err="1"/>
              <a:t>void</a:t>
            </a:r>
            <a:r>
              <a:rPr lang="de-DE" sz="2100" dirty="0"/>
              <a:t> </a:t>
            </a:r>
            <a:r>
              <a:rPr lang="de-DE" sz="2100" dirty="0" err="1"/>
              <a:t>izpisi</a:t>
            </a:r>
            <a:r>
              <a:rPr lang="de-DE" sz="2100" dirty="0"/>
              <a:t>();</a:t>
            </a:r>
            <a:endParaRPr lang="de-DE" sz="21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b="1" dirty="0"/>
              <a:t>    </a:t>
            </a:r>
            <a:r>
              <a:rPr lang="de-DE" sz="2100" b="1" dirty="0" err="1"/>
              <a:t>Moj</a:t>
            </a:r>
            <a:r>
              <a:rPr lang="de-DE" sz="2100" b="1" dirty="0"/>
              <a:t>();</a:t>
            </a:r>
            <a:r>
              <a:rPr lang="de-DE" sz="2100" dirty="0"/>
              <a:t>   	</a:t>
            </a:r>
            <a:r>
              <a:rPr lang="de-DE" sz="2100" dirty="0" smtClean="0"/>
              <a:t>/*</a:t>
            </a:r>
            <a:r>
              <a:rPr lang="de-DE" sz="2100" dirty="0" err="1" smtClean="0"/>
              <a:t>Konstruktor</a:t>
            </a:r>
            <a:r>
              <a:rPr lang="sl-SI" sz="2100" dirty="0" smtClean="0"/>
              <a:t> </a:t>
            </a:r>
            <a:r>
              <a:rPr lang="de-DE" sz="2100" dirty="0" smtClean="0"/>
              <a:t>(</a:t>
            </a:r>
            <a:r>
              <a:rPr lang="de-DE" sz="2100" dirty="0" err="1" smtClean="0"/>
              <a:t>enako</a:t>
            </a:r>
            <a:r>
              <a:rPr lang="de-DE" sz="2100" dirty="0" smtClean="0"/>
              <a:t> </a:t>
            </a:r>
            <a:r>
              <a:rPr lang="de-DE" sz="2100" dirty="0" err="1"/>
              <a:t>ime</a:t>
            </a:r>
            <a:r>
              <a:rPr lang="de-DE" sz="2100" dirty="0"/>
              <a:t> </a:t>
            </a:r>
            <a:r>
              <a:rPr lang="de-DE" sz="2100" dirty="0" err="1"/>
              <a:t>kot</a:t>
            </a:r>
            <a:r>
              <a:rPr lang="de-DE" sz="2100" dirty="0"/>
              <a:t> </a:t>
            </a:r>
            <a:r>
              <a:rPr lang="sl-SI" sz="2100" dirty="0" smtClean="0"/>
              <a:t>ime </a:t>
            </a:r>
            <a:r>
              <a:rPr lang="de-DE" sz="2100" dirty="0" err="1" smtClean="0"/>
              <a:t>razreda</a:t>
            </a:r>
            <a:r>
              <a:rPr lang="de-DE" sz="2100" dirty="0"/>
              <a:t>)*/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};</a:t>
            </a:r>
            <a:endParaRPr lang="de-DE" sz="21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b="1" dirty="0"/>
              <a:t>/* </a:t>
            </a:r>
            <a:r>
              <a:rPr lang="de-DE" sz="2100" b="1" dirty="0" err="1"/>
              <a:t>Konstruktor</a:t>
            </a:r>
            <a:r>
              <a:rPr lang="de-DE" sz="2100" b="1" dirty="0"/>
              <a:t> ne </a:t>
            </a:r>
            <a:r>
              <a:rPr lang="de-DE" sz="2100" b="1" dirty="0" err="1"/>
              <a:t>vrača</a:t>
            </a:r>
            <a:r>
              <a:rPr lang="de-DE" sz="2100" b="1" dirty="0"/>
              <a:t> </a:t>
            </a:r>
            <a:r>
              <a:rPr lang="de-DE" sz="2100" b="1" dirty="0" err="1"/>
              <a:t>vrednosti</a:t>
            </a:r>
            <a:r>
              <a:rPr lang="de-DE" sz="2100" b="1" dirty="0"/>
              <a:t> in ne </a:t>
            </a:r>
            <a:r>
              <a:rPr lang="de-DE" sz="2100" b="1" dirty="0" err="1"/>
              <a:t>sme</a:t>
            </a:r>
            <a:r>
              <a:rPr lang="de-DE" sz="2100" b="1" dirty="0"/>
              <a:t> </a:t>
            </a:r>
            <a:r>
              <a:rPr lang="de-DE" sz="2100" b="1" dirty="0" err="1"/>
              <a:t>imeti</a:t>
            </a:r>
            <a:r>
              <a:rPr lang="de-DE" sz="2100" b="1" dirty="0"/>
              <a:t> </a:t>
            </a:r>
            <a:r>
              <a:rPr lang="de-DE" sz="2100" b="1" dirty="0" err="1"/>
              <a:t>definiranega</a:t>
            </a:r>
            <a:r>
              <a:rPr lang="de-DE" sz="2100" b="1" dirty="0"/>
              <a:t> </a:t>
            </a:r>
            <a:r>
              <a:rPr lang="de-DE" sz="2100" b="1" dirty="0" err="1"/>
              <a:t>tipa</a:t>
            </a:r>
            <a:r>
              <a:rPr lang="de-DE" sz="2100" b="1" dirty="0"/>
              <a:t> </a:t>
            </a:r>
            <a:r>
              <a:rPr lang="de-DE" sz="2100" b="1" dirty="0" err="1"/>
              <a:t>funkcije</a:t>
            </a:r>
            <a:r>
              <a:rPr lang="de-DE" sz="2100" b="1" dirty="0"/>
              <a:t>, </a:t>
            </a:r>
            <a:r>
              <a:rPr lang="de-DE" sz="2100" b="1" dirty="0" err="1"/>
              <a:t>niti</a:t>
            </a:r>
            <a:r>
              <a:rPr lang="de-DE" sz="2100" b="1" dirty="0"/>
              <a:t> </a:t>
            </a:r>
            <a:r>
              <a:rPr lang="de-DE" sz="2100" b="1" dirty="0" err="1"/>
              <a:t>tipa</a:t>
            </a:r>
            <a:r>
              <a:rPr lang="de-DE" sz="2100" b="1" dirty="0"/>
              <a:t> </a:t>
            </a:r>
            <a:r>
              <a:rPr lang="de-DE" sz="2100" b="1" dirty="0" err="1"/>
              <a:t>void</a:t>
            </a:r>
            <a:r>
              <a:rPr lang="de-DE" sz="2100" b="1" dirty="0" smtClean="0"/>
              <a:t>!! </a:t>
            </a:r>
            <a:r>
              <a:rPr lang="de-DE" sz="2100" b="1" dirty="0"/>
              <a:t>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b="1" dirty="0" err="1"/>
              <a:t>Moj</a:t>
            </a:r>
            <a:r>
              <a:rPr lang="de-DE" sz="2100" b="1" dirty="0"/>
              <a:t>::</a:t>
            </a:r>
            <a:r>
              <a:rPr lang="de-DE" sz="2100" b="1" dirty="0" err="1"/>
              <a:t>Moj</a:t>
            </a:r>
            <a:r>
              <a:rPr lang="de-DE" sz="2100" b="1" dirty="0"/>
              <a:t>()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b="1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b="1" dirty="0"/>
              <a:t>a=333;   </a:t>
            </a:r>
            <a:r>
              <a:rPr lang="en-GB" sz="2100" b="1" dirty="0" smtClean="0"/>
              <a:t>}</a:t>
            </a:r>
            <a:endParaRPr lang="en-GB" sz="2100" dirty="0"/>
          </a:p>
        </p:txBody>
      </p:sp>
      <p:pic>
        <p:nvPicPr>
          <p:cNvPr id="3074" name="Picture 2" descr="C:\Program Files\Microsoft Office\MEDIA\CAGCAT10\j019616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09" y="41702"/>
            <a:ext cx="1551991" cy="14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93183"/>
            <a:ext cx="4464497" cy="1152127"/>
          </a:xfrm>
        </p:spPr>
        <p:txBody>
          <a:bodyPr/>
          <a:lstStyle/>
          <a:p>
            <a:r>
              <a:rPr lang="sl-SI" sz="3200" b="1" dirty="0"/>
              <a:t>Primer konstruktorja - </a:t>
            </a:r>
            <a:r>
              <a:rPr lang="sl-SI" sz="3200" b="1" dirty="0" err="1"/>
              <a:t>nadaljevnanje</a:t>
            </a:r>
            <a:endParaRPr lang="sl-SI" sz="3200" b="1" dirty="0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7712075" cy="5040312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void </a:t>
            </a:r>
            <a:r>
              <a:rPr lang="en-GB" sz="2100" dirty="0" err="1"/>
              <a:t>Moj</a:t>
            </a:r>
            <a:r>
              <a:rPr lang="en-GB" sz="2100" dirty="0"/>
              <a:t>::</a:t>
            </a:r>
            <a:r>
              <a:rPr lang="en-GB" sz="2100" dirty="0" err="1"/>
              <a:t>vpisi</a:t>
            </a:r>
            <a:r>
              <a:rPr lang="en-GB" sz="2100" dirty="0"/>
              <a:t>(</a:t>
            </a:r>
            <a:r>
              <a:rPr lang="en-GB" sz="2100" dirty="0" err="1"/>
              <a:t>int</a:t>
            </a:r>
            <a:r>
              <a:rPr lang="en-GB" sz="2100" dirty="0"/>
              <a:t> </a:t>
            </a:r>
            <a:r>
              <a:rPr lang="en-GB" sz="2100" dirty="0" err="1"/>
              <a:t>na</a:t>
            </a:r>
            <a:r>
              <a:rPr lang="en-GB" sz="21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{a=</a:t>
            </a:r>
            <a:r>
              <a:rPr lang="en-GB" sz="2100" dirty="0" err="1"/>
              <a:t>na</a:t>
            </a:r>
            <a:r>
              <a:rPr lang="sl-SI" sz="2100" dirty="0"/>
              <a:t>;</a:t>
            </a:r>
            <a:r>
              <a:rPr lang="en-GB" sz="2100" dirty="0"/>
              <a:t>}</a:t>
            </a:r>
            <a:endParaRPr lang="sl-SI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void </a:t>
            </a:r>
            <a:r>
              <a:rPr lang="en-GB" sz="2100" dirty="0" err="1"/>
              <a:t>Moj</a:t>
            </a:r>
            <a:r>
              <a:rPr lang="en-GB" sz="2100" dirty="0"/>
              <a:t>::</a:t>
            </a:r>
            <a:r>
              <a:rPr lang="en-GB" sz="2100" dirty="0" err="1"/>
              <a:t>izpisi</a:t>
            </a:r>
            <a:r>
              <a:rPr lang="en-GB" sz="2100" dirty="0"/>
              <a:t>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 smtClean="0"/>
              <a:t>{</a:t>
            </a:r>
            <a:r>
              <a:rPr lang="sl-SI" sz="2100" dirty="0" err="1" smtClean="0"/>
              <a:t>cout</a:t>
            </a:r>
            <a:r>
              <a:rPr lang="sl-SI" sz="2100" dirty="0" smtClean="0"/>
              <a:t> &lt;&lt; a &lt;&lt; </a:t>
            </a:r>
            <a:r>
              <a:rPr lang="sl-SI" sz="2100" dirty="0" err="1" smtClean="0"/>
              <a:t>endl</a:t>
            </a:r>
            <a:r>
              <a:rPr lang="en-GB" sz="2100" dirty="0" smtClean="0"/>
              <a:t>;}</a:t>
            </a:r>
            <a:endParaRPr lang="sl-SI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void main()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100" dirty="0"/>
              <a:t>{</a:t>
            </a:r>
            <a:endParaRPr lang="de-DE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   </a:t>
            </a:r>
            <a:r>
              <a:rPr lang="de-DE" sz="2100" dirty="0" err="1"/>
              <a:t>Moj</a:t>
            </a:r>
            <a:r>
              <a:rPr lang="de-DE" sz="2100" dirty="0"/>
              <a:t> </a:t>
            </a:r>
            <a:r>
              <a:rPr lang="sl-SI" sz="2100" dirty="0" err="1" smtClean="0"/>
              <a:t>obj</a:t>
            </a:r>
            <a:r>
              <a:rPr lang="de-DE" sz="2100" dirty="0" smtClean="0"/>
              <a:t>; </a:t>
            </a:r>
            <a:endParaRPr lang="de-DE" sz="21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   </a:t>
            </a:r>
            <a:r>
              <a:rPr lang="sl-SI" sz="2100" dirty="0" err="1" smtClean="0"/>
              <a:t>obj</a:t>
            </a:r>
            <a:r>
              <a:rPr lang="de-DE" sz="2100" dirty="0" smtClean="0"/>
              <a:t>.</a:t>
            </a:r>
            <a:r>
              <a:rPr lang="de-DE" sz="2100" dirty="0" err="1" smtClean="0"/>
              <a:t>izpisi</a:t>
            </a:r>
            <a:r>
              <a:rPr lang="de-DE" sz="2100" dirty="0"/>
              <a:t>();		/*</a:t>
            </a:r>
            <a:r>
              <a:rPr lang="de-DE" sz="2100" dirty="0" err="1"/>
              <a:t>izpiše</a:t>
            </a:r>
            <a:r>
              <a:rPr lang="de-DE" sz="2100" dirty="0"/>
              <a:t> </a:t>
            </a:r>
            <a:r>
              <a:rPr lang="de-DE" sz="2100" dirty="0" err="1"/>
              <a:t>začetno</a:t>
            </a:r>
            <a:r>
              <a:rPr lang="de-DE" sz="2100" dirty="0"/>
              <a:t> </a:t>
            </a:r>
            <a:r>
              <a:rPr lang="de-DE" sz="2100" dirty="0" err="1"/>
              <a:t>vrednost</a:t>
            </a:r>
            <a:r>
              <a:rPr lang="de-DE" sz="2100" dirty="0"/>
              <a:t>:  333*/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   </a:t>
            </a:r>
            <a:r>
              <a:rPr lang="sl-SI" sz="2100" dirty="0" err="1" smtClean="0"/>
              <a:t>obj</a:t>
            </a:r>
            <a:r>
              <a:rPr lang="de-DE" sz="2100" dirty="0" smtClean="0"/>
              <a:t>.</a:t>
            </a:r>
            <a:r>
              <a:rPr lang="de-DE" sz="2100" dirty="0" err="1" smtClean="0"/>
              <a:t>vpisi</a:t>
            </a:r>
            <a:r>
              <a:rPr lang="de-DE" sz="2100" dirty="0" smtClean="0"/>
              <a:t>(66</a:t>
            </a:r>
            <a:r>
              <a:rPr lang="de-DE" sz="2100" dirty="0"/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   </a:t>
            </a:r>
            <a:r>
              <a:rPr lang="sl-SI" sz="2100" dirty="0" err="1" smtClean="0"/>
              <a:t>obj</a:t>
            </a:r>
            <a:r>
              <a:rPr lang="de-DE" sz="2100" dirty="0" smtClean="0"/>
              <a:t>.</a:t>
            </a:r>
            <a:r>
              <a:rPr lang="de-DE" sz="2100" dirty="0" err="1" smtClean="0"/>
              <a:t>izpisi</a:t>
            </a:r>
            <a:r>
              <a:rPr lang="de-DE" sz="2100" dirty="0"/>
              <a:t>();		/*</a:t>
            </a:r>
            <a:r>
              <a:rPr lang="de-DE" sz="2100" dirty="0" err="1"/>
              <a:t>izpiše</a:t>
            </a:r>
            <a:r>
              <a:rPr lang="de-DE" sz="2100" dirty="0"/>
              <a:t> </a:t>
            </a:r>
            <a:r>
              <a:rPr lang="de-DE" sz="2100" dirty="0" err="1"/>
              <a:t>vrednost</a:t>
            </a:r>
            <a:r>
              <a:rPr lang="de-DE" sz="2100" dirty="0"/>
              <a:t> 66*/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de-DE" sz="2100" dirty="0"/>
              <a:t>}</a:t>
            </a:r>
            <a:endParaRPr lang="sl-SI" sz="2100" dirty="0"/>
          </a:p>
        </p:txBody>
      </p:sp>
      <p:pic>
        <p:nvPicPr>
          <p:cNvPr id="4" name="Picture 2" descr="C:\Program Files\Microsoft Office\MEDIA\CAGCAT10\j019616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09" y="41702"/>
            <a:ext cx="1551991" cy="14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823913"/>
          </a:xfrm>
        </p:spPr>
        <p:txBody>
          <a:bodyPr/>
          <a:lstStyle/>
          <a:p>
            <a:pPr algn="ctr"/>
            <a:r>
              <a:rPr lang="de-DE" sz="3200" b="1" dirty="0" err="1"/>
              <a:t>Pravila</a:t>
            </a:r>
            <a:r>
              <a:rPr lang="de-DE" sz="3200" b="1" dirty="0"/>
              <a:t> </a:t>
            </a:r>
            <a:r>
              <a:rPr lang="de-DE" sz="3200" b="1" dirty="0" err="1"/>
              <a:t>za</a:t>
            </a:r>
            <a:r>
              <a:rPr lang="de-DE" sz="3200" b="1" dirty="0"/>
              <a:t> </a:t>
            </a:r>
            <a:r>
              <a:rPr lang="de-DE" sz="3200" b="1" dirty="0" err="1"/>
              <a:t>konstruktorje</a:t>
            </a:r>
            <a:endParaRPr lang="sl-SI" sz="3200" b="1" dirty="0"/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313612" cy="4114800"/>
          </a:xfrm>
        </p:spPr>
        <p:txBody>
          <a:bodyPr/>
          <a:lstStyle/>
          <a:p>
            <a:r>
              <a:rPr lang="sl-SI" sz="2400" b="1" dirty="0" smtClean="0"/>
              <a:t>K</a:t>
            </a:r>
            <a:r>
              <a:rPr lang="de-DE" sz="2400" b="1" dirty="0" err="1" smtClean="0"/>
              <a:t>onstruktor</a:t>
            </a:r>
            <a:r>
              <a:rPr lang="de-DE" sz="2400" b="1" dirty="0" smtClean="0"/>
              <a:t> </a:t>
            </a:r>
            <a:r>
              <a:rPr lang="de-DE" sz="2400" b="1" dirty="0" err="1"/>
              <a:t>ima</a:t>
            </a:r>
            <a:r>
              <a:rPr lang="de-DE" sz="2400" b="1" dirty="0"/>
              <a:t> </a:t>
            </a:r>
            <a:r>
              <a:rPr lang="de-DE" sz="2400" b="1" dirty="0" err="1"/>
              <a:t>vedno</a:t>
            </a:r>
            <a:r>
              <a:rPr lang="de-DE" sz="2400" b="1" dirty="0"/>
              <a:t> </a:t>
            </a:r>
            <a:r>
              <a:rPr lang="de-DE" sz="2400" b="1" dirty="0" err="1"/>
              <a:t>enako</a:t>
            </a:r>
            <a:r>
              <a:rPr lang="de-DE" sz="2400" b="1" dirty="0"/>
              <a:t> </a:t>
            </a:r>
            <a:r>
              <a:rPr lang="de-DE" sz="2400" b="1" dirty="0" err="1"/>
              <a:t>ime</a:t>
            </a:r>
            <a:r>
              <a:rPr lang="de-DE" sz="2400" b="1" dirty="0"/>
              <a:t> </a:t>
            </a:r>
            <a:r>
              <a:rPr lang="de-DE" sz="2400" b="1" dirty="0" err="1"/>
              <a:t>kot</a:t>
            </a:r>
            <a:r>
              <a:rPr lang="de-DE" sz="2400" b="1" dirty="0"/>
              <a:t> </a:t>
            </a:r>
            <a:r>
              <a:rPr lang="de-DE" sz="2400" b="1" dirty="0" err="1"/>
              <a:t>razred</a:t>
            </a:r>
            <a:r>
              <a:rPr lang="de-DE" sz="2400" b="1" dirty="0"/>
              <a:t> v </a:t>
            </a:r>
            <a:r>
              <a:rPr lang="de-DE" sz="2400" b="1" dirty="0" err="1"/>
              <a:t>katerem</a:t>
            </a:r>
            <a:r>
              <a:rPr lang="de-DE" sz="2400" b="1" dirty="0"/>
              <a:t> je </a:t>
            </a:r>
            <a:r>
              <a:rPr lang="de-DE" sz="2400" b="1" dirty="0" err="1"/>
              <a:t>definiran</a:t>
            </a:r>
            <a:endParaRPr lang="de-DE" sz="2400" b="1" dirty="0"/>
          </a:p>
          <a:p>
            <a:r>
              <a:rPr lang="sl-SI" sz="2400" b="1" dirty="0" err="1"/>
              <a:t>V</a:t>
            </a:r>
            <a:r>
              <a:rPr lang="de-DE" sz="2400" b="1" dirty="0" err="1" smtClean="0"/>
              <a:t>sak</a:t>
            </a:r>
            <a:r>
              <a:rPr lang="de-DE" sz="2400" b="1" dirty="0" smtClean="0"/>
              <a:t> </a:t>
            </a:r>
            <a:r>
              <a:rPr lang="de-DE" sz="2400" b="1" dirty="0" err="1"/>
              <a:t>razred</a:t>
            </a:r>
            <a:r>
              <a:rPr lang="de-DE" sz="2400" b="1" dirty="0"/>
              <a:t> </a:t>
            </a:r>
            <a:r>
              <a:rPr lang="de-DE" sz="2400" b="1" dirty="0" err="1"/>
              <a:t>ima</a:t>
            </a:r>
            <a:r>
              <a:rPr lang="de-DE" sz="2400" b="1" dirty="0"/>
              <a:t> </a:t>
            </a:r>
            <a:r>
              <a:rPr lang="de-DE" sz="2400" b="1" dirty="0" err="1"/>
              <a:t>lahko</a:t>
            </a:r>
            <a:r>
              <a:rPr lang="de-DE" sz="2400" b="1" dirty="0"/>
              <a:t> </a:t>
            </a:r>
            <a:r>
              <a:rPr lang="de-DE" sz="2400" b="1" dirty="0" err="1"/>
              <a:t>poljubno</a:t>
            </a:r>
            <a:r>
              <a:rPr lang="de-DE" sz="2400" b="1" dirty="0"/>
              <a:t> </a:t>
            </a:r>
            <a:r>
              <a:rPr lang="de-DE" sz="2400" b="1" dirty="0" err="1"/>
              <a:t>število</a:t>
            </a:r>
            <a:r>
              <a:rPr lang="de-DE" sz="2400" b="1" dirty="0"/>
              <a:t> </a:t>
            </a:r>
            <a:r>
              <a:rPr lang="de-DE" sz="2400" b="1" dirty="0" err="1"/>
              <a:t>konstruktorjev</a:t>
            </a:r>
            <a:endParaRPr lang="de-DE" sz="2400" b="1" dirty="0"/>
          </a:p>
          <a:p>
            <a:r>
              <a:rPr lang="sl-SI" sz="2400" b="1" dirty="0" smtClean="0"/>
              <a:t>K</a:t>
            </a:r>
            <a:r>
              <a:rPr lang="de-DE" sz="2400" b="1" dirty="0" err="1" smtClean="0"/>
              <a:t>liče</a:t>
            </a:r>
            <a:r>
              <a:rPr lang="de-DE" sz="2400" b="1" dirty="0" smtClean="0"/>
              <a:t> </a:t>
            </a:r>
            <a:r>
              <a:rPr lang="de-DE" sz="2400" b="1" dirty="0"/>
              <a:t>se </a:t>
            </a:r>
            <a:r>
              <a:rPr lang="de-DE" sz="2400" b="1" dirty="0" err="1"/>
              <a:t>tisti</a:t>
            </a:r>
            <a:r>
              <a:rPr lang="de-DE" sz="2400" b="1" dirty="0"/>
              <a:t> </a:t>
            </a:r>
            <a:r>
              <a:rPr lang="de-DE" sz="2400" b="1" dirty="0" err="1"/>
              <a:t>konstruktor</a:t>
            </a:r>
            <a:r>
              <a:rPr lang="sl-SI" sz="2400" b="1" dirty="0"/>
              <a:t>,</a:t>
            </a:r>
            <a:r>
              <a:rPr lang="de-DE" sz="2400" b="1" dirty="0"/>
              <a:t> </a:t>
            </a:r>
            <a:r>
              <a:rPr lang="de-DE" sz="2400" b="1" dirty="0" err="1"/>
              <a:t>ki</a:t>
            </a:r>
            <a:r>
              <a:rPr lang="de-DE" sz="2400" b="1" dirty="0"/>
              <a:t> </a:t>
            </a:r>
            <a:r>
              <a:rPr lang="de-DE" sz="2400" b="1" dirty="0" err="1"/>
              <a:t>po</a:t>
            </a:r>
            <a:r>
              <a:rPr lang="de-DE" sz="2400" b="1" dirty="0"/>
              <a:t> </a:t>
            </a:r>
            <a:r>
              <a:rPr lang="de-DE" sz="2400" b="1" dirty="0" err="1"/>
              <a:t>številu</a:t>
            </a:r>
            <a:r>
              <a:rPr lang="de-DE" sz="2400" b="1" dirty="0"/>
              <a:t> in </a:t>
            </a:r>
            <a:r>
              <a:rPr lang="de-DE" sz="2400" b="1" dirty="0" err="1"/>
              <a:t>vrsti</a:t>
            </a:r>
            <a:r>
              <a:rPr lang="de-DE" sz="2400" b="1" dirty="0"/>
              <a:t> </a:t>
            </a:r>
            <a:r>
              <a:rPr lang="de-DE" sz="2400" b="1" dirty="0" err="1"/>
              <a:t>parametrov</a:t>
            </a:r>
            <a:r>
              <a:rPr lang="sl-SI" sz="2400" b="1" dirty="0"/>
              <a:t> </a:t>
            </a:r>
            <a:r>
              <a:rPr lang="de-DE" sz="2400" b="1" dirty="0" err="1"/>
              <a:t>ustreza</a:t>
            </a:r>
            <a:r>
              <a:rPr lang="de-DE" sz="2400" b="1" dirty="0"/>
              <a:t> </a:t>
            </a:r>
            <a:r>
              <a:rPr lang="de-DE" sz="2400" b="1" dirty="0" err="1"/>
              <a:t>klicu</a:t>
            </a:r>
            <a:r>
              <a:rPr lang="de-DE" sz="2400" b="1" dirty="0"/>
              <a:t> </a:t>
            </a:r>
            <a:r>
              <a:rPr lang="de-DE" sz="2400" b="1" dirty="0" err="1"/>
              <a:t>pri</a:t>
            </a:r>
            <a:r>
              <a:rPr lang="de-DE" sz="2400" b="1" dirty="0"/>
              <a:t> </a:t>
            </a:r>
            <a:r>
              <a:rPr lang="de-DE" sz="2400" b="1" dirty="0" err="1"/>
              <a:t>inicializaciji</a:t>
            </a:r>
            <a:endParaRPr lang="de-DE" sz="2400" b="1" dirty="0"/>
          </a:p>
          <a:p>
            <a:r>
              <a:rPr lang="sl-SI" sz="2400" b="1" dirty="0" smtClean="0"/>
              <a:t>K</a:t>
            </a:r>
            <a:r>
              <a:rPr lang="de-DE" sz="2400" b="1" dirty="0" err="1" smtClean="0"/>
              <a:t>onstruktorji</a:t>
            </a:r>
            <a:r>
              <a:rPr lang="de-DE" sz="2400" b="1" dirty="0" smtClean="0"/>
              <a:t> </a:t>
            </a:r>
            <a:r>
              <a:rPr lang="de-DE" sz="2400" b="1" dirty="0" err="1"/>
              <a:t>nikoli</a:t>
            </a:r>
            <a:r>
              <a:rPr lang="de-DE" sz="2400" b="1" dirty="0"/>
              <a:t> ne </a:t>
            </a:r>
            <a:r>
              <a:rPr lang="de-DE" sz="2400" b="1" dirty="0" err="1"/>
              <a:t>vračajo</a:t>
            </a:r>
            <a:r>
              <a:rPr lang="de-DE" sz="2400" b="1" dirty="0"/>
              <a:t> </a:t>
            </a:r>
            <a:r>
              <a:rPr lang="de-DE" sz="2400" b="1" dirty="0" err="1"/>
              <a:t>vrednosti</a:t>
            </a:r>
            <a:endParaRPr lang="sl-SI" sz="2400" b="1" dirty="0"/>
          </a:p>
        </p:txBody>
      </p:sp>
      <p:pic>
        <p:nvPicPr>
          <p:cNvPr id="251910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4900"/>
            <a:ext cx="863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1913" name="Picture 9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3716338"/>
            <a:ext cx="827087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C:\Program Files\Microsoft Office\MEDIA\CAGCAT10\j019616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09" y="41702"/>
            <a:ext cx="1551991" cy="145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32656"/>
            <a:ext cx="7313612" cy="750888"/>
          </a:xfrm>
        </p:spPr>
        <p:txBody>
          <a:bodyPr/>
          <a:lstStyle/>
          <a:p>
            <a:pPr algn="ctr"/>
            <a:r>
              <a:rPr lang="sl-SI" sz="3200" b="1" dirty="0" err="1"/>
              <a:t>Destruktor</a:t>
            </a:r>
            <a:endParaRPr lang="sl-SI" sz="3200" b="1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12075" cy="4114800"/>
          </a:xfrm>
        </p:spPr>
        <p:txBody>
          <a:bodyPr/>
          <a:lstStyle/>
          <a:p>
            <a:r>
              <a:rPr lang="de-DE" sz="2400" b="1"/>
              <a:t>Destruktor je metoda , ki izbriše objekt – sprosti pomnilnik. Konstruktor in destruktor imata isto ime, le da ima destruktor pred imenom znak ~:</a:t>
            </a:r>
          </a:p>
          <a:p>
            <a:r>
              <a:rPr lang="de-DE" sz="2400"/>
              <a:t>~Moj();</a:t>
            </a:r>
          </a:p>
          <a:p>
            <a:r>
              <a:rPr lang="de-DE" sz="2400"/>
              <a:t>Vedno obstaja privzet destruktor, ki ne more sprejeti argumentov</a:t>
            </a:r>
            <a:r>
              <a:rPr lang="de-DE"/>
              <a:t>.</a:t>
            </a:r>
            <a:endParaRPr lang="sl-SI"/>
          </a:p>
        </p:txBody>
      </p:sp>
      <p:pic>
        <p:nvPicPr>
          <p:cNvPr id="257030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44" y="2348880"/>
            <a:ext cx="8785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 descr="C:\Program Files\Microsoft Office\MEDIA\CAGCAT10\j019954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951"/>
            <a:ext cx="1473977" cy="15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32656"/>
            <a:ext cx="7313612" cy="750888"/>
          </a:xfrm>
        </p:spPr>
        <p:txBody>
          <a:bodyPr/>
          <a:lstStyle/>
          <a:p>
            <a:pPr algn="ctr"/>
            <a:r>
              <a:rPr lang="sl-SI" sz="3200" b="1" dirty="0" err="1"/>
              <a:t>Destruktor</a:t>
            </a:r>
            <a:endParaRPr lang="sl-SI" sz="3200" b="1" dirty="0"/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773238"/>
            <a:ext cx="7712075" cy="4114800"/>
          </a:xfrm>
        </p:spPr>
        <p:txBody>
          <a:bodyPr/>
          <a:lstStyle/>
          <a:p>
            <a:r>
              <a:rPr lang="de-DE" sz="2400" b="1" dirty="0" err="1"/>
              <a:t>Destruktor</a:t>
            </a:r>
            <a:r>
              <a:rPr lang="de-DE" sz="2400" b="1" dirty="0"/>
              <a:t> je </a:t>
            </a:r>
            <a:r>
              <a:rPr lang="de-DE" sz="2400" b="1" dirty="0" err="1"/>
              <a:t>metoda</a:t>
            </a:r>
            <a:r>
              <a:rPr lang="de-DE" sz="2400" b="1" dirty="0"/>
              <a:t> , </a:t>
            </a:r>
            <a:r>
              <a:rPr lang="de-DE" sz="2400" b="1" dirty="0" err="1"/>
              <a:t>ki</a:t>
            </a:r>
            <a:r>
              <a:rPr lang="de-DE" sz="2400" b="1" dirty="0"/>
              <a:t> </a:t>
            </a:r>
            <a:r>
              <a:rPr lang="de-DE" sz="2400" b="1" dirty="0" err="1"/>
              <a:t>izbriše</a:t>
            </a:r>
            <a:r>
              <a:rPr lang="de-DE" sz="2400" b="1" dirty="0"/>
              <a:t> </a:t>
            </a:r>
            <a:r>
              <a:rPr lang="de-DE" sz="2400" b="1" dirty="0" err="1"/>
              <a:t>objekt</a:t>
            </a:r>
            <a:r>
              <a:rPr lang="de-DE" sz="2400" b="1" dirty="0"/>
              <a:t> – </a:t>
            </a:r>
            <a:r>
              <a:rPr lang="de-DE" sz="2400" b="1" dirty="0" err="1"/>
              <a:t>sprosti</a:t>
            </a:r>
            <a:r>
              <a:rPr lang="de-DE" sz="2400" b="1" dirty="0"/>
              <a:t> </a:t>
            </a:r>
            <a:r>
              <a:rPr lang="de-DE" sz="2400" b="1" dirty="0" err="1"/>
              <a:t>pomnilnik</a:t>
            </a:r>
            <a:r>
              <a:rPr lang="de-DE" sz="2400" b="1" dirty="0"/>
              <a:t>. Konstruktor in </a:t>
            </a:r>
            <a:r>
              <a:rPr lang="de-DE" sz="2400" b="1" dirty="0" err="1"/>
              <a:t>destruktor</a:t>
            </a:r>
            <a:r>
              <a:rPr lang="de-DE" sz="2400" b="1" dirty="0"/>
              <a:t> </a:t>
            </a:r>
            <a:r>
              <a:rPr lang="de-DE" sz="2400" b="1" dirty="0" err="1"/>
              <a:t>imata</a:t>
            </a:r>
            <a:r>
              <a:rPr lang="de-DE" sz="2400" b="1" dirty="0"/>
              <a:t> </a:t>
            </a:r>
            <a:r>
              <a:rPr lang="de-DE" sz="2400" b="1" dirty="0" err="1"/>
              <a:t>isto</a:t>
            </a:r>
            <a:r>
              <a:rPr lang="de-DE" sz="2400" b="1" dirty="0"/>
              <a:t> </a:t>
            </a:r>
            <a:r>
              <a:rPr lang="de-DE" sz="2400" b="1" dirty="0" err="1"/>
              <a:t>ime</a:t>
            </a:r>
            <a:r>
              <a:rPr lang="de-DE" sz="2400" b="1" dirty="0"/>
              <a:t>, le da </a:t>
            </a:r>
            <a:r>
              <a:rPr lang="de-DE" sz="2400" b="1" dirty="0" err="1"/>
              <a:t>ima</a:t>
            </a:r>
            <a:r>
              <a:rPr lang="de-DE" sz="2400" b="1" dirty="0"/>
              <a:t> </a:t>
            </a:r>
            <a:r>
              <a:rPr lang="de-DE" sz="2400" b="1" dirty="0" err="1"/>
              <a:t>destruktor</a:t>
            </a:r>
            <a:r>
              <a:rPr lang="de-DE" sz="2400" b="1" dirty="0"/>
              <a:t> </a:t>
            </a:r>
            <a:r>
              <a:rPr lang="de-DE" sz="2400" b="1" dirty="0" err="1"/>
              <a:t>pred</a:t>
            </a:r>
            <a:r>
              <a:rPr lang="de-DE" sz="2400" b="1" dirty="0"/>
              <a:t> </a:t>
            </a:r>
            <a:r>
              <a:rPr lang="de-DE" sz="2400" b="1" dirty="0" err="1"/>
              <a:t>imenom</a:t>
            </a:r>
            <a:r>
              <a:rPr lang="de-DE" sz="2400" b="1" dirty="0"/>
              <a:t> </a:t>
            </a:r>
            <a:r>
              <a:rPr lang="de-DE" sz="2400" b="1" dirty="0" err="1"/>
              <a:t>znak</a:t>
            </a:r>
            <a:r>
              <a:rPr lang="de-DE" sz="2400" b="1" dirty="0"/>
              <a:t> ~:</a:t>
            </a:r>
          </a:p>
          <a:p>
            <a:r>
              <a:rPr lang="de-DE" sz="2400" dirty="0"/>
              <a:t>~</a:t>
            </a:r>
            <a:r>
              <a:rPr lang="de-DE" sz="2400" dirty="0" err="1"/>
              <a:t>Moj</a:t>
            </a:r>
            <a:r>
              <a:rPr lang="de-DE" sz="2400" dirty="0"/>
              <a:t>();</a:t>
            </a:r>
          </a:p>
          <a:p>
            <a:r>
              <a:rPr lang="de-DE" sz="2400" dirty="0" err="1"/>
              <a:t>Vedno</a:t>
            </a:r>
            <a:r>
              <a:rPr lang="de-DE" sz="2400" dirty="0"/>
              <a:t> </a:t>
            </a:r>
            <a:r>
              <a:rPr lang="de-DE" sz="2400" dirty="0" err="1"/>
              <a:t>obstaja</a:t>
            </a:r>
            <a:r>
              <a:rPr lang="de-DE" sz="2400" dirty="0"/>
              <a:t> </a:t>
            </a:r>
            <a:r>
              <a:rPr lang="de-DE" sz="2400" dirty="0" err="1"/>
              <a:t>privzet</a:t>
            </a:r>
            <a:r>
              <a:rPr lang="de-DE" sz="2400" dirty="0"/>
              <a:t> </a:t>
            </a:r>
            <a:r>
              <a:rPr lang="de-DE" sz="2400" dirty="0" err="1"/>
              <a:t>destruktor</a:t>
            </a:r>
            <a:r>
              <a:rPr lang="de-DE" sz="2400" dirty="0"/>
              <a:t>, </a:t>
            </a:r>
            <a:r>
              <a:rPr lang="de-DE" sz="2400" dirty="0" err="1"/>
              <a:t>ki</a:t>
            </a:r>
            <a:r>
              <a:rPr lang="de-DE" sz="2400" dirty="0"/>
              <a:t> ne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sprejeti</a:t>
            </a:r>
            <a:r>
              <a:rPr lang="de-DE" sz="2400" dirty="0"/>
              <a:t> </a:t>
            </a:r>
            <a:r>
              <a:rPr lang="de-DE" sz="2400" dirty="0" err="1"/>
              <a:t>argumentov</a:t>
            </a:r>
            <a:r>
              <a:rPr lang="de-DE" dirty="0"/>
              <a:t>.</a:t>
            </a:r>
            <a:endParaRPr lang="sl-SI" dirty="0"/>
          </a:p>
        </p:txBody>
      </p:sp>
      <p:pic>
        <p:nvPicPr>
          <p:cNvPr id="257030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044" y="2348880"/>
            <a:ext cx="87852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8" name="Picture 2" descr="C:\Program Files\Microsoft Office\MEDIA\CAGCAT10\j0199549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951"/>
            <a:ext cx="1473977" cy="158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l-SI" sz="3200" b="1" dirty="0"/>
              <a:t>Osnove objektnega (predmetnega) programiranja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1700808"/>
            <a:ext cx="7640017" cy="4241205"/>
          </a:xfrm>
        </p:spPr>
        <p:txBody>
          <a:bodyPr/>
          <a:lstStyle/>
          <a:p>
            <a:r>
              <a:rPr lang="sl-SI" sz="2400" dirty="0" smtClean="0"/>
              <a:t>Jezik </a:t>
            </a:r>
            <a:r>
              <a:rPr lang="de-DE" sz="2400" dirty="0" smtClean="0"/>
              <a:t>C++</a:t>
            </a:r>
            <a:r>
              <a:rPr lang="sl-SI" sz="2400" dirty="0" smtClean="0"/>
              <a:t> pozna dodaten podatkovni tip, ki ga C ni poznal</a:t>
            </a:r>
            <a:r>
              <a:rPr lang="de-DE" sz="2400" dirty="0" smtClean="0"/>
              <a:t>:</a:t>
            </a:r>
            <a:r>
              <a:rPr lang="sl-SI" sz="2400" dirty="0" smtClean="0"/>
              <a:t> razred (ang. </a:t>
            </a:r>
            <a:r>
              <a:rPr lang="sl-SI" sz="2400" dirty="0" err="1" smtClean="0"/>
              <a:t>Class</a:t>
            </a:r>
            <a:r>
              <a:rPr lang="sl-SI" sz="2400" dirty="0" smtClean="0"/>
              <a:t>)</a:t>
            </a:r>
            <a:r>
              <a:rPr lang="de-DE" dirty="0" smtClean="0"/>
              <a:t> </a:t>
            </a:r>
            <a:endParaRPr lang="de-DE" dirty="0"/>
          </a:p>
          <a:p>
            <a:r>
              <a:rPr lang="sl-SI" sz="2400" dirty="0" smtClean="0"/>
              <a:t>Razred nam o</a:t>
            </a:r>
            <a:r>
              <a:rPr lang="de-DE" sz="2400" dirty="0" err="1" smtClean="0"/>
              <a:t>mogoča</a:t>
            </a:r>
            <a:r>
              <a:rPr lang="sl-SI" sz="2400" dirty="0" smtClean="0"/>
              <a:t> abstrakcijo podatkov:</a:t>
            </a:r>
          </a:p>
          <a:p>
            <a:endParaRPr lang="sl-SI" sz="2400" dirty="0"/>
          </a:p>
          <a:p>
            <a:pPr marL="457200" lvl="1" indent="0">
              <a:buSzPct val="85000"/>
              <a:buNone/>
            </a:pPr>
            <a:endParaRPr lang="sl-SI" sz="2400" dirty="0"/>
          </a:p>
        </p:txBody>
      </p:sp>
      <p:pic>
        <p:nvPicPr>
          <p:cNvPr id="6" name="Picture 5" descr="Osnove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645024"/>
            <a:ext cx="16954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419872" y="4725144"/>
            <a:ext cx="1223963" cy="431800"/>
          </a:xfrm>
          <a:prstGeom prst="rightArrow">
            <a:avLst>
              <a:gd name="adj1" fmla="val 50000"/>
              <a:gd name="adj2" fmla="val 70864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pic>
        <p:nvPicPr>
          <p:cNvPr id="9" name="Picture 7" descr="Osnove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999036"/>
            <a:ext cx="3240088" cy="17208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301625"/>
            <a:ext cx="7560840" cy="895350"/>
          </a:xfrm>
        </p:spPr>
        <p:txBody>
          <a:bodyPr/>
          <a:lstStyle/>
          <a:p>
            <a:pPr algn="ctr"/>
            <a:r>
              <a:rPr lang="sl-SI" sz="3200" b="1" dirty="0" smtClean="0"/>
              <a:t>Zakaj objektno orientirano programiranje?</a:t>
            </a:r>
            <a:endParaRPr lang="sl-SI" sz="3200" b="1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827213"/>
            <a:ext cx="7920880" cy="4114800"/>
          </a:xfrm>
        </p:spPr>
        <p:txBody>
          <a:bodyPr/>
          <a:lstStyle/>
          <a:p>
            <a:r>
              <a:rPr lang="sl-SI" sz="2400" dirty="0"/>
              <a:t>L</a:t>
            </a:r>
            <a:r>
              <a:rPr lang="sl-SI" sz="2400" dirty="0" smtClean="0"/>
              <a:t>ažja in bolj neposredno predstavitev realnega problema v programu z objekti</a:t>
            </a:r>
          </a:p>
          <a:p>
            <a:r>
              <a:rPr lang="sl-SI" sz="2400" dirty="0" smtClean="0"/>
              <a:t>Razred ima svoje lastnosti (podatkovni del programiranja)</a:t>
            </a:r>
          </a:p>
          <a:p>
            <a:r>
              <a:rPr lang="sl-SI" sz="2400" dirty="0" smtClean="0"/>
              <a:t>Razred vsebuje tudi svoje obnašanje (funkcionalni del programiranja)</a:t>
            </a:r>
          </a:p>
          <a:p>
            <a:endParaRPr lang="sl-SI" sz="2400" dirty="0"/>
          </a:p>
          <a:p>
            <a:r>
              <a:rPr lang="sl-SI" sz="2400" b="1" dirty="0" smtClean="0"/>
              <a:t>Iz naštetega sledi, da razred vsebuje tako podatke kot tudi funkcije</a:t>
            </a:r>
          </a:p>
          <a:p>
            <a:pPr>
              <a:buFont typeface="Wingdings" pitchFamily="2" charset="2"/>
              <a:buNone/>
            </a:pPr>
            <a:endParaRPr lang="sl-SI" dirty="0"/>
          </a:p>
          <a:p>
            <a:pPr>
              <a:buFont typeface="Wingdings" pitchFamily="2" charset="2"/>
              <a:buNone/>
            </a:pPr>
            <a:endParaRPr lang="sl-SI" dirty="0"/>
          </a:p>
        </p:txBody>
      </p:sp>
      <p:pic>
        <p:nvPicPr>
          <p:cNvPr id="8" name="Picture 9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157192"/>
            <a:ext cx="787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776864" cy="1080120"/>
          </a:xfrm>
        </p:spPr>
        <p:txBody>
          <a:bodyPr/>
          <a:lstStyle/>
          <a:p>
            <a:pPr algn="ctr"/>
            <a:r>
              <a:rPr lang="sl-SI" sz="3200" b="1" dirty="0" smtClean="0"/>
              <a:t>Osnovni pojmi objektnega programiranja</a:t>
            </a:r>
            <a:endParaRPr lang="sl-SI" sz="3200" b="1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0"/>
            <a:ext cx="8065591" cy="460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l-SI" sz="2400" b="1" dirty="0" smtClean="0">
                <a:solidFill>
                  <a:schemeClr val="hlink"/>
                </a:solidFill>
              </a:rPr>
              <a:t>Razred</a:t>
            </a:r>
            <a:r>
              <a:rPr lang="sl-SI" sz="2400" dirty="0" smtClean="0"/>
              <a:t> – sestavljen podatkovni tip ,ki vsebuje abstraktno predstavitev modela in vsebuje definicije lastnosti in metod</a:t>
            </a:r>
          </a:p>
          <a:p>
            <a:pPr marL="0" indent="0">
              <a:lnSpc>
                <a:spcPct val="90000"/>
              </a:lnSpc>
              <a:buNone/>
            </a:pPr>
            <a:endParaRPr lang="sl-SI" sz="2400" dirty="0" smtClean="0"/>
          </a:p>
          <a:p>
            <a:pPr>
              <a:lnSpc>
                <a:spcPct val="90000"/>
              </a:lnSpc>
            </a:pPr>
            <a:r>
              <a:rPr lang="sl-SI" sz="2400" b="1" dirty="0" smtClean="0">
                <a:solidFill>
                  <a:schemeClr val="hlink"/>
                </a:solidFill>
              </a:rPr>
              <a:t>Objekt</a:t>
            </a:r>
            <a:r>
              <a:rPr lang="sl-SI" sz="2400" dirty="0" smtClean="0">
                <a:solidFill>
                  <a:schemeClr val="hlink"/>
                </a:solidFill>
              </a:rPr>
              <a:t> </a:t>
            </a:r>
            <a:r>
              <a:rPr lang="sl-SI" sz="2400" dirty="0" smtClean="0"/>
              <a:t>– konkretna instanca (primerek) razreda – vsebuje vrednosti</a:t>
            </a:r>
          </a:p>
          <a:p>
            <a:pPr marL="0" indent="0">
              <a:lnSpc>
                <a:spcPct val="90000"/>
              </a:lnSpc>
              <a:buNone/>
            </a:pPr>
            <a:endParaRPr lang="sl-SI" sz="2400" dirty="0" smtClean="0"/>
          </a:p>
          <a:p>
            <a:pPr>
              <a:lnSpc>
                <a:spcPct val="90000"/>
              </a:lnSpc>
            </a:pPr>
            <a:r>
              <a:rPr lang="sl-SI" sz="2400" b="1" dirty="0" smtClean="0">
                <a:solidFill>
                  <a:srgbClr val="008000"/>
                </a:solidFill>
              </a:rPr>
              <a:t>Lastnost</a:t>
            </a:r>
            <a:r>
              <a:rPr lang="sl-SI" sz="2400" dirty="0" smtClean="0"/>
              <a:t> </a:t>
            </a:r>
            <a:r>
              <a:rPr lang="sl-SI" sz="2400" dirty="0" smtClean="0">
                <a:solidFill>
                  <a:schemeClr val="accent2"/>
                </a:solidFill>
              </a:rPr>
              <a:t>(</a:t>
            </a:r>
            <a:r>
              <a:rPr lang="sl-SI" sz="2400" dirty="0" err="1" smtClean="0">
                <a:solidFill>
                  <a:schemeClr val="accent2"/>
                </a:solidFill>
              </a:rPr>
              <a:t>property</a:t>
            </a:r>
            <a:r>
              <a:rPr lang="sl-SI" sz="2400" dirty="0" smtClean="0">
                <a:solidFill>
                  <a:schemeClr val="accent2"/>
                </a:solidFill>
              </a:rPr>
              <a:t>)</a:t>
            </a:r>
            <a:r>
              <a:rPr lang="sl-SI" sz="2400" dirty="0" smtClean="0"/>
              <a:t> – označuje neko lastnost razreda</a:t>
            </a:r>
          </a:p>
          <a:p>
            <a:pPr marL="0" indent="0">
              <a:lnSpc>
                <a:spcPct val="90000"/>
              </a:lnSpc>
              <a:buNone/>
            </a:pPr>
            <a:endParaRPr lang="sl-SI" sz="2400" i="1" dirty="0" smtClean="0"/>
          </a:p>
          <a:p>
            <a:pPr>
              <a:lnSpc>
                <a:spcPct val="90000"/>
              </a:lnSpc>
            </a:pPr>
            <a:r>
              <a:rPr lang="sl-SI" sz="2400" b="1" dirty="0" smtClean="0">
                <a:solidFill>
                  <a:srgbClr val="008000"/>
                </a:solidFill>
              </a:rPr>
              <a:t>Metoda</a:t>
            </a:r>
            <a:r>
              <a:rPr lang="sl-SI" sz="2400" dirty="0" smtClean="0"/>
              <a:t> </a:t>
            </a:r>
            <a:r>
              <a:rPr lang="sl-SI" sz="2400" dirty="0" smtClean="0">
                <a:solidFill>
                  <a:schemeClr val="accent2"/>
                </a:solidFill>
              </a:rPr>
              <a:t>(</a:t>
            </a:r>
            <a:r>
              <a:rPr lang="sl-SI" sz="2400" dirty="0" err="1" smtClean="0">
                <a:solidFill>
                  <a:schemeClr val="accent2"/>
                </a:solidFill>
              </a:rPr>
              <a:t>methode</a:t>
            </a:r>
            <a:r>
              <a:rPr lang="sl-SI" sz="2400" dirty="0" smtClean="0">
                <a:solidFill>
                  <a:schemeClr val="accent2"/>
                </a:solidFill>
              </a:rPr>
              <a:t>)</a:t>
            </a:r>
            <a:r>
              <a:rPr lang="sl-SI" sz="2400" dirty="0" smtClean="0"/>
              <a:t> – funkcija v razredu, ki bere ali spremeni neko lastnost objekta</a:t>
            </a:r>
          </a:p>
          <a:p>
            <a:pPr marL="0" indent="0">
              <a:lnSpc>
                <a:spcPct val="90000"/>
              </a:lnSpc>
              <a:buNone/>
            </a:pPr>
            <a:endParaRPr lang="sl-SI" sz="2200" dirty="0"/>
          </a:p>
        </p:txBody>
      </p:sp>
      <p:pic>
        <p:nvPicPr>
          <p:cNvPr id="2050" name="Picture 2" descr="C:\Users\Uporabnik\AppData\Local\Microsoft\Windows\Temporary Internet Files\Content.IE5\VF41RLGW\MP90043933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063" y="188640"/>
            <a:ext cx="1465426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776864" cy="936104"/>
          </a:xfrm>
        </p:spPr>
        <p:txBody>
          <a:bodyPr/>
          <a:lstStyle/>
          <a:p>
            <a:pPr algn="ctr"/>
            <a:r>
              <a:rPr lang="sl-SI" sz="3200" b="1" dirty="0" smtClean="0"/>
              <a:t>Primeri razredov, objektov, lastnosti in metod</a:t>
            </a:r>
            <a:endParaRPr lang="sl-SI" sz="3200" b="1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5" y="1628775"/>
            <a:ext cx="6336704" cy="46085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sl-SI" sz="2200" i="1" dirty="0" smtClean="0"/>
              <a:t>Primer računalnika – računalnik bi bil razred, lastnosti bi bile hitrost CPE, velikost RAM, tip trdega diska, itd., metode bi bile metoda za vnos lastnosti računalnika, metoda za izračun cene računalnika z DDV, objekt pa bi bil npr. službeni računalnik, ki bi vseboval konkretne vrednosti (za CPE – I7, velikost RAM 8 GB, itd.).</a:t>
            </a:r>
          </a:p>
          <a:p>
            <a:pPr marL="0" indent="0">
              <a:lnSpc>
                <a:spcPct val="90000"/>
              </a:lnSpc>
              <a:buNone/>
            </a:pPr>
            <a:endParaRPr lang="sl-SI" sz="2200" i="1" dirty="0" smtClean="0"/>
          </a:p>
          <a:p>
            <a:pPr>
              <a:lnSpc>
                <a:spcPct val="90000"/>
              </a:lnSpc>
            </a:pPr>
            <a:r>
              <a:rPr lang="sl-SI" sz="2200" b="1" dirty="0" smtClean="0"/>
              <a:t>Zaradi preglednosti običajno pišemo imena razredov z veliko začetnico, imena objektov pa z malo začetnico</a:t>
            </a:r>
            <a:endParaRPr lang="en-US" sz="2200" b="1" dirty="0" smtClean="0"/>
          </a:p>
          <a:p>
            <a:pPr marL="0" indent="0">
              <a:lnSpc>
                <a:spcPct val="90000"/>
              </a:lnSpc>
              <a:buNone/>
            </a:pPr>
            <a:endParaRPr lang="sl-SI" sz="2200" dirty="0"/>
          </a:p>
        </p:txBody>
      </p:sp>
      <p:pic>
        <p:nvPicPr>
          <p:cNvPr id="1026" name="Picture 2" descr="C:\Users\Uporabnik\AppData\Local\Microsoft\Windows\Temporary Internet Files\Content.IE5\3GGU92QA\MC90044133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88840"/>
            <a:ext cx="1875656" cy="187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 descr="w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941168"/>
            <a:ext cx="787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92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217401"/>
            <a:ext cx="7313612" cy="606425"/>
          </a:xfrm>
        </p:spPr>
        <p:txBody>
          <a:bodyPr/>
          <a:lstStyle/>
          <a:p>
            <a:pPr algn="ctr"/>
            <a:r>
              <a:rPr lang="sl-SI" sz="3200" b="1" dirty="0"/>
              <a:t>Deklaracija razreda in objektov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7900" y="1700214"/>
            <a:ext cx="4103688" cy="4797424"/>
          </a:xfr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b="1" dirty="0"/>
              <a:t>class </a:t>
            </a:r>
            <a:r>
              <a:rPr lang="en-GB" sz="2200" b="1" dirty="0" err="1"/>
              <a:t>ime_tipa_razreda</a:t>
            </a:r>
            <a:endParaRPr lang="en-GB" sz="2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b="1" dirty="0"/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GB" sz="2200" b="1" dirty="0"/>
              <a:t>tip</a:t>
            </a:r>
            <a:r>
              <a:rPr lang="sl-SI" sz="2200" b="1" dirty="0"/>
              <a:t>1</a:t>
            </a:r>
            <a:r>
              <a:rPr lang="en-GB" sz="2200" b="1" dirty="0"/>
              <a:t> </a:t>
            </a:r>
            <a:r>
              <a:rPr lang="en-GB" sz="2200" b="1" dirty="0" err="1"/>
              <a:t>ime</a:t>
            </a:r>
            <a:r>
              <a:rPr lang="en-GB" sz="2200" b="1" dirty="0"/>
              <a:t>_</a:t>
            </a:r>
            <a:r>
              <a:rPr lang="sl-SI" sz="2200" b="1" dirty="0"/>
              <a:t>lastnost1</a:t>
            </a:r>
            <a:r>
              <a:rPr lang="en-GB" sz="2200" b="1" dirty="0" smtClean="0"/>
              <a:t>;</a:t>
            </a:r>
            <a:endParaRPr lang="en-GB" sz="2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200" b="1" dirty="0"/>
              <a:t>.....</a:t>
            </a:r>
          </a:p>
          <a:p>
            <a:pPr>
              <a:lnSpc>
                <a:spcPct val="90000"/>
              </a:lnSpc>
              <a:buNone/>
            </a:pPr>
            <a:r>
              <a:rPr lang="sl-SI" sz="2200" b="1" dirty="0"/>
              <a:t>t</a:t>
            </a:r>
            <a:r>
              <a:rPr lang="en-GB" sz="2200" b="1" dirty="0" err="1"/>
              <a:t>ip</a:t>
            </a:r>
            <a:r>
              <a:rPr lang="sl-SI" sz="2200" b="1" dirty="0"/>
              <a:t>N </a:t>
            </a:r>
            <a:r>
              <a:rPr lang="en-GB" sz="2200" b="1" dirty="0" err="1"/>
              <a:t>ime</a:t>
            </a:r>
            <a:r>
              <a:rPr lang="en-GB" sz="2200" b="1" dirty="0"/>
              <a:t>_</a:t>
            </a:r>
            <a:r>
              <a:rPr lang="sl-SI" sz="2200" b="1" dirty="0" err="1"/>
              <a:t>lastnostN</a:t>
            </a:r>
            <a:r>
              <a:rPr lang="en-GB" sz="2200" b="1" dirty="0" smtClean="0"/>
              <a:t>;</a:t>
            </a:r>
            <a:endParaRPr lang="sl-SI" sz="2200" b="1" dirty="0"/>
          </a:p>
          <a:p>
            <a:pPr>
              <a:lnSpc>
                <a:spcPct val="90000"/>
              </a:lnSpc>
              <a:buNone/>
            </a:pPr>
            <a:r>
              <a:rPr lang="sl-SI" sz="2200" b="1" dirty="0"/>
              <a:t>metoda1();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200" b="1" dirty="0" smtClean="0"/>
              <a:t>....</a:t>
            </a:r>
            <a:endParaRPr lang="en-GB" sz="2200" b="1" dirty="0"/>
          </a:p>
          <a:p>
            <a:pPr>
              <a:lnSpc>
                <a:spcPct val="90000"/>
              </a:lnSpc>
              <a:buNone/>
            </a:pPr>
            <a:r>
              <a:rPr lang="sl-SI" sz="2200" b="1" dirty="0"/>
              <a:t>metoda</a:t>
            </a:r>
            <a:r>
              <a:rPr lang="en-GB" sz="2200" b="1" dirty="0"/>
              <a:t>M</a:t>
            </a:r>
            <a:r>
              <a:rPr lang="sl-SI" sz="2200" b="1" dirty="0"/>
              <a:t>()</a:t>
            </a:r>
            <a:r>
              <a:rPr lang="en-GB" sz="2200" b="1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b="1" dirty="0" smtClean="0"/>
              <a:t>}</a:t>
            </a:r>
            <a:r>
              <a:rPr lang="sl-SI" sz="2200" b="1" dirty="0" smtClean="0"/>
              <a:t> </a:t>
            </a:r>
            <a:r>
              <a:rPr lang="en-GB" sz="2200" b="1" dirty="0" smtClean="0"/>
              <a:t> </a:t>
            </a:r>
            <a:r>
              <a:rPr lang="en-GB" sz="2200" b="1" dirty="0"/>
              <a:t>ime_objekta1,…, </a:t>
            </a:r>
            <a:r>
              <a:rPr lang="en-GB" sz="2200" b="1" dirty="0" err="1"/>
              <a:t>ime_objektaN</a:t>
            </a:r>
            <a:r>
              <a:rPr lang="en-GB" sz="2200" b="1" dirty="0"/>
              <a:t>;</a:t>
            </a:r>
            <a:endParaRPr lang="sl-SI" sz="2200" b="1" dirty="0"/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95288" y="1700214"/>
            <a:ext cx="4103687" cy="496914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sz="2200" b="1" dirty="0"/>
              <a:t>class </a:t>
            </a:r>
            <a:r>
              <a:rPr lang="en-GB" sz="2200" b="1" dirty="0" err="1"/>
              <a:t>ime_tipa_razreda</a:t>
            </a:r>
            <a:endParaRPr lang="en-GB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sz="22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sz="2200" b="1" dirty="0"/>
              <a:t>tip</a:t>
            </a:r>
            <a:r>
              <a:rPr lang="sl-SI" sz="2200" b="1" dirty="0"/>
              <a:t>1</a:t>
            </a:r>
            <a:r>
              <a:rPr lang="en-GB" sz="2200" b="1" dirty="0"/>
              <a:t>   </a:t>
            </a:r>
            <a:r>
              <a:rPr lang="en-GB" sz="2200" b="1" dirty="0" err="1" smtClean="0"/>
              <a:t>ime</a:t>
            </a:r>
            <a:r>
              <a:rPr lang="en-GB" sz="2200" b="1" dirty="0" smtClean="0"/>
              <a:t>_</a:t>
            </a:r>
            <a:r>
              <a:rPr lang="sl-SI" sz="2200" b="1" dirty="0" smtClean="0"/>
              <a:t>lastnost1;</a:t>
            </a:r>
            <a:endParaRPr lang="en-GB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/>
              <a:t>.....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/>
              <a:t>t</a:t>
            </a:r>
            <a:r>
              <a:rPr lang="en-GB" sz="2200" b="1" dirty="0" err="1"/>
              <a:t>ip</a:t>
            </a:r>
            <a:r>
              <a:rPr lang="sl-SI" sz="2200" b="1" dirty="0"/>
              <a:t>N </a:t>
            </a:r>
            <a:r>
              <a:rPr lang="en-GB" sz="2200" b="1" dirty="0" err="1" smtClean="0"/>
              <a:t>ime</a:t>
            </a:r>
            <a:r>
              <a:rPr lang="en-GB" sz="2200" b="1" dirty="0" smtClean="0"/>
              <a:t>_</a:t>
            </a:r>
            <a:r>
              <a:rPr lang="sl-SI" sz="2200" b="1" dirty="0" err="1" smtClean="0"/>
              <a:t>lastnostN</a:t>
            </a:r>
            <a:r>
              <a:rPr lang="en-GB" sz="2200" b="1" dirty="0"/>
              <a:t>;</a:t>
            </a:r>
            <a:endParaRPr lang="sl-SI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/>
              <a:t>m</a:t>
            </a:r>
            <a:r>
              <a:rPr lang="sl-SI" sz="2200" b="1" dirty="0" smtClean="0"/>
              <a:t>etoda1();</a:t>
            </a:r>
            <a:endParaRPr lang="sl-SI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/>
              <a:t>....</a:t>
            </a:r>
            <a:endParaRPr lang="en-GB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 smtClean="0"/>
              <a:t>metoda</a:t>
            </a:r>
            <a:r>
              <a:rPr lang="en-GB" sz="2200" b="1" dirty="0" smtClean="0"/>
              <a:t>M</a:t>
            </a:r>
            <a:r>
              <a:rPr lang="sl-SI" sz="2200" b="1" dirty="0" smtClean="0"/>
              <a:t>()</a:t>
            </a:r>
            <a:r>
              <a:rPr lang="en-GB" sz="2200" b="1" dirty="0" smtClean="0"/>
              <a:t>;</a:t>
            </a:r>
            <a:endParaRPr lang="en-GB" sz="2200" b="1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sz="2200" b="1" dirty="0"/>
              <a:t>};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GB" sz="2200" b="1" dirty="0"/>
              <a:t>class </a:t>
            </a:r>
            <a:r>
              <a:rPr lang="en-GB" sz="2200" b="1" dirty="0" err="1"/>
              <a:t>ime_tipa_razreda</a:t>
            </a:r>
            <a:r>
              <a:rPr lang="en-GB" sz="2200" b="1" dirty="0"/>
              <a:t>  ime_objekta1,…, </a:t>
            </a:r>
            <a:r>
              <a:rPr lang="en-GB" sz="2200" b="1" dirty="0" err="1"/>
              <a:t>ime_objektaN</a:t>
            </a:r>
            <a:r>
              <a:rPr lang="en-GB" sz="2200" b="1" dirty="0" smtClean="0"/>
              <a:t>;</a:t>
            </a:r>
            <a:endParaRPr lang="sl-SI" sz="2200" b="1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sl-SI" sz="2200" b="1" dirty="0" smtClean="0"/>
              <a:t>// besedo </a:t>
            </a:r>
            <a:r>
              <a:rPr lang="sl-SI" sz="2200" b="1" dirty="0" err="1" smtClean="0"/>
              <a:t>class</a:t>
            </a:r>
            <a:r>
              <a:rPr lang="sl-SI" sz="2200" b="1" dirty="0" smtClean="0"/>
              <a:t> lahko  tudi izpustimo </a:t>
            </a:r>
            <a:endParaRPr lang="sl-SI" sz="2200" b="1" dirty="0"/>
          </a:p>
        </p:txBody>
      </p:sp>
      <p:sp>
        <p:nvSpPr>
          <p:cNvPr id="232453" name="Line 5"/>
          <p:cNvSpPr>
            <a:spLocks noChangeShapeType="1"/>
          </p:cNvSpPr>
          <p:nvPr/>
        </p:nvSpPr>
        <p:spPr bwMode="auto">
          <a:xfrm flipH="1">
            <a:off x="2268538" y="863215"/>
            <a:ext cx="1439862" cy="7921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>
            <a:off x="5301598" y="791778"/>
            <a:ext cx="1366838" cy="86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301625"/>
            <a:ext cx="7313612" cy="679450"/>
          </a:xfrm>
        </p:spPr>
        <p:txBody>
          <a:bodyPr/>
          <a:lstStyle/>
          <a:p>
            <a:r>
              <a:rPr lang="sl-SI" sz="3200" b="1" dirty="0" smtClean="0"/>
              <a:t>Enkapsulacija ali ograjevanje</a:t>
            </a:r>
            <a:endParaRPr lang="sl-SI" sz="3200" b="1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700808"/>
            <a:ext cx="7640017" cy="4320480"/>
          </a:xfrm>
        </p:spPr>
        <p:txBody>
          <a:bodyPr/>
          <a:lstStyle/>
          <a:p>
            <a:r>
              <a:rPr lang="de-DE" sz="2200" dirty="0"/>
              <a:t>Z </a:t>
            </a:r>
            <a:r>
              <a:rPr lang="de-DE" sz="2200" dirty="0" err="1"/>
              <a:t>definiranjem</a:t>
            </a:r>
            <a:r>
              <a:rPr lang="de-DE" sz="2200" dirty="0"/>
              <a:t> </a:t>
            </a:r>
            <a:r>
              <a:rPr lang="de-DE" sz="2200" dirty="0" err="1"/>
              <a:t>razreda</a:t>
            </a:r>
            <a:r>
              <a:rPr lang="de-DE" sz="2200" dirty="0"/>
              <a:t> se v </a:t>
            </a:r>
            <a:r>
              <a:rPr lang="de-DE" sz="2200" dirty="0" err="1"/>
              <a:t>omejeni</a:t>
            </a:r>
            <a:r>
              <a:rPr lang="de-DE" sz="2200" dirty="0"/>
              <a:t> </a:t>
            </a:r>
            <a:r>
              <a:rPr lang="de-DE" sz="2200" dirty="0" err="1"/>
              <a:t>obseg</a:t>
            </a:r>
            <a:r>
              <a:rPr lang="de-DE" sz="2200" dirty="0"/>
              <a:t> </a:t>
            </a:r>
            <a:r>
              <a:rPr lang="de-DE" sz="2200" dirty="0" err="1"/>
              <a:t>zaprejo</a:t>
            </a:r>
            <a:r>
              <a:rPr lang="de-DE" sz="2200" dirty="0"/>
              <a:t> </a:t>
            </a:r>
            <a:r>
              <a:rPr lang="de-DE" sz="2200" dirty="0" err="1"/>
              <a:t>lastnosti</a:t>
            </a:r>
            <a:r>
              <a:rPr lang="de-DE" sz="2200" dirty="0"/>
              <a:t> in </a:t>
            </a:r>
            <a:r>
              <a:rPr lang="de-DE" sz="2200" dirty="0" err="1"/>
              <a:t>postopki</a:t>
            </a:r>
            <a:r>
              <a:rPr lang="de-DE" sz="2200" dirty="0"/>
              <a:t> (</a:t>
            </a:r>
            <a:r>
              <a:rPr lang="de-DE" sz="2200" dirty="0" err="1"/>
              <a:t>metode</a:t>
            </a:r>
            <a:r>
              <a:rPr lang="de-DE" sz="2200" dirty="0"/>
              <a:t>), </a:t>
            </a:r>
            <a:r>
              <a:rPr lang="de-DE" sz="2200" dirty="0" err="1"/>
              <a:t>ki</a:t>
            </a:r>
            <a:r>
              <a:rPr lang="de-DE" sz="2200" dirty="0"/>
              <a:t> </a:t>
            </a:r>
            <a:r>
              <a:rPr lang="de-DE" sz="2200" dirty="0" smtClean="0"/>
              <a:t>d</a:t>
            </a:r>
            <a:r>
              <a:rPr lang="sl-SI" sz="2200" dirty="0" err="1" smtClean="0"/>
              <a:t>ostopajo</a:t>
            </a:r>
            <a:r>
              <a:rPr lang="sl-SI" sz="2200" dirty="0" smtClean="0"/>
              <a:t> do</a:t>
            </a:r>
            <a:r>
              <a:rPr lang="de-DE" sz="2200" dirty="0" smtClean="0"/>
              <a:t> </a:t>
            </a:r>
            <a:r>
              <a:rPr lang="de-DE" sz="2200" dirty="0" err="1" smtClean="0"/>
              <a:t>lastnosti</a:t>
            </a:r>
            <a:r>
              <a:rPr lang="de-DE" sz="2200" dirty="0"/>
              <a:t>. </a:t>
            </a:r>
            <a:r>
              <a:rPr lang="sl-SI" sz="2200" dirty="0" smtClean="0"/>
              <a:t>Njihov dostop je namreč privzeto nastavljen kot privatni dostop.</a:t>
            </a:r>
          </a:p>
          <a:p>
            <a:r>
              <a:rPr lang="de-DE" sz="2200" dirty="0" err="1" smtClean="0"/>
              <a:t>Ta</a:t>
            </a:r>
            <a:r>
              <a:rPr lang="de-DE" sz="2200" dirty="0" smtClean="0"/>
              <a:t> </a:t>
            </a:r>
            <a:r>
              <a:rPr lang="de-DE" sz="2200" dirty="0" err="1"/>
              <a:t>značilnost</a:t>
            </a:r>
            <a:r>
              <a:rPr lang="de-DE" sz="2200" dirty="0"/>
              <a:t> </a:t>
            </a:r>
            <a:r>
              <a:rPr lang="de-DE" sz="2200" dirty="0" err="1"/>
              <a:t>objektnega</a:t>
            </a:r>
            <a:r>
              <a:rPr lang="de-DE" sz="2200" dirty="0"/>
              <a:t> </a:t>
            </a:r>
            <a:r>
              <a:rPr lang="de-DE" sz="2200" dirty="0" err="1"/>
              <a:t>programiranja</a:t>
            </a:r>
            <a:r>
              <a:rPr lang="de-DE" sz="2200" dirty="0"/>
              <a:t> se </a:t>
            </a:r>
            <a:r>
              <a:rPr lang="de-DE" sz="2200" dirty="0" err="1"/>
              <a:t>imenuje</a:t>
            </a:r>
            <a:r>
              <a:rPr lang="de-DE" sz="2200" dirty="0"/>
              <a:t> </a:t>
            </a:r>
            <a:r>
              <a:rPr lang="de-DE" sz="2200" b="1" dirty="0" err="1"/>
              <a:t>enkapsulacija</a:t>
            </a:r>
            <a:r>
              <a:rPr lang="de-DE" sz="2200" b="1" dirty="0"/>
              <a:t> (</a:t>
            </a:r>
            <a:r>
              <a:rPr lang="de-DE" sz="2200" b="1" dirty="0" err="1"/>
              <a:t>ograjevanje</a:t>
            </a:r>
            <a:r>
              <a:rPr lang="de-DE" sz="2200" b="1" dirty="0"/>
              <a:t>, </a:t>
            </a:r>
            <a:r>
              <a:rPr lang="de-DE" sz="2200" b="1" dirty="0" err="1"/>
              <a:t>kapsuliranje</a:t>
            </a:r>
            <a:r>
              <a:rPr lang="de-DE" sz="2200" b="1" dirty="0"/>
              <a:t>)</a:t>
            </a:r>
            <a:r>
              <a:rPr lang="de-DE" sz="2200" dirty="0"/>
              <a:t> in </a:t>
            </a:r>
            <a:r>
              <a:rPr lang="de-DE" sz="2200" dirty="0" err="1"/>
              <a:t>omogoča</a:t>
            </a:r>
            <a:r>
              <a:rPr lang="de-DE" sz="2200" dirty="0"/>
              <a:t> </a:t>
            </a:r>
            <a:r>
              <a:rPr lang="de-DE" sz="2200" dirty="0" err="1"/>
              <a:t>izvedbo</a:t>
            </a:r>
            <a:r>
              <a:rPr lang="de-DE" sz="2200" dirty="0"/>
              <a:t> </a:t>
            </a:r>
            <a:r>
              <a:rPr lang="de-DE" sz="2200" b="1" dirty="0" err="1"/>
              <a:t>abstraktnega</a:t>
            </a:r>
            <a:r>
              <a:rPr lang="de-DE" sz="2200" b="1" dirty="0"/>
              <a:t> </a:t>
            </a:r>
            <a:r>
              <a:rPr lang="de-DE" sz="2200" b="1" dirty="0" err="1" smtClean="0"/>
              <a:t>podatkovnega</a:t>
            </a:r>
            <a:r>
              <a:rPr lang="de-DE" sz="2200" b="1" dirty="0" smtClean="0"/>
              <a:t> </a:t>
            </a:r>
            <a:r>
              <a:rPr lang="de-DE" sz="2200" b="1" dirty="0" err="1"/>
              <a:t>tipa</a:t>
            </a:r>
            <a:r>
              <a:rPr lang="de-DE" sz="2200" dirty="0"/>
              <a:t> (</a:t>
            </a:r>
            <a:r>
              <a:rPr lang="de-DE" sz="2200" dirty="0" err="1"/>
              <a:t>razreda</a:t>
            </a:r>
            <a:r>
              <a:rPr lang="de-DE" sz="2200" dirty="0" smtClean="0"/>
              <a:t>).</a:t>
            </a:r>
            <a:endParaRPr lang="sl-SI" sz="2200" dirty="0" smtClean="0"/>
          </a:p>
          <a:p>
            <a:r>
              <a:rPr lang="sl-SI" sz="2200" b="1" dirty="0" smtClean="0"/>
              <a:t>Do privatnih lastnosti ali metod lahko dostopajo samo člani razreda!</a:t>
            </a:r>
            <a:endParaRPr lang="sl-SI" sz="2200" b="1" dirty="0"/>
          </a:p>
        </p:txBody>
      </p:sp>
      <p:pic>
        <p:nvPicPr>
          <p:cNvPr id="234502" name="Picture 6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047" y="4005064"/>
            <a:ext cx="787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4505" name="Picture 9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787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25678"/>
            <a:ext cx="7313612" cy="750888"/>
          </a:xfrm>
        </p:spPr>
        <p:txBody>
          <a:bodyPr/>
          <a:lstStyle/>
          <a:p>
            <a:pPr algn="ctr"/>
            <a:r>
              <a:rPr lang="sl-SI" sz="2800" b="1" dirty="0"/>
              <a:t>Primer enkapsulacije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908720"/>
            <a:ext cx="8334673" cy="5688632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sl-SI" sz="2000" i="1" dirty="0"/>
              <a:t>#</a:t>
            </a:r>
            <a:r>
              <a:rPr lang="sl-SI" sz="2000" i="1" dirty="0" err="1"/>
              <a:t>include</a:t>
            </a:r>
            <a:r>
              <a:rPr lang="sl-SI" sz="2000" i="1" dirty="0"/>
              <a:t> &lt;</a:t>
            </a:r>
            <a:r>
              <a:rPr lang="sl-SI" sz="2000" i="1" dirty="0" err="1"/>
              <a:t>iostream</a:t>
            </a:r>
            <a:r>
              <a:rPr lang="sl-SI" sz="2000" i="1" dirty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#</a:t>
            </a:r>
            <a:r>
              <a:rPr lang="sl-SI" sz="2000" i="1" dirty="0" err="1"/>
              <a:t>include</a:t>
            </a:r>
            <a:r>
              <a:rPr lang="sl-SI" sz="2000" i="1" dirty="0"/>
              <a:t> &lt;</a:t>
            </a:r>
            <a:r>
              <a:rPr lang="sl-SI" sz="2000" i="1" dirty="0" err="1"/>
              <a:t>string</a:t>
            </a:r>
            <a:r>
              <a:rPr lang="sl-SI" sz="2000" i="1" dirty="0"/>
              <a:t>&gt;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 err="1"/>
              <a:t>using</a:t>
            </a:r>
            <a:r>
              <a:rPr lang="sl-SI" sz="2000" i="1" dirty="0"/>
              <a:t> </a:t>
            </a:r>
            <a:r>
              <a:rPr lang="sl-SI" sz="2000" i="1" dirty="0" err="1"/>
              <a:t>namespace</a:t>
            </a:r>
            <a:r>
              <a:rPr lang="sl-SI" sz="2000" i="1" dirty="0"/>
              <a:t> </a:t>
            </a:r>
            <a:r>
              <a:rPr lang="sl-SI" sz="2000" i="1" dirty="0" err="1"/>
              <a:t>std</a:t>
            </a:r>
            <a:r>
              <a:rPr lang="sl-SI" sz="2000" i="1" dirty="0"/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 err="1"/>
              <a:t>class</a:t>
            </a:r>
            <a:r>
              <a:rPr lang="sl-SI" sz="2000" i="1" dirty="0"/>
              <a:t> </a:t>
            </a:r>
            <a:r>
              <a:rPr lang="sl-SI" sz="2000" i="1" dirty="0" err="1"/>
              <a:t>Kuza</a:t>
            </a:r>
            <a:endParaRPr lang="sl-SI" sz="2000" i="1" dirty="0"/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{</a:t>
            </a:r>
            <a:r>
              <a:rPr lang="sl-SI" sz="2000" i="1" dirty="0" err="1"/>
              <a:t>string</a:t>
            </a:r>
            <a:r>
              <a:rPr lang="sl-SI" sz="2000" i="1" dirty="0"/>
              <a:t> pasma;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</a:t>
            </a:r>
            <a:r>
              <a:rPr lang="sl-SI" sz="2000" i="1" dirty="0" err="1"/>
              <a:t>int</a:t>
            </a:r>
            <a:r>
              <a:rPr lang="sl-SI" sz="2000" i="1" dirty="0"/>
              <a:t> starost;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 err="1"/>
              <a:t>public</a:t>
            </a:r>
            <a:r>
              <a:rPr lang="sl-SI" sz="2000" i="1" dirty="0"/>
              <a:t>: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</a:t>
            </a:r>
            <a:r>
              <a:rPr lang="sl-SI" sz="2000" i="1" dirty="0" err="1"/>
              <a:t>void</a:t>
            </a:r>
            <a:r>
              <a:rPr lang="sl-SI" sz="2000" i="1" dirty="0"/>
              <a:t> lajanje()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{</a:t>
            </a:r>
            <a:r>
              <a:rPr lang="sl-SI" sz="2000" i="1" dirty="0" err="1"/>
              <a:t>cout</a:t>
            </a:r>
            <a:r>
              <a:rPr lang="sl-SI" sz="2000" i="1" dirty="0"/>
              <a:t> &lt;&lt; "</a:t>
            </a:r>
            <a:r>
              <a:rPr lang="sl-SI" sz="2000" i="1" dirty="0" err="1"/>
              <a:t>Vau</a:t>
            </a:r>
            <a:r>
              <a:rPr lang="sl-SI" sz="2000" i="1" dirty="0"/>
              <a:t> </a:t>
            </a:r>
            <a:r>
              <a:rPr lang="sl-SI" sz="2000" i="1" dirty="0" err="1"/>
              <a:t>Vau</a:t>
            </a:r>
            <a:r>
              <a:rPr lang="sl-SI" sz="2000" i="1" dirty="0"/>
              <a:t> </a:t>
            </a:r>
            <a:r>
              <a:rPr lang="sl-SI" sz="2000" i="1" dirty="0" err="1"/>
              <a:t>Vau</a:t>
            </a:r>
            <a:r>
              <a:rPr lang="sl-SI" sz="2000" i="1" dirty="0"/>
              <a:t>" &lt;&lt; </a:t>
            </a:r>
            <a:r>
              <a:rPr lang="sl-SI" sz="2000" i="1" dirty="0" err="1"/>
              <a:t>endl</a:t>
            </a:r>
            <a:r>
              <a:rPr lang="sl-SI" sz="2000" i="1" dirty="0"/>
              <a:t>;}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</a:t>
            </a:r>
            <a:r>
              <a:rPr lang="sl-SI" sz="2000" i="1" dirty="0" err="1"/>
              <a:t>void</a:t>
            </a:r>
            <a:r>
              <a:rPr lang="sl-SI" sz="2000" i="1" dirty="0"/>
              <a:t> beri()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{</a:t>
            </a:r>
            <a:r>
              <a:rPr lang="sl-SI" sz="2000" i="1" dirty="0" err="1"/>
              <a:t>cout</a:t>
            </a:r>
            <a:r>
              <a:rPr lang="sl-SI" sz="2000" i="1" dirty="0"/>
              <a:t> &lt;&lt; "Vnesi pasmo:"; </a:t>
            </a:r>
            <a:r>
              <a:rPr lang="sl-SI" sz="2000" i="1" dirty="0" err="1"/>
              <a:t>getline</a:t>
            </a:r>
            <a:r>
              <a:rPr lang="sl-SI" sz="2000" i="1" dirty="0"/>
              <a:t>(cin,pasma);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 </a:t>
            </a:r>
            <a:r>
              <a:rPr lang="sl-SI" sz="2000" i="1" dirty="0" err="1"/>
              <a:t>cout</a:t>
            </a:r>
            <a:r>
              <a:rPr lang="sl-SI" sz="2000" i="1" dirty="0"/>
              <a:t> &lt;&lt; "Vnesi starost"; cin &gt;&gt; pasma;}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 err="1"/>
              <a:t>int</a:t>
            </a:r>
            <a:r>
              <a:rPr lang="sl-SI" sz="2000" i="1" dirty="0"/>
              <a:t> </a:t>
            </a:r>
            <a:r>
              <a:rPr lang="sl-SI" sz="2000" i="1" dirty="0" err="1" smtClean="0"/>
              <a:t>main</a:t>
            </a:r>
            <a:r>
              <a:rPr lang="sl-SI" sz="2000" i="1" dirty="0" smtClean="0"/>
              <a:t> ()</a:t>
            </a:r>
            <a:endParaRPr lang="sl-SI" sz="2000" i="1" dirty="0"/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{</a:t>
            </a:r>
            <a:r>
              <a:rPr lang="sl-SI" sz="2000" i="1" dirty="0" err="1"/>
              <a:t>Kuza</a:t>
            </a:r>
            <a:r>
              <a:rPr lang="sl-SI" sz="2000" i="1" dirty="0"/>
              <a:t> </a:t>
            </a:r>
            <a:r>
              <a:rPr lang="sl-SI" sz="2000" i="1" dirty="0" err="1"/>
              <a:t>aron</a:t>
            </a:r>
            <a:r>
              <a:rPr lang="sl-SI" sz="2000" i="1" dirty="0"/>
              <a:t>, piki; //deklaracija objektov </a:t>
            </a:r>
            <a:r>
              <a:rPr lang="sl-SI" sz="2000" i="1" dirty="0" err="1"/>
              <a:t>Aron</a:t>
            </a:r>
            <a:r>
              <a:rPr lang="sl-SI" sz="2000" i="1" dirty="0"/>
              <a:t>, Piki;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</a:t>
            </a:r>
            <a:r>
              <a:rPr lang="sl-SI" sz="2000" i="1" dirty="0" err="1"/>
              <a:t>aron.beri</a:t>
            </a:r>
            <a:r>
              <a:rPr lang="sl-SI" sz="2000" i="1" dirty="0"/>
              <a:t>();//NAPAKA - PRIVATNO!!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/>
              <a:t> </a:t>
            </a:r>
            <a:r>
              <a:rPr lang="sl-SI" sz="2000" i="1" dirty="0" err="1"/>
              <a:t>aron.lajanje</a:t>
            </a:r>
            <a:r>
              <a:rPr lang="sl-SI" sz="2000" i="1" dirty="0"/>
              <a:t>(); //NAPAKA - PRIVATNO </a:t>
            </a:r>
            <a:r>
              <a:rPr lang="sl-SI" sz="2000" i="1" dirty="0" smtClean="0"/>
              <a:t>!!</a:t>
            </a:r>
          </a:p>
          <a:p>
            <a:pPr>
              <a:lnSpc>
                <a:spcPct val="80000"/>
              </a:lnSpc>
              <a:buNone/>
            </a:pPr>
            <a:r>
              <a:rPr lang="sl-SI" sz="2000" i="1" dirty="0" err="1" smtClean="0"/>
              <a:t>return</a:t>
            </a:r>
            <a:r>
              <a:rPr lang="sl-SI" sz="2000" i="1" dirty="0" smtClean="0"/>
              <a:t> 0; }</a:t>
            </a:r>
            <a:endParaRPr lang="sl-SI" sz="2000" i="1" dirty="0"/>
          </a:p>
        </p:txBody>
      </p:sp>
      <p:grpSp>
        <p:nvGrpSpPr>
          <p:cNvPr id="237582" name="Group 14"/>
          <p:cNvGrpSpPr>
            <a:grpSpLocks/>
          </p:cNvGrpSpPr>
          <p:nvPr/>
        </p:nvGrpSpPr>
        <p:grpSpPr bwMode="auto">
          <a:xfrm>
            <a:off x="2843214" y="2197113"/>
            <a:ext cx="6303963" cy="944563"/>
            <a:chOff x="1791" y="1391"/>
            <a:chExt cx="3971" cy="595"/>
          </a:xfrm>
        </p:grpSpPr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086" y="1391"/>
              <a:ext cx="267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e-DE" b="1" u="sng" dirty="0" err="1"/>
                <a:t>lastnosti</a:t>
              </a:r>
              <a:r>
                <a:rPr lang="de-DE" dirty="0"/>
                <a:t>  </a:t>
              </a:r>
              <a:r>
                <a:rPr lang="de-DE" dirty="0" err="1"/>
                <a:t>razreda</a:t>
              </a:r>
              <a:r>
                <a:rPr lang="de-DE" dirty="0"/>
                <a:t> </a:t>
              </a:r>
              <a:endParaRPr lang="sl-SI" dirty="0"/>
            </a:p>
            <a:p>
              <a:pPr>
                <a:spcBef>
                  <a:spcPct val="50000"/>
                </a:spcBef>
              </a:pPr>
              <a:r>
                <a:rPr lang="en-GB" b="1" u="sng" dirty="0" err="1"/>
                <a:t>metoda</a:t>
              </a:r>
              <a:r>
                <a:rPr lang="en-GB" dirty="0"/>
                <a:t> </a:t>
              </a:r>
              <a:r>
                <a:rPr lang="en-GB" dirty="0" err="1"/>
                <a:t>ali</a:t>
              </a:r>
              <a:r>
                <a:rPr lang="en-GB" dirty="0"/>
                <a:t> </a:t>
              </a:r>
              <a:r>
                <a:rPr lang="en-GB" b="1" u="sng" dirty="0" err="1"/>
                <a:t>postopek</a:t>
              </a:r>
              <a:endParaRPr lang="sl-SI" b="1" u="sng" dirty="0"/>
            </a:p>
          </p:txBody>
        </p:sp>
        <p:grpSp>
          <p:nvGrpSpPr>
            <p:cNvPr id="237581" name="Group 13"/>
            <p:cNvGrpSpPr>
              <a:grpSpLocks/>
            </p:cNvGrpSpPr>
            <p:nvPr/>
          </p:nvGrpSpPr>
          <p:grpSpPr bwMode="auto">
            <a:xfrm>
              <a:off x="1791" y="1441"/>
              <a:ext cx="1316" cy="545"/>
              <a:chOff x="1791" y="1441"/>
              <a:chExt cx="1316" cy="545"/>
            </a:xfrm>
          </p:grpSpPr>
          <p:sp>
            <p:nvSpPr>
              <p:cNvPr id="237578" name="Line 10"/>
              <p:cNvSpPr>
                <a:spLocks noChangeShapeType="1"/>
              </p:cNvSpPr>
              <p:nvPr/>
            </p:nvSpPr>
            <p:spPr bwMode="auto">
              <a:xfrm flipH="1" flipV="1">
                <a:off x="1837" y="1441"/>
                <a:ext cx="1249" cy="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l-SI"/>
              </a:p>
            </p:txBody>
          </p:sp>
          <p:sp>
            <p:nvSpPr>
              <p:cNvPr id="237579" name="Line 11"/>
              <p:cNvSpPr>
                <a:spLocks noChangeShapeType="1"/>
              </p:cNvSpPr>
              <p:nvPr/>
            </p:nvSpPr>
            <p:spPr bwMode="auto">
              <a:xfrm flipH="1">
                <a:off x="1791" y="1837"/>
                <a:ext cx="1316" cy="1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sl-SI"/>
              </a:p>
            </p:txBody>
          </p:sp>
        </p:grpSp>
      </p:grpSp>
      <p:pic>
        <p:nvPicPr>
          <p:cNvPr id="11" name="Picture 9" descr="w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517231"/>
            <a:ext cx="7874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460556" cy="1440160"/>
          </a:xfrm>
        </p:spPr>
        <p:txBody>
          <a:bodyPr/>
          <a:lstStyle/>
          <a:p>
            <a:pPr algn="ctr"/>
            <a:r>
              <a:rPr lang="sl-SI" sz="3200" b="1" dirty="0"/>
              <a:t>Javni postopki in metode</a:t>
            </a:r>
            <a:r>
              <a:rPr lang="sl-SI" sz="3200" dirty="0"/>
              <a:t> </a:t>
            </a:r>
            <a:r>
              <a:rPr lang="sl-SI" sz="2400" dirty="0"/>
              <a:t/>
            </a:r>
            <a:br>
              <a:rPr lang="sl-SI" sz="2400" dirty="0"/>
            </a:br>
            <a:r>
              <a:rPr lang="sl-SI" sz="2200" dirty="0"/>
              <a:t>Za</a:t>
            </a:r>
            <a:r>
              <a:rPr lang="en-GB" sz="2200" dirty="0"/>
              <a:t> </a:t>
            </a:r>
            <a:r>
              <a:rPr lang="en-GB" sz="2200" dirty="0" err="1"/>
              <a:t>dostop</a:t>
            </a:r>
            <a:r>
              <a:rPr lang="en-GB" sz="2200" dirty="0"/>
              <a:t> do </a:t>
            </a:r>
            <a:r>
              <a:rPr lang="en-GB" sz="2200" dirty="0" err="1"/>
              <a:t>posamezn</a:t>
            </a:r>
            <a:r>
              <a:rPr lang="sl-SI" sz="2200" dirty="0"/>
              <a:t>ih</a:t>
            </a:r>
            <a:r>
              <a:rPr lang="en-GB" sz="2200" dirty="0"/>
              <a:t> </a:t>
            </a:r>
            <a:r>
              <a:rPr lang="en-GB" sz="2200" dirty="0" err="1"/>
              <a:t>komponente</a:t>
            </a:r>
            <a:r>
              <a:rPr lang="en-GB" sz="2200" dirty="0"/>
              <a:t> </a:t>
            </a:r>
            <a:r>
              <a:rPr lang="en-GB" sz="2200" dirty="0" err="1"/>
              <a:t>razreda</a:t>
            </a:r>
            <a:r>
              <a:rPr lang="en-GB" sz="2200" dirty="0"/>
              <a:t>, </a:t>
            </a:r>
            <a:r>
              <a:rPr lang="en-GB" sz="2200" dirty="0" err="1"/>
              <a:t>moramo</a:t>
            </a:r>
            <a:r>
              <a:rPr lang="en-GB" sz="2200" dirty="0"/>
              <a:t> </a:t>
            </a:r>
            <a:r>
              <a:rPr lang="sl-SI" sz="2200" dirty="0"/>
              <a:t>te </a:t>
            </a:r>
            <a:r>
              <a:rPr lang="en-GB" sz="2200" dirty="0" err="1"/>
              <a:t>označiti</a:t>
            </a:r>
            <a:r>
              <a:rPr lang="en-GB" sz="2200" dirty="0"/>
              <a:t> </a:t>
            </a:r>
            <a:r>
              <a:rPr lang="en-GB" sz="2200" dirty="0" err="1"/>
              <a:t>kot</a:t>
            </a:r>
            <a:r>
              <a:rPr lang="en-GB" sz="2200" dirty="0"/>
              <a:t> </a:t>
            </a:r>
            <a:r>
              <a:rPr lang="en-GB" sz="2200" dirty="0" err="1"/>
              <a:t>javn</a:t>
            </a:r>
            <a:r>
              <a:rPr lang="sl-SI" sz="2200" dirty="0"/>
              <a:t>e</a:t>
            </a:r>
            <a:r>
              <a:rPr lang="en-GB" sz="2200" dirty="0"/>
              <a:t> ( </a:t>
            </a:r>
            <a:r>
              <a:rPr lang="en-GB" sz="2200" dirty="0" err="1"/>
              <a:t>uporabimo</a:t>
            </a:r>
            <a:r>
              <a:rPr lang="en-GB" sz="2200" dirty="0"/>
              <a:t> </a:t>
            </a:r>
            <a:r>
              <a:rPr lang="en-GB" sz="2200" dirty="0" err="1"/>
              <a:t>rezervirano</a:t>
            </a:r>
            <a:r>
              <a:rPr lang="en-GB" sz="2200" dirty="0"/>
              <a:t> </a:t>
            </a:r>
            <a:r>
              <a:rPr lang="en-GB" sz="2200" dirty="0" err="1"/>
              <a:t>besedo</a:t>
            </a:r>
            <a:r>
              <a:rPr lang="en-GB" sz="2200" dirty="0"/>
              <a:t> </a:t>
            </a:r>
            <a:r>
              <a:rPr lang="en-GB" sz="2200" b="1" dirty="0"/>
              <a:t>public</a:t>
            </a:r>
            <a:r>
              <a:rPr lang="en-GB" sz="2200" dirty="0"/>
              <a:t>):</a:t>
            </a:r>
            <a:endParaRPr lang="sl-SI" sz="2200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27213"/>
            <a:ext cx="34563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dirty="0"/>
              <a:t>class </a:t>
            </a:r>
            <a:r>
              <a:rPr lang="sl-SI" sz="2200" dirty="0" err="1" smtClean="0"/>
              <a:t>Kuza</a:t>
            </a:r>
            <a:r>
              <a:rPr lang="en-GB" sz="2200" dirty="0"/>
              <a:t>		</a:t>
            </a:r>
            <a:endParaRPr lang="de-DE" sz="2200" dirty="0"/>
          </a:p>
          <a:p>
            <a:pPr>
              <a:lnSpc>
                <a:spcPct val="90000"/>
              </a:lnSpc>
              <a:buNone/>
            </a:pPr>
            <a:r>
              <a:rPr lang="en-GB" sz="2200" dirty="0" smtClean="0"/>
              <a:t>{</a:t>
            </a:r>
            <a:r>
              <a:rPr lang="en-GB" sz="2200" b="1" dirty="0"/>
              <a:t>public</a:t>
            </a:r>
            <a:r>
              <a:rPr lang="en-GB" sz="2200" b="1" dirty="0" smtClean="0"/>
              <a:t>:</a:t>
            </a:r>
            <a:endParaRPr lang="en-GB" sz="2200" b="1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200" dirty="0" err="1" smtClean="0"/>
              <a:t>string</a:t>
            </a:r>
            <a:r>
              <a:rPr lang="en-GB" sz="2200" dirty="0" smtClean="0"/>
              <a:t> </a:t>
            </a:r>
            <a:r>
              <a:rPr lang="en-GB" sz="2200" dirty="0" err="1" smtClean="0"/>
              <a:t>pasma</a:t>
            </a:r>
            <a:r>
              <a:rPr lang="en-GB" sz="2200" dirty="0" smtClean="0"/>
              <a:t>;</a:t>
            </a:r>
            <a:endParaRPr lang="en-GB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dirty="0" err="1"/>
              <a:t>int</a:t>
            </a:r>
            <a:r>
              <a:rPr lang="en-GB" sz="2200" dirty="0"/>
              <a:t> </a:t>
            </a:r>
            <a:r>
              <a:rPr lang="en-GB" sz="2200" dirty="0" err="1" smtClean="0"/>
              <a:t>st</a:t>
            </a:r>
            <a:r>
              <a:rPr lang="sl-SI" sz="2200" dirty="0" smtClean="0"/>
              <a:t>aro</a:t>
            </a:r>
            <a:r>
              <a:rPr lang="en-GB" sz="2200" dirty="0" err="1" smtClean="0"/>
              <a:t>st</a:t>
            </a:r>
            <a:r>
              <a:rPr lang="en-GB" sz="2200" dirty="0" smtClean="0"/>
              <a:t>;</a:t>
            </a:r>
            <a:endParaRPr lang="sl-SI" sz="2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dirty="0"/>
              <a:t>void </a:t>
            </a:r>
            <a:r>
              <a:rPr lang="en-GB" sz="2200" dirty="0" err="1"/>
              <a:t>lajanje</a:t>
            </a:r>
            <a:r>
              <a:rPr lang="en-GB" sz="2200" dirty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sz="2200" dirty="0" smtClean="0"/>
              <a:t>};</a:t>
            </a:r>
            <a:endParaRPr lang="sl-SI" sz="2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GB" sz="2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l-SI" sz="2200" dirty="0" err="1" smtClean="0"/>
              <a:t>Kuza</a:t>
            </a:r>
            <a:r>
              <a:rPr lang="en-GB" sz="2200" dirty="0" smtClean="0"/>
              <a:t> </a:t>
            </a:r>
            <a:r>
              <a:rPr lang="sl-SI" sz="2200" dirty="0" err="1"/>
              <a:t>a</a:t>
            </a:r>
            <a:r>
              <a:rPr lang="en-GB" sz="2200" dirty="0" err="1" smtClean="0"/>
              <a:t>ron</a:t>
            </a:r>
            <a:r>
              <a:rPr lang="en-GB" sz="2200" dirty="0"/>
              <a:t>, </a:t>
            </a:r>
            <a:r>
              <a:rPr lang="sl-SI" sz="2200" dirty="0" smtClean="0"/>
              <a:t>piki</a:t>
            </a:r>
            <a:r>
              <a:rPr lang="en-GB" sz="2200" dirty="0" smtClean="0"/>
              <a:t>;</a:t>
            </a:r>
            <a:endParaRPr lang="sl-SI" sz="2200" dirty="0"/>
          </a:p>
        </p:txBody>
      </p:sp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4356100" y="2565400"/>
            <a:ext cx="432035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200" dirty="0" smtClean="0"/>
              <a:t>/*</a:t>
            </a:r>
            <a:r>
              <a:rPr lang="sl-SI" sz="2200" dirty="0" smtClean="0"/>
              <a:t>V</a:t>
            </a:r>
            <a:r>
              <a:rPr lang="de-DE" sz="2200" dirty="0" smtClean="0"/>
              <a:t>se </a:t>
            </a:r>
            <a:r>
              <a:rPr lang="de-DE" sz="2200" dirty="0" err="1"/>
              <a:t>lastnosti</a:t>
            </a:r>
            <a:r>
              <a:rPr lang="de-DE" sz="2200" dirty="0"/>
              <a:t> in </a:t>
            </a:r>
            <a:r>
              <a:rPr lang="de-DE" sz="2200" dirty="0" err="1"/>
              <a:t>metode</a:t>
            </a:r>
            <a:r>
              <a:rPr lang="de-DE" sz="2200" dirty="0"/>
              <a:t> (</a:t>
            </a:r>
            <a:r>
              <a:rPr lang="de-DE" sz="2200" dirty="0" err="1"/>
              <a:t>postopki</a:t>
            </a:r>
            <a:r>
              <a:rPr lang="de-DE" sz="2200" dirty="0"/>
              <a:t>) </a:t>
            </a:r>
            <a:r>
              <a:rPr lang="de-DE" sz="2200" dirty="0" smtClean="0"/>
              <a:t>so </a:t>
            </a:r>
            <a:r>
              <a:rPr lang="de-DE" sz="2200" dirty="0" err="1"/>
              <a:t>definirane</a:t>
            </a:r>
            <a:r>
              <a:rPr lang="de-DE" sz="2200" dirty="0"/>
              <a:t> </a:t>
            </a:r>
            <a:r>
              <a:rPr lang="de-DE" sz="2200" dirty="0" err="1"/>
              <a:t>kot</a:t>
            </a:r>
            <a:r>
              <a:rPr lang="de-DE" sz="2200" dirty="0"/>
              <a:t> </a:t>
            </a:r>
            <a:r>
              <a:rPr lang="de-DE" sz="2200" dirty="0" err="1" smtClean="0"/>
              <a:t>javn</a:t>
            </a:r>
            <a:r>
              <a:rPr lang="sl-SI" sz="2200" dirty="0" smtClean="0"/>
              <a:t>e</a:t>
            </a:r>
            <a:r>
              <a:rPr lang="de-DE" sz="2200" dirty="0" smtClean="0"/>
              <a:t> </a:t>
            </a:r>
            <a:r>
              <a:rPr lang="de-DE" sz="2200" dirty="0"/>
              <a:t>in </a:t>
            </a:r>
            <a:r>
              <a:rPr lang="de-DE" sz="2200" dirty="0" err="1"/>
              <a:t>imamo</a:t>
            </a:r>
            <a:r>
              <a:rPr lang="de-DE" sz="2200" dirty="0"/>
              <a:t> </a:t>
            </a:r>
            <a:r>
              <a:rPr lang="de-DE" sz="2200" dirty="0" err="1"/>
              <a:t>dostop</a:t>
            </a:r>
            <a:r>
              <a:rPr lang="de-DE" sz="2200" dirty="0"/>
              <a:t> do </a:t>
            </a:r>
            <a:r>
              <a:rPr lang="de-DE" sz="2200" dirty="0" err="1" smtClean="0"/>
              <a:t>njih</a:t>
            </a:r>
            <a:r>
              <a:rPr lang="sl-SI" sz="2200" dirty="0"/>
              <a:t>.</a:t>
            </a:r>
            <a:r>
              <a:rPr lang="sl-SI" sz="2200" dirty="0" smtClean="0"/>
              <a:t> Vendar je tak način programiranja slab, saj ima enkapsulacija svoj namen !! *</a:t>
            </a:r>
            <a:r>
              <a:rPr lang="de-DE" sz="2200" dirty="0" smtClean="0"/>
              <a:t>/</a:t>
            </a:r>
            <a:endParaRPr lang="sl-SI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792</TotalTime>
  <Words>1070</Words>
  <Application>Microsoft Office PowerPoint</Application>
  <PresentationFormat>Diaprojekcija na zaslonu (4:3)</PresentationFormat>
  <Paragraphs>162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18</vt:i4>
      </vt:variant>
    </vt:vector>
  </HeadingPairs>
  <TitlesOfParts>
    <vt:vector size="19" baseType="lpstr">
      <vt:lpstr>Eclipse</vt:lpstr>
      <vt:lpstr> OOP – Objektno orientirano programiranje</vt:lpstr>
      <vt:lpstr>Osnove objektnega (predmetnega) programiranja</vt:lpstr>
      <vt:lpstr>Zakaj objektno orientirano programiranje?</vt:lpstr>
      <vt:lpstr>Osnovni pojmi objektnega programiranja</vt:lpstr>
      <vt:lpstr>Primeri razredov, objektov, lastnosti in metod</vt:lpstr>
      <vt:lpstr>Deklaracija razreda in objektov</vt:lpstr>
      <vt:lpstr>Enkapsulacija ali ograjevanje</vt:lpstr>
      <vt:lpstr>Primer enkapsulacije</vt:lpstr>
      <vt:lpstr>Javni postopki in metode  Za dostop do posameznih komponente razreda, moramo te označiti kot javne ( uporabimo rezervirano besedo public):</vt:lpstr>
      <vt:lpstr>Dostop do zasebnih lastnosti objekta </vt:lpstr>
      <vt:lpstr>Dostop do zasebnih lastnosti objekta -  nad. </vt:lpstr>
      <vt:lpstr>Povzetek ograjevanja</vt:lpstr>
      <vt:lpstr>KONSTRUKTORJI IN DESTRUKTORJI</vt:lpstr>
      <vt:lpstr>Primer konstruktorja</vt:lpstr>
      <vt:lpstr>Primer konstruktorja - nadaljevnanje</vt:lpstr>
      <vt:lpstr>Pravila za konstruktorje</vt:lpstr>
      <vt:lpstr>Destruktor</vt:lpstr>
      <vt:lpstr>Destruktor</vt:lpstr>
    </vt:vector>
  </TitlesOfParts>
  <Company>family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 Object oriented programing</dc:title>
  <dc:creator>Toth</dc:creator>
  <cp:lastModifiedBy>Uporabnik</cp:lastModifiedBy>
  <cp:revision>48</cp:revision>
  <dcterms:created xsi:type="dcterms:W3CDTF">2006-04-03T17:43:17Z</dcterms:created>
  <dcterms:modified xsi:type="dcterms:W3CDTF">2014-09-30T09:49:41Z</dcterms:modified>
</cp:coreProperties>
</file>