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648"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40000"/>
                    <a:lumOff val="60000"/>
                  </a:schemeClr>
                </a:solidFill>
                <a:latin typeface="Agency FB" panose="020B0503020202020204" pitchFamily="34" charset="0"/>
                <a:cs typeface="Arial" pitchFamily="34" charset="0"/>
              </a:rPr>
              <a:t>Presented By:</a:t>
            </a:r>
          </a:p>
          <a:p>
            <a:r>
              <a:rPr lang="en-US" sz="2000" b="1" dirty="0">
                <a:solidFill>
                  <a:schemeClr val="accent1">
                    <a:lumMod val="40000"/>
                    <a:lumOff val="60000"/>
                  </a:schemeClr>
                </a:solidFill>
                <a:latin typeface="Agency FB" panose="020B0503020202020204" pitchFamily="34" charset="0"/>
                <a:cs typeface="Arial"/>
              </a:rPr>
              <a:t>Student Name : Avi Upadhyay</a:t>
            </a:r>
          </a:p>
          <a:p>
            <a:r>
              <a:rPr lang="en-US" sz="2000" b="1" dirty="0">
                <a:solidFill>
                  <a:schemeClr val="accent1">
                    <a:lumMod val="40000"/>
                    <a:lumOff val="60000"/>
                  </a:schemeClr>
                </a:solidFill>
                <a:latin typeface="Agency FB" panose="020B0503020202020204" pitchFamily="34" charset="0"/>
                <a:cs typeface="Arial"/>
              </a:rPr>
              <a:t>College Name &amp; Department : VIT Vellore, CSE (</a:t>
            </a:r>
            <a:r>
              <a:rPr lang="en-US" sz="2000" b="1" dirty="0" err="1">
                <a:solidFill>
                  <a:schemeClr val="accent1">
                    <a:lumMod val="40000"/>
                    <a:lumOff val="60000"/>
                  </a:schemeClr>
                </a:solidFill>
                <a:latin typeface="Agency FB" panose="020B0503020202020204" pitchFamily="34" charset="0"/>
                <a:cs typeface="Arial"/>
              </a:rPr>
              <a:t>spe</a:t>
            </a:r>
            <a:r>
              <a:rPr lang="en-US" sz="2000" b="1" dirty="0">
                <a:solidFill>
                  <a:schemeClr val="accent1">
                    <a:lumMod val="40000"/>
                    <a:lumOff val="60000"/>
                  </a:schemeClr>
                </a:solidFill>
                <a:latin typeface="Agency FB" panose="020B0503020202020204" pitchFamily="34" charset="0"/>
                <a:cs typeface="Arial"/>
              </a:rPr>
              <a:t>. Cybersecurity)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gency FB" panose="020B0503020202020204" pitchFamily="34" charset="0"/>
                <a:ea typeface="+mn-lt"/>
                <a:cs typeface="Arial"/>
              </a:rPr>
              <a:t>Problem Statement </a:t>
            </a:r>
          </a:p>
          <a:p>
            <a:pPr marL="305435" indent="-305435"/>
            <a:r>
              <a:rPr lang="en-US" sz="2000" b="1" dirty="0">
                <a:latin typeface="Agency FB" panose="020B0503020202020204" pitchFamily="34" charset="0"/>
                <a:ea typeface="+mn-lt"/>
                <a:cs typeface="Arial"/>
              </a:rPr>
              <a:t>Technology used</a:t>
            </a:r>
            <a:endParaRPr lang="en-US" dirty="0">
              <a:latin typeface="Agency FB" panose="020B0503020202020204" pitchFamily="34" charset="0"/>
              <a:cs typeface="Arial"/>
            </a:endParaRPr>
          </a:p>
          <a:p>
            <a:pPr marL="305435" indent="-305435"/>
            <a:r>
              <a:rPr lang="en-US" sz="2000" b="1" dirty="0">
                <a:latin typeface="Agency FB" panose="020B0503020202020204" pitchFamily="34" charset="0"/>
                <a:ea typeface="+mn-lt"/>
                <a:cs typeface="+mn-lt"/>
              </a:rPr>
              <a:t>Wow factor </a:t>
            </a:r>
            <a:endParaRPr lang="en-US" sz="2000" dirty="0">
              <a:latin typeface="Agency FB" panose="020B0503020202020204" pitchFamily="34" charset="0"/>
              <a:ea typeface="+mn-lt"/>
              <a:cs typeface="+mn-lt"/>
            </a:endParaRPr>
          </a:p>
          <a:p>
            <a:pPr marL="305435" indent="-305435"/>
            <a:r>
              <a:rPr lang="en-US" sz="2000" b="1" dirty="0">
                <a:latin typeface="Agency FB" panose="020B0503020202020204" pitchFamily="34" charset="0"/>
                <a:ea typeface="+mn-lt"/>
                <a:cs typeface="+mn-lt"/>
              </a:rPr>
              <a:t>End users</a:t>
            </a:r>
          </a:p>
          <a:p>
            <a:pPr marL="305435" indent="-305435"/>
            <a:r>
              <a:rPr lang="en-US" sz="2000" b="1" dirty="0">
                <a:latin typeface="Agency FB" panose="020B0503020202020204" pitchFamily="34" charset="0"/>
                <a:ea typeface="+mn-lt"/>
                <a:cs typeface="+mn-lt"/>
              </a:rPr>
              <a:t>Result</a:t>
            </a:r>
          </a:p>
          <a:p>
            <a:pPr marL="305435" indent="-305435"/>
            <a:r>
              <a:rPr lang="en-US" sz="2000" b="1" dirty="0">
                <a:latin typeface="Agency FB" panose="020B0503020202020204" pitchFamily="34" charset="0"/>
                <a:ea typeface="+mn-lt"/>
                <a:cs typeface="+mn-lt"/>
              </a:rPr>
              <a:t>Conclusion</a:t>
            </a:r>
          </a:p>
          <a:p>
            <a:pPr marL="305435" indent="-305435"/>
            <a:r>
              <a:rPr lang="en-US" sz="2000" b="1" dirty="0">
                <a:latin typeface="Agency FB" panose="020B0503020202020204" pitchFamily="34" charset="0"/>
                <a:ea typeface="+mn-lt"/>
                <a:cs typeface="+mn-lt"/>
              </a:rPr>
              <a:t>Git-hub Link</a:t>
            </a:r>
          </a:p>
          <a:p>
            <a:pPr marL="305435" indent="-305435"/>
            <a:r>
              <a:rPr lang="en-US" sz="2000" b="1" dirty="0">
                <a:latin typeface="Agency FB" panose="020B0503020202020204" pitchFamily="34" charset="0"/>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latin typeface="Agency FB" panose="020B0503020202020204" pitchFamily="34" charset="0"/>
              </a:rPr>
              <a:t>To develop a steganographic method to securely hide data within digital images. This system will ensure the integrity and confidentiality of hidden data while maintaining the image quality, making it imperceptible to human observers and difficult for unauthorized parties to detect. The project will evaluate various steganographic techniques and implement the most suitable method for secure data embedding.</a:t>
            </a:r>
            <a:endParaRPr lang="en-IN" sz="1600" dirty="0">
              <a:latin typeface="Agency FB" panose="020B0503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sz="2800" dirty="0">
                <a:latin typeface="Agency FB" panose="020B0503020202020204" pitchFamily="34" charset="0"/>
              </a:rPr>
              <a:t>Windows 10+</a:t>
            </a:r>
          </a:p>
          <a:p>
            <a:r>
              <a:rPr lang="en-IN" sz="2800" dirty="0">
                <a:latin typeface="Agency FB" panose="020B0503020202020204" pitchFamily="34" charset="0"/>
              </a:rPr>
              <a:t>IDLE Python Editor</a:t>
            </a:r>
          </a:p>
          <a:p>
            <a:r>
              <a:rPr lang="en-IN" sz="2800" dirty="0">
                <a:latin typeface="Agency FB" panose="020B0503020202020204" pitchFamily="34" charset="0"/>
              </a:rPr>
              <a:t>Libraries:</a:t>
            </a:r>
          </a:p>
          <a:p>
            <a:pPr lvl="1"/>
            <a:r>
              <a:rPr lang="en-IN" sz="2500" dirty="0">
                <a:latin typeface="Agency FB" panose="020B0503020202020204" pitchFamily="34" charset="0"/>
              </a:rPr>
              <a:t>cv2</a:t>
            </a:r>
          </a:p>
          <a:p>
            <a:pPr lvl="1"/>
            <a:r>
              <a:rPr lang="en-IN" sz="2500" dirty="0" err="1">
                <a:latin typeface="Agency FB" panose="020B0503020202020204" pitchFamily="34" charset="0"/>
              </a:rPr>
              <a:t>Os</a:t>
            </a:r>
            <a:endParaRPr lang="en-IN" sz="2500" dirty="0">
              <a:latin typeface="Agency FB" panose="020B0503020202020204" pitchFamily="34" charset="0"/>
            </a:endParaRPr>
          </a:p>
          <a:p>
            <a:pPr lvl="1"/>
            <a:r>
              <a:rPr lang="en-IN" sz="2500" dirty="0">
                <a:latin typeface="Agency FB" panose="020B0503020202020204" pitchFamily="34" charset="0"/>
              </a:rPr>
              <a:t>String</a:t>
            </a:r>
          </a:p>
          <a:p>
            <a:pPr lvl="1"/>
            <a:endParaRPr lang="en-IN" sz="2500" dirty="0">
              <a:latin typeface="Agency FB" panose="020B0503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2800" dirty="0">
                <a:solidFill>
                  <a:srgbClr val="0F0F0F"/>
                </a:solidFill>
                <a:latin typeface="Agency FB" panose="020B0503020202020204" pitchFamily="34" charset="0"/>
              </a:rPr>
              <a:t>The project’s steganographic method not only securely embeds data within digital images, making it invisible to the human eye, but also ensures robust encryption and integrity. By leveraging advanced algorithms, this system can resist detection even by sophisticated analysis techniques, offering a revolutionary way to protect sensitive information in plain sight without compromising image quality.</a:t>
            </a:r>
            <a:endParaRPr lang="en-IN" sz="2800" dirty="0">
              <a:solidFill>
                <a:srgbClr val="0F0F0F"/>
              </a:solidFill>
              <a:latin typeface="Agency FB" panose="020B0503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r>
              <a:rPr lang="en-US" sz="2800" dirty="0">
                <a:latin typeface="Agency FB" panose="020B0503020202020204" pitchFamily="34" charset="0"/>
              </a:rPr>
              <a:t>Journalists and Whistleblowers</a:t>
            </a:r>
          </a:p>
          <a:p>
            <a:r>
              <a:rPr lang="en-US" sz="2800" dirty="0">
                <a:latin typeface="Agency FB" panose="020B0503020202020204" pitchFamily="34" charset="0"/>
              </a:rPr>
              <a:t>Government Agencies</a:t>
            </a:r>
          </a:p>
          <a:p>
            <a:r>
              <a:rPr lang="en-US" sz="2800" dirty="0">
                <a:latin typeface="Agency FB" panose="020B0503020202020204" pitchFamily="34" charset="0"/>
              </a:rPr>
              <a:t>Corporate Sector</a:t>
            </a:r>
          </a:p>
          <a:p>
            <a:r>
              <a:rPr lang="en-US" sz="2800" dirty="0">
                <a:latin typeface="Agency FB" panose="020B0503020202020204" pitchFamily="34" charset="0"/>
              </a:rPr>
              <a:t>Law Enforcement</a:t>
            </a:r>
          </a:p>
          <a:p>
            <a:r>
              <a:rPr lang="en-US" sz="2800" dirty="0">
                <a:latin typeface="Agency FB" panose="020B0503020202020204" pitchFamily="34" charset="0"/>
              </a:rPr>
              <a:t>General Public</a:t>
            </a:r>
            <a:endParaRPr lang="en-IN" sz="2800" dirty="0">
              <a:latin typeface="Agency FB" panose="020B0503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C8B38B74-2FBC-9D53-41F0-061DC5BE3374}"/>
              </a:ext>
            </a:extLst>
          </p:cNvPr>
          <p:cNvPicPr>
            <a:picLocks noGrp="1" noChangeAspect="1"/>
          </p:cNvPicPr>
          <p:nvPr>
            <p:ph idx="1"/>
          </p:nvPr>
        </p:nvPicPr>
        <p:blipFill>
          <a:blip r:embed="rId2"/>
          <a:stretch>
            <a:fillRect/>
          </a:stretch>
        </p:blipFill>
        <p:spPr>
          <a:xfrm>
            <a:off x="5365616" y="2638189"/>
            <a:ext cx="6066083" cy="1755161"/>
          </a:xfrm>
        </p:spPr>
      </p:pic>
      <p:pic>
        <p:nvPicPr>
          <p:cNvPr id="7" name="Picture 6">
            <a:extLst>
              <a:ext uri="{FF2B5EF4-FFF2-40B4-BE49-F238E27FC236}">
                <a16:creationId xmlns:a16="http://schemas.microsoft.com/office/drawing/2014/main" id="{528A90DC-AF47-D0DC-FA59-60E1017F0A39}"/>
              </a:ext>
            </a:extLst>
          </p:cNvPr>
          <p:cNvPicPr>
            <a:picLocks noChangeAspect="1"/>
          </p:cNvPicPr>
          <p:nvPr/>
        </p:nvPicPr>
        <p:blipFill>
          <a:blip r:embed="rId3"/>
          <a:stretch>
            <a:fillRect/>
          </a:stretch>
        </p:blipFill>
        <p:spPr>
          <a:xfrm>
            <a:off x="760301" y="1329179"/>
            <a:ext cx="4453375" cy="4555400"/>
          </a:xfrm>
          <a:prstGeom prst="rect">
            <a:avLst/>
          </a:prstGeom>
        </p:spPr>
      </p:pic>
      <p:pic>
        <p:nvPicPr>
          <p:cNvPr id="9" name="Picture 8">
            <a:extLst>
              <a:ext uri="{FF2B5EF4-FFF2-40B4-BE49-F238E27FC236}">
                <a16:creationId xmlns:a16="http://schemas.microsoft.com/office/drawing/2014/main" id="{27B544F4-FA86-9B80-FEE9-9D4ADE647315}"/>
              </a:ext>
            </a:extLst>
          </p:cNvPr>
          <p:cNvPicPr>
            <a:picLocks noChangeAspect="1"/>
          </p:cNvPicPr>
          <p:nvPr/>
        </p:nvPicPr>
        <p:blipFill>
          <a:blip r:embed="rId4"/>
          <a:stretch>
            <a:fillRect/>
          </a:stretch>
        </p:blipFill>
        <p:spPr>
          <a:xfrm>
            <a:off x="5365616" y="1100821"/>
            <a:ext cx="6358282" cy="1426231"/>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US" sz="2800" dirty="0">
                <a:latin typeface="Agency FB" panose="020B0503020202020204" pitchFamily="34" charset="0"/>
              </a:rPr>
              <a:t>The steganographic method developed in this project provides a secure way to embed data within digital images. This innovative solution ensures the confidentiality and integrity of sensitive information while maintaining image quality. It empowers a diverse range of end users, from journalists to the general public, by enhancing data security in our digital world.</a:t>
            </a:r>
            <a:endParaRPr lang="en-IN" sz="2800" dirty="0">
              <a:latin typeface="Agency FB" panose="020B0503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buNone/>
            </a:pPr>
            <a:r>
              <a:rPr lang="en-IN" sz="2800" dirty="0">
                <a:latin typeface="Agency FB" panose="020B0503020202020204" pitchFamily="34" charset="0"/>
              </a:rPr>
              <a:t>https://github.com/AveeUpd/ibm_skills_build_project.git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86</TotalTime>
  <Words>280</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Agency FB</vt: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Avi Upadhyay</cp:lastModifiedBy>
  <cp:revision>26</cp:revision>
  <dcterms:created xsi:type="dcterms:W3CDTF">2021-05-26T16:50:10Z</dcterms:created>
  <dcterms:modified xsi:type="dcterms:W3CDTF">2025-03-02T07:21:15Z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