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1351" r:id="rId2"/>
    <p:sldId id="1758" r:id="rId3"/>
    <p:sldId id="1783" r:id="rId4"/>
    <p:sldId id="1759" r:id="rId5"/>
    <p:sldId id="1760" r:id="rId6"/>
    <p:sldId id="1770" r:id="rId7"/>
    <p:sldId id="1766" r:id="rId8"/>
    <p:sldId id="1767" r:id="rId9"/>
    <p:sldId id="1771" r:id="rId10"/>
    <p:sldId id="1768" r:id="rId11"/>
    <p:sldId id="1769" r:id="rId12"/>
    <p:sldId id="1780" r:id="rId13"/>
    <p:sldId id="1761" r:id="rId14"/>
    <p:sldId id="1785" r:id="rId15"/>
    <p:sldId id="1784" r:id="rId16"/>
    <p:sldId id="1778" r:id="rId17"/>
    <p:sldId id="1773" r:id="rId18"/>
    <p:sldId id="1775" r:id="rId19"/>
    <p:sldId id="1779" r:id="rId20"/>
    <p:sldId id="1774" r:id="rId21"/>
    <p:sldId id="1781" r:id="rId22"/>
    <p:sldId id="1782" r:id="rId23"/>
    <p:sldId id="416" r:id="rId24"/>
  </p:sldIdLst>
  <p:sldSz cx="12192000" cy="6858000"/>
  <p:notesSz cx="7099300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593"/>
    <p:restoredTop sz="90905" autoAdjust="0"/>
  </p:normalViewPr>
  <p:slideViewPr>
    <p:cSldViewPr snapToGrid="0">
      <p:cViewPr varScale="1">
        <p:scale>
          <a:sx n="116" d="100"/>
          <a:sy n="116" d="100"/>
        </p:scale>
        <p:origin x="825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3" d="100"/>
          <a:sy n="123" d="100"/>
        </p:scale>
        <p:origin x="4048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1EE58BA0-99CC-4A05-8840-957D99EE7CC8}" type="datetimeFigureOut">
              <a:rPr lang="ko-KR" altLang="en-US" smtClean="0"/>
              <a:t>2023-08-07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979CD858-6556-4886-9903-45E9B7BDF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355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9CD858-6556-4886-9903-45E9B7BDF70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0121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4F184591-6BBF-4740-BA7D-5D01120834FA}"/>
              </a:ext>
            </a:extLst>
          </p:cNvPr>
          <p:cNvSpPr/>
          <p:nvPr userDrawn="1"/>
        </p:nvSpPr>
        <p:spPr>
          <a:xfrm>
            <a:off x="152400" y="152401"/>
            <a:ext cx="11875911" cy="65475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99B5012-A287-4018-A514-B24F410238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ctr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E857993-A09A-4126-9EDC-8B0DFF2455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739899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438EAF-CDB0-40A7-944E-3961DD1F9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77EE745-6F13-4971-AFFB-7BD8BAEBE6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E1D5CD-4D74-4E7C-9CD5-F76350C59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40F60-B2E2-498A-83E6-63380256C8C3}" type="datetimeFigureOut">
              <a:rPr lang="ko-KR" altLang="en-US" smtClean="0"/>
              <a:t>2023-08-07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C70AD1-8FF2-4374-9A5F-3091D7B00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9F8A54-43B2-4693-979B-0F057EEE8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A1DF-7C12-4729-A431-0A357600F8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6510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1EE9C84-DA2B-441E-991D-1A3628829B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7DE432-7C65-44AA-91C5-1A7B3BCBE4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9BA8DE-0E5A-4788-A828-2E847FA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40F60-B2E2-498A-83E6-63380256C8C3}" type="datetimeFigureOut">
              <a:rPr lang="ko-KR" altLang="en-US" smtClean="0"/>
              <a:t>2023-08-07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83ECD5-691B-40F7-B9B4-960CA653E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7E1335-2039-44F9-BDC5-C1A39E418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A1DF-7C12-4729-A431-0A357600F8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718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1F9E4A0D-49C2-42B0-A6FA-716E3679A5EC}"/>
              </a:ext>
            </a:extLst>
          </p:cNvPr>
          <p:cNvSpPr/>
          <p:nvPr userDrawn="1"/>
        </p:nvSpPr>
        <p:spPr>
          <a:xfrm>
            <a:off x="0" y="1"/>
            <a:ext cx="12192000" cy="8790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85F8DE87-3981-4835-BA81-7516A4F68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021" y="66261"/>
            <a:ext cx="11525958" cy="759791"/>
          </a:xfrm>
        </p:spPr>
        <p:txBody>
          <a:bodyPr>
            <a:normAutofit/>
          </a:bodyPr>
          <a:lstStyle>
            <a:lvl1pPr>
              <a:defRPr sz="3600" b="1"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05A49C19-B60A-4383-8613-4E3311132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021" y="1015999"/>
            <a:ext cx="11525958" cy="5628211"/>
          </a:xfrm>
        </p:spPr>
        <p:txBody>
          <a:bodyPr/>
          <a:lstStyle>
            <a:lvl1pPr>
              <a:defRPr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>
              <a:buFont typeface="맑은 고딕" panose="020B0503020000020004" pitchFamily="50" charset="-127"/>
              <a:buChar char="–"/>
              <a:defRPr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>
              <a:defRPr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>
              <a:defRPr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>
              <a:defRPr>
                <a:latin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107604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A317B9-517E-4B88-8090-98A079B52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48D0B9-C08E-4607-BA41-75748F642C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1B6032-E91C-4A61-996B-228013A40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40F60-B2E2-498A-83E6-63380256C8C3}" type="datetimeFigureOut">
              <a:rPr lang="ko-KR" altLang="en-US" smtClean="0"/>
              <a:t>2023-08-07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F312F5-2EBC-4618-B7BE-9A394913E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FF7AFB-AE22-43C2-9D23-0D7C4745C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A1DF-7C12-4729-A431-0A357600F8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8540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5962DF-0D26-4826-AB20-50F260685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CD4051-82D3-4F03-B01E-05BE9202BC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56BFB0-3D84-4D85-A2FE-4EA4554C28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8719191-139E-4BBB-A244-53732E953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40F60-B2E2-498A-83E6-63380256C8C3}" type="datetimeFigureOut">
              <a:rPr lang="ko-KR" altLang="en-US" smtClean="0"/>
              <a:t>2023-08-07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CFE5A1-DD8A-4FC0-8494-80CF04265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2E24850-CD82-40AC-B029-B5265ADBD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A1DF-7C12-4729-A431-0A357600F8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0760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7F2DB7-A9DA-48B4-A5D5-177E997D7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B55771-C12F-4911-B6E4-281B68A792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EB5015E-669A-4E10-AE7E-28DB16BCF9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9C12414-D000-48D4-B239-2C98386844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C7F0A59-2672-4B02-81B9-F97F57573A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E858005-1833-4D56-91AC-B65724215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40F60-B2E2-498A-83E6-63380256C8C3}" type="datetimeFigureOut">
              <a:rPr lang="ko-KR" altLang="en-US" smtClean="0"/>
              <a:t>2023-08-07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9C5BB12-7A62-4725-BAE7-0F3B13FCA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9164073-4E1C-418B-BDE8-889F642A1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A1DF-7C12-4729-A431-0A357600F8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4909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7F22BC-F610-4F8B-9385-66E316079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B14A4C7-C141-49E7-A1BB-2F95189DE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40F60-B2E2-498A-83E6-63380256C8C3}" type="datetimeFigureOut">
              <a:rPr lang="ko-KR" altLang="en-US" smtClean="0"/>
              <a:t>2023-08-07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0CD473E-42F1-4F55-915E-A3465E378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73AAA17-EB0D-4C5B-B741-721BFE78D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A1DF-7C12-4729-A431-0A357600F8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1771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6EA4825-C459-4782-B844-F92EAB0E0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40F60-B2E2-498A-83E6-63380256C8C3}" type="datetimeFigureOut">
              <a:rPr lang="ko-KR" altLang="en-US" smtClean="0"/>
              <a:t>2023-08-07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81FCB79-E800-479A-86F9-136374099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C427B4A-C3F3-4CC8-A0CD-BF0B7588E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A1DF-7C12-4729-A431-0A357600F8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490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B78404-2048-49DA-B99B-B306800DA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ABF520-EAF7-465C-A19F-EB9F95D41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01BC155-1F4F-4193-9C31-B1AF527708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87C1A3-160A-4F01-ACAD-8B7867EAF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40F60-B2E2-498A-83E6-63380256C8C3}" type="datetimeFigureOut">
              <a:rPr lang="ko-KR" altLang="en-US" smtClean="0"/>
              <a:t>2023-08-07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C3617D2-5681-44C6-A5C9-F5294A100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B0E253-9CF0-4393-A633-EA111A58D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A1DF-7C12-4729-A431-0A357600F8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5766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BAA9B8-58B1-4303-B56E-EAD463DF6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185D859-4353-4C03-AD1E-EFCBBCBD26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E6E48EC-54AC-4637-BD9A-C775802321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9EA293E-956A-42D1-B126-CC580F5EF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40F60-B2E2-498A-83E6-63380256C8C3}" type="datetimeFigureOut">
              <a:rPr lang="ko-KR" altLang="en-US" smtClean="0"/>
              <a:t>2023-08-07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86D1D6-CB8A-4708-A2AB-693A33815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2A6F2B-360B-4DF5-AD16-29DF785D7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A1DF-7C12-4729-A431-0A357600F8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1513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84B4693-BA04-4F25-9EA4-8C8012C57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D3BC42-FDA3-451C-8556-4D6F0F26E0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81DD2F-DA92-4141-9743-7A21783BFD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40F60-B2E2-498A-83E6-63380256C8C3}" type="datetimeFigureOut">
              <a:rPr lang="ko-KR" altLang="en-US" smtClean="0"/>
              <a:t>2023-08-07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5E52B4-5278-4A57-A4E5-E15BA67736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A1C925-084E-477E-88EA-A9DE8260B7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EA1DF-7C12-4729-A431-0A357600F8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4109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국민대 로고에 대한 이미지 검색결과">
            <a:extLst>
              <a:ext uri="{FF2B5EF4-FFF2-40B4-BE49-F238E27FC236}">
                <a16:creationId xmlns:a16="http://schemas.microsoft.com/office/drawing/2014/main" id="{211E4524-29E4-46C2-A840-31FB4E8123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0927" y="5403809"/>
            <a:ext cx="3763625" cy="1344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부제목 2">
            <a:extLst>
              <a:ext uri="{FF2B5EF4-FFF2-40B4-BE49-F238E27FC236}">
                <a16:creationId xmlns:a16="http://schemas.microsoft.com/office/drawing/2014/main" id="{E4E9F5EA-9BF0-46A4-80A5-7988899563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59946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ko-KR" sz="3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Jong-Chan Kim</a:t>
            </a:r>
          </a:p>
          <a:p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ko-KR" sz="3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Graduate School of Automotive Engineering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519C9F9-2DC3-4CA6-8300-4EC664A9DE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695" y="1600833"/>
            <a:ext cx="11892090" cy="2387600"/>
          </a:xfrm>
        </p:spPr>
        <p:txBody>
          <a:bodyPr>
            <a:normAutofit/>
          </a:bodyPr>
          <a:lstStyle/>
          <a:p>
            <a:r>
              <a:rPr lang="en-US" altLang="ko-KR" sz="4400" b="1" dirty="0">
                <a:latin typeface="Tahoma" panose="020B0604030504040204" pitchFamily="34" charset="0"/>
                <a:cs typeface="Tahoma" panose="020B0604030504040204" pitchFamily="34" charset="0"/>
              </a:rPr>
              <a:t>Real-Time Operating System</a:t>
            </a:r>
            <a:br>
              <a:rPr lang="en-US" altLang="ko-KR" sz="4400" b="1" dirty="0">
                <a:latin typeface="Tahoma" panose="020B0604030504040204" pitchFamily="34" charset="0"/>
                <a:cs typeface="Tahoma" panose="020B0604030504040204" pitchFamily="34" charset="0"/>
              </a:rPr>
            </a:br>
            <a:r>
              <a:rPr lang="en-US" altLang="ko-KR" sz="4400" b="1" dirty="0">
                <a:latin typeface="Tahoma" panose="020B0604030504040204" pitchFamily="34" charset="0"/>
                <a:cs typeface="Tahoma" panose="020B0604030504040204" pitchFamily="34" charset="0"/>
              </a:rPr>
              <a:t>(Day 2 Lab)</a:t>
            </a:r>
            <a:endParaRPr lang="ko-KR" altLang="en-US" sz="4400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그림 5" descr="텍스트, 전자기기, 회로, 표지판이(가) 표시된 사진&#10;&#10;자동 생성된 설명">
            <a:extLst>
              <a:ext uri="{FF2B5EF4-FFF2-40B4-BE49-F238E27FC236}">
                <a16:creationId xmlns:a16="http://schemas.microsoft.com/office/drawing/2014/main" id="{465B02A7-D511-4217-9199-9C3C52B0D05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88" t="7113" r="8178" b="77411"/>
          <a:stretch/>
        </p:blipFill>
        <p:spPr>
          <a:xfrm>
            <a:off x="0" y="0"/>
            <a:ext cx="12198155" cy="1182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8773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E20263-2E9E-5D98-1426-CA28EDD1E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12. Event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D3A26F-78A1-3279-A4B8-C5003BFA8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126DCC-8BB3-F1F4-9DA5-05F0ACFB8CBA}"/>
              </a:ext>
            </a:extLst>
          </p:cNvPr>
          <p:cNvSpPr txBox="1"/>
          <p:nvPr/>
        </p:nvSpPr>
        <p:spPr>
          <a:xfrm>
            <a:off x="6622473" y="1015999"/>
            <a:ext cx="5236506" cy="56282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 anchor="t">
            <a:noAutofit/>
          </a:bodyPr>
          <a:lstStyle/>
          <a:p>
            <a:r>
              <a:rPr lang="en" altLang="ko-Kore-KR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CPU_DATA = </a:t>
            </a:r>
            <a:r>
              <a:rPr lang="en" altLang="ko-Kore-KR" sz="2000" dirty="0">
                <a:latin typeface="Consolas" panose="020B0609020204030204" pitchFamily="49" charset="0"/>
                <a:cs typeface="Consolas" panose="020B0609020204030204" pitchFamily="49" charset="0"/>
              </a:rPr>
              <a:t>TRICORE</a:t>
            </a:r>
            <a:r>
              <a:rPr lang="en" altLang="ko-Kore-KR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r>
              <a:rPr lang="en" altLang="ko-Kore-KR" sz="2000" dirty="0">
                <a:latin typeface="Consolas" panose="020B0609020204030204" pitchFamily="49" charset="0"/>
                <a:cs typeface="Consolas" panose="020B0609020204030204" pitchFamily="49" charset="0"/>
              </a:rPr>
              <a:t>    ID = 0x0;</a:t>
            </a:r>
          </a:p>
          <a:p>
            <a:r>
              <a:rPr lang="en" altLang="ko-Kore-KR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ko-Kore-KR" sz="2000" dirty="0">
                <a:latin typeface="Consolas" panose="020B0609020204030204" pitchFamily="49" charset="0"/>
                <a:cs typeface="Consolas" panose="020B0609020204030204" pitchFamily="49" charset="0"/>
              </a:rPr>
              <a:t>CPU_CLOCK = 200.0</a:t>
            </a:r>
            <a:endParaRPr lang="en" altLang="ko-Kore-KR" sz="200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" altLang="ko-Kore-KR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MULTI_STACK = </a:t>
            </a:r>
            <a:r>
              <a:rPr lang="en" altLang="ko-Kore-KR" sz="2000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" altLang="ko-Kore-KR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" altLang="ko-Kore-KR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r>
              <a:rPr lang="en" altLang="ko-Kore-KR" sz="2000" dirty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r>
              <a:rPr lang="en" altLang="ko-Kore-KR" sz="2000" b="1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EVENT</a:t>
            </a:r>
            <a:r>
              <a:rPr lang="en" altLang="ko-Kore-KR" sz="2000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Event1 { MASK = </a:t>
            </a:r>
            <a:r>
              <a:rPr lang="en" altLang="ko-Kore-KR" sz="2000" b="1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AUTO</a:t>
            </a:r>
            <a:r>
              <a:rPr lang="en" altLang="ko-Kore-KR" sz="2000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};</a:t>
            </a:r>
          </a:p>
          <a:p>
            <a:r>
              <a:rPr lang="en" altLang="ko-Kore-KR" sz="2000" b="1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EVENT</a:t>
            </a:r>
            <a:r>
              <a:rPr lang="en" altLang="ko-Kore-KR" sz="2000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Event2 { MASK = </a:t>
            </a:r>
            <a:r>
              <a:rPr lang="en" altLang="ko-Kore-KR" sz="2000" b="1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AUTO</a:t>
            </a:r>
            <a:r>
              <a:rPr lang="en" altLang="ko-Kore-KR" sz="2000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}; </a:t>
            </a:r>
          </a:p>
          <a:p>
            <a:r>
              <a:rPr lang="en" altLang="ko-Kore-KR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r>
              <a:rPr lang="en" altLang="ko-Kore-KR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TASK</a:t>
            </a:r>
            <a:r>
              <a:rPr lang="en" altLang="ko-Kore-KR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Task2 {</a:t>
            </a:r>
          </a:p>
          <a:p>
            <a:r>
              <a:rPr lang="en" altLang="ko-Kore-KR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PRIORITY = 2;</a:t>
            </a:r>
          </a:p>
          <a:p>
            <a:r>
              <a:rPr lang="en" altLang="ko-Kore-KR" sz="2000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STACK = PRIVATE {</a:t>
            </a:r>
          </a:p>
          <a:p>
            <a:r>
              <a:rPr lang="en" altLang="ko-Kore-KR" sz="2000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SIZE = 512;</a:t>
            </a:r>
          </a:p>
          <a:p>
            <a:r>
              <a:rPr lang="en" altLang="ko-Kore-KR" sz="2000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};</a:t>
            </a:r>
          </a:p>
          <a:p>
            <a:r>
              <a:rPr lang="en" altLang="ko-Kore-KR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SCHEDULE = FULL;</a:t>
            </a:r>
          </a:p>
          <a:p>
            <a:r>
              <a:rPr lang="en" altLang="ko-Kore-KR" sz="2000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EVENT = Ev</a:t>
            </a:r>
            <a:r>
              <a:rPr lang="en-US" altLang="ko-Kore-KR" sz="2000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ent1;</a:t>
            </a:r>
          </a:p>
          <a:p>
            <a:r>
              <a:rPr lang="en" altLang="ko-Kore-KR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EVENT = Ev</a:t>
            </a:r>
            <a:r>
              <a:rPr lang="en-US" altLang="ko-Kore-KR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ent2;</a:t>
            </a:r>
            <a:endParaRPr lang="en" altLang="ko-Kore-KR" sz="200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" altLang="ko-Kore-KR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667B72-9CD9-AF21-B5B2-D64FCDBF9F63}"/>
              </a:ext>
            </a:extLst>
          </p:cNvPr>
          <p:cNvSpPr txBox="1"/>
          <p:nvPr/>
        </p:nvSpPr>
        <p:spPr>
          <a:xfrm>
            <a:off x="333021" y="1015998"/>
            <a:ext cx="6192470" cy="56282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 anchor="t">
            <a:noAutofit/>
          </a:bodyPr>
          <a:lstStyle/>
          <a:p>
            <a:r>
              <a:rPr lang="en" altLang="ko-Kore-KR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ISR2(ButtonISR)</a:t>
            </a:r>
          </a:p>
          <a:p>
            <a:r>
              <a:rPr lang="en" altLang="ko-Kore-KR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" altLang="ko-Kore-KR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DisableAllInterrupts();</a:t>
            </a:r>
          </a:p>
          <a:p>
            <a:r>
              <a:rPr lang="en" altLang="ko-Kore-KR" sz="20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osEE_tc_delay(5000);</a:t>
            </a:r>
            <a:endParaRPr lang="en" altLang="ko-Kore-KR" sz="2000" dirty="0">
              <a:solidFill>
                <a:srgbClr val="7F0055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" altLang="ko-Kore-KR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printfSerial(</a:t>
            </a:r>
            <a:r>
              <a:rPr lang="en" altLang="ko-Kore-KR" sz="2000" dirty="0">
                <a:solidFill>
                  <a:srgbClr val="2A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"&lt;BUTTON ISR&gt;"</a:t>
            </a:r>
            <a:r>
              <a:rPr lang="en" altLang="ko-Kore-KR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" altLang="ko-Kore-KR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ko-Kore-KR" sz="2000" dirty="0">
                <a:solidFill>
                  <a:srgbClr val="3F7F5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read ADC value</a:t>
            </a:r>
            <a:endParaRPr lang="en" altLang="ko-Kore-KR" sz="200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" altLang="ko-Kore-KR" sz="2000" dirty="0">
                <a:latin typeface="Consolas" panose="020B0609020204030204" pitchFamily="49" charset="0"/>
                <a:cs typeface="Consolas" panose="020B0609020204030204" pitchFamily="49" charset="0"/>
              </a:rPr>
              <a:t>    unsigned int a0 = readADCValue(3); </a:t>
            </a:r>
          </a:p>
          <a:p>
            <a:r>
              <a:rPr lang="en" altLang="ko-Kore-KR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" altLang="ko-Kore-KR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" altLang="ko-Kore-KR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(a0 &lt; 50) { </a:t>
            </a:r>
            <a:r>
              <a:rPr lang="en" altLang="ko-Kore-KR" sz="2000" dirty="0">
                <a:solidFill>
                  <a:srgbClr val="3F7F5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UP</a:t>
            </a:r>
            <a:endParaRPr lang="en" altLang="ko-Kore-KR" sz="200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" altLang="ko-Kore-KR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" altLang="ko-Kore-KR" sz="2000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SetEvent(Task2,Event1);</a:t>
            </a:r>
          </a:p>
          <a:p>
            <a:r>
              <a:rPr lang="en" altLang="ko-Kore-KR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} </a:t>
            </a:r>
            <a:r>
              <a:rPr lang="en" altLang="ko-Kore-KR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" altLang="ko-Kore-KR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ko-Kore-KR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" altLang="ko-Kore-KR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(a0 &lt; 200) { </a:t>
            </a:r>
            <a:r>
              <a:rPr lang="en" altLang="ko-Kore-KR" sz="2000" dirty="0">
                <a:solidFill>
                  <a:srgbClr val="3F7F5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DOWN</a:t>
            </a:r>
            <a:endParaRPr lang="en" altLang="ko-Kore-KR" sz="200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" altLang="ko-Kore-KR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    </a:t>
            </a:r>
            <a:r>
              <a:rPr lang="en" altLang="ko-Kore-KR" sz="2000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SetEvent(Task2,Event2);</a:t>
            </a:r>
          </a:p>
          <a:p>
            <a:r>
              <a:rPr lang="en" altLang="ko-Kore-KR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} </a:t>
            </a:r>
            <a:r>
              <a:rPr lang="en" altLang="ko-Kore-KR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" altLang="ko-Kore-KR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ko-Kore-KR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" altLang="ko-Kore-KR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(a0 &lt; 380) { </a:t>
            </a:r>
            <a:r>
              <a:rPr lang="en" altLang="ko-Kore-KR" sz="2000" dirty="0">
                <a:solidFill>
                  <a:srgbClr val="3F7F5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LEFT</a:t>
            </a:r>
            <a:endParaRPr lang="en" altLang="ko-Kore-KR" sz="200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" altLang="ko-Kore-KR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} </a:t>
            </a:r>
            <a:r>
              <a:rPr lang="en" altLang="ko-Kore-KR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" altLang="ko-Kore-KR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ko-Kore-KR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" altLang="ko-Kore-KR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(a0 &lt; 520) { </a:t>
            </a:r>
            <a:r>
              <a:rPr lang="en" altLang="ko-Kore-KR" sz="2000" dirty="0">
                <a:solidFill>
                  <a:srgbClr val="3F7F5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RIGHT</a:t>
            </a:r>
            <a:endParaRPr lang="en" altLang="ko-Kore-KR" sz="200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" altLang="ko-Kore-KR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" altLang="ko-Kore-KR" sz="2000" dirty="0">
                <a:latin typeface="Consolas" panose="020B0609020204030204" pitchFamily="49" charset="0"/>
                <a:cs typeface="Consolas" panose="020B0609020204030204" pitchFamily="49" charset="0"/>
              </a:rPr>
              <a:t>    osEE_tc_delay(3000);</a:t>
            </a:r>
            <a:endParaRPr lang="en" altLang="ko-Kore-KR" sz="200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" altLang="ko-Kore-KR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EnableAllInterrupts();</a:t>
            </a:r>
          </a:p>
          <a:p>
            <a:r>
              <a:rPr lang="en" altLang="ko-Kore-KR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" altLang="ko-Kore-KR" sz="200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" altLang="ko-Kore-KR" sz="2000" dirty="0">
              <a:solidFill>
                <a:srgbClr val="2A00FF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1249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E20263-2E9E-5D98-1426-CA28EDD1E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12. Event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D3A26F-78A1-3279-A4B8-C5003BFA8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ore-KR" dirty="0" err="1"/>
              <a:t>ClearEvent</a:t>
            </a:r>
            <a:r>
              <a:rPr kumimoji="1" lang="ko-KR" altLang="en-US" dirty="0"/>
              <a:t>는 왜 필요한가</a:t>
            </a:r>
            <a:r>
              <a:rPr kumimoji="1" lang="en-US" altLang="ko-KR" dirty="0"/>
              <a:t>?</a:t>
            </a:r>
          </a:p>
          <a:p>
            <a:r>
              <a:rPr kumimoji="1" lang="ko-Kore-KR" altLang="en-US" dirty="0"/>
              <a:t>우선순위</a:t>
            </a:r>
            <a:r>
              <a:rPr kumimoji="1" lang="ko-KR" altLang="en-US" dirty="0"/>
              <a:t> 반대의 경우 </a:t>
            </a:r>
            <a:r>
              <a:rPr kumimoji="1" lang="ko-KR" altLang="en-US" dirty="0" err="1"/>
              <a:t>스케쥴링</a:t>
            </a:r>
            <a:endParaRPr kumimoji="1" lang="ko-Kore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8EEAF44-7184-83C8-BAA0-ABF73FD038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5092" y="66261"/>
            <a:ext cx="53969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489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D5DD34-F630-C674-107E-509EB9AEC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13. Alarm </a:t>
            </a:r>
            <a:r>
              <a:rPr kumimoji="1" lang="en-US" altLang="ko-Kore-KR" dirty="0" err="1"/>
              <a:t>SetEVent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5EFB04-E77E-DE01-CC7E-D0C85025C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ore-KR" dirty="0"/>
              <a:t>Alarm</a:t>
            </a:r>
            <a:r>
              <a:rPr kumimoji="1" lang="ko-KR" altLang="en-US" dirty="0"/>
              <a:t>의 </a:t>
            </a:r>
            <a:r>
              <a:rPr kumimoji="1" lang="en-US" altLang="ko-KR" dirty="0" err="1"/>
              <a:t>SetEvent</a:t>
            </a:r>
            <a:r>
              <a:rPr kumimoji="1" lang="en-US" altLang="ko-KR" dirty="0"/>
              <a:t> Action</a:t>
            </a:r>
            <a:endParaRPr kumimoji="1" lang="ko-Kore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5D8B06-7B16-55C6-4DB6-4AC4C524CB70}"/>
              </a:ext>
            </a:extLst>
          </p:cNvPr>
          <p:cNvSpPr txBox="1"/>
          <p:nvPr/>
        </p:nvSpPr>
        <p:spPr>
          <a:xfrm>
            <a:off x="333021" y="1626781"/>
            <a:ext cx="5236506" cy="50174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 anchor="ctr">
            <a:noAutofit/>
          </a:bodyPr>
          <a:lstStyle/>
          <a:p>
            <a:r>
              <a:rPr lang="en" altLang="ko-Kore-KR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" altLang="ko-Kore-KR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ALARM</a:t>
            </a:r>
            <a:r>
              <a:rPr lang="en" altLang="ko-Kore-KR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alarm3 {</a:t>
            </a:r>
          </a:p>
          <a:p>
            <a:r>
              <a:rPr lang="en" altLang="ko-Kore-KR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" altLang="ko-Kore-KR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COUNTER</a:t>
            </a:r>
            <a:r>
              <a:rPr lang="en" altLang="ko-Kore-KR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mycounter;</a:t>
            </a:r>
          </a:p>
          <a:p>
            <a:r>
              <a:rPr lang="en" altLang="ko-Kore-KR" sz="2000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ACTION = SETEVENT {</a:t>
            </a:r>
          </a:p>
          <a:p>
            <a:r>
              <a:rPr lang="en" altLang="ko-Kore-KR" sz="2000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</a:t>
            </a:r>
            <a:r>
              <a:rPr lang="en" altLang="ko-Kore-KR" sz="2000" b="1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TASK</a:t>
            </a:r>
            <a:r>
              <a:rPr lang="en" altLang="ko-Kore-KR" sz="2000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Task2;</a:t>
            </a:r>
          </a:p>
          <a:p>
            <a:r>
              <a:rPr lang="en" altLang="ko-Kore-KR" sz="2000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</a:t>
            </a:r>
            <a:r>
              <a:rPr lang="en" altLang="ko-Kore-KR" sz="2000" b="1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EVENT</a:t>
            </a:r>
            <a:r>
              <a:rPr lang="en" altLang="ko-Kore-KR" sz="2000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Event1;</a:t>
            </a:r>
          </a:p>
          <a:p>
            <a:r>
              <a:rPr lang="en" altLang="ko-Kore-KR" sz="2000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};</a:t>
            </a:r>
          </a:p>
          <a:p>
            <a:r>
              <a:rPr lang="en" altLang="ko-Kore-KR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AUTOSTART = TRUE {</a:t>
            </a:r>
          </a:p>
          <a:p>
            <a:r>
              <a:rPr lang="en" altLang="ko-Kore-KR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ALARMTIME = </a:t>
            </a:r>
            <a:r>
              <a:rPr lang="en" altLang="ko-Kore-KR" sz="2000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r>
              <a:rPr lang="en" altLang="ko-Kore-KR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" altLang="ko-Kore-KR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CYCLETIME = </a:t>
            </a:r>
            <a:r>
              <a:rPr lang="en" altLang="ko-Kore-KR" sz="2000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20</a:t>
            </a:r>
            <a:r>
              <a:rPr lang="en" altLang="ko-Kore-KR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" altLang="ko-Kore-KR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};</a:t>
            </a:r>
          </a:p>
          <a:p>
            <a:r>
              <a:rPr lang="en" altLang="ko-Kore-KR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};</a:t>
            </a:r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A08B61D0-7AF8-6A24-357E-C3F484E2EC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2475" y="0"/>
            <a:ext cx="4511615" cy="6858000"/>
          </a:xfrm>
          <a:prstGeom prst="rect">
            <a:avLst/>
          </a:prstGeo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3D39C2FB-6349-5C6A-C4FC-3611A9498806}"/>
              </a:ext>
            </a:extLst>
          </p:cNvPr>
          <p:cNvSpPr/>
          <p:nvPr/>
        </p:nvSpPr>
        <p:spPr>
          <a:xfrm>
            <a:off x="7187609" y="2222205"/>
            <a:ext cx="1881964" cy="14885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E9541D50-C4F3-ABC2-0E80-85714D4A9E5F}"/>
              </a:ext>
            </a:extLst>
          </p:cNvPr>
          <p:cNvSpPr/>
          <p:nvPr/>
        </p:nvSpPr>
        <p:spPr>
          <a:xfrm>
            <a:off x="7187609" y="4979582"/>
            <a:ext cx="1881964" cy="14885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627898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E20263-2E9E-5D98-1426-CA28EDD1E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ore-KR" dirty="0"/>
              <a:t>14. Hook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D3A26F-78A1-3279-A4B8-C5003BFA8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ore-KR" dirty="0"/>
              <a:t>OIL </a:t>
            </a:r>
            <a:r>
              <a:rPr kumimoji="1" lang="ko-KR" altLang="en-US" dirty="0"/>
              <a:t>파일 </a:t>
            </a:r>
            <a:r>
              <a:rPr kumimoji="1" lang="en-US" altLang="ko-KR" dirty="0"/>
              <a:t>Hook </a:t>
            </a:r>
            <a:r>
              <a:rPr kumimoji="1" lang="ko-KR" altLang="en-US" dirty="0"/>
              <a:t>설정</a:t>
            </a:r>
            <a:endParaRPr kumimoji="1" lang="en-US" altLang="ko-KR" dirty="0"/>
          </a:p>
          <a:p>
            <a:endParaRPr kumimoji="1" lang="en-US" altLang="en-US" dirty="0"/>
          </a:p>
          <a:p>
            <a:r>
              <a:rPr kumimoji="1" lang="en-US" altLang="en-US" dirty="0"/>
              <a:t>Alarm3</a:t>
            </a:r>
            <a:r>
              <a:rPr kumimoji="1" lang="ko-KR" altLang="en-US" dirty="0"/>
              <a:t> 삭제</a:t>
            </a:r>
            <a:endParaRPr kumimoji="1" lang="en-US" altLang="ko-KR" dirty="0"/>
          </a:p>
          <a:p>
            <a:endParaRPr kumimoji="1" lang="en-US" altLang="en-US" dirty="0"/>
          </a:p>
          <a:p>
            <a:r>
              <a:rPr kumimoji="1" lang="en-US" altLang="en-US" dirty="0"/>
              <a:t>8</a:t>
            </a:r>
            <a:r>
              <a:rPr kumimoji="1" lang="ko-KR" altLang="en-US" dirty="0"/>
              <a:t>번 예제의 </a:t>
            </a:r>
            <a:r>
              <a:rPr kumimoji="1" lang="en-US" altLang="ko-KR" dirty="0" err="1"/>
              <a:t>printState</a:t>
            </a:r>
            <a:r>
              <a:rPr kumimoji="1" lang="en-US" altLang="ko-KR" dirty="0"/>
              <a:t>() </a:t>
            </a:r>
            <a:r>
              <a:rPr kumimoji="1" lang="ko-KR" altLang="en-US" dirty="0"/>
              <a:t>추가</a:t>
            </a:r>
            <a:endParaRPr kumimoji="1" lang="ko-Kore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D7A751-9A72-6AA9-CBDC-154511CC363B}"/>
              </a:ext>
            </a:extLst>
          </p:cNvPr>
          <p:cNvSpPr txBox="1"/>
          <p:nvPr/>
        </p:nvSpPr>
        <p:spPr>
          <a:xfrm>
            <a:off x="6622473" y="1015998"/>
            <a:ext cx="5236506" cy="562821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 anchor="t">
            <a:noAutofit/>
          </a:bodyPr>
          <a:lstStyle/>
          <a:p>
            <a:r>
              <a:rPr lang="en" altLang="ko-Kore-KR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r>
              <a:rPr lang="en" altLang="ko-Kore-KR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KERNEL_TYPE = OSEK {</a:t>
            </a:r>
          </a:p>
          <a:p>
            <a:r>
              <a:rPr lang="en" altLang="ko-Kore-KR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CLASS = ECC2; </a:t>
            </a:r>
            <a:r>
              <a:rPr lang="en" altLang="ko-Kore-KR" sz="2000" dirty="0">
                <a:solidFill>
                  <a:srgbClr val="3F7F5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Default</a:t>
            </a:r>
            <a:endParaRPr lang="en" altLang="ko-Kore-KR" sz="200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" altLang="ko-Kore-KR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};</a:t>
            </a:r>
          </a:p>
          <a:p>
            <a:r>
              <a:rPr lang="en" altLang="ko-Kore-KR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ko-Kore-KR" sz="2000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STARTUPHOOK = TRUE;</a:t>
            </a:r>
          </a:p>
          <a:p>
            <a:r>
              <a:rPr lang="en" altLang="ko-Kore-KR" sz="2000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SHUTDOWNHOOK = TRUE;</a:t>
            </a:r>
          </a:p>
          <a:p>
            <a:r>
              <a:rPr lang="en" altLang="ko-Kore-KR" sz="2000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PRETASKHOOK = TRUE;</a:t>
            </a:r>
          </a:p>
          <a:p>
            <a:r>
              <a:rPr lang="en" altLang="ko-Kore-KR" sz="2000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POSTTASKHOOK = TRUE;</a:t>
            </a:r>
          </a:p>
          <a:p>
            <a:r>
              <a:rPr lang="en" altLang="ko-Kore-KR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r>
              <a:rPr lang="en" altLang="ko-Kore-KR" sz="2000" dirty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  <a:endParaRPr lang="en" altLang="ko-Kore-KR" sz="200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" altLang="ko-Kore-KR" sz="200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96924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E20263-2E9E-5D98-1426-CA28EDD1E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14. Hook</a:t>
            </a:r>
            <a:endParaRPr kumimoji="1" lang="ko-Kore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0F6A0D-2894-1ED8-944E-E2C7433DC8C3}"/>
              </a:ext>
            </a:extLst>
          </p:cNvPr>
          <p:cNvSpPr txBox="1"/>
          <p:nvPr/>
        </p:nvSpPr>
        <p:spPr>
          <a:xfrm>
            <a:off x="6847709" y="1069787"/>
            <a:ext cx="5011270" cy="562821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 anchor="t">
            <a:noAutofit/>
          </a:bodyPr>
          <a:lstStyle/>
          <a:p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TASK(Task2)</a:t>
            </a:r>
          </a:p>
          <a:p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printfSerial(</a:t>
            </a:r>
            <a:r>
              <a:rPr lang="en" altLang="ko-Kore-KR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"Task2 Begins..."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" altLang="ko-Kore-KR" dirty="0">
              <a:solidFill>
                <a:srgbClr val="2A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   mdelay(3000);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printfSerial(</a:t>
            </a:r>
            <a:r>
              <a:rPr lang="en" altLang="ko-Kore-KR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"Task2 Finishes..."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" altLang="ko-Kore-KR" dirty="0">
              <a:solidFill>
                <a:srgbClr val="2A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   TerminateTask();</a:t>
            </a:r>
          </a:p>
          <a:p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" altLang="ko-Kore-KR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9685851A-CD7E-4F05-BA0A-F99ACA0CA2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021" y="1015999"/>
            <a:ext cx="11525958" cy="5628211"/>
          </a:xfrm>
        </p:spPr>
        <p:txBody>
          <a:bodyPr/>
          <a:lstStyle/>
          <a:p>
            <a:r>
              <a:rPr kumimoji="1" lang="en-US" altLang="en-US" dirty="0"/>
              <a:t>Task2</a:t>
            </a:r>
            <a:r>
              <a:rPr kumimoji="1" lang="ko-KR" altLang="en-US" dirty="0"/>
              <a:t> 변경</a:t>
            </a:r>
            <a:endParaRPr kumimoji="1" lang="en-US" altLang="en-US" dirty="0"/>
          </a:p>
          <a:p>
            <a:r>
              <a:rPr kumimoji="1" lang="en-US" altLang="en-US" dirty="0"/>
              <a:t>8</a:t>
            </a:r>
            <a:r>
              <a:rPr kumimoji="1" lang="ko-KR" altLang="en-US" dirty="0"/>
              <a:t>번 예제의 </a:t>
            </a:r>
            <a:r>
              <a:rPr kumimoji="1" lang="en-US" altLang="ko-KR" dirty="0" err="1"/>
              <a:t>printState</a:t>
            </a:r>
            <a:r>
              <a:rPr kumimoji="1" lang="en-US" altLang="ko-KR" dirty="0"/>
              <a:t>() </a:t>
            </a:r>
            <a:r>
              <a:rPr kumimoji="1" lang="ko-KR" altLang="en-US" dirty="0"/>
              <a:t>사용</a:t>
            </a:r>
            <a:r>
              <a:rPr kumimoji="1" lang="en-US" altLang="ko-KR" dirty="0"/>
              <a:t>. </a:t>
            </a:r>
            <a:r>
              <a:rPr kumimoji="1" lang="ko-KR" altLang="en-US" dirty="0"/>
              <a:t>추가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8225699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186990-D58D-1469-4BCE-D5D78B137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14. Hook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79D388-CF1F-5A98-A477-3A6CE89D7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ore-KR" dirty="0" err="1"/>
              <a:t>StartupHook</a:t>
            </a:r>
            <a:endParaRPr kumimoji="1" lang="en-US" altLang="ko-Kore-KR" dirty="0"/>
          </a:p>
          <a:p>
            <a:r>
              <a:rPr kumimoji="1" lang="en-US" altLang="ko-Kore-KR" dirty="0" err="1"/>
              <a:t>ShutdownHook</a:t>
            </a:r>
            <a:endParaRPr kumimoji="1" lang="ko-Kore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0FB52F-2203-8B36-BCF1-5922FA723955}"/>
              </a:ext>
            </a:extLst>
          </p:cNvPr>
          <p:cNvSpPr txBox="1"/>
          <p:nvPr/>
        </p:nvSpPr>
        <p:spPr>
          <a:xfrm>
            <a:off x="5569527" y="1015999"/>
            <a:ext cx="6289452" cy="56513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 anchor="t">
            <a:noAutofit/>
          </a:bodyPr>
          <a:lstStyle/>
          <a:p>
            <a:r>
              <a:rPr lang="en" altLang="ko-Kore-KR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" altLang="ko-Kore-KR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ko-Kore-KR" sz="2000" b="1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StartupHook</a:t>
            </a:r>
            <a:r>
              <a:rPr lang="en" altLang="ko-Kore-KR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altLang="ko-Kore-KR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" altLang="ko-Kore-KR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" altLang="ko-Kore-KR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" altLang="ko-Kore-KR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" altLang="ko-Kore-KR" sz="20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printfSerial</a:t>
            </a:r>
            <a:r>
              <a:rPr lang="en" altLang="ko-Kore-KR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altLang="ko-Kore-KR" sz="2000" dirty="0">
                <a:solidFill>
                  <a:srgbClr val="2A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"..</a:t>
            </a:r>
            <a:r>
              <a:rPr lang="en" altLang="ko-Kore-KR" sz="2000" dirty="0" err="1">
                <a:solidFill>
                  <a:srgbClr val="2A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StartupHook</a:t>
            </a:r>
            <a:r>
              <a:rPr lang="en" altLang="ko-Kore-KR" sz="2000" dirty="0">
                <a:solidFill>
                  <a:srgbClr val="2A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..\n"</a:t>
            </a:r>
            <a:r>
              <a:rPr lang="en" altLang="ko-Kore-KR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" altLang="ko-Kore-KR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" altLang="ko-Kore-KR" sz="200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" altLang="ko-Kore-KR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" altLang="ko-Kore-KR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ko-Kore-KR" sz="2000" b="1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ShutdownHook</a:t>
            </a:r>
            <a:r>
              <a:rPr lang="en" altLang="ko-Kore-KR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altLang="ko-Kore-KR" sz="2000" dirty="0" err="1">
                <a:solidFill>
                  <a:srgbClr val="0050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StatusType</a:t>
            </a:r>
            <a:r>
              <a:rPr lang="en" altLang="ko-Kore-KR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Error)</a:t>
            </a:r>
          </a:p>
          <a:p>
            <a:r>
              <a:rPr lang="en" altLang="ko-Kore-KR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" altLang="ko-Kore-KR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" altLang="ko-Kore-KR" sz="20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printfSerial</a:t>
            </a:r>
            <a:r>
              <a:rPr lang="en" altLang="ko-Kore-KR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altLang="ko-Kore-KR" sz="2000" dirty="0">
                <a:solidFill>
                  <a:srgbClr val="2A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" altLang="ko-Kore-KR" sz="2000" dirty="0" err="1">
                <a:solidFill>
                  <a:srgbClr val="2A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ShutdownHook</a:t>
            </a:r>
            <a:r>
              <a:rPr lang="en" altLang="ko-Kore-KR" sz="2000" dirty="0">
                <a:solidFill>
                  <a:srgbClr val="2A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...\n"</a:t>
            </a:r>
            <a:r>
              <a:rPr lang="en" altLang="ko-Kore-KR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" altLang="ko-Kore-KR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" altLang="ko-Kore-KR" sz="20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printState</a:t>
            </a:r>
            <a:r>
              <a:rPr lang="en" altLang="ko-Kore-KR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(Task1);</a:t>
            </a:r>
          </a:p>
          <a:p>
            <a:r>
              <a:rPr lang="en" altLang="ko-Kore-KR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" altLang="ko-Kore-KR" sz="20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printState</a:t>
            </a:r>
            <a:r>
              <a:rPr lang="en" altLang="ko-Kore-KR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(Task2);</a:t>
            </a:r>
          </a:p>
          <a:p>
            <a:r>
              <a:rPr lang="en" altLang="ko-Kore-KR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" altLang="ko-Kore-KR" sz="200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" altLang="ko-Kore-KR" sz="200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7348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186990-D58D-1469-4BCE-D5D78B137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14. Hook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79D388-CF1F-5A98-A477-3A6CE89D7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ore-KR" dirty="0" err="1"/>
              <a:t>PreTaskHook</a:t>
            </a:r>
            <a:endParaRPr kumimoji="1" lang="en-US" altLang="ko-Kore-KR" dirty="0"/>
          </a:p>
          <a:p>
            <a:r>
              <a:rPr kumimoji="1" lang="en-US" altLang="ko-Kore-KR" dirty="0" err="1"/>
              <a:t>PostTaskHook</a:t>
            </a:r>
            <a:endParaRPr kumimoji="1" lang="ko-Kore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B0F220-D2D7-893E-707D-7D18B1A70B74}"/>
              </a:ext>
            </a:extLst>
          </p:cNvPr>
          <p:cNvSpPr txBox="1"/>
          <p:nvPr/>
        </p:nvSpPr>
        <p:spPr>
          <a:xfrm>
            <a:off x="5569527" y="959170"/>
            <a:ext cx="6289452" cy="56513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 anchor="t">
            <a:noAutofit/>
          </a:bodyPr>
          <a:lstStyle/>
          <a:p>
            <a:r>
              <a:rPr lang="en" altLang="ko-Kore-KR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" altLang="ko-Kore-KR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ko-Kore-KR" sz="2000" b="1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PreTaskHook</a:t>
            </a:r>
            <a:r>
              <a:rPr lang="en" altLang="ko-Kore-KR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altLang="ko-Kore-KR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" altLang="ko-Kore-KR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" altLang="ko-Kore-KR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" altLang="ko-Kore-KR" sz="2000" dirty="0">
                <a:solidFill>
                  <a:srgbClr val="0050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ko-Kore-KR" sz="2000" dirty="0" err="1">
                <a:solidFill>
                  <a:srgbClr val="0050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TaskType</a:t>
            </a:r>
            <a:r>
              <a:rPr lang="en" altLang="ko-Kore-KR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id;</a:t>
            </a:r>
            <a:endParaRPr lang="en" altLang="ko-Kore-KR" sz="2000" dirty="0">
              <a:solidFill>
                <a:srgbClr val="005032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" altLang="ko-Kore-KR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ko-Kore-KR" sz="20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GetTaskID</a:t>
            </a:r>
            <a:r>
              <a:rPr lang="en" altLang="ko-Kore-KR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(&amp;id);</a:t>
            </a:r>
          </a:p>
          <a:p>
            <a:r>
              <a:rPr lang="en" altLang="ko-Kore-KR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printfSerial(</a:t>
            </a:r>
            <a:r>
              <a:rPr lang="en" altLang="ko-Kore-KR" sz="2000" dirty="0">
                <a:solidFill>
                  <a:srgbClr val="2A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"[PreTaskHook(%d)]"</a:t>
            </a:r>
            <a:r>
              <a:rPr lang="en" altLang="ko-Kore-KR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id);</a:t>
            </a:r>
          </a:p>
          <a:p>
            <a:r>
              <a:rPr lang="en" altLang="ko-Kore-KR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" altLang="ko-Kore-KR" sz="20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printState</a:t>
            </a:r>
            <a:r>
              <a:rPr lang="en" altLang="ko-Kore-KR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(Task1);</a:t>
            </a:r>
          </a:p>
          <a:p>
            <a:r>
              <a:rPr lang="en" altLang="ko-Kore-KR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" altLang="ko-Kore-KR" sz="20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printState</a:t>
            </a:r>
            <a:r>
              <a:rPr lang="en" altLang="ko-Kore-KR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(Task2);</a:t>
            </a:r>
          </a:p>
          <a:p>
            <a:r>
              <a:rPr lang="en" altLang="ko-Kore-KR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" altLang="ko-Kore-KR" sz="200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" altLang="ko-Kore-KR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" altLang="ko-Kore-KR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ko-Kore-KR" sz="2000" b="1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PostTaskHook</a:t>
            </a:r>
            <a:r>
              <a:rPr lang="en" altLang="ko-Kore-KR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altLang="ko-Kore-KR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" altLang="ko-Kore-KR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" altLang="ko-Kore-KR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" altLang="ko-Kore-KR" sz="2000" dirty="0">
                <a:solidFill>
                  <a:srgbClr val="0050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ko-Kore-KR" sz="2000" dirty="0" err="1">
                <a:solidFill>
                  <a:srgbClr val="0050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TaskType</a:t>
            </a:r>
            <a:r>
              <a:rPr lang="en" altLang="ko-Kore-KR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id;</a:t>
            </a:r>
            <a:endParaRPr lang="en" altLang="ko-Kore-KR" sz="2000" dirty="0">
              <a:solidFill>
                <a:srgbClr val="005032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" altLang="ko-Kore-KR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ko-Kore-KR" sz="20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GetTaskID</a:t>
            </a:r>
            <a:r>
              <a:rPr lang="en" altLang="ko-Kore-KR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(&amp;id);</a:t>
            </a:r>
          </a:p>
          <a:p>
            <a:r>
              <a:rPr lang="en" altLang="ko-Kore-KR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printfSerial(</a:t>
            </a:r>
            <a:r>
              <a:rPr lang="en" altLang="ko-Kore-KR" sz="2000" dirty="0">
                <a:solidFill>
                  <a:srgbClr val="2A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"[PostTaskHook(%d)]"</a:t>
            </a:r>
            <a:r>
              <a:rPr lang="en" altLang="ko-Kore-KR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id);</a:t>
            </a:r>
          </a:p>
          <a:p>
            <a:r>
              <a:rPr lang="en" altLang="ko-Kore-KR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" altLang="ko-Kore-KR" sz="20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printState</a:t>
            </a:r>
            <a:r>
              <a:rPr lang="en" altLang="ko-Kore-KR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(Task1);</a:t>
            </a:r>
          </a:p>
          <a:p>
            <a:r>
              <a:rPr lang="en" altLang="ko-Kore-KR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" altLang="ko-Kore-KR" sz="20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printState</a:t>
            </a:r>
            <a:r>
              <a:rPr lang="en" altLang="ko-Kore-KR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(Task2);</a:t>
            </a:r>
          </a:p>
          <a:p>
            <a:r>
              <a:rPr lang="en" altLang="ko-Kore-KR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" altLang="ko-Kore-KR" sz="200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81308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186990-D58D-1469-4BCE-D5D78B137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14. Hook</a:t>
            </a:r>
            <a:endParaRPr kumimoji="1" lang="ko-Kore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4A56BDC-AAD9-B5CA-96DE-30A79CF7CE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9392" y="831660"/>
            <a:ext cx="8693216" cy="6026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7298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186990-D58D-1469-4BCE-D5D78B137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15. Error Handling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79D388-CF1F-5A98-A477-3A6CE89D7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ore-KR" dirty="0"/>
              <a:t>OIL </a:t>
            </a:r>
            <a:r>
              <a:rPr kumimoji="1" lang="ko-Kore-KR" altLang="en-US" dirty="0"/>
              <a:t>파일</a:t>
            </a:r>
            <a:r>
              <a:rPr kumimoji="1" lang="ko-KR" altLang="en-US" dirty="0"/>
              <a:t> 설정</a:t>
            </a:r>
            <a:endParaRPr kumimoji="1" lang="ko-Kore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E23D2E-242E-A462-B379-97BD7BAB6165}"/>
              </a:ext>
            </a:extLst>
          </p:cNvPr>
          <p:cNvSpPr txBox="1"/>
          <p:nvPr/>
        </p:nvSpPr>
        <p:spPr>
          <a:xfrm>
            <a:off x="6622473" y="1015998"/>
            <a:ext cx="5236506" cy="562821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 anchor="t">
            <a:noAutofit/>
          </a:bodyPr>
          <a:lstStyle/>
          <a:p>
            <a:r>
              <a:rPr lang="en" altLang="ko-Kore-KR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r>
              <a:rPr lang="en" altLang="ko-Kore-KR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KERNEL_TYPE = OSEK {</a:t>
            </a:r>
          </a:p>
          <a:p>
            <a:r>
              <a:rPr lang="en" altLang="ko-Kore-KR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CLASS = ECC2; </a:t>
            </a:r>
            <a:r>
              <a:rPr lang="en" altLang="ko-Kore-KR" sz="2000" dirty="0">
                <a:solidFill>
                  <a:srgbClr val="3F7F5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Default</a:t>
            </a:r>
            <a:endParaRPr lang="en" altLang="ko-Kore-KR" sz="200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" altLang="ko-Kore-KR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};</a:t>
            </a:r>
          </a:p>
          <a:p>
            <a:r>
              <a:rPr lang="en" altLang="ko-Kore-KR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STARTUPHOOK = </a:t>
            </a:r>
            <a:r>
              <a:rPr lang="en" altLang="ko-Kore-KR" sz="2000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" altLang="ko-Kore-KR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" altLang="ko-Kore-KR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SHUTDOWNHOOK = </a:t>
            </a:r>
            <a:r>
              <a:rPr lang="en" altLang="ko-Kore-KR" sz="2000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" altLang="ko-Kore-KR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" altLang="ko-Kore-KR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PRETASKHOOK = </a:t>
            </a:r>
            <a:r>
              <a:rPr lang="en" altLang="ko-Kore-KR" sz="2000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" altLang="ko-Kore-KR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" altLang="ko-Kore-KR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POSTTASKHOOK = </a:t>
            </a:r>
            <a:r>
              <a:rPr lang="en" altLang="ko-Kore-KR" sz="2000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" altLang="ko-Kore-KR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" altLang="ko-Kore-KR" sz="2000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ERRORHOOK = TRUE;</a:t>
            </a:r>
          </a:p>
          <a:p>
            <a:r>
              <a:rPr lang="en" altLang="ko-Kore-KR" sz="2000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USEGETSERVICEID = TRUE;</a:t>
            </a:r>
          </a:p>
          <a:p>
            <a:r>
              <a:rPr lang="en" altLang="ko-Kore-KR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ko-Kore-KR" sz="2000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USEPARAMETERACCESS = TRUE;</a:t>
            </a:r>
          </a:p>
          <a:p>
            <a:r>
              <a:rPr lang="en" altLang="ko-Kore-KR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r>
              <a:rPr lang="en" altLang="ko-Kore-KR" sz="2000" dirty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  <a:endParaRPr lang="en" altLang="ko-Kore-KR" sz="200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" altLang="ko-Kore-KR" sz="200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모서리가 둥근 사각형 설명선[R] 5">
            <a:extLst>
              <a:ext uri="{FF2B5EF4-FFF2-40B4-BE49-F238E27FC236}">
                <a16:creationId xmlns:a16="http://schemas.microsoft.com/office/drawing/2014/main" id="{5BC2EEEB-FFEF-DE17-48C2-AC9BC1827B3A}"/>
              </a:ext>
            </a:extLst>
          </p:cNvPr>
          <p:cNvSpPr/>
          <p:nvPr/>
        </p:nvSpPr>
        <p:spPr>
          <a:xfrm>
            <a:off x="2721935" y="3009014"/>
            <a:ext cx="3570607" cy="1306338"/>
          </a:xfrm>
          <a:prstGeom prst="wedgeRoundRectCallout">
            <a:avLst>
              <a:gd name="adj1" fmla="val 68077"/>
              <a:gd name="adj2" fmla="val 3261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kumimoji="1" lang="ko-KR" altLang="en-US" dirty="0"/>
              <a:t>오류가 발생한</a:t>
            </a:r>
            <a:r>
              <a:rPr kumimoji="1" lang="en-US" altLang="ko-KR" dirty="0"/>
              <a:t> </a:t>
            </a:r>
            <a:r>
              <a:rPr kumimoji="1" lang="en-US" altLang="ko-Kore-KR" dirty="0"/>
              <a:t>Service ID</a:t>
            </a:r>
            <a:r>
              <a:rPr kumimoji="1" lang="ko-Kore-KR" altLang="en-US" dirty="0"/>
              <a:t>와</a:t>
            </a:r>
            <a:r>
              <a:rPr kumimoji="1" lang="en-US" altLang="ko-Kore-KR" dirty="0"/>
              <a:t> Parameter </a:t>
            </a:r>
            <a:r>
              <a:rPr kumimoji="1" lang="ko-Kore-KR" altLang="en-US" dirty="0"/>
              <a:t>정보</a:t>
            </a:r>
            <a:r>
              <a:rPr kumimoji="1" lang="ko-KR" altLang="en-US" dirty="0"/>
              <a:t> 접근 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9977479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186990-D58D-1469-4BCE-D5D78B137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15. Error Handling</a:t>
            </a:r>
            <a:endParaRPr kumimoji="1" lang="ko-Kore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156974-EC44-4754-B537-78CCADE8F847}"/>
              </a:ext>
            </a:extLst>
          </p:cNvPr>
          <p:cNvSpPr txBox="1"/>
          <p:nvPr/>
        </p:nvSpPr>
        <p:spPr>
          <a:xfrm>
            <a:off x="333022" y="1015999"/>
            <a:ext cx="11525958" cy="56513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 anchor="t">
            <a:noAutofit/>
          </a:bodyPr>
          <a:lstStyle/>
          <a:p>
            <a:r>
              <a:rPr lang="en" altLang="ko-Kore-KR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ISR2(TimerISR)</a:t>
            </a:r>
          </a:p>
          <a:p>
            <a:r>
              <a:rPr lang="en" altLang="ko-Kore-KR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" altLang="ko-Kore-KR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osEE_tc_stm_set_sr0_next_match( 1000000U );</a:t>
            </a:r>
            <a:endParaRPr lang="en" altLang="ko-Kore-KR" sz="200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" altLang="ko-Kore-KR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" altLang="ko-Kore-KR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n" altLang="ko-Kore-KR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ko-Kore-KR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long</a:t>
            </a:r>
            <a:r>
              <a:rPr lang="en" altLang="ko-Kore-KR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c = -4;</a:t>
            </a:r>
          </a:p>
          <a:p>
            <a:r>
              <a:rPr lang="en" altLang="ko-Kore-KR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TaskStateType s;</a:t>
            </a:r>
          </a:p>
          <a:p>
            <a:r>
              <a:rPr lang="en" altLang="ko-Kore-KR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" altLang="ko-Kore-KR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" altLang="ko-Kore-KR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(c == </a:t>
            </a:r>
            <a:r>
              <a:rPr lang="en" altLang="ko-Kore-KR" sz="2000" dirty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" altLang="ko-Kore-KR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" altLang="ko-Kore-KR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    </a:t>
            </a:r>
            <a:r>
              <a:rPr lang="en" altLang="ko-Kore-KR" sz="2000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GetTaskState(30, &amp;s);</a:t>
            </a:r>
          </a:p>
          <a:p>
            <a:r>
              <a:rPr lang="en" altLang="ko-Kore-KR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" altLang="ko-Kore-KR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IncrementCounter(mycounter);</a:t>
            </a:r>
          </a:p>
          <a:p>
            <a:r>
              <a:rPr lang="en" altLang="ko-Kore-KR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printfSerial(</a:t>
            </a:r>
            <a:r>
              <a:rPr lang="en" altLang="ko-Kore-KR" sz="2000" dirty="0">
                <a:solidFill>
                  <a:srgbClr val="2A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"\n%4ld: "</a:t>
            </a:r>
            <a:r>
              <a:rPr lang="en" altLang="ko-Kore-KR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c++);</a:t>
            </a:r>
          </a:p>
          <a:p>
            <a:r>
              <a:rPr lang="en" altLang="ko-Kore-KR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" altLang="ko-Kore-KR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" altLang="ko-Kore-KR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" altLang="ko-Kore-KR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ko-Kore-KR" sz="2000" b="1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ErrorHook</a:t>
            </a:r>
            <a:r>
              <a:rPr lang="en" altLang="ko-Kore-KR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altLang="ko-Kore-KR" sz="2000" dirty="0" err="1">
                <a:solidFill>
                  <a:srgbClr val="0050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StatusType</a:t>
            </a:r>
            <a:r>
              <a:rPr lang="en" altLang="ko-Kore-KR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error)</a:t>
            </a:r>
          </a:p>
          <a:p>
            <a:r>
              <a:rPr lang="en" altLang="ko-Kore-KR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" altLang="ko-Kore-KR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" altLang="ko-Kore-KR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printfSerial</a:t>
            </a:r>
            <a:r>
              <a:rPr lang="en" altLang="ko-Kore-KR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altLang="ko-Kore-KR" sz="2000" dirty="0">
                <a:solidFill>
                  <a:srgbClr val="2A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"[</a:t>
            </a:r>
            <a:r>
              <a:rPr lang="en" altLang="ko-Kore-KR" sz="2000" dirty="0" err="1">
                <a:solidFill>
                  <a:srgbClr val="2A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ErrorHook</a:t>
            </a:r>
            <a:r>
              <a:rPr lang="en" altLang="ko-Kore-KR" sz="2000" dirty="0">
                <a:solidFill>
                  <a:srgbClr val="2A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error = %d, service = %d, </a:t>
            </a:r>
            <a:r>
              <a:rPr lang="en" altLang="ko-Kore-KR" sz="2000" dirty="0" err="1">
                <a:solidFill>
                  <a:srgbClr val="2A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TaskID</a:t>
            </a:r>
            <a:r>
              <a:rPr lang="en" altLang="ko-Kore-KR" sz="2000" dirty="0">
                <a:solidFill>
                  <a:srgbClr val="2A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%d]"</a:t>
            </a:r>
            <a:r>
              <a:rPr lang="en" altLang="ko-Kore-KR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en" altLang="ko-Kore-KR" sz="2000" dirty="0">
              <a:solidFill>
                <a:srgbClr val="2A00FF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" altLang="ko-Kore-KR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" altLang="ko-Kore-KR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error,</a:t>
            </a:r>
          </a:p>
          <a:p>
            <a:r>
              <a:rPr lang="en" altLang="ko-Kore-KR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" altLang="ko-Kore-KR" sz="20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OSErrorGetServiceId</a:t>
            </a:r>
            <a:r>
              <a:rPr lang="en" altLang="ko-Kore-KR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(),</a:t>
            </a:r>
          </a:p>
          <a:p>
            <a:r>
              <a:rPr lang="en" altLang="ko-Kore-KR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" altLang="ko-Kore-KR" sz="20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OSError_GetTaskState_TaskID</a:t>
            </a:r>
            <a:r>
              <a:rPr lang="en" altLang="ko-Kore-KR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r>
              <a:rPr lang="en" altLang="ko-Kore-KR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" altLang="ko-Kore-KR" sz="200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" altLang="ko-Kore-KR" sz="200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모서리가 둥근 사각형 설명선[R] 2">
            <a:extLst>
              <a:ext uri="{FF2B5EF4-FFF2-40B4-BE49-F238E27FC236}">
                <a16:creationId xmlns:a16="http://schemas.microsoft.com/office/drawing/2014/main" id="{B16AA26E-9AA3-15D0-0261-F699B5AFAC9A}"/>
              </a:ext>
            </a:extLst>
          </p:cNvPr>
          <p:cNvSpPr/>
          <p:nvPr/>
        </p:nvSpPr>
        <p:spPr>
          <a:xfrm>
            <a:off x="6411433" y="5485401"/>
            <a:ext cx="3570607" cy="1306338"/>
          </a:xfrm>
          <a:prstGeom prst="wedgeRoundRectCallout">
            <a:avLst>
              <a:gd name="adj1" fmla="val -67413"/>
              <a:gd name="adj2" fmla="val 87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kumimoji="1" lang="en-US" altLang="ko-Kore-KR" dirty="0">
                <a:solidFill>
                  <a:schemeClr val="bg1"/>
                </a:solidFill>
              </a:rPr>
              <a:t>Parameter </a:t>
            </a:r>
            <a:r>
              <a:rPr kumimoji="1" lang="ko-Kore-KR" altLang="en-US" dirty="0">
                <a:solidFill>
                  <a:schemeClr val="bg1"/>
                </a:solidFill>
              </a:rPr>
              <a:t>정보</a:t>
            </a:r>
            <a:r>
              <a:rPr kumimoji="1" lang="ko-KR" altLang="en-US" dirty="0">
                <a:solidFill>
                  <a:schemeClr val="bg1"/>
                </a:solidFill>
              </a:rPr>
              <a:t> 접근 매크로</a:t>
            </a:r>
            <a:endParaRPr kumimoji="1" lang="en-US" altLang="ko-KR" dirty="0">
              <a:solidFill>
                <a:schemeClr val="bg1"/>
              </a:solidFill>
            </a:endParaRPr>
          </a:p>
          <a:p>
            <a:pPr algn="ctr" latinLnBrk="0"/>
            <a:r>
              <a:rPr kumimoji="1" lang="en-US" altLang="ko-Kore-KR" dirty="0">
                <a:solidFill>
                  <a:schemeClr val="bg1"/>
                </a:solidFill>
              </a:rPr>
              <a:t>(</a:t>
            </a:r>
            <a:r>
              <a:rPr kumimoji="1" lang="en-US" altLang="ko-Kore-KR" sz="1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ee_oo_api_osek.h</a:t>
            </a:r>
            <a:r>
              <a:rPr kumimoji="1" lang="en-US" altLang="ko-Kore-KR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kumimoji="1" lang="ko-Kore-KR" altLang="en-US" sz="18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1624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E20263-2E9E-5D98-1426-CA28EDD1E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09. </a:t>
            </a:r>
            <a:r>
              <a:rPr kumimoji="1" lang="en-US" altLang="ko-Kore-KR" dirty="0" err="1"/>
              <a:t>ButtonISR</a:t>
            </a:r>
            <a:r>
              <a:rPr kumimoji="1" lang="en-US" altLang="ko-Kore-KR" dirty="0"/>
              <a:t> (06</a:t>
            </a:r>
            <a:r>
              <a:rPr kumimoji="1" lang="ko-KR" altLang="en-US" dirty="0"/>
              <a:t> 복사해서 수정</a:t>
            </a:r>
            <a:r>
              <a:rPr kumimoji="1" lang="en-US" altLang="ko-KR" dirty="0"/>
              <a:t>)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D3A26F-78A1-3279-A4B8-C5003BFA8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ore-KR" dirty="0" err="1"/>
              <a:t>bsw.cpp</a:t>
            </a:r>
            <a:r>
              <a:rPr kumimoji="1" lang="en-US" altLang="ko-Kore-KR" dirty="0"/>
              <a:t> </a:t>
            </a:r>
            <a:r>
              <a:rPr kumimoji="1" lang="ko-Kore-KR" altLang="en-US" dirty="0"/>
              <a:t>수정</a:t>
            </a:r>
            <a:r>
              <a:rPr kumimoji="1" lang="en-US" altLang="ko-KR" dirty="0"/>
              <a:t>:</a:t>
            </a:r>
            <a:r>
              <a:rPr kumimoji="1" lang="ko-KR" altLang="en-US" dirty="0"/>
              <a:t> 버튼 인터럽트 받을 수 있도록</a:t>
            </a:r>
            <a:endParaRPr kumimoji="1" lang="en-US" altLang="ko-KR" dirty="0"/>
          </a:p>
          <a:p>
            <a:r>
              <a:rPr kumimoji="1" lang="en-US" altLang="ko-Kore-KR" dirty="0"/>
              <a:t>OIL </a:t>
            </a:r>
            <a:r>
              <a:rPr kumimoji="1" lang="ko-KR" altLang="en-US" dirty="0"/>
              <a:t>수정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ButtonISR</a:t>
            </a:r>
            <a:r>
              <a:rPr kumimoji="1" lang="en-US" altLang="ko-KR" dirty="0"/>
              <a:t> </a:t>
            </a:r>
            <a:r>
              <a:rPr kumimoji="1" lang="ko-KR" altLang="en-US" dirty="0"/>
              <a:t>추가</a:t>
            </a:r>
            <a:endParaRPr kumimoji="1" lang="ko-Kore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BDAC1E-0005-5E3F-35A6-A3A57A59C495}"/>
              </a:ext>
            </a:extLst>
          </p:cNvPr>
          <p:cNvSpPr txBox="1"/>
          <p:nvPr/>
        </p:nvSpPr>
        <p:spPr>
          <a:xfrm>
            <a:off x="333020" y="2133600"/>
            <a:ext cx="5762979" cy="45106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 anchor="t">
            <a:noAutofit/>
          </a:bodyPr>
          <a:lstStyle/>
          <a:p>
            <a:endParaRPr lang="en" altLang="ko-Kore-KR" sz="2000" b="1" dirty="0">
              <a:solidFill>
                <a:srgbClr val="7F0055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" altLang="ko-Kore-KR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" altLang="ko-Kore-KR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ko-Kore-KR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" altLang="ko-Kore-KR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altLang="ko-Kore-KR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" altLang="ko-Kore-KR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" altLang="ko-Kore-KR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" altLang="ko-Kore-KR" sz="2000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ko-Kore-KR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osEE_tc_stm_set_clockpersec();</a:t>
            </a:r>
          </a:p>
          <a:p>
            <a:r>
              <a:rPr lang="en" altLang="ko-Kore-KR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osEE_tc_stm_set_sr0( 1000000U, 1U);</a:t>
            </a:r>
          </a:p>
          <a:p>
            <a:endParaRPr lang="en" altLang="ko-Kore-KR" sz="200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" altLang="ko-Kore-KR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UART_init();</a:t>
            </a:r>
          </a:p>
          <a:p>
            <a:r>
              <a:rPr lang="en" altLang="ko-Kore-KR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ko-Kore-KR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initADC();</a:t>
            </a:r>
          </a:p>
          <a:p>
            <a:r>
              <a:rPr lang="en" altLang="ko-Kore-KR" sz="2000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initPeripheralsAndERU();</a:t>
            </a:r>
          </a:p>
          <a:p>
            <a:r>
              <a:rPr lang="en" altLang="ko-Kore-KR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r>
              <a:rPr lang="en" altLang="ko-Kore-KR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r>
              <a:rPr lang="en" altLang="ko-Kore-KR" sz="20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r>
              <a:rPr lang="en" altLang="ko-Kore-KR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r>
              <a:rPr lang="en" altLang="ko-Kore-KR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" altLang="ko-Kore-KR" sz="200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" altLang="ko-Kore-KR" sz="2000" dirty="0">
              <a:solidFill>
                <a:srgbClr val="2A00FF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2462B6-8F71-C281-EB5B-5AF838DD00E4}"/>
              </a:ext>
            </a:extLst>
          </p:cNvPr>
          <p:cNvSpPr txBox="1"/>
          <p:nvPr/>
        </p:nvSpPr>
        <p:spPr>
          <a:xfrm>
            <a:off x="6525491" y="2133600"/>
            <a:ext cx="5333488" cy="170111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 anchor="t">
            <a:noAutofit/>
          </a:bodyPr>
          <a:lstStyle/>
          <a:p>
            <a:r>
              <a:rPr lang="en" altLang="ko-Kore-KR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ISR</a:t>
            </a:r>
            <a:r>
              <a:rPr lang="en" altLang="ko-Kore-KR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ButtonISR {</a:t>
            </a:r>
          </a:p>
          <a:p>
            <a:r>
              <a:rPr lang="en" altLang="ko-Kore-KR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CATEGORY = 2;</a:t>
            </a:r>
          </a:p>
          <a:p>
            <a:r>
              <a:rPr lang="en" altLang="ko-Kore-KR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SOURCE = </a:t>
            </a:r>
            <a:r>
              <a:rPr lang="en" altLang="ko-Kore-KR" sz="2000" dirty="0">
                <a:solidFill>
                  <a:srgbClr val="2A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" altLang="ko-Kore-KR" sz="2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SCUERU0</a:t>
            </a:r>
            <a:r>
              <a:rPr lang="en" altLang="ko-Kore-KR" sz="2000" dirty="0">
                <a:solidFill>
                  <a:srgbClr val="2A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" altLang="ko-Kore-KR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" altLang="ko-Kore-KR" sz="2000" dirty="0">
                <a:latin typeface="Consolas" panose="020B0609020204030204" pitchFamily="49" charset="0"/>
                <a:cs typeface="Consolas" panose="020B0609020204030204" pitchFamily="49" charset="0"/>
              </a:rPr>
              <a:t>    PRIORITY = 10;</a:t>
            </a:r>
            <a:endParaRPr lang="en" altLang="ko-Kore-KR" sz="200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" altLang="ko-Kore-KR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1D3626-FF75-DDE3-1D08-137006F0EA05}"/>
              </a:ext>
            </a:extLst>
          </p:cNvPr>
          <p:cNvSpPr txBox="1"/>
          <p:nvPr/>
        </p:nvSpPr>
        <p:spPr>
          <a:xfrm>
            <a:off x="5061742" y="2133600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bsw.c</a:t>
            </a:r>
            <a:endParaRPr kumimoji="1" lang="ko-Kore-KR" altLang="en-US" sz="24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51492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186990-D58D-1469-4BCE-D5D78B137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15. Error Handling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79D388-CF1F-5A98-A477-3A6CE89D7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E982B6-30BB-861C-2B86-8D3157BC2BD0}"/>
              </a:ext>
            </a:extLst>
          </p:cNvPr>
          <p:cNvSpPr txBox="1"/>
          <p:nvPr/>
        </p:nvSpPr>
        <p:spPr>
          <a:xfrm>
            <a:off x="333021" y="1015999"/>
            <a:ext cx="6012362" cy="56282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 anchor="t">
            <a:noAutofit/>
          </a:bodyPr>
          <a:lstStyle/>
          <a:p>
            <a:r>
              <a:rPr lang="en" altLang="ko-Kore-KR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r>
              <a:rPr lang="en" altLang="ko-Kore-KR" i="1" dirty="0">
                <a:solidFill>
                  <a:srgbClr val="000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E_OK</a:t>
            </a:r>
            <a:r>
              <a:rPr lang="en" altLang="ko-Kore-KR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                </a:t>
            </a:r>
            <a:r>
              <a:rPr lang="en" altLang="ko-Kore-KR" dirty="0">
                <a:solidFill>
                  <a:srgbClr val="3F7F5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/* ((</a:t>
            </a:r>
            <a:r>
              <a:rPr lang="en" altLang="ko-Kore-KR" dirty="0" err="1">
                <a:solidFill>
                  <a:srgbClr val="3F7F5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StatusType</a:t>
            </a:r>
            <a:r>
              <a:rPr lang="en" altLang="ko-Kore-KR" dirty="0">
                <a:solidFill>
                  <a:srgbClr val="3F7F5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)0)  */</a:t>
            </a:r>
            <a:endParaRPr lang="en" altLang="ko-Kore-KR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" altLang="ko-Kore-KR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r>
              <a:rPr lang="en" altLang="ko-Kore-KR" i="1" dirty="0">
                <a:solidFill>
                  <a:srgbClr val="000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E_OS_ACCESS</a:t>
            </a:r>
            <a:r>
              <a:rPr lang="en" altLang="ko-Kore-KR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         </a:t>
            </a:r>
            <a:r>
              <a:rPr lang="en" altLang="ko-Kore-KR" dirty="0">
                <a:solidFill>
                  <a:srgbClr val="3F7F5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/* ((</a:t>
            </a:r>
            <a:r>
              <a:rPr lang="en" altLang="ko-Kore-KR" dirty="0" err="1">
                <a:solidFill>
                  <a:srgbClr val="3F7F5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StatusType</a:t>
            </a:r>
            <a:r>
              <a:rPr lang="en" altLang="ko-Kore-KR" dirty="0">
                <a:solidFill>
                  <a:srgbClr val="3F7F5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)1)  */</a:t>
            </a:r>
            <a:endParaRPr lang="en" altLang="ko-Kore-KR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" altLang="ko-Kore-KR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r>
              <a:rPr lang="en" altLang="ko-Kore-KR" i="1" dirty="0">
                <a:solidFill>
                  <a:srgbClr val="000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E_OS_CALLEVEL</a:t>
            </a:r>
            <a:r>
              <a:rPr lang="en" altLang="ko-Kore-KR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       </a:t>
            </a:r>
            <a:r>
              <a:rPr lang="en" altLang="ko-Kore-KR" dirty="0">
                <a:solidFill>
                  <a:srgbClr val="3F7F5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/* ((</a:t>
            </a:r>
            <a:r>
              <a:rPr lang="en" altLang="ko-Kore-KR" dirty="0" err="1">
                <a:solidFill>
                  <a:srgbClr val="3F7F5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StatusType</a:t>
            </a:r>
            <a:r>
              <a:rPr lang="en" altLang="ko-Kore-KR" dirty="0">
                <a:solidFill>
                  <a:srgbClr val="3F7F5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)2)  */</a:t>
            </a:r>
            <a:endParaRPr lang="en" altLang="ko-Kore-KR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" altLang="ko-Kore-KR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r>
              <a:rPr lang="en" altLang="ko-Kore-KR" i="1" dirty="0">
                <a:solidFill>
                  <a:srgbClr val="000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E_OS_ID</a:t>
            </a:r>
            <a:r>
              <a:rPr lang="en" altLang="ko-Kore-KR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             </a:t>
            </a:r>
            <a:r>
              <a:rPr lang="en" altLang="ko-Kore-KR" dirty="0">
                <a:solidFill>
                  <a:srgbClr val="3F7F5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/* ((</a:t>
            </a:r>
            <a:r>
              <a:rPr lang="en" altLang="ko-Kore-KR" dirty="0" err="1">
                <a:solidFill>
                  <a:srgbClr val="3F7F5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StatusType</a:t>
            </a:r>
            <a:r>
              <a:rPr lang="en" altLang="ko-Kore-KR" dirty="0">
                <a:solidFill>
                  <a:srgbClr val="3F7F5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)3)  */</a:t>
            </a:r>
            <a:endParaRPr lang="en" altLang="ko-Kore-KR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" altLang="ko-Kore-KR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r>
              <a:rPr lang="en" altLang="ko-Kore-KR" i="1" dirty="0">
                <a:solidFill>
                  <a:srgbClr val="000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E_OS_LIMIT</a:t>
            </a:r>
            <a:r>
              <a:rPr lang="en" altLang="ko-Kore-KR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          </a:t>
            </a:r>
            <a:r>
              <a:rPr lang="en" altLang="ko-Kore-KR" dirty="0">
                <a:solidFill>
                  <a:srgbClr val="3F7F5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/* ((</a:t>
            </a:r>
            <a:r>
              <a:rPr lang="en" altLang="ko-Kore-KR" dirty="0" err="1">
                <a:solidFill>
                  <a:srgbClr val="3F7F5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StatusType</a:t>
            </a:r>
            <a:r>
              <a:rPr lang="en" altLang="ko-Kore-KR" dirty="0">
                <a:solidFill>
                  <a:srgbClr val="3F7F5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)4)  */</a:t>
            </a:r>
            <a:endParaRPr lang="en" altLang="ko-Kore-KR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" altLang="ko-Kore-KR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r>
              <a:rPr lang="en" altLang="ko-Kore-KR" i="1" dirty="0">
                <a:solidFill>
                  <a:srgbClr val="000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E_OS_NOFUNC</a:t>
            </a:r>
            <a:r>
              <a:rPr lang="en" altLang="ko-Kore-KR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         </a:t>
            </a:r>
            <a:r>
              <a:rPr lang="en" altLang="ko-Kore-KR" dirty="0">
                <a:solidFill>
                  <a:srgbClr val="3F7F5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/* ((</a:t>
            </a:r>
            <a:r>
              <a:rPr lang="en" altLang="ko-Kore-KR" dirty="0" err="1">
                <a:solidFill>
                  <a:srgbClr val="3F7F5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StatusType</a:t>
            </a:r>
            <a:r>
              <a:rPr lang="en" altLang="ko-Kore-KR" dirty="0">
                <a:solidFill>
                  <a:srgbClr val="3F7F5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)5)  */</a:t>
            </a:r>
            <a:endParaRPr lang="en" altLang="ko-Kore-KR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" altLang="ko-Kore-KR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r>
              <a:rPr lang="en" altLang="ko-Kore-KR" i="1" dirty="0">
                <a:solidFill>
                  <a:srgbClr val="000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E_OS_RESOURCE</a:t>
            </a:r>
            <a:r>
              <a:rPr lang="en" altLang="ko-Kore-KR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       </a:t>
            </a:r>
            <a:r>
              <a:rPr lang="en" altLang="ko-Kore-KR" dirty="0">
                <a:solidFill>
                  <a:srgbClr val="3F7F5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/* ((</a:t>
            </a:r>
            <a:r>
              <a:rPr lang="en" altLang="ko-Kore-KR" dirty="0" err="1">
                <a:solidFill>
                  <a:srgbClr val="3F7F5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StatusType</a:t>
            </a:r>
            <a:r>
              <a:rPr lang="en" altLang="ko-Kore-KR" dirty="0">
                <a:solidFill>
                  <a:srgbClr val="3F7F5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)6)  */</a:t>
            </a:r>
            <a:endParaRPr lang="en" altLang="ko-Kore-KR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" altLang="ko-Kore-KR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r>
              <a:rPr lang="en" altLang="ko-Kore-KR" i="1" dirty="0">
                <a:solidFill>
                  <a:srgbClr val="000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E_OS_STATE</a:t>
            </a:r>
            <a:r>
              <a:rPr lang="en" altLang="ko-Kore-KR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          </a:t>
            </a:r>
            <a:r>
              <a:rPr lang="en" altLang="ko-Kore-KR" dirty="0">
                <a:solidFill>
                  <a:srgbClr val="3F7F5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/* ((</a:t>
            </a:r>
            <a:r>
              <a:rPr lang="en" altLang="ko-Kore-KR" dirty="0" err="1">
                <a:solidFill>
                  <a:srgbClr val="3F7F5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StatusType</a:t>
            </a:r>
            <a:r>
              <a:rPr lang="en" altLang="ko-Kore-KR" dirty="0">
                <a:solidFill>
                  <a:srgbClr val="3F7F5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)7)  */</a:t>
            </a:r>
            <a:endParaRPr lang="en" altLang="ko-Kore-KR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" altLang="ko-Kore-KR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r>
              <a:rPr lang="en" altLang="ko-Kore-KR" i="1" dirty="0">
                <a:solidFill>
                  <a:srgbClr val="000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E_OS_VALUE</a:t>
            </a:r>
            <a:r>
              <a:rPr lang="en" altLang="ko-Kore-KR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          </a:t>
            </a:r>
            <a:r>
              <a:rPr lang="en" altLang="ko-Kore-KR" dirty="0">
                <a:solidFill>
                  <a:srgbClr val="3F7F5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/* ((</a:t>
            </a:r>
            <a:r>
              <a:rPr lang="en" altLang="ko-Kore-KR" dirty="0" err="1">
                <a:solidFill>
                  <a:srgbClr val="3F7F5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StatusType</a:t>
            </a:r>
            <a:r>
              <a:rPr lang="en" altLang="ko-Kore-KR" dirty="0">
                <a:solidFill>
                  <a:srgbClr val="3F7F5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)8)  */</a:t>
            </a:r>
            <a:endParaRPr lang="en" altLang="ko-Kore-KR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" altLang="ko-Kore-KR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r>
              <a:rPr lang="en" altLang="ko-Kore-KR" i="1" dirty="0">
                <a:solidFill>
                  <a:srgbClr val="000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E_OS_SERVICEID</a:t>
            </a:r>
            <a:r>
              <a:rPr lang="en" altLang="ko-Kore-KR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      </a:t>
            </a:r>
            <a:r>
              <a:rPr lang="en" altLang="ko-Kore-KR" dirty="0">
                <a:solidFill>
                  <a:srgbClr val="3F7F5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/* ((</a:t>
            </a:r>
            <a:r>
              <a:rPr lang="en" altLang="ko-Kore-KR" dirty="0" err="1">
                <a:solidFill>
                  <a:srgbClr val="3F7F5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StatusType</a:t>
            </a:r>
            <a:r>
              <a:rPr lang="en" altLang="ko-Kore-KR" dirty="0">
                <a:solidFill>
                  <a:srgbClr val="3F7F5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)9)  */</a:t>
            </a:r>
            <a:endParaRPr lang="en" altLang="ko-Kore-KR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" altLang="ko-Kore-KR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r>
              <a:rPr lang="en" altLang="ko-Kore-KR" i="1" dirty="0">
                <a:solidFill>
                  <a:srgbClr val="000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E_OS_ILLEGAL_ADDRESS</a:t>
            </a:r>
            <a:r>
              <a:rPr lang="en" altLang="ko-Kore-KR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" altLang="ko-Kore-KR" dirty="0">
                <a:solidFill>
                  <a:srgbClr val="3F7F5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/* ((</a:t>
            </a:r>
            <a:r>
              <a:rPr lang="en" altLang="ko-Kore-KR" dirty="0" err="1">
                <a:solidFill>
                  <a:srgbClr val="3F7F5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StatusType</a:t>
            </a:r>
            <a:r>
              <a:rPr lang="en" altLang="ko-Kore-KR" dirty="0">
                <a:solidFill>
                  <a:srgbClr val="3F7F5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)10) */</a:t>
            </a:r>
          </a:p>
          <a:p>
            <a:r>
              <a:rPr lang="en" altLang="ko-Kore-KR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…</a:t>
            </a:r>
            <a:endParaRPr lang="en" altLang="ko-Kore-KR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" altLang="ko-Kore-KR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434901-A351-46DB-BF3B-D17F803A708A}"/>
              </a:ext>
            </a:extLst>
          </p:cNvPr>
          <p:cNvSpPr txBox="1"/>
          <p:nvPr/>
        </p:nvSpPr>
        <p:spPr>
          <a:xfrm>
            <a:off x="6470074" y="1015999"/>
            <a:ext cx="5388906" cy="56282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 anchor="t">
            <a:noAutofit/>
          </a:bodyPr>
          <a:lstStyle/>
          <a:p>
            <a:r>
              <a:rPr lang="en" altLang="ko-Kore-KR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r>
              <a:rPr lang="en" altLang="ko-Kore-KR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OSServiceId_ActivateTask</a:t>
            </a:r>
            <a:r>
              <a:rPr lang="en" altLang="ko-Kore-KR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= (0),</a:t>
            </a:r>
          </a:p>
          <a:p>
            <a:r>
              <a:rPr lang="en" altLang="ko-Kore-KR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r>
              <a:rPr lang="en" altLang="ko-Kore-KR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OSServiceId_TerminateTask</a:t>
            </a:r>
            <a:r>
              <a:rPr lang="en" altLang="ko-Kore-KR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      = (2),</a:t>
            </a:r>
          </a:p>
          <a:p>
            <a:r>
              <a:rPr lang="en" altLang="ko-Kore-KR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r>
              <a:rPr lang="en" altLang="ko-Kore-KR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OSServiceId_ChainTask</a:t>
            </a:r>
            <a:r>
              <a:rPr lang="en" altLang="ko-Kore-KR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          = (4),</a:t>
            </a:r>
          </a:p>
          <a:p>
            <a:r>
              <a:rPr lang="en" altLang="ko-Kore-KR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r>
              <a:rPr lang="en" altLang="ko-Kore-KR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OSServiceId_Schedule</a:t>
            </a:r>
            <a:r>
              <a:rPr lang="en" altLang="ko-Kore-KR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 = (6),</a:t>
            </a:r>
          </a:p>
          <a:p>
            <a:r>
              <a:rPr lang="en" altLang="ko-Kore-KR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r>
              <a:rPr lang="en" altLang="ko-Kore-KR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OSServiceId_GetTaskID</a:t>
            </a:r>
            <a:r>
              <a:rPr lang="en" altLang="ko-Kore-KR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          = (8),</a:t>
            </a:r>
          </a:p>
          <a:p>
            <a:r>
              <a:rPr lang="en" altLang="ko-Kore-KR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r>
              <a:rPr lang="en" altLang="ko-Kore-KR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OSServiceId_GetTaskState</a:t>
            </a:r>
            <a:r>
              <a:rPr lang="en" altLang="ko-Kore-KR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= (10),</a:t>
            </a:r>
          </a:p>
          <a:p>
            <a:r>
              <a:rPr lang="en" altLang="ko-Kore-KR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r>
              <a:rPr lang="en" altLang="ko-Kore-KR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OSServiceId_DisableAllInterrupts</a:t>
            </a:r>
            <a:r>
              <a:rPr lang="en" altLang="ko-Kore-KR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 (12),</a:t>
            </a:r>
            <a:endParaRPr lang="en" altLang="ko-Kore-KR" dirty="0">
              <a:solidFill>
                <a:srgbClr val="0000C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" altLang="ko-Kore-KR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r>
              <a:rPr lang="en" altLang="ko-Kore-KR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OSServiceId_EnableAllInterrupts</a:t>
            </a:r>
            <a:r>
              <a:rPr lang="en" altLang="ko-Kore-KR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= (14),</a:t>
            </a:r>
            <a:endParaRPr lang="en" altLang="ko-Kore-KR" dirty="0">
              <a:solidFill>
                <a:srgbClr val="0000C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" altLang="ko-Kore-KR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r>
              <a:rPr lang="en" altLang="ko-Kore-KR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OSServiceId_SuspendAllInterrupts</a:t>
            </a:r>
            <a:r>
              <a:rPr lang="en" altLang="ko-Kore-KR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 (16),</a:t>
            </a:r>
            <a:endParaRPr lang="en" altLang="ko-Kore-KR" dirty="0">
              <a:solidFill>
                <a:srgbClr val="0000C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" altLang="ko-Kore-KR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r>
              <a:rPr lang="en" altLang="ko-Kore-KR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OSServiceId_ResumeAllInterrupts</a:t>
            </a:r>
            <a:r>
              <a:rPr lang="en" altLang="ko-Kore-KR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= (18),</a:t>
            </a:r>
            <a:endParaRPr lang="en" altLang="ko-Kore-KR" dirty="0">
              <a:solidFill>
                <a:srgbClr val="0000C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" altLang="ko-Kore-KR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r>
              <a:rPr lang="en" altLang="ko-Kore-KR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OSServiceId_SuspendOSInterrupts</a:t>
            </a:r>
            <a:r>
              <a:rPr lang="en" altLang="ko-Kore-KR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= (20),</a:t>
            </a:r>
            <a:endParaRPr lang="en" altLang="ko-Kore-KR" dirty="0">
              <a:solidFill>
                <a:srgbClr val="0000C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" altLang="ko-Kore-KR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r>
              <a:rPr lang="en" altLang="ko-Kore-KR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OSServiceId_ResumeOSInterrupts</a:t>
            </a:r>
            <a:r>
              <a:rPr lang="en" altLang="ko-Kore-KR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= (22),</a:t>
            </a:r>
            <a:endParaRPr lang="en" altLang="ko-Kore-KR" dirty="0">
              <a:solidFill>
                <a:srgbClr val="0000C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" altLang="ko-Kore-KR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…</a:t>
            </a:r>
            <a:endParaRPr lang="en" altLang="ko-Kore-KR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" altLang="ko-Kore-KR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914BA0-3EE1-C36B-4362-59AF559182B9}"/>
              </a:ext>
            </a:extLst>
          </p:cNvPr>
          <p:cNvSpPr txBox="1"/>
          <p:nvPr/>
        </p:nvSpPr>
        <p:spPr>
          <a:xfrm>
            <a:off x="4185817" y="6123710"/>
            <a:ext cx="2159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0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ee_api_types.h</a:t>
            </a:r>
            <a:endParaRPr kumimoji="1" lang="ko-Kore-KR" altLang="en-US" sz="20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22420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950857-9FE5-613B-7383-816FDE3B3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15. Error Handling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A8E863-575F-F2C2-5E41-E83431EFB9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F4858C-6FAD-E48E-E2E7-197CCA0D5F1B}"/>
              </a:ext>
            </a:extLst>
          </p:cNvPr>
          <p:cNvSpPr txBox="1"/>
          <p:nvPr/>
        </p:nvSpPr>
        <p:spPr>
          <a:xfrm>
            <a:off x="333021" y="1015999"/>
            <a:ext cx="11525958" cy="5628211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/>
            </a:solidFill>
          </a:ln>
        </p:spPr>
        <p:txBody>
          <a:bodyPr wrap="square" rtlCol="0" anchor="t">
            <a:noAutofit/>
          </a:bodyPr>
          <a:lstStyle/>
          <a:p>
            <a:r>
              <a:rPr lang="en" altLang="ko-Kore-KR" sz="16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/**</a:t>
            </a:r>
          </a:p>
          <a:p>
            <a:r>
              <a:rPr lang="en" altLang="ko-Kore-KR" sz="16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 *  \brief This macro returns the </a:t>
            </a:r>
            <a:r>
              <a:rPr lang="en" altLang="ko-Kore-KR" sz="1600" dirty="0" err="1">
                <a:solidFill>
                  <a:schemeClr val="bg1"/>
                </a:solidFill>
                <a:effectLst/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TaskID</a:t>
            </a:r>
            <a:r>
              <a:rPr lang="en" altLang="ko-Kore-KR" sz="16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 parameter passed to </a:t>
            </a:r>
            <a:r>
              <a:rPr lang="en" altLang="ko-Kore-KR" sz="1600" dirty="0" err="1">
                <a:solidFill>
                  <a:schemeClr val="bg1"/>
                </a:solidFill>
                <a:effectLst/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ActivateTask</a:t>
            </a:r>
            <a:r>
              <a:rPr lang="en" altLang="ko-Kore-KR" sz="16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().</a:t>
            </a:r>
          </a:p>
          <a:p>
            <a:r>
              <a:rPr lang="en" altLang="ko-Kore-KR" sz="16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 *  \ingroup primitives-hook</a:t>
            </a:r>
          </a:p>
          <a:p>
            <a:r>
              <a:rPr lang="en" altLang="ko-Kore-KR" sz="16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 */</a:t>
            </a:r>
          </a:p>
          <a:p>
            <a:r>
              <a:rPr lang="en" altLang="ko-Kore-KR" sz="16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#define </a:t>
            </a:r>
            <a:r>
              <a:rPr lang="en" altLang="ko-Kore-KR" sz="1600" dirty="0" err="1">
                <a:solidFill>
                  <a:schemeClr val="bg1"/>
                </a:solidFill>
                <a:effectLst/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OSError_ActivateTask_TaskID</a:t>
            </a:r>
            <a:r>
              <a:rPr lang="en" altLang="ko-Kore-KR" sz="16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()\</a:t>
            </a:r>
          </a:p>
          <a:p>
            <a:r>
              <a:rPr lang="en" altLang="ko-Kore-KR" sz="16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  ((</a:t>
            </a:r>
            <a:r>
              <a:rPr lang="en" altLang="ko-Kore-KR" sz="1600" dirty="0" err="1">
                <a:solidFill>
                  <a:schemeClr val="bg1"/>
                </a:solidFill>
                <a:effectLst/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TaskType</a:t>
            </a:r>
            <a:r>
              <a:rPr lang="en" altLang="ko-Kore-KR" sz="16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)osEE_get_api_param1().</a:t>
            </a:r>
            <a:r>
              <a:rPr lang="en" altLang="ko-Kore-KR" sz="1600" dirty="0" err="1">
                <a:solidFill>
                  <a:schemeClr val="bg1"/>
                </a:solidFill>
                <a:effectLst/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num_param</a:t>
            </a:r>
            <a:r>
              <a:rPr lang="en" altLang="ko-Kore-KR" sz="16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)</a:t>
            </a:r>
          </a:p>
          <a:p>
            <a:endParaRPr lang="en" altLang="ko-Kore-KR" sz="1600" dirty="0">
              <a:solidFill>
                <a:schemeClr val="bg1"/>
              </a:solidFill>
              <a:effectLst/>
              <a:latin typeface="Consolas" panose="020B0609020204030204" pitchFamily="49" charset="0"/>
              <a:ea typeface="Tahoma" panose="020B0604030504040204" pitchFamily="34" charset="0"/>
              <a:cs typeface="Consolas" panose="020B0609020204030204" pitchFamily="49" charset="0"/>
            </a:endParaRPr>
          </a:p>
          <a:p>
            <a:r>
              <a:rPr lang="en" altLang="ko-Kore-KR" sz="16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/**</a:t>
            </a:r>
          </a:p>
          <a:p>
            <a:r>
              <a:rPr lang="en" altLang="ko-Kore-KR" sz="16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 *  \brief This macro returns the </a:t>
            </a:r>
            <a:r>
              <a:rPr lang="en" altLang="ko-Kore-KR" sz="1600" dirty="0" err="1">
                <a:solidFill>
                  <a:schemeClr val="bg1"/>
                </a:solidFill>
                <a:effectLst/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TaskID</a:t>
            </a:r>
            <a:r>
              <a:rPr lang="en" altLang="ko-Kore-KR" sz="16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 parameter passed to </a:t>
            </a:r>
            <a:r>
              <a:rPr lang="en" altLang="ko-Kore-KR" sz="1600" dirty="0" err="1">
                <a:solidFill>
                  <a:schemeClr val="bg1"/>
                </a:solidFill>
                <a:effectLst/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ChainTask</a:t>
            </a:r>
            <a:r>
              <a:rPr lang="en" altLang="ko-Kore-KR" sz="16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().</a:t>
            </a:r>
          </a:p>
          <a:p>
            <a:r>
              <a:rPr lang="en" altLang="ko-Kore-KR" sz="16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 *  \ingroup primitives-hook</a:t>
            </a:r>
          </a:p>
          <a:p>
            <a:r>
              <a:rPr lang="en" altLang="ko-Kore-KR" sz="16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 */</a:t>
            </a:r>
          </a:p>
          <a:p>
            <a:r>
              <a:rPr lang="en" altLang="ko-Kore-KR" sz="16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#define </a:t>
            </a:r>
            <a:r>
              <a:rPr lang="en" altLang="ko-Kore-KR" sz="1600" dirty="0" err="1">
                <a:solidFill>
                  <a:schemeClr val="bg1"/>
                </a:solidFill>
                <a:effectLst/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OSError_ChainTask_TaskID</a:t>
            </a:r>
            <a:r>
              <a:rPr lang="en" altLang="ko-Kore-KR" sz="16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()\</a:t>
            </a:r>
          </a:p>
          <a:p>
            <a:r>
              <a:rPr lang="en" altLang="ko-Kore-KR" sz="16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  ((</a:t>
            </a:r>
            <a:r>
              <a:rPr lang="en" altLang="ko-Kore-KR" sz="1600" dirty="0" err="1">
                <a:solidFill>
                  <a:schemeClr val="bg1"/>
                </a:solidFill>
                <a:effectLst/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TaskType</a:t>
            </a:r>
            <a:r>
              <a:rPr lang="en" altLang="ko-Kore-KR" sz="16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)osEE_get_api_param1().</a:t>
            </a:r>
            <a:r>
              <a:rPr lang="en" altLang="ko-Kore-KR" sz="1600" dirty="0" err="1">
                <a:solidFill>
                  <a:schemeClr val="bg1"/>
                </a:solidFill>
                <a:effectLst/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num_param</a:t>
            </a:r>
            <a:r>
              <a:rPr lang="en" altLang="ko-Kore-KR" sz="16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)</a:t>
            </a:r>
          </a:p>
          <a:p>
            <a:endParaRPr lang="en" altLang="ko-Kore-KR" sz="1600" dirty="0">
              <a:solidFill>
                <a:schemeClr val="bg1"/>
              </a:solidFill>
              <a:effectLst/>
              <a:latin typeface="Consolas" panose="020B0609020204030204" pitchFamily="49" charset="0"/>
              <a:ea typeface="Tahoma" panose="020B0604030504040204" pitchFamily="34" charset="0"/>
              <a:cs typeface="Consolas" panose="020B0609020204030204" pitchFamily="49" charset="0"/>
            </a:endParaRPr>
          </a:p>
          <a:p>
            <a:r>
              <a:rPr lang="en" altLang="ko-Kore-KR" sz="16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/**</a:t>
            </a:r>
          </a:p>
          <a:p>
            <a:r>
              <a:rPr lang="en" altLang="ko-Kore-KR" sz="16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 *  \brief This macro returns the </a:t>
            </a:r>
            <a:r>
              <a:rPr lang="en" altLang="ko-Kore-KR" sz="1600" dirty="0" err="1">
                <a:solidFill>
                  <a:schemeClr val="bg1"/>
                </a:solidFill>
                <a:effectLst/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TaskID</a:t>
            </a:r>
            <a:r>
              <a:rPr lang="en" altLang="ko-Kore-KR" sz="16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 parameter passed to </a:t>
            </a:r>
            <a:r>
              <a:rPr lang="en" altLang="ko-Kore-KR" sz="1600" dirty="0" err="1">
                <a:solidFill>
                  <a:schemeClr val="bg1"/>
                </a:solidFill>
                <a:effectLst/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GetTaskID</a:t>
            </a:r>
            <a:r>
              <a:rPr lang="en" altLang="ko-Kore-KR" sz="16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().</a:t>
            </a:r>
          </a:p>
          <a:p>
            <a:r>
              <a:rPr lang="en" altLang="ko-Kore-KR" sz="16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 *  \ingroup primitives-hook</a:t>
            </a:r>
          </a:p>
          <a:p>
            <a:r>
              <a:rPr lang="en" altLang="ko-Kore-KR" sz="16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 */</a:t>
            </a:r>
          </a:p>
          <a:p>
            <a:r>
              <a:rPr lang="en" altLang="ko-Kore-KR" sz="16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#define </a:t>
            </a:r>
            <a:r>
              <a:rPr lang="en" altLang="ko-Kore-KR" sz="1600" dirty="0" err="1">
                <a:solidFill>
                  <a:schemeClr val="bg1"/>
                </a:solidFill>
                <a:effectLst/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OSError_GetTaskID_TaskID</a:t>
            </a:r>
            <a:r>
              <a:rPr lang="en" altLang="ko-Kore-KR" sz="16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()\</a:t>
            </a:r>
          </a:p>
          <a:p>
            <a:r>
              <a:rPr lang="en" altLang="ko-Kore-KR" sz="16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  ((</a:t>
            </a:r>
            <a:r>
              <a:rPr lang="en" altLang="ko-Kore-KR" sz="1600" dirty="0" err="1">
                <a:solidFill>
                  <a:schemeClr val="bg1"/>
                </a:solidFill>
                <a:effectLst/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TaskRefType</a:t>
            </a:r>
            <a:r>
              <a:rPr lang="en" altLang="ko-Kore-KR" sz="16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)osEE_get_api_param1().</a:t>
            </a:r>
            <a:r>
              <a:rPr lang="en" altLang="ko-Kore-KR" sz="1600" dirty="0" err="1">
                <a:solidFill>
                  <a:schemeClr val="bg1"/>
                </a:solidFill>
                <a:effectLst/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p_param</a:t>
            </a:r>
            <a:r>
              <a:rPr lang="en" altLang="ko-Kore-KR" sz="16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)</a:t>
            </a:r>
          </a:p>
          <a:p>
            <a:endParaRPr lang="en" altLang="ko-Kore-KR" sz="1600" dirty="0">
              <a:solidFill>
                <a:schemeClr val="bg1"/>
              </a:solidFill>
              <a:effectLst/>
              <a:latin typeface="Consolas" panose="020B0609020204030204" pitchFamily="49" charset="0"/>
              <a:ea typeface="Tahoma" panose="020B0604030504040204" pitchFamily="34" charset="0"/>
              <a:cs typeface="Consolas" panose="020B0609020204030204" pitchFamily="49" charset="0"/>
            </a:endParaRPr>
          </a:p>
          <a:p>
            <a:endParaRPr lang="en" altLang="ko-Kore-KR" sz="1600" dirty="0">
              <a:solidFill>
                <a:schemeClr val="bg1"/>
              </a:solidFill>
              <a:effectLst/>
              <a:latin typeface="Consolas" panose="020B0609020204030204" pitchFamily="49" charset="0"/>
              <a:ea typeface="Tahoma" panose="020B0604030504040204" pitchFamily="34" charset="0"/>
              <a:cs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533E43-A76C-7138-1525-BB36B6B66E6E}"/>
              </a:ext>
            </a:extLst>
          </p:cNvPr>
          <p:cNvSpPr txBox="1"/>
          <p:nvPr/>
        </p:nvSpPr>
        <p:spPr>
          <a:xfrm>
            <a:off x="4185817" y="6123710"/>
            <a:ext cx="24416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0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ee_oo_api_osek.h</a:t>
            </a:r>
            <a:endParaRPr kumimoji="1" lang="ko-Kore-KR" altLang="en-US" sz="20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02009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A791DC-4590-451F-4C4A-B9FFBC1C0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16. Deadline Miss</a:t>
            </a:r>
            <a:endParaRPr kumimoji="1" lang="ko-Kore-KR" altLang="en-US" dirty="0"/>
          </a:p>
        </p:txBody>
      </p:sp>
      <p:pic>
        <p:nvPicPr>
          <p:cNvPr id="6" name="내용 개체 틀 5" descr="텍스트이(가) 표시된 사진&#10;&#10;자동 생성된 설명">
            <a:extLst>
              <a:ext uri="{FF2B5EF4-FFF2-40B4-BE49-F238E27FC236}">
                <a16:creationId xmlns:a16="http://schemas.microsoft.com/office/drawing/2014/main" id="{236DC298-FF9E-1620-AAD3-8CBF01054F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2473" y="826052"/>
            <a:ext cx="5569527" cy="6197830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7581065-19C9-444C-3108-CDED9173FA9A}"/>
              </a:ext>
            </a:extLst>
          </p:cNvPr>
          <p:cNvSpPr txBox="1"/>
          <p:nvPr/>
        </p:nvSpPr>
        <p:spPr>
          <a:xfrm>
            <a:off x="333021" y="992907"/>
            <a:ext cx="6289452" cy="56513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 anchor="t">
            <a:noAutofit/>
          </a:bodyPr>
          <a:lstStyle/>
          <a:p>
            <a:r>
              <a:rPr lang="en" altLang="ko-Kore-KR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ISR2(TimerISR)</a:t>
            </a:r>
          </a:p>
          <a:p>
            <a:r>
              <a:rPr lang="en" altLang="ko-Kore-KR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" altLang="ko-Kore-KR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osEE_tc_stm_set_sr0_next_match( 1000000U );</a:t>
            </a:r>
            <a:endParaRPr lang="en" altLang="ko-Kore-KR" sz="200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" altLang="ko-Kore-KR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" altLang="ko-Kore-KR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n" altLang="ko-Kore-KR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ko-Kore-KR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long</a:t>
            </a:r>
            <a:r>
              <a:rPr lang="en" altLang="ko-Kore-KR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c = -4;</a:t>
            </a:r>
          </a:p>
          <a:p>
            <a:endParaRPr lang="en" altLang="ko-Kore-KR" sz="200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" altLang="ko-Kore-KR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IncrementCounter(counter1);</a:t>
            </a:r>
          </a:p>
          <a:p>
            <a:r>
              <a:rPr lang="en" altLang="ko-Kore-KR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printfSerial(</a:t>
            </a:r>
            <a:r>
              <a:rPr lang="en" altLang="ko-Kore-KR" sz="2000" dirty="0">
                <a:solidFill>
                  <a:srgbClr val="2A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"\n%4ld: "</a:t>
            </a:r>
            <a:r>
              <a:rPr lang="en" altLang="ko-Kore-KR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c++);</a:t>
            </a:r>
          </a:p>
          <a:p>
            <a:r>
              <a:rPr lang="en" altLang="ko-Kore-KR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" altLang="ko-Kore-KR" sz="200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" altLang="ko-Kore-KR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TASK(Task1)</a:t>
            </a:r>
          </a:p>
          <a:p>
            <a:r>
              <a:rPr lang="en" altLang="ko-Kore-KR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" altLang="ko-Kore-KR" sz="2000" dirty="0">
                <a:solidFill>
                  <a:srgbClr val="0050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ko-Kore-KR" sz="2000" dirty="0" err="1">
                <a:solidFill>
                  <a:srgbClr val="0050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TaskType</a:t>
            </a:r>
            <a:r>
              <a:rPr lang="en" altLang="ko-Kore-KR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id;</a:t>
            </a:r>
            <a:endParaRPr lang="en" altLang="ko-Kore-KR" sz="2000" dirty="0">
              <a:solidFill>
                <a:srgbClr val="005032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" altLang="ko-Kore-KR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ko-Kore-KR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printfSerial</a:t>
            </a:r>
            <a:r>
              <a:rPr lang="en" altLang="ko-Kore-KR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altLang="ko-Kore-KR" sz="2000" dirty="0">
                <a:solidFill>
                  <a:srgbClr val="2A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"Task1 Begins..."</a:t>
            </a:r>
            <a:r>
              <a:rPr lang="en" altLang="ko-Kore-KR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" altLang="ko-Kore-KR" sz="2000" dirty="0">
              <a:solidFill>
                <a:srgbClr val="2A00FF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" altLang="ko-Kore-KR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ko-Kore-KR" sz="20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mdelay</a:t>
            </a:r>
            <a:r>
              <a:rPr lang="en" altLang="ko-Kore-KR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altLang="ko-Kore-KR" sz="2000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7000</a:t>
            </a:r>
            <a:r>
              <a:rPr lang="en" altLang="ko-Kore-KR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" altLang="ko-Kore-KR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ko-Kore-KR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printfSerial</a:t>
            </a:r>
            <a:r>
              <a:rPr lang="en" altLang="ko-Kore-KR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altLang="ko-Kore-KR" sz="2000" dirty="0">
                <a:solidFill>
                  <a:srgbClr val="2A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"Task1 Finishes..."</a:t>
            </a:r>
            <a:r>
              <a:rPr lang="en" altLang="ko-Kore-KR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" altLang="ko-Kore-KR" sz="2000" dirty="0">
              <a:solidFill>
                <a:srgbClr val="2A00FF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" altLang="ko-Kore-KR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ko-Kore-KR" sz="20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TerminateTask</a:t>
            </a:r>
            <a:r>
              <a:rPr lang="en" altLang="ko-Kore-KR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" altLang="ko-Kore-KR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" altLang="ko-Kore-KR" sz="200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DB0007-8CE1-6313-D434-37AC201E6138}"/>
              </a:ext>
            </a:extLst>
          </p:cNvPr>
          <p:cNvSpPr txBox="1"/>
          <p:nvPr/>
        </p:nvSpPr>
        <p:spPr>
          <a:xfrm>
            <a:off x="9160504" y="4669668"/>
            <a:ext cx="25025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0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Kernel Internal Error</a:t>
            </a:r>
            <a:endParaRPr kumimoji="1" lang="ko-Kore-KR" altLang="en-US" sz="2000" dirty="0">
              <a:solidFill>
                <a:srgbClr val="FF000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FECA3D-6DC2-35D6-39A8-19A87770ACA1}"/>
              </a:ext>
            </a:extLst>
          </p:cNvPr>
          <p:cNvSpPr txBox="1"/>
          <p:nvPr/>
        </p:nvSpPr>
        <p:spPr>
          <a:xfrm>
            <a:off x="7888141" y="5290802"/>
            <a:ext cx="36334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2000" dirty="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이</a:t>
            </a:r>
            <a:r>
              <a:rPr kumimoji="1" lang="ko-KR" altLang="en-US" sz="2000" dirty="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경우 </a:t>
            </a:r>
            <a:r>
              <a:rPr kumimoji="1" lang="en-US" altLang="ko-KR" sz="20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Task1</a:t>
            </a:r>
            <a:r>
              <a:rPr kumimoji="1" lang="ko-KR" altLang="en-US" sz="2000" dirty="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의 </a:t>
            </a:r>
            <a:r>
              <a:rPr kumimoji="1" lang="en-US" altLang="ko-KR" sz="20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Deadline Miss</a:t>
            </a:r>
          </a:p>
          <a:p>
            <a:r>
              <a:rPr kumimoji="1" lang="en-US" altLang="ko-Kore-KR" sz="20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Activation </a:t>
            </a:r>
            <a:r>
              <a:rPr kumimoji="1" lang="ko-KR" altLang="en-US" sz="2000" dirty="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수 초과</a:t>
            </a:r>
            <a:endParaRPr kumimoji="1" lang="ko-Kore-KR" altLang="en-US" sz="2000" dirty="0">
              <a:solidFill>
                <a:srgbClr val="FF000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F7A5131E-EACE-DC83-7D32-EEA0F7CDEE2E}"/>
              </a:ext>
            </a:extLst>
          </p:cNvPr>
          <p:cNvSpPr/>
          <p:nvPr/>
        </p:nvSpPr>
        <p:spPr>
          <a:xfrm>
            <a:off x="10249787" y="4360902"/>
            <a:ext cx="297712" cy="30679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890263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Questions</a:t>
            </a:r>
          </a:p>
        </p:txBody>
      </p:sp>
      <p:pic>
        <p:nvPicPr>
          <p:cNvPr id="12" name="Picture 3" descr="MCj0363168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4326" y="2506664"/>
            <a:ext cx="1401763" cy="184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81513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5C49D1-6F1F-A24D-BD86-E5086AB5F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09. </a:t>
            </a:r>
            <a:r>
              <a:rPr kumimoji="1" lang="en-US" altLang="ko-Kore-KR" dirty="0" err="1"/>
              <a:t>ButtonISR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4C5A0C-51E2-8F4E-39F6-E582092689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4471CF-F967-4707-E70D-9DAC6DA6820A}"/>
              </a:ext>
            </a:extLst>
          </p:cNvPr>
          <p:cNvSpPr txBox="1"/>
          <p:nvPr/>
        </p:nvSpPr>
        <p:spPr>
          <a:xfrm>
            <a:off x="333022" y="1015999"/>
            <a:ext cx="4987124" cy="562821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 anchor="t">
            <a:noAutofit/>
          </a:bodyPr>
          <a:lstStyle/>
          <a:p>
            <a:r>
              <a:rPr lang="en" altLang="ko-Kore-KR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ISR2(</a:t>
            </a:r>
            <a:r>
              <a:rPr lang="en" altLang="ko-Kore-KR" sz="20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TimerISR</a:t>
            </a:r>
            <a:r>
              <a:rPr lang="en" altLang="ko-Kore-KR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" altLang="ko-Kore-KR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" altLang="ko-Kore-KR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" altLang="ko-Kore-KR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n" altLang="ko-Kore-KR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ko-Kore-KR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long</a:t>
            </a:r>
            <a:r>
              <a:rPr lang="en" altLang="ko-Kore-KR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c = -4;</a:t>
            </a:r>
          </a:p>
          <a:p>
            <a:r>
              <a:rPr lang="en" altLang="ko-Kore-KR" sz="2000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" altLang="ko-Kore-KR" sz="2000" b="1" strike="sngStrike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" altLang="ko-Kore-KR" sz="2000" strike="sngStrike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(c == 0)</a:t>
            </a:r>
          </a:p>
          <a:p>
            <a:r>
              <a:rPr lang="en" altLang="ko-Kore-KR" sz="2000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    </a:t>
            </a:r>
            <a:r>
              <a:rPr lang="en" altLang="ko-Kore-KR" sz="2000" strike="sngStrike" dirty="0" err="1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ActivateTask</a:t>
            </a:r>
            <a:r>
              <a:rPr lang="en" altLang="ko-Kore-KR" sz="2000" strike="sngStrike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(Task1);</a:t>
            </a:r>
          </a:p>
          <a:p>
            <a:r>
              <a:rPr lang="en" altLang="ko-Kore-KR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" altLang="ko-Kore-KR" sz="20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printfSerial</a:t>
            </a:r>
            <a:r>
              <a:rPr lang="en" altLang="ko-Kore-KR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altLang="ko-Kore-KR" sz="2000" dirty="0">
                <a:solidFill>
                  <a:srgbClr val="2A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"\n%4ld: "</a:t>
            </a:r>
            <a:r>
              <a:rPr lang="en" altLang="ko-Kore-KR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" altLang="ko-Kore-KR" sz="20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c++</a:t>
            </a:r>
            <a:r>
              <a:rPr lang="en" altLang="ko-Kore-KR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" altLang="ko-Kore-KR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" altLang="ko-Kore-KR" sz="200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" altLang="ko-Kore-KR" sz="2000" dirty="0">
              <a:solidFill>
                <a:srgbClr val="2A00FF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668680-7166-3EF0-A5B1-52E46E8BB45E}"/>
              </a:ext>
            </a:extLst>
          </p:cNvPr>
          <p:cNvSpPr txBox="1"/>
          <p:nvPr/>
        </p:nvSpPr>
        <p:spPr>
          <a:xfrm>
            <a:off x="5517369" y="1015999"/>
            <a:ext cx="6538833" cy="562821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 anchor="t">
            <a:noAutofit/>
          </a:bodyPr>
          <a:lstStyle/>
          <a:p>
            <a:r>
              <a:rPr lang="en" altLang="ko-Kore-KR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ISR2(ButtonISR)</a:t>
            </a:r>
          </a:p>
          <a:p>
            <a:r>
              <a:rPr lang="en" altLang="ko-Kore-KR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" altLang="ko-Kore-KR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DisableAllInterrupts();</a:t>
            </a:r>
          </a:p>
          <a:p>
            <a:r>
              <a:rPr lang="en" altLang="ko-Kore-KR" sz="20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osEE_tc_delay(5000);</a:t>
            </a:r>
            <a:endParaRPr lang="en" altLang="ko-Kore-KR" sz="2000" dirty="0">
              <a:solidFill>
                <a:srgbClr val="7F0055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" altLang="ko-Kore-KR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printfSerial(</a:t>
            </a:r>
            <a:r>
              <a:rPr lang="en" altLang="ko-Kore-KR" sz="2000" dirty="0">
                <a:solidFill>
                  <a:srgbClr val="2A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"&lt;BUTTON ISR&gt;"</a:t>
            </a:r>
            <a:r>
              <a:rPr lang="en" altLang="ko-Kore-KR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" altLang="ko-Kore-KR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ko-Kore-KR" sz="2000" dirty="0">
                <a:solidFill>
                  <a:srgbClr val="3F7F5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read ADC value</a:t>
            </a:r>
            <a:endParaRPr lang="en" altLang="ko-Kore-KR" sz="200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" altLang="ko-Kore-KR" sz="2000" dirty="0">
                <a:latin typeface="Consolas" panose="020B0609020204030204" pitchFamily="49" charset="0"/>
                <a:cs typeface="Consolas" panose="020B0609020204030204" pitchFamily="49" charset="0"/>
              </a:rPr>
              <a:t>    unsigned int a0 = readADCValue(3); </a:t>
            </a:r>
          </a:p>
          <a:p>
            <a:r>
              <a:rPr lang="en" altLang="ko-Kore-KR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" altLang="ko-Kore-KR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" altLang="ko-Kore-KR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(a0 &lt; 50) { </a:t>
            </a:r>
            <a:r>
              <a:rPr lang="en" altLang="ko-Kore-KR" sz="2000" dirty="0">
                <a:solidFill>
                  <a:srgbClr val="3F7F5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UP</a:t>
            </a:r>
            <a:endParaRPr lang="en" altLang="ko-Kore-KR" sz="200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" altLang="ko-Kore-KR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ActivateTask(Task1);</a:t>
            </a:r>
          </a:p>
          <a:p>
            <a:r>
              <a:rPr lang="en" altLang="ko-Kore-KR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} </a:t>
            </a:r>
            <a:r>
              <a:rPr lang="en" altLang="ko-Kore-KR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" altLang="ko-Kore-KR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ko-Kore-KR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" altLang="ko-Kore-KR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(a0 &lt; 200) { </a:t>
            </a:r>
            <a:r>
              <a:rPr lang="en" altLang="ko-Kore-KR" sz="2000" dirty="0">
                <a:solidFill>
                  <a:srgbClr val="3F7F5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DOWN</a:t>
            </a:r>
            <a:endParaRPr lang="en" altLang="ko-Kore-KR" sz="200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" altLang="ko-Kore-KR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ActivateTask(Task2);</a:t>
            </a:r>
          </a:p>
          <a:p>
            <a:r>
              <a:rPr lang="en" altLang="ko-Kore-KR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} </a:t>
            </a:r>
            <a:r>
              <a:rPr lang="en" altLang="ko-Kore-KR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" altLang="ko-Kore-KR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ko-Kore-KR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" altLang="ko-Kore-KR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(a0 &lt; 380) { </a:t>
            </a:r>
            <a:r>
              <a:rPr lang="en" altLang="ko-Kore-KR" sz="2000" dirty="0">
                <a:solidFill>
                  <a:srgbClr val="3F7F5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LEFT</a:t>
            </a:r>
            <a:endParaRPr lang="en" altLang="ko-Kore-KR" sz="200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" altLang="ko-Kore-KR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} </a:t>
            </a:r>
            <a:r>
              <a:rPr lang="en" altLang="ko-Kore-KR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" altLang="ko-Kore-KR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ko-Kore-KR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" altLang="ko-Kore-KR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(a0 &lt; 520) { </a:t>
            </a:r>
            <a:r>
              <a:rPr lang="en" altLang="ko-Kore-KR" sz="2000" dirty="0">
                <a:solidFill>
                  <a:srgbClr val="3F7F5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RIGHT</a:t>
            </a:r>
            <a:endParaRPr lang="en" altLang="ko-Kore-KR" sz="200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" altLang="ko-Kore-KR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" altLang="ko-Kore-KR" sz="2000" dirty="0">
                <a:latin typeface="Consolas" panose="020B0609020204030204" pitchFamily="49" charset="0"/>
                <a:cs typeface="Consolas" panose="020B0609020204030204" pitchFamily="49" charset="0"/>
              </a:rPr>
              <a:t>    osEE_tc_delay(3000);</a:t>
            </a:r>
            <a:endParaRPr lang="en" altLang="ko-Kore-KR" sz="200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" altLang="ko-Kore-KR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EnableAllInterrupts();</a:t>
            </a:r>
          </a:p>
          <a:p>
            <a:r>
              <a:rPr lang="en" altLang="ko-Kore-KR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ABFBF8-CEA9-3F97-D458-F73782143DD0}"/>
              </a:ext>
            </a:extLst>
          </p:cNvPr>
          <p:cNvSpPr txBox="1"/>
          <p:nvPr/>
        </p:nvSpPr>
        <p:spPr>
          <a:xfrm>
            <a:off x="10824721" y="1015999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asw.c</a:t>
            </a:r>
            <a:endParaRPr kumimoji="1" lang="ko-Kore-KR" altLang="en-US" sz="24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352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E20263-2E9E-5D98-1426-CA28EDD1E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09. </a:t>
            </a:r>
            <a:r>
              <a:rPr kumimoji="1" lang="en-US" altLang="ko-Kore-KR" dirty="0" err="1"/>
              <a:t>ButtonISR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D3A26F-78A1-3279-A4B8-C5003BFA8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중복 </a:t>
            </a:r>
            <a:r>
              <a:rPr kumimoji="1" lang="en-US" altLang="ko-KR" dirty="0"/>
              <a:t>Activation</a:t>
            </a:r>
            <a:r>
              <a:rPr kumimoji="1" lang="ko-KR" altLang="en-US" dirty="0"/>
              <a:t>의 경우</a:t>
            </a:r>
            <a:r>
              <a:rPr kumimoji="1" lang="en-US" altLang="ko-KR" dirty="0"/>
              <a:t>?</a:t>
            </a:r>
          </a:p>
          <a:p>
            <a:pPr lvl="1"/>
            <a:r>
              <a:rPr kumimoji="1" lang="en-US" altLang="ko-Kore-KR" dirty="0"/>
              <a:t>ACTIVATION = 1; </a:t>
            </a:r>
            <a:r>
              <a:rPr kumimoji="1" lang="ko-KR" altLang="en-US" dirty="0"/>
              <a:t>수정 필요</a:t>
            </a:r>
            <a:endParaRPr kumimoji="1" lang="en-US" altLang="ko-KR" dirty="0"/>
          </a:p>
          <a:p>
            <a:pPr lvl="1"/>
            <a:endParaRPr kumimoji="1" lang="en-US" altLang="ko-KR" dirty="0"/>
          </a:p>
          <a:p>
            <a:r>
              <a:rPr kumimoji="1" lang="en-US" altLang="ko-Kore-KR" dirty="0"/>
              <a:t>ISR</a:t>
            </a:r>
            <a:r>
              <a:rPr kumimoji="1" lang="ko-KR" altLang="en-US" dirty="0"/>
              <a:t>에서 </a:t>
            </a:r>
            <a:r>
              <a:rPr kumimoji="1" lang="en-US" altLang="ko-KR" dirty="0" err="1"/>
              <a:t>mdelay</a:t>
            </a:r>
            <a:r>
              <a:rPr kumimoji="1" lang="en-US" altLang="ko-KR" dirty="0"/>
              <a:t> </a:t>
            </a:r>
            <a:r>
              <a:rPr kumimoji="1" lang="ko-KR" altLang="en-US" dirty="0"/>
              <a:t>실행하면</a:t>
            </a:r>
            <a:r>
              <a:rPr kumimoji="1" lang="en-US" altLang="ko-KR" dirty="0"/>
              <a:t>?</a:t>
            </a:r>
          </a:p>
          <a:p>
            <a:endParaRPr kumimoji="1" lang="en-US" altLang="ko-Kore-KR" dirty="0"/>
          </a:p>
          <a:p>
            <a:r>
              <a:rPr kumimoji="1" lang="en-US" altLang="ko-Kore-KR" dirty="0"/>
              <a:t>Nested Interrupt</a:t>
            </a:r>
          </a:p>
          <a:p>
            <a:pPr lvl="1"/>
            <a:r>
              <a:rPr kumimoji="1" lang="en-US" altLang="ko-Kore-KR" dirty="0" err="1"/>
              <a:t>ButtonISR</a:t>
            </a:r>
            <a:r>
              <a:rPr kumimoji="1" lang="en-US" altLang="ko-Kore-KR" dirty="0"/>
              <a:t> </a:t>
            </a:r>
            <a:r>
              <a:rPr kumimoji="1" lang="ko-KR" altLang="en-US" dirty="0"/>
              <a:t>도중 </a:t>
            </a:r>
            <a:r>
              <a:rPr kumimoji="1" lang="en-US" altLang="ko-KR" dirty="0" err="1"/>
              <a:t>TimerISR</a:t>
            </a:r>
            <a:r>
              <a:rPr kumimoji="1" lang="en-US" altLang="ko-KR" dirty="0"/>
              <a:t> </a:t>
            </a:r>
            <a:r>
              <a:rPr kumimoji="1" lang="ko-KR" altLang="en-US" dirty="0"/>
              <a:t>실행</a:t>
            </a:r>
            <a:endParaRPr kumimoji="1" lang="ko-Kore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FA93470-E781-8C72-5FF3-EC06394D9C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7579" y="985304"/>
            <a:ext cx="6121400" cy="568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806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E20263-2E9E-5D98-1426-CA28EDD1E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10. Alarm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D3A26F-78A1-3279-A4B8-C5003BFA8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ore-KR" dirty="0"/>
              <a:t>OIL</a:t>
            </a:r>
            <a:r>
              <a:rPr kumimoji="1" lang="ko-Kore-KR" altLang="en-US" dirty="0"/>
              <a:t>에</a:t>
            </a:r>
            <a:r>
              <a:rPr kumimoji="1" lang="ko-KR" altLang="en-US" dirty="0"/>
              <a:t> </a:t>
            </a:r>
            <a:r>
              <a:rPr kumimoji="1" lang="en-US" altLang="ko-KR" dirty="0"/>
              <a:t>COUNTER</a:t>
            </a:r>
            <a:r>
              <a:rPr kumimoji="1" lang="ko-KR" altLang="en-US" dirty="0"/>
              <a:t>와 </a:t>
            </a:r>
            <a:r>
              <a:rPr kumimoji="1" lang="en-US" altLang="ko-KR" dirty="0"/>
              <a:t>ALARM </a:t>
            </a:r>
            <a:r>
              <a:rPr kumimoji="1" lang="ko-KR" altLang="en-US" dirty="0"/>
              <a:t>추가</a:t>
            </a:r>
            <a:endParaRPr kumimoji="1" lang="ko-Kore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A69C55-4A34-5F68-0412-D48C9BDE8DB3}"/>
              </a:ext>
            </a:extLst>
          </p:cNvPr>
          <p:cNvSpPr txBox="1"/>
          <p:nvPr/>
        </p:nvSpPr>
        <p:spPr>
          <a:xfrm>
            <a:off x="333021" y="1620982"/>
            <a:ext cx="5333488" cy="50232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 anchor="t">
            <a:noAutofit/>
          </a:bodyPr>
          <a:lstStyle/>
          <a:p>
            <a:r>
              <a:rPr lang="en" altLang="ko-Kore-KR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COUNTER</a:t>
            </a:r>
            <a:r>
              <a:rPr lang="en" altLang="ko-Kore-KR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ko-Kore-KR" sz="2000" dirty="0">
                <a:latin typeface="Consolas" panose="020B0609020204030204" pitchFamily="49" charset="0"/>
                <a:cs typeface="Consolas" panose="020B0609020204030204" pitchFamily="49" charset="0"/>
              </a:rPr>
              <a:t>mycounter</a:t>
            </a:r>
            <a:r>
              <a:rPr lang="en" altLang="ko-Kore-KR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r>
              <a:rPr lang="en" altLang="ko-Kore-KR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MINCYCLE = 1;</a:t>
            </a:r>
          </a:p>
          <a:p>
            <a:r>
              <a:rPr lang="en" altLang="ko-Kore-KR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MAXALLOWEDVALUE = 127;</a:t>
            </a:r>
          </a:p>
          <a:p>
            <a:r>
              <a:rPr lang="en" altLang="ko-Kore-KR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TICKSPERBASE = 1;</a:t>
            </a:r>
          </a:p>
          <a:p>
            <a:r>
              <a:rPr lang="en" altLang="ko-Kore-KR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r>
              <a:rPr lang="en" altLang="ko-Kore-KR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</a:t>
            </a:r>
          </a:p>
          <a:p>
            <a:r>
              <a:rPr lang="en" altLang="ko-Kore-KR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ALARM</a:t>
            </a:r>
            <a:r>
              <a:rPr lang="en" altLang="ko-Kore-KR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alarm1 {</a:t>
            </a:r>
          </a:p>
          <a:p>
            <a:r>
              <a:rPr lang="en" altLang="ko-Kore-KR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" altLang="ko-Kore-KR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COUNTER</a:t>
            </a:r>
            <a:r>
              <a:rPr lang="en" altLang="ko-Kore-KR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" altLang="ko-Kore-KR" sz="2000" dirty="0">
                <a:latin typeface="Consolas" panose="020B0609020204030204" pitchFamily="49" charset="0"/>
                <a:cs typeface="Consolas" panose="020B0609020204030204" pitchFamily="49" charset="0"/>
              </a:rPr>
              <a:t>mycounter</a:t>
            </a:r>
            <a:r>
              <a:rPr lang="en" altLang="ko-Kore-KR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" altLang="ko-Kore-KR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ACTION = ACTIVATETASK {</a:t>
            </a:r>
          </a:p>
          <a:p>
            <a:r>
              <a:rPr lang="en" altLang="ko-Kore-KR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" altLang="ko-Kore-KR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TASK</a:t>
            </a:r>
            <a:r>
              <a:rPr lang="en" altLang="ko-Kore-KR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Task1;</a:t>
            </a:r>
          </a:p>
          <a:p>
            <a:r>
              <a:rPr lang="en" altLang="ko-Kore-KR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};</a:t>
            </a:r>
          </a:p>
          <a:p>
            <a:r>
              <a:rPr lang="en" altLang="ko-Kore-KR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AUTOSTART = TRUE {</a:t>
            </a:r>
          </a:p>
          <a:p>
            <a:r>
              <a:rPr lang="en" altLang="ko-Kore-KR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    ALARMTIME = 5;</a:t>
            </a:r>
          </a:p>
          <a:p>
            <a:r>
              <a:rPr lang="en" altLang="ko-Kore-KR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    CYCLETIME = 10;</a:t>
            </a:r>
          </a:p>
          <a:p>
            <a:r>
              <a:rPr lang="en" altLang="ko-Kore-KR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};</a:t>
            </a:r>
          </a:p>
          <a:p>
            <a:r>
              <a:rPr lang="en" altLang="ko-Kore-KR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r>
              <a:rPr lang="en" altLang="ko-Kore-KR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</a:t>
            </a:r>
          </a:p>
          <a:p>
            <a:r>
              <a:rPr lang="en" altLang="ko-Kore-KR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EC2925-60CA-9819-034F-9718D1186755}"/>
              </a:ext>
            </a:extLst>
          </p:cNvPr>
          <p:cNvSpPr txBox="1"/>
          <p:nvPr/>
        </p:nvSpPr>
        <p:spPr>
          <a:xfrm>
            <a:off x="6525491" y="1620982"/>
            <a:ext cx="5333488" cy="50232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 anchor="t">
            <a:noAutofit/>
          </a:bodyPr>
          <a:lstStyle/>
          <a:p>
            <a:r>
              <a:rPr lang="en" altLang="ko-Kore-KR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</a:t>
            </a:r>
          </a:p>
          <a:p>
            <a:r>
              <a:rPr lang="en" altLang="ko-Kore-KR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ALARM</a:t>
            </a:r>
            <a:r>
              <a:rPr lang="en" altLang="ko-Kore-KR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alarm2 {</a:t>
            </a:r>
          </a:p>
          <a:p>
            <a:r>
              <a:rPr lang="en" altLang="ko-Kore-KR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" altLang="ko-Kore-KR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COUNTER</a:t>
            </a:r>
            <a:r>
              <a:rPr lang="en" altLang="ko-Kore-KR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" altLang="ko-Kore-KR" sz="2000" dirty="0">
                <a:latin typeface="Consolas" panose="020B0609020204030204" pitchFamily="49" charset="0"/>
                <a:cs typeface="Consolas" panose="020B0609020204030204" pitchFamily="49" charset="0"/>
              </a:rPr>
              <a:t>mycounter</a:t>
            </a:r>
            <a:r>
              <a:rPr lang="en" altLang="ko-Kore-KR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" altLang="ko-Kore-KR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ACTION = ACTIVATETASK {</a:t>
            </a:r>
          </a:p>
          <a:p>
            <a:r>
              <a:rPr lang="en" altLang="ko-Kore-KR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" altLang="ko-Kore-KR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TASK</a:t>
            </a:r>
            <a:r>
              <a:rPr lang="en" altLang="ko-Kore-KR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Task2;</a:t>
            </a:r>
          </a:p>
          <a:p>
            <a:r>
              <a:rPr lang="en" altLang="ko-Kore-KR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};</a:t>
            </a:r>
          </a:p>
          <a:p>
            <a:r>
              <a:rPr lang="en" altLang="ko-Kore-KR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AUTOSTART = TRUE {</a:t>
            </a:r>
          </a:p>
          <a:p>
            <a:r>
              <a:rPr lang="en" altLang="ko-Kore-KR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ALARMTIME = 5;</a:t>
            </a:r>
          </a:p>
          <a:p>
            <a:r>
              <a:rPr lang="en" altLang="ko-Kore-KR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CYCLETIME = 20;</a:t>
            </a:r>
          </a:p>
          <a:p>
            <a:r>
              <a:rPr lang="en" altLang="ko-Kore-KR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};</a:t>
            </a:r>
          </a:p>
          <a:p>
            <a:r>
              <a:rPr lang="en" altLang="ko-Kore-KR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144635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E20263-2E9E-5D98-1426-CA28EDD1E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10. Alarm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D3A26F-78A1-3279-A4B8-C5003BFA8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ore-KR" dirty="0" err="1"/>
              <a:t>TimerISR</a:t>
            </a:r>
            <a:r>
              <a:rPr kumimoji="1" lang="ko-Kore-KR" altLang="en-US" dirty="0"/>
              <a:t>에서</a:t>
            </a:r>
            <a:r>
              <a:rPr kumimoji="1" lang="ko-KR" altLang="en-US" dirty="0"/>
              <a:t> </a:t>
            </a:r>
            <a:r>
              <a:rPr kumimoji="1" lang="en-US" altLang="ko-KR" dirty="0"/>
              <a:t>counter1 </a:t>
            </a:r>
            <a:r>
              <a:rPr kumimoji="1" lang="ko-KR" altLang="en-US" dirty="0"/>
              <a:t>증가</a:t>
            </a:r>
            <a:endParaRPr kumimoji="1" lang="ko-Kore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60D261-308D-7851-B67A-A97F2ACA5794}"/>
              </a:ext>
            </a:extLst>
          </p:cNvPr>
          <p:cNvSpPr txBox="1"/>
          <p:nvPr/>
        </p:nvSpPr>
        <p:spPr>
          <a:xfrm>
            <a:off x="333022" y="1620982"/>
            <a:ext cx="4987124" cy="50232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 anchor="t">
            <a:noAutofit/>
          </a:bodyPr>
          <a:lstStyle/>
          <a:p>
            <a:r>
              <a:rPr lang="en" altLang="ko-Kore-KR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ISR2(TimerISR)</a:t>
            </a:r>
          </a:p>
          <a:p>
            <a:r>
              <a:rPr lang="en" altLang="ko-Kore-KR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" altLang="ko-Kore-KR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ko-Kore-KR" sz="2000" dirty="0">
                <a:latin typeface="Consolas" panose="020B0609020204030204" pitchFamily="49" charset="0"/>
                <a:cs typeface="Consolas" panose="020B0609020204030204" pitchFamily="49" charset="0"/>
              </a:rPr>
              <a:t>osEE_tc_stm_set_sr0_next_match(1000000U)</a:t>
            </a:r>
            <a:r>
              <a:rPr lang="en" altLang="ko-Kore-KR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" altLang="ko-Kore-KR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" altLang="ko-Kore-KR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n" altLang="ko-Kore-KR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ko-Kore-KR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long</a:t>
            </a:r>
            <a:r>
              <a:rPr lang="en" altLang="ko-Kore-KR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c = -4;</a:t>
            </a:r>
          </a:p>
          <a:p>
            <a:r>
              <a:rPr lang="en" altLang="ko-Kore-KR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IncrementCounter(</a:t>
            </a:r>
            <a:r>
              <a:rPr lang="en" altLang="ko-Kore-KR" sz="2000" dirty="0">
                <a:latin typeface="Consolas" panose="020B0609020204030204" pitchFamily="49" charset="0"/>
                <a:cs typeface="Consolas" panose="020B0609020204030204" pitchFamily="49" charset="0"/>
              </a:rPr>
              <a:t>mycounter</a:t>
            </a:r>
            <a:r>
              <a:rPr lang="en" altLang="ko-Kore-KR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" altLang="ko-Kore-KR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printfSerial(</a:t>
            </a:r>
            <a:r>
              <a:rPr lang="en" altLang="ko-Kore-KR" sz="2000" dirty="0">
                <a:solidFill>
                  <a:srgbClr val="2A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"\n%4ld: "</a:t>
            </a:r>
            <a:r>
              <a:rPr lang="en" altLang="ko-Kore-KR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c++);</a:t>
            </a:r>
          </a:p>
          <a:p>
            <a:r>
              <a:rPr lang="en" altLang="ko-Kore-KR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" altLang="ko-Kore-KR" sz="200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" altLang="ko-Kore-KR" sz="2000" dirty="0">
              <a:solidFill>
                <a:srgbClr val="2A00FF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3635BE-F527-3540-3D53-E5DE23317870}"/>
              </a:ext>
            </a:extLst>
          </p:cNvPr>
          <p:cNvSpPr txBox="1"/>
          <p:nvPr/>
        </p:nvSpPr>
        <p:spPr>
          <a:xfrm>
            <a:off x="5444836" y="1620982"/>
            <a:ext cx="6040583" cy="50232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 anchor="t">
            <a:noAutofit/>
          </a:bodyPr>
          <a:lstStyle/>
          <a:p>
            <a:r>
              <a:rPr lang="en" altLang="ko-Kore-KR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TASK(Task1)</a:t>
            </a:r>
          </a:p>
          <a:p>
            <a:r>
              <a:rPr lang="en" altLang="ko-Kore-KR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" altLang="ko-Kore-KR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ko-Kore-KR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printfSerial</a:t>
            </a:r>
            <a:r>
              <a:rPr lang="en" altLang="ko-Kore-KR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altLang="ko-Kore-KR" sz="2000" dirty="0">
                <a:solidFill>
                  <a:srgbClr val="2A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"Task1 Begins..."</a:t>
            </a:r>
            <a:r>
              <a:rPr lang="en" altLang="ko-Kore-KR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" altLang="ko-Kore-KR" sz="2000" dirty="0">
              <a:solidFill>
                <a:srgbClr val="2A00FF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" altLang="ko-Kore-KR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ko-Kore-KR" sz="20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mdelay</a:t>
            </a:r>
            <a:r>
              <a:rPr lang="en" altLang="ko-Kore-KR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(3000);</a:t>
            </a:r>
          </a:p>
          <a:p>
            <a:r>
              <a:rPr lang="en" altLang="ko-Kore-KR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ko-Kore-KR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printfSerial</a:t>
            </a:r>
            <a:r>
              <a:rPr lang="en" altLang="ko-Kore-KR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altLang="ko-Kore-KR" sz="2000" dirty="0">
                <a:solidFill>
                  <a:srgbClr val="2A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"Task1 Finishes..."</a:t>
            </a:r>
            <a:r>
              <a:rPr lang="en" altLang="ko-Kore-KR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" altLang="ko-Kore-KR" sz="2000" dirty="0">
              <a:solidFill>
                <a:srgbClr val="2A00FF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" altLang="ko-Kore-KR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ko-Kore-KR" sz="20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TerminateTask</a:t>
            </a:r>
            <a:r>
              <a:rPr lang="en" altLang="ko-Kore-KR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" altLang="ko-Kore-KR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" altLang="ko-Kore-KR" sz="200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" altLang="ko-Kore-KR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TASK(Task2)</a:t>
            </a:r>
          </a:p>
          <a:p>
            <a:r>
              <a:rPr lang="en" altLang="ko-Kore-KR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" altLang="ko-Kore-KR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ko-Kore-KR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printfSerial</a:t>
            </a:r>
            <a:r>
              <a:rPr lang="en" altLang="ko-Kore-KR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altLang="ko-Kore-KR" sz="2000" dirty="0">
                <a:solidFill>
                  <a:srgbClr val="2A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"Task2 Begins..."</a:t>
            </a:r>
            <a:r>
              <a:rPr lang="en" altLang="ko-Kore-KR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" altLang="ko-Kore-KR" sz="2000" dirty="0">
              <a:solidFill>
                <a:srgbClr val="2A00FF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" altLang="ko-Kore-KR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ko-Kore-KR" sz="20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mdelay</a:t>
            </a:r>
            <a:r>
              <a:rPr lang="en" altLang="ko-Kore-KR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(3000);</a:t>
            </a:r>
          </a:p>
          <a:p>
            <a:r>
              <a:rPr lang="en" altLang="ko-Kore-KR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ko-Kore-KR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printfSerial</a:t>
            </a:r>
            <a:r>
              <a:rPr lang="en" altLang="ko-Kore-KR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altLang="ko-Kore-KR" sz="2000" dirty="0">
                <a:solidFill>
                  <a:srgbClr val="2A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"Task2 Finishes..."</a:t>
            </a:r>
            <a:r>
              <a:rPr lang="en" altLang="ko-Kore-KR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" altLang="ko-Kore-KR" sz="2000" dirty="0">
              <a:solidFill>
                <a:srgbClr val="2A00FF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" altLang="ko-Kore-KR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ko-Kore-KR" sz="20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TerminateTask</a:t>
            </a:r>
            <a:r>
              <a:rPr lang="en" altLang="ko-Kore-KR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" altLang="ko-Kore-KR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" altLang="ko-Kore-KR" sz="2000" dirty="0">
              <a:solidFill>
                <a:srgbClr val="2A00FF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9072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E20263-2E9E-5D98-1426-CA28EDD1E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10. Alarm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D3A26F-78A1-3279-A4B8-C5003BFA8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ore-KR" dirty="0"/>
              <a:t>Alarm</a:t>
            </a:r>
            <a:r>
              <a:rPr kumimoji="1" lang="ko-KR" altLang="en-US" dirty="0"/>
              <a:t>을 이용한 주기적 </a:t>
            </a:r>
            <a:r>
              <a:rPr kumimoji="1" lang="en-US" altLang="ko-KR" dirty="0"/>
              <a:t>Task </a:t>
            </a:r>
            <a:r>
              <a:rPr kumimoji="1" lang="ko-KR" altLang="en-US" dirty="0"/>
              <a:t>실행</a:t>
            </a:r>
            <a:endParaRPr kumimoji="1" lang="ko-Kore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E262854-92A1-0332-E608-CC7C0E99E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1559" y="213790"/>
            <a:ext cx="52804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737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E20263-2E9E-5D98-1426-CA28EDD1E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11. Alarm Callback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D3A26F-78A1-3279-A4B8-C5003BFA8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ore-KR" altLang="en-US" dirty="0"/>
              <a:t>콜백</a:t>
            </a:r>
            <a:r>
              <a:rPr kumimoji="1" lang="ko-KR" altLang="en-US" dirty="0"/>
              <a:t> 함수 등록</a:t>
            </a:r>
            <a:endParaRPr kumimoji="1" lang="ko-Kore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7A6936-211B-2DD2-4EDD-E2E315151E91}"/>
              </a:ext>
            </a:extLst>
          </p:cNvPr>
          <p:cNvSpPr txBox="1"/>
          <p:nvPr/>
        </p:nvSpPr>
        <p:spPr>
          <a:xfrm>
            <a:off x="333021" y="3168674"/>
            <a:ext cx="7259270" cy="33468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 anchor="t">
            <a:noAutofit/>
          </a:bodyPr>
          <a:lstStyle/>
          <a:p>
            <a:r>
              <a:rPr lang="en" altLang="ko-Kore-KR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ALARM</a:t>
            </a:r>
            <a:r>
              <a:rPr lang="en" altLang="ko-Kore-KR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alarm3 {</a:t>
            </a:r>
          </a:p>
          <a:p>
            <a:r>
              <a:rPr lang="en" altLang="ko-Kore-KR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" altLang="ko-Kore-KR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COUNTER</a:t>
            </a:r>
            <a:r>
              <a:rPr lang="en" altLang="ko-Kore-KR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mycounter;</a:t>
            </a:r>
          </a:p>
          <a:p>
            <a:r>
              <a:rPr lang="en" altLang="ko-Kore-KR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ACTION = ALARMCALLBACK {</a:t>
            </a:r>
          </a:p>
          <a:p>
            <a:r>
              <a:rPr lang="en" altLang="ko-Kore-KR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ALARMCALLBACKNAME = </a:t>
            </a:r>
            <a:r>
              <a:rPr lang="en" altLang="ko-Kore-KR" sz="2000" dirty="0">
                <a:solidFill>
                  <a:srgbClr val="2A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" altLang="ko-Kore-KR" sz="2000" dirty="0" err="1">
                <a:solidFill>
                  <a:srgbClr val="2A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MyCallback</a:t>
            </a:r>
            <a:r>
              <a:rPr lang="en" altLang="ko-Kore-KR" sz="2000" dirty="0">
                <a:solidFill>
                  <a:srgbClr val="2A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" altLang="ko-Kore-KR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" altLang="ko-Kore-KR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};</a:t>
            </a:r>
          </a:p>
          <a:p>
            <a:r>
              <a:rPr lang="en" altLang="ko-Kore-KR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AUTOSTART = TRUE {</a:t>
            </a:r>
          </a:p>
          <a:p>
            <a:r>
              <a:rPr lang="en" altLang="ko-Kore-KR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ALARMTIME = 5;</a:t>
            </a:r>
          </a:p>
          <a:p>
            <a:r>
              <a:rPr lang="en" altLang="ko-Kore-KR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CYCLETIME = 15;</a:t>
            </a:r>
          </a:p>
          <a:p>
            <a:r>
              <a:rPr lang="en" altLang="ko-Kore-KR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};</a:t>
            </a:r>
          </a:p>
          <a:p>
            <a:r>
              <a:rPr lang="en" altLang="ko-Kore-KR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60A80B-0E95-4D90-27D8-D010938761C6}"/>
              </a:ext>
            </a:extLst>
          </p:cNvPr>
          <p:cNvSpPr txBox="1"/>
          <p:nvPr/>
        </p:nvSpPr>
        <p:spPr>
          <a:xfrm>
            <a:off x="333021" y="1620982"/>
            <a:ext cx="7259270" cy="135774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 anchor="t">
            <a:noAutofit/>
          </a:bodyPr>
          <a:lstStyle/>
          <a:p>
            <a:r>
              <a:rPr lang="en" altLang="ko-Kore-KR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ALARMCALLBACK</a:t>
            </a:r>
            <a:r>
              <a:rPr lang="en" altLang="ko-Kore-KR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altLang="ko-Kore-KR" sz="20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MyCallback</a:t>
            </a:r>
            <a:r>
              <a:rPr lang="en" altLang="ko-Kore-KR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" altLang="ko-Kore-KR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ko-Kore-KR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printfSerial</a:t>
            </a:r>
            <a:r>
              <a:rPr lang="en" altLang="ko-Kore-KR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altLang="ko-Kore-KR" sz="2000" dirty="0">
                <a:solidFill>
                  <a:srgbClr val="2A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" altLang="ko-Kore-KR" sz="2000" dirty="0" err="1">
                <a:solidFill>
                  <a:srgbClr val="2A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MyCallback</a:t>
            </a:r>
            <a:r>
              <a:rPr lang="en" altLang="ko-Kore-KR" sz="2000" dirty="0">
                <a:solidFill>
                  <a:srgbClr val="2A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Begins..."</a:t>
            </a:r>
            <a:r>
              <a:rPr lang="en" altLang="ko-Kore-KR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" altLang="ko-Kore-KR" sz="2000" dirty="0">
              <a:solidFill>
                <a:srgbClr val="2A00FF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" altLang="ko-Kore-KR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ko-Kore-KR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printfSerial</a:t>
            </a:r>
            <a:r>
              <a:rPr lang="en" altLang="ko-Kore-KR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altLang="ko-Kore-KR" sz="2000" dirty="0">
                <a:solidFill>
                  <a:srgbClr val="2A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" altLang="ko-Kore-KR" sz="2000" dirty="0" err="1">
                <a:solidFill>
                  <a:srgbClr val="2A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MyCallback</a:t>
            </a:r>
            <a:r>
              <a:rPr lang="en" altLang="ko-Kore-KR" sz="2000" dirty="0">
                <a:solidFill>
                  <a:srgbClr val="2A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Finishes..."</a:t>
            </a:r>
            <a:r>
              <a:rPr lang="en" altLang="ko-Kore-KR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" altLang="ko-Kore-KR" sz="2000" dirty="0">
              <a:solidFill>
                <a:srgbClr val="2A00FF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" altLang="ko-Kore-KR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" altLang="ko-Kore-KR" sz="200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" altLang="ko-Kore-KR" sz="2000" dirty="0">
              <a:solidFill>
                <a:srgbClr val="2A00FF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D8CAF3C-EE42-1384-F93D-C24BAC63E5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1559" y="0"/>
            <a:ext cx="52804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22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E20263-2E9E-5D98-1426-CA28EDD1E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12. Event</a:t>
            </a:r>
            <a:endParaRPr kumimoji="1" lang="ko-Kore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D6344B-B695-D1B3-8412-1214B2C823F0}"/>
              </a:ext>
            </a:extLst>
          </p:cNvPr>
          <p:cNvSpPr txBox="1"/>
          <p:nvPr/>
        </p:nvSpPr>
        <p:spPr>
          <a:xfrm>
            <a:off x="333021" y="1026136"/>
            <a:ext cx="5839179" cy="56513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 anchor="t">
            <a:noAutofit/>
          </a:bodyPr>
          <a:lstStyle/>
          <a:p>
            <a:r>
              <a:rPr lang="en" altLang="ko-Kore-KR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TASK(Task2)</a:t>
            </a:r>
          </a:p>
          <a:p>
            <a:r>
              <a:rPr lang="en" altLang="ko-Kore-KR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" altLang="ko-Kore-KR" sz="2000" dirty="0">
                <a:solidFill>
                  <a:srgbClr val="0050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EventMaskType</a:t>
            </a:r>
            <a:r>
              <a:rPr lang="en" altLang="ko-Kore-KR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mask;</a:t>
            </a:r>
            <a:endParaRPr lang="en" altLang="ko-Kore-KR" sz="2000" dirty="0">
              <a:solidFill>
                <a:srgbClr val="005032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" altLang="ko-Kore-KR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printfSerial(</a:t>
            </a:r>
            <a:r>
              <a:rPr lang="en" altLang="ko-Kore-KR" sz="2000" dirty="0">
                <a:solidFill>
                  <a:srgbClr val="2A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"Task2 Begins..."</a:t>
            </a:r>
            <a:r>
              <a:rPr lang="en" altLang="ko-Kore-KR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" altLang="ko-Kore-KR" sz="2000" dirty="0">
              <a:solidFill>
                <a:srgbClr val="2A00FF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" altLang="ko-Kore-KR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printfSerial(</a:t>
            </a:r>
            <a:r>
              <a:rPr lang="en" altLang="ko-Kore-KR" sz="2000" dirty="0">
                <a:solidFill>
                  <a:srgbClr val="2A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"Task2 Waits..."</a:t>
            </a:r>
            <a:r>
              <a:rPr lang="en" altLang="ko-Kore-KR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" altLang="ko-Kore-KR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WaitEvent(Event1 | Event2);</a:t>
            </a:r>
          </a:p>
          <a:p>
            <a:r>
              <a:rPr lang="en" altLang="ko-Kore-KR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printfSerial(</a:t>
            </a:r>
            <a:r>
              <a:rPr lang="en" altLang="ko-Kore-KR" sz="2000" dirty="0">
                <a:solidFill>
                  <a:srgbClr val="2A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"Task2 Wakes Up..."</a:t>
            </a:r>
            <a:r>
              <a:rPr lang="en" altLang="ko-Kore-KR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" altLang="ko-Kore-KR" sz="2000" dirty="0">
              <a:solidFill>
                <a:srgbClr val="2A00FF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" altLang="ko-Kore-KR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GetEvent(Task2, &amp;mask);</a:t>
            </a:r>
          </a:p>
          <a:p>
            <a:r>
              <a:rPr lang="en" altLang="ko-Kore-KR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if</a:t>
            </a:r>
            <a:r>
              <a:rPr lang="en" altLang="ko-Kore-KR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(mask &amp; Event1) {</a:t>
            </a:r>
          </a:p>
          <a:p>
            <a:r>
              <a:rPr lang="en" altLang="ko-Kore-KR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    printfSerial(</a:t>
            </a:r>
            <a:r>
              <a:rPr lang="en" altLang="ko-Kore-KR" sz="2000" dirty="0">
                <a:solidFill>
                  <a:srgbClr val="2A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"[Event1]"</a:t>
            </a:r>
            <a:r>
              <a:rPr lang="en" altLang="ko-Kore-KR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" altLang="ko-Kore-KR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    ClearEvent(Event1);</a:t>
            </a:r>
          </a:p>
          <a:p>
            <a:r>
              <a:rPr lang="en" altLang="ko-Kore-KR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" altLang="ko-Kore-KR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if</a:t>
            </a:r>
            <a:r>
              <a:rPr lang="en" altLang="ko-Kore-KR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(mask &amp; Event2) {</a:t>
            </a:r>
          </a:p>
          <a:p>
            <a:r>
              <a:rPr lang="en" altLang="ko-Kore-KR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    printfSerial(</a:t>
            </a:r>
            <a:r>
              <a:rPr lang="en" altLang="ko-Kore-KR" sz="2000" dirty="0">
                <a:solidFill>
                  <a:srgbClr val="2A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"[Event2]"</a:t>
            </a:r>
            <a:r>
              <a:rPr lang="en" altLang="ko-Kore-KR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" altLang="ko-Kore-KR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    ClearEvent(Event2);</a:t>
            </a:r>
          </a:p>
          <a:p>
            <a:r>
              <a:rPr lang="en" altLang="ko-Kore-KR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8016AE-B5A5-39A8-934B-B5297617B1E2}"/>
              </a:ext>
            </a:extLst>
          </p:cNvPr>
          <p:cNvSpPr txBox="1"/>
          <p:nvPr/>
        </p:nvSpPr>
        <p:spPr>
          <a:xfrm>
            <a:off x="6245448" y="1026136"/>
            <a:ext cx="5613531" cy="56513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 anchor="t">
            <a:noAutofit/>
          </a:bodyPr>
          <a:lstStyle/>
          <a:p>
            <a:endParaRPr lang="en" altLang="ko-Kore-KR" sz="200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" altLang="ko-Kore-KR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printfSerial(</a:t>
            </a:r>
            <a:r>
              <a:rPr lang="en" altLang="ko-Kore-KR" sz="2000" dirty="0">
                <a:solidFill>
                  <a:srgbClr val="2A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"Task2 Finishes..."</a:t>
            </a:r>
            <a:r>
              <a:rPr lang="en" altLang="ko-Kore-KR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" altLang="ko-Kore-KR" sz="2000" dirty="0">
              <a:solidFill>
                <a:srgbClr val="2A00FF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" altLang="ko-Kore-KR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TerminateTask();</a:t>
            </a:r>
          </a:p>
          <a:p>
            <a:r>
              <a:rPr lang="en" altLang="ko-Kore-KR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95485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8821</TotalTime>
  <Words>1850</Words>
  <Application>Microsoft Office PowerPoint</Application>
  <PresentationFormat>와이드스크린</PresentationFormat>
  <Paragraphs>376</Paragraphs>
  <Slides>23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8" baseType="lpstr">
      <vt:lpstr>맑은 고딕</vt:lpstr>
      <vt:lpstr>Arial</vt:lpstr>
      <vt:lpstr>Consolas</vt:lpstr>
      <vt:lpstr>Tahoma</vt:lpstr>
      <vt:lpstr>Office 테마</vt:lpstr>
      <vt:lpstr>Real-Time Operating System (Day 2 Lab)</vt:lpstr>
      <vt:lpstr>09. ButtonISR (06 복사해서 수정)</vt:lpstr>
      <vt:lpstr>09. ButtonISR</vt:lpstr>
      <vt:lpstr>09. ButtonISR</vt:lpstr>
      <vt:lpstr>10. Alarm</vt:lpstr>
      <vt:lpstr>10. Alarm</vt:lpstr>
      <vt:lpstr>10. Alarm</vt:lpstr>
      <vt:lpstr>11. Alarm Callback</vt:lpstr>
      <vt:lpstr>12. Event</vt:lpstr>
      <vt:lpstr>12. Event</vt:lpstr>
      <vt:lpstr>12. Event</vt:lpstr>
      <vt:lpstr>13. Alarm SetEVent</vt:lpstr>
      <vt:lpstr>14. Hook</vt:lpstr>
      <vt:lpstr>14. Hook</vt:lpstr>
      <vt:lpstr>14. Hook</vt:lpstr>
      <vt:lpstr>14. Hook</vt:lpstr>
      <vt:lpstr>14. Hook</vt:lpstr>
      <vt:lpstr>15. Error Handling</vt:lpstr>
      <vt:lpstr>15. Error Handling</vt:lpstr>
      <vt:lpstr>15. Error Handling</vt:lpstr>
      <vt:lpstr>15. Error Handling</vt:lpstr>
      <vt:lpstr>16. Deadline Miss</vt:lpstr>
      <vt:lpstr>Questions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Real-Time Operating System (Day 1 Lab)</dc:title>
  <dc:subject/>
  <dc:creator>jongchank</dc:creator>
  <cp:keywords/>
  <dc:description/>
  <cp:lastModifiedBy>이용성(대학원생-자동차IT융합전공)</cp:lastModifiedBy>
  <cp:revision>811</cp:revision>
  <cp:lastPrinted>2018-03-07T02:55:25Z</cp:lastPrinted>
  <dcterms:created xsi:type="dcterms:W3CDTF">2018-03-06T00:24:46Z</dcterms:created>
  <dcterms:modified xsi:type="dcterms:W3CDTF">2023-08-07T02:24:22Z</dcterms:modified>
  <cp:category/>
</cp:coreProperties>
</file>