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2"/>
  </p:notesMasterIdLst>
  <p:handoutMasterIdLst>
    <p:handoutMasterId r:id="rId63"/>
  </p:handoutMasterIdLst>
  <p:sldIdLst>
    <p:sldId id="256" r:id="rId2"/>
    <p:sldId id="257" r:id="rId3"/>
    <p:sldId id="259" r:id="rId4"/>
    <p:sldId id="260" r:id="rId5"/>
    <p:sldId id="262" r:id="rId6"/>
    <p:sldId id="263" r:id="rId7"/>
    <p:sldId id="264" r:id="rId8"/>
    <p:sldId id="265" r:id="rId9"/>
    <p:sldId id="266" r:id="rId10"/>
    <p:sldId id="267" r:id="rId11"/>
    <p:sldId id="270" r:id="rId12"/>
    <p:sldId id="268" r:id="rId13"/>
    <p:sldId id="269" r:id="rId14"/>
    <p:sldId id="271" r:id="rId15"/>
    <p:sldId id="272" r:id="rId16"/>
    <p:sldId id="273" r:id="rId17"/>
    <p:sldId id="274" r:id="rId18"/>
    <p:sldId id="276" r:id="rId19"/>
    <p:sldId id="277" r:id="rId20"/>
    <p:sldId id="279" r:id="rId21"/>
    <p:sldId id="280" r:id="rId22"/>
    <p:sldId id="281" r:id="rId23"/>
    <p:sldId id="282" r:id="rId24"/>
    <p:sldId id="283" r:id="rId25"/>
    <p:sldId id="285" r:id="rId26"/>
    <p:sldId id="284" r:id="rId27"/>
    <p:sldId id="286" r:id="rId28"/>
    <p:sldId id="294" r:id="rId29"/>
    <p:sldId id="287" r:id="rId30"/>
    <p:sldId id="288" r:id="rId31"/>
    <p:sldId id="289" r:id="rId32"/>
    <p:sldId id="290" r:id="rId33"/>
    <p:sldId id="291" r:id="rId34"/>
    <p:sldId id="292" r:id="rId35"/>
    <p:sldId id="293" r:id="rId36"/>
    <p:sldId id="295" r:id="rId37"/>
    <p:sldId id="296" r:id="rId38"/>
    <p:sldId id="298" r:id="rId39"/>
    <p:sldId id="299" r:id="rId40"/>
    <p:sldId id="300" r:id="rId41"/>
    <p:sldId id="301" r:id="rId42"/>
    <p:sldId id="302" r:id="rId43"/>
    <p:sldId id="303" r:id="rId44"/>
    <p:sldId id="304" r:id="rId45"/>
    <p:sldId id="297" r:id="rId46"/>
    <p:sldId id="305" r:id="rId47"/>
    <p:sldId id="307" r:id="rId48"/>
    <p:sldId id="306" r:id="rId49"/>
    <p:sldId id="308" r:id="rId50"/>
    <p:sldId id="309" r:id="rId51"/>
    <p:sldId id="313" r:id="rId52"/>
    <p:sldId id="310" r:id="rId53"/>
    <p:sldId id="314" r:id="rId54"/>
    <p:sldId id="311" r:id="rId55"/>
    <p:sldId id="312" r:id="rId56"/>
    <p:sldId id="315" r:id="rId57"/>
    <p:sldId id="316" r:id="rId58"/>
    <p:sldId id="317" r:id="rId59"/>
    <p:sldId id="318" r:id="rId60"/>
    <p:sldId id="320"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200" autoAdjust="0"/>
  </p:normalViewPr>
  <p:slideViewPr>
    <p:cSldViewPr snapToGrid="0" snapToObjects="1">
      <p:cViewPr varScale="1">
        <p:scale>
          <a:sx n="84" d="100"/>
          <a:sy n="84" d="100"/>
        </p:scale>
        <p:origin x="-234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handoutMaster" Target="handoutMasters/handoutMaster1.xml"/><Relationship Id="rId64" Type="http://schemas.openxmlformats.org/officeDocument/2006/relationships/printerSettings" Target="printerSettings/printerSettings1.bin"/><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2E404DF-A481-9947-96A5-2670D04DEC71}" type="datetimeFigureOut">
              <a:rPr lang="en-US" smtClean="0"/>
              <a:t>4/21/15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044940F-C5C0-2A43-B218-8DB659C38B7B}" type="slidenum">
              <a:rPr lang="en-US" smtClean="0"/>
              <a:t>‹#›</a:t>
            </a:fld>
            <a:endParaRPr lang="en-US"/>
          </a:p>
        </p:txBody>
      </p:sp>
    </p:spTree>
    <p:extLst>
      <p:ext uri="{BB962C8B-B14F-4D97-AF65-F5344CB8AC3E}">
        <p14:creationId xmlns:p14="http://schemas.microsoft.com/office/powerpoint/2010/main" val="1378344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7EB127-2393-2648-9E5A-D1CC2ED2BBDB}" type="datetimeFigureOut">
              <a:rPr lang="en-US" smtClean="0"/>
              <a:t>4/21/15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56746B-70A0-EC44-97DF-9E8D253B1298}" type="slidenum">
              <a:rPr lang="en-US" smtClean="0"/>
              <a:t>‹#›</a:t>
            </a:fld>
            <a:endParaRPr lang="en-US"/>
          </a:p>
        </p:txBody>
      </p:sp>
    </p:spTree>
    <p:extLst>
      <p:ext uri="{BB962C8B-B14F-4D97-AF65-F5344CB8AC3E}">
        <p14:creationId xmlns:p14="http://schemas.microsoft.com/office/powerpoint/2010/main" val="206871231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we are trying to solve.</a:t>
            </a:r>
            <a:r>
              <a:rPr lang="en-US" baseline="0" dirty="0" smtClean="0"/>
              <a:t> We are trying to make two systems interoperable. It is an old problem. But with lots of information being exchanged electronically in today’s world, it becomes really really important that information that is exchanged</a:t>
            </a:r>
          </a:p>
          <a:p>
            <a:r>
              <a:rPr lang="en-US" baseline="0" dirty="0" smtClean="0"/>
              <a:t>Does not lose it what it is and what it means. How to be on the same page? As far as data is concerned and semantics that data carries from its sender.</a:t>
            </a:r>
          </a:p>
        </p:txBody>
      </p:sp>
      <p:sp>
        <p:nvSpPr>
          <p:cNvPr id="4" name="Slide Number Placeholder 3"/>
          <p:cNvSpPr>
            <a:spLocks noGrp="1"/>
          </p:cNvSpPr>
          <p:nvPr>
            <p:ph type="sldNum" sz="quarter" idx="10"/>
          </p:nvPr>
        </p:nvSpPr>
        <p:spPr/>
        <p:txBody>
          <a:bodyPr/>
          <a:lstStyle/>
          <a:p>
            <a:fld id="{EF56746B-70A0-EC44-97DF-9E8D253B1298}" type="slidenum">
              <a:rPr lang="en-US" smtClean="0"/>
              <a:t>3</a:t>
            </a:fld>
            <a:endParaRPr lang="en-US"/>
          </a:p>
        </p:txBody>
      </p:sp>
    </p:spTree>
    <p:extLst>
      <p:ext uri="{BB962C8B-B14F-4D97-AF65-F5344CB8AC3E}">
        <p14:creationId xmlns:p14="http://schemas.microsoft.com/office/powerpoint/2010/main" val="3531369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have a model which participating entities aware of and ‘reference’, it is called a reference model – A reference model defines classes, data types, modeling patterns. We see that we define constraint(s) based on our needs and what and how we want to use the RM. These constraints talk “About” the reference model and its elements. Constraint do not affect RM in any way. And that is how we have an archetype. An archetype talk about only ONE reference model.</a:t>
            </a:r>
          </a:p>
        </p:txBody>
      </p:sp>
      <p:sp>
        <p:nvSpPr>
          <p:cNvPr id="4" name="Slide Number Placeholder 3"/>
          <p:cNvSpPr>
            <a:spLocks noGrp="1"/>
          </p:cNvSpPr>
          <p:nvPr>
            <p:ph type="sldNum" sz="quarter" idx="10"/>
          </p:nvPr>
        </p:nvSpPr>
        <p:spPr/>
        <p:txBody>
          <a:bodyPr/>
          <a:lstStyle/>
          <a:p>
            <a:fld id="{EF56746B-70A0-EC44-97DF-9E8D253B1298}" type="slidenum">
              <a:rPr lang="en-US" smtClean="0"/>
              <a:t>12</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can have an archetype library which is a set of archetypes of all sizes – that are all about a reference model.  Archetypes comes in all sizes, they can be just a simple, single constraint or can be lots of constraints and also by reusing existing archetypes.</a:t>
            </a:r>
          </a:p>
        </p:txBody>
      </p:sp>
      <p:sp>
        <p:nvSpPr>
          <p:cNvPr id="4" name="Slide Number Placeholder 3"/>
          <p:cNvSpPr>
            <a:spLocks noGrp="1"/>
          </p:cNvSpPr>
          <p:nvPr>
            <p:ph type="sldNum" sz="quarter" idx="10"/>
          </p:nvPr>
        </p:nvSpPr>
        <p:spPr/>
        <p:txBody>
          <a:bodyPr/>
          <a:lstStyle/>
          <a:p>
            <a:fld id="{EF56746B-70A0-EC44-97DF-9E8D253B1298}" type="slidenum">
              <a:rPr lang="en-US" smtClean="0"/>
              <a:t>13</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look at a situation where an application works with a RM and implements the constraints without dealing with an archetype.  The constraints are Inside the application itself – It is not very flexible. </a:t>
            </a:r>
          </a:p>
        </p:txBody>
      </p:sp>
      <p:sp>
        <p:nvSpPr>
          <p:cNvPr id="4" name="Slide Number Placeholder 3"/>
          <p:cNvSpPr>
            <a:spLocks noGrp="1"/>
          </p:cNvSpPr>
          <p:nvPr>
            <p:ph type="sldNum" sz="quarter" idx="10"/>
          </p:nvPr>
        </p:nvSpPr>
        <p:spPr/>
        <p:txBody>
          <a:bodyPr/>
          <a:lstStyle/>
          <a:p>
            <a:fld id="{EF56746B-70A0-EC44-97DF-9E8D253B1298}" type="slidenum">
              <a:rPr lang="en-US" smtClean="0"/>
              <a:t>14</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With archetypes where an application employs with an archetype/archetype library as an external resource and just references RM to validate incoming instances by using archetypes.  </a:t>
            </a:r>
          </a:p>
          <a:p>
            <a:r>
              <a:rPr lang="en-US" baseline="0" dirty="0" smtClean="0"/>
              <a:t>Archetype libraries can be switched or constraints cab be changed without affecting the application itself.</a:t>
            </a:r>
          </a:p>
        </p:txBody>
      </p:sp>
      <p:sp>
        <p:nvSpPr>
          <p:cNvPr id="4" name="Slide Number Placeholder 3"/>
          <p:cNvSpPr>
            <a:spLocks noGrp="1"/>
          </p:cNvSpPr>
          <p:nvPr>
            <p:ph type="sldNum" sz="quarter" idx="10"/>
          </p:nvPr>
        </p:nvSpPr>
        <p:spPr/>
        <p:txBody>
          <a:bodyPr/>
          <a:lstStyle/>
          <a:p>
            <a:fld id="{EF56746B-70A0-EC44-97DF-9E8D253B1298}" type="slidenum">
              <a:rPr lang="en-US" smtClean="0"/>
              <a:t>15</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 we show an example of how an archetype might be created. First of all we have shared reference model.  This is a very simple model where element is the leaf node and item group is a collection of more item-groups or leaf nodes (ELEMENT).  Each item group can have a a meaning associated with it – tells what it means., using LINK. And a node item-group can have participation by a party – for example – and organization, patient, or care-giver.</a:t>
            </a:r>
          </a:p>
          <a:p>
            <a:endParaRPr lang="en-US" baseline="0" dirty="0" smtClean="0"/>
          </a:p>
        </p:txBody>
      </p:sp>
      <p:sp>
        <p:nvSpPr>
          <p:cNvPr id="4" name="Slide Number Placeholder 3"/>
          <p:cNvSpPr>
            <a:spLocks noGrp="1"/>
          </p:cNvSpPr>
          <p:nvPr>
            <p:ph type="sldNum" sz="quarter" idx="10"/>
          </p:nvPr>
        </p:nvSpPr>
        <p:spPr/>
        <p:txBody>
          <a:bodyPr/>
          <a:lstStyle/>
          <a:p>
            <a:fld id="{EF56746B-70A0-EC44-97DF-9E8D253B1298}" type="slidenum">
              <a:rPr lang="en-US" smtClean="0"/>
              <a:t>16</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example is about an archetype for patient’s specimen collection. You can see that simples archetype on the right is show the what body site the specimen comes from. Collecting a specimen is described by an archetype collection action and similarly receiving a specimen is by </a:t>
            </a:r>
            <a:r>
              <a:rPr lang="en-US" baseline="0" dirty="0" err="1" smtClean="0"/>
              <a:t>ReceiveAction</a:t>
            </a:r>
            <a:r>
              <a:rPr lang="en-US" baseline="0" dirty="0" smtClean="0"/>
              <a:t> archetype. Please note that Collection action uses an existing archetype to defined itself. Similarly Specimen itself is an archetype composed by using other smaller archetypes. It specializes a parent archetype “Material Entity”.</a:t>
            </a:r>
          </a:p>
          <a:p>
            <a:endParaRPr lang="en-US" baseline="0" dirty="0" smtClean="0"/>
          </a:p>
        </p:txBody>
      </p:sp>
      <p:sp>
        <p:nvSpPr>
          <p:cNvPr id="4" name="Slide Number Placeholder 3"/>
          <p:cNvSpPr>
            <a:spLocks noGrp="1"/>
          </p:cNvSpPr>
          <p:nvPr>
            <p:ph type="sldNum" sz="quarter" idx="10"/>
          </p:nvPr>
        </p:nvSpPr>
        <p:spPr/>
        <p:txBody>
          <a:bodyPr/>
          <a:lstStyle/>
          <a:p>
            <a:fld id="{EF56746B-70A0-EC44-97DF-9E8D253B1298}" type="slidenum">
              <a:rPr lang="en-US" smtClean="0"/>
              <a:t>17</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Similarly we can</a:t>
            </a:r>
            <a:r>
              <a:rPr lang="en-US" baseline="0" dirty="0" smtClean="0"/>
              <a:t> create more and more, as needed, the clinical models like Lab test, clinical statements, reports and what not.</a:t>
            </a:r>
          </a:p>
          <a:p>
            <a:r>
              <a:rPr lang="en-US" baseline="0" dirty="0" smtClean="0"/>
              <a:t>So a single global collection of shared clinical models is of great value to achieve improve interoperability.</a:t>
            </a:r>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18</a:t>
            </a:fld>
            <a:endParaRPr lang="en-US"/>
          </a:p>
        </p:txBody>
      </p:sp>
    </p:spTree>
    <p:extLst>
      <p:ext uri="{BB962C8B-B14F-4D97-AF65-F5344CB8AC3E}">
        <p14:creationId xmlns:p14="http://schemas.microsoft.com/office/powerpoint/2010/main" val="2877493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2011 meeting</a:t>
            </a:r>
            <a:r>
              <a:rPr lang="en-US" baseline="0" dirty="0" smtClean="0"/>
              <a:t> of Modelers, participants concluded that having a shared repository of shared clinical information models will be of high value for interoperability.  They felt that the newly formed group would be independent of any standards group and ensure that models that are created are open and free to use. </a:t>
            </a:r>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19</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20</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21</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Standards for data information exchanged have been developed and being utilized, but standards don</a:t>
            </a:r>
            <a:r>
              <a:rPr lang="fr-FR" baseline="0" dirty="0" smtClean="0"/>
              <a:t>’</a:t>
            </a:r>
            <a:r>
              <a:rPr lang="en-US" baseline="0" dirty="0" smtClean="0"/>
              <a:t>t always mean interoperability. </a:t>
            </a:r>
          </a:p>
          <a:p>
            <a:r>
              <a:rPr lang="en-US" baseline="0" dirty="0" smtClean="0"/>
              <a:t>We have models, schemas, metadata that two systems exchange (if they can exchange)</a:t>
            </a:r>
          </a:p>
          <a:p>
            <a:r>
              <a:rPr lang="en-US" baseline="0" dirty="0" smtClean="0"/>
              <a:t>We have been using modeling approaches, sharing schemas and meta data in various ways </a:t>
            </a:r>
            <a:endParaRPr lang="en-US" dirty="0" smtClean="0"/>
          </a:p>
        </p:txBody>
      </p:sp>
      <p:sp>
        <p:nvSpPr>
          <p:cNvPr id="4" name="Slide Number Placeholder 3"/>
          <p:cNvSpPr>
            <a:spLocks noGrp="1"/>
          </p:cNvSpPr>
          <p:nvPr>
            <p:ph type="sldNum" sz="quarter" idx="10"/>
          </p:nvPr>
        </p:nvSpPr>
        <p:spPr/>
        <p:txBody>
          <a:bodyPr/>
          <a:lstStyle/>
          <a:p>
            <a:fld id="{EF56746B-70A0-EC44-97DF-9E8D253B1298}" type="slidenum">
              <a:rPr lang="en-US" smtClean="0"/>
              <a:t>4</a:t>
            </a:fld>
            <a:endParaRPr lang="en-US"/>
          </a:p>
        </p:txBody>
      </p:sp>
    </p:spTree>
    <p:extLst>
      <p:ext uri="{BB962C8B-B14F-4D97-AF65-F5344CB8AC3E}">
        <p14:creationId xmlns:p14="http://schemas.microsoft.com/office/powerpoint/2010/main" val="3531369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22</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CIMI</a:t>
            </a:r>
            <a:r>
              <a:rPr lang="en-US" baseline="0" dirty="0" smtClean="0"/>
              <a:t> shared repository enables developers of Health information system to re-use existing models that are reviewed. Initial load of models comes from </a:t>
            </a:r>
            <a:r>
              <a:rPr lang="en-US" baseline="0" dirty="0" err="1" smtClean="0"/>
              <a:t>OpenEHR</a:t>
            </a:r>
            <a:r>
              <a:rPr lang="en-US" baseline="0" dirty="0" smtClean="0"/>
              <a:t> archetypes and from IHC CEMs, about which we talk about shortly.</a:t>
            </a:r>
          </a:p>
          <a:p>
            <a:r>
              <a:rPr lang="en-US" baseline="0" dirty="0" smtClean="0"/>
              <a:t>So to get started with the models, a smaller but very generic reference model has been created – CIMI RM. Archetypes are based on CIMI RM and bound to standard terminology and ontologies. Models can be downloaded as-is for the use in EHRs.</a:t>
            </a:r>
          </a:p>
          <a:p>
            <a:r>
              <a:rPr lang="en-US" baseline="0" dirty="0" smtClean="0"/>
              <a:t>Translators will be added to import and export models in canonical model formats.</a:t>
            </a:r>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23</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24</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CIMI</a:t>
            </a:r>
            <a:r>
              <a:rPr lang="en-US" baseline="0" dirty="0" smtClean="0"/>
              <a:t> shared repository enables developers of Health information system to re-use existing models that are reviewed. Initial load of models comes from </a:t>
            </a:r>
            <a:r>
              <a:rPr lang="en-US" baseline="0" dirty="0" err="1" smtClean="0"/>
              <a:t>OpenEHR</a:t>
            </a:r>
            <a:r>
              <a:rPr lang="en-US" baseline="0" dirty="0" smtClean="0"/>
              <a:t> archetypes and from IHC CEMs, about which we talk about shortly.</a:t>
            </a:r>
          </a:p>
          <a:p>
            <a:r>
              <a:rPr lang="en-US" baseline="0" dirty="0" smtClean="0"/>
              <a:t>So to get started with the models, a smaller but very generic reference model has been created – CIMI RM. Archetypes are based on CIMI RM and bound to standard terminology and ontologies. Models can be downloaded as-is for the use in EHRs.</a:t>
            </a:r>
          </a:p>
          <a:p>
            <a:r>
              <a:rPr lang="en-US" baseline="0" dirty="0" smtClean="0"/>
              <a:t>Translators will be added to import and export models in canonical model formats.</a:t>
            </a:r>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25</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26</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27</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28</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29</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30</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31</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a:t>
            </a:r>
            <a:r>
              <a:rPr lang="en-US" baseline="0" dirty="0" smtClean="0"/>
              <a:t> how information about a diagnosis might be stored. Even though these three different healthcare providers are storing the same diagnosis, but how different they are as far as </a:t>
            </a:r>
          </a:p>
          <a:p>
            <a:r>
              <a:rPr lang="en-US" baseline="0" dirty="0" smtClean="0"/>
              <a:t>UI element goes and how the values are coordinates and stored.  Some people say that Oh may be they are not using the same model.</a:t>
            </a:r>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5</a:t>
            </a:fld>
            <a:endParaRPr lang="en-US"/>
          </a:p>
        </p:txBody>
      </p:sp>
    </p:spTree>
    <p:extLst>
      <p:ext uri="{BB962C8B-B14F-4D97-AF65-F5344CB8AC3E}">
        <p14:creationId xmlns:p14="http://schemas.microsoft.com/office/powerpoint/2010/main" val="24305886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Clinical Knowledge Manager</a:t>
            </a:r>
            <a:r>
              <a:rPr lang="en-US" baseline="0" dirty="0" smtClean="0"/>
              <a:t> is an online collaboration portal for ADL archetypes.</a:t>
            </a:r>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32</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33</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34</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35</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36</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37</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38</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39</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40</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41</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a:t>
            </a:r>
            <a:r>
              <a:rPr lang="en-US" baseline="0" dirty="0" smtClean="0"/>
              <a:t> here they seem to be using the exactly same model hierarchy but the values are stored.  So what can be done?  There has to be a way to constrain the way things are stored and described.</a:t>
            </a:r>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6</a:t>
            </a:fld>
            <a:endParaRPr lang="en-US"/>
          </a:p>
        </p:txBody>
      </p:sp>
    </p:spTree>
    <p:extLst>
      <p:ext uri="{BB962C8B-B14F-4D97-AF65-F5344CB8AC3E}">
        <p14:creationId xmlns:p14="http://schemas.microsoft.com/office/powerpoint/2010/main" val="987785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42</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43</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44</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45</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46</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47</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48</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49</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50</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51</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typical modeling approach</a:t>
            </a:r>
            <a:r>
              <a:rPr lang="en-US" baseline="0" dirty="0" smtClean="0"/>
              <a:t> when we model we follow the top down modeling approach.</a:t>
            </a:r>
          </a:p>
          <a:p>
            <a:r>
              <a:rPr lang="en-US" baseline="0" dirty="0" smtClean="0"/>
              <a:t>We start with the most abstract class at the top and we create subtypes specialize the subclasses</a:t>
            </a:r>
          </a:p>
          <a:p>
            <a:r>
              <a:rPr lang="en-US" baseline="0" dirty="0" smtClean="0"/>
              <a:t>By adding properties and relationships. We are actually keep adding more to the child classes.</a:t>
            </a:r>
          </a:p>
          <a:p>
            <a:r>
              <a:rPr lang="en-US" baseline="0" dirty="0" smtClean="0"/>
              <a:t>When we want to send data about a class, we create instance of that class and send it.</a:t>
            </a:r>
          </a:p>
          <a:p>
            <a:endParaRPr lang="en-US" baseline="0" dirty="0" smtClean="0"/>
          </a:p>
        </p:txBody>
      </p:sp>
      <p:sp>
        <p:nvSpPr>
          <p:cNvPr id="4" name="Slide Number Placeholder 3"/>
          <p:cNvSpPr>
            <a:spLocks noGrp="1"/>
          </p:cNvSpPr>
          <p:nvPr>
            <p:ph type="sldNum" sz="quarter" idx="10"/>
          </p:nvPr>
        </p:nvSpPr>
        <p:spPr/>
        <p:txBody>
          <a:bodyPr/>
          <a:lstStyle/>
          <a:p>
            <a:fld id="{EF56746B-70A0-EC44-97DF-9E8D253B1298}" type="slidenum">
              <a:rPr lang="en-US" smtClean="0"/>
              <a:t>7</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52</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53</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54</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55</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56</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57</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58</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59</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60</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the instance data that is valid for that class level.  This</a:t>
            </a:r>
            <a:r>
              <a:rPr lang="en-US" baseline="0" dirty="0" smtClean="0"/>
              <a:t> slide was inspired by Harold </a:t>
            </a:r>
            <a:r>
              <a:rPr lang="en-US" baseline="0" dirty="0" err="1" smtClean="0"/>
              <a:t>Solbrig’s</a:t>
            </a:r>
            <a:r>
              <a:rPr lang="en-US" baseline="0" dirty="0" smtClean="0"/>
              <a:t> presentation at HL7 last year.</a:t>
            </a:r>
          </a:p>
          <a:p>
            <a:r>
              <a:rPr lang="en-US" baseline="0" dirty="0" smtClean="0"/>
              <a:t>So you create instances of classes in your reference model and send it across.</a:t>
            </a:r>
          </a:p>
        </p:txBody>
      </p:sp>
      <p:sp>
        <p:nvSpPr>
          <p:cNvPr id="4" name="Slide Number Placeholder 3"/>
          <p:cNvSpPr>
            <a:spLocks noGrp="1"/>
          </p:cNvSpPr>
          <p:nvPr>
            <p:ph type="sldNum" sz="quarter" idx="10"/>
          </p:nvPr>
        </p:nvSpPr>
        <p:spPr/>
        <p:txBody>
          <a:bodyPr/>
          <a:lstStyle/>
          <a:p>
            <a:fld id="{EF56746B-70A0-EC44-97DF-9E8D253B1298}" type="slidenum">
              <a:rPr lang="en-US" smtClean="0"/>
              <a:t>8</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in my world, if my model stops at Hemoglobin test then</a:t>
            </a:r>
            <a:r>
              <a:rPr lang="en-US" baseline="0" dirty="0" smtClean="0"/>
              <a:t> any data about A1C test will not have any meaning or value.  So there is a problem. Even if there is a common model, users will extend it based on their needs and create data instances for the extensions.</a:t>
            </a:r>
          </a:p>
          <a:p>
            <a:r>
              <a:rPr lang="en-US" baseline="0" dirty="0" smtClean="0"/>
              <a:t>How to exchange this information</a:t>
            </a:r>
          </a:p>
          <a:p>
            <a:endParaRPr lang="en-US" baseline="0" dirty="0" smtClean="0"/>
          </a:p>
        </p:txBody>
      </p:sp>
      <p:sp>
        <p:nvSpPr>
          <p:cNvPr id="4" name="Slide Number Placeholder 3"/>
          <p:cNvSpPr>
            <a:spLocks noGrp="1"/>
          </p:cNvSpPr>
          <p:nvPr>
            <p:ph type="sldNum" sz="quarter" idx="10"/>
          </p:nvPr>
        </p:nvSpPr>
        <p:spPr/>
        <p:txBody>
          <a:bodyPr/>
          <a:lstStyle/>
          <a:p>
            <a:fld id="{EF56746B-70A0-EC44-97DF-9E8D253B1298}" type="slidenum">
              <a:rPr lang="en-US" smtClean="0"/>
              <a:t>9</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is bottom-up modeling or it is viewed as constraint modeling. This slide is replicated from </a:t>
            </a:r>
            <a:r>
              <a:rPr lang="en-US" baseline="0" dirty="0" err="1" smtClean="0"/>
              <a:t>Haold</a:t>
            </a:r>
            <a:r>
              <a:rPr lang="en-US" baseline="0" dirty="0" smtClean="0"/>
              <a:t> </a:t>
            </a:r>
            <a:r>
              <a:rPr lang="en-US" baseline="0" dirty="0" err="1" smtClean="0"/>
              <a:t>Solbrig’s</a:t>
            </a:r>
            <a:r>
              <a:rPr lang="en-US" baseline="0" dirty="0" smtClean="0"/>
              <a:t> slide because it captures Constraint modeling approach in a very concise way.</a:t>
            </a:r>
          </a:p>
          <a:p>
            <a:r>
              <a:rPr lang="en-US" baseline="0" dirty="0" smtClean="0"/>
              <a:t>In Constraint modeling we start from a general model – model with the all the classes and that becomes the most abstract level of exchange. We specialize these classes by narrowing down by constraining </a:t>
            </a:r>
          </a:p>
          <a:p>
            <a:r>
              <a:rPr lang="en-US" baseline="0" dirty="0" smtClean="0"/>
              <a:t>Elements on cardinality of their attributes, values and value ranges that they can be assigned. Whether the class members are optional , mandatory or prohibited. Any instance of our narrowed down view will be valid</a:t>
            </a:r>
          </a:p>
          <a:p>
            <a:r>
              <a:rPr lang="en-US" baseline="0" dirty="0" smtClean="0"/>
              <a:t>At the recipient's end of this shared model.  Enumeration subsets, renaming</a:t>
            </a:r>
          </a:p>
        </p:txBody>
      </p:sp>
      <p:sp>
        <p:nvSpPr>
          <p:cNvPr id="4" name="Slide Number Placeholder 3"/>
          <p:cNvSpPr>
            <a:spLocks noGrp="1"/>
          </p:cNvSpPr>
          <p:nvPr>
            <p:ph type="sldNum" sz="quarter" idx="10"/>
          </p:nvPr>
        </p:nvSpPr>
        <p:spPr/>
        <p:txBody>
          <a:bodyPr/>
          <a:lstStyle/>
          <a:p>
            <a:fld id="{EF56746B-70A0-EC44-97DF-9E8D253B1298}" type="slidenum">
              <a:rPr lang="en-US" smtClean="0"/>
              <a:t>10</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Quick example of an archetype which defines an abnormal A1C test by defining constraints on the reference model classes and attributes.</a:t>
            </a:r>
          </a:p>
        </p:txBody>
      </p:sp>
      <p:sp>
        <p:nvSpPr>
          <p:cNvPr id="4" name="Slide Number Placeholder 3"/>
          <p:cNvSpPr>
            <a:spLocks noGrp="1"/>
          </p:cNvSpPr>
          <p:nvPr>
            <p:ph type="sldNum" sz="quarter" idx="10"/>
          </p:nvPr>
        </p:nvSpPr>
        <p:spPr/>
        <p:txBody>
          <a:bodyPr/>
          <a:lstStyle/>
          <a:p>
            <a:fld id="{EF56746B-70A0-EC44-97DF-9E8D253B1298}" type="slidenum">
              <a:rPr lang="en-US" smtClean="0"/>
              <a:t>11</a:t>
            </a:fld>
            <a:endParaRPr lang="en-US"/>
          </a:p>
        </p:txBody>
      </p:sp>
    </p:spTree>
    <p:extLst>
      <p:ext uri="{BB962C8B-B14F-4D97-AF65-F5344CB8AC3E}">
        <p14:creationId xmlns:p14="http://schemas.microsoft.com/office/powerpoint/2010/main" val="3692830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58FDC0-B29A-7D4F-8C88-73C633B06123}" type="datetime1">
              <a:rPr lang="en-US" smtClean="0"/>
              <a:t>4/21/15</a:t>
            </a:fld>
            <a:endParaRPr lang="en-US"/>
          </a:p>
        </p:txBody>
      </p:sp>
      <p:sp>
        <p:nvSpPr>
          <p:cNvPr id="5" name="Footer Placeholder 4"/>
          <p:cNvSpPr>
            <a:spLocks noGrp="1"/>
          </p:cNvSpPr>
          <p:nvPr>
            <p:ph type="ftr" sz="quarter" idx="11"/>
          </p:nvPr>
        </p:nvSpPr>
        <p:spPr/>
        <p:txBody>
          <a:bodyPr/>
          <a:lstStyle/>
          <a:p>
            <a:r>
              <a:rPr lang="en-US" smtClean="0"/>
              <a:t>Archetype Modeling Language</a:t>
            </a:r>
            <a:endParaRPr lang="en-US"/>
          </a:p>
        </p:txBody>
      </p:sp>
      <p:sp>
        <p:nvSpPr>
          <p:cNvPr id="6" name="Slide Number Placeholder 5"/>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1050105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6D44EF-CCB0-BA48-B532-B0CC27438B0A}" type="datetime1">
              <a:rPr lang="en-US" smtClean="0"/>
              <a:t>4/21/15</a:t>
            </a:fld>
            <a:endParaRPr lang="en-US"/>
          </a:p>
        </p:txBody>
      </p:sp>
      <p:sp>
        <p:nvSpPr>
          <p:cNvPr id="5" name="Footer Placeholder 4"/>
          <p:cNvSpPr>
            <a:spLocks noGrp="1"/>
          </p:cNvSpPr>
          <p:nvPr>
            <p:ph type="ftr" sz="quarter" idx="11"/>
          </p:nvPr>
        </p:nvSpPr>
        <p:spPr/>
        <p:txBody>
          <a:bodyPr/>
          <a:lstStyle/>
          <a:p>
            <a:r>
              <a:rPr lang="en-US" smtClean="0"/>
              <a:t>Archetype Modeling Language</a:t>
            </a:r>
            <a:endParaRPr lang="en-US"/>
          </a:p>
        </p:txBody>
      </p:sp>
      <p:sp>
        <p:nvSpPr>
          <p:cNvPr id="6" name="Slide Number Placeholder 5"/>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2609445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CE3C2-A4AE-084D-92F8-63CF5F0E916F}" type="datetime1">
              <a:rPr lang="en-US" smtClean="0"/>
              <a:t>4/21/15</a:t>
            </a:fld>
            <a:endParaRPr lang="en-US"/>
          </a:p>
        </p:txBody>
      </p:sp>
      <p:sp>
        <p:nvSpPr>
          <p:cNvPr id="5" name="Footer Placeholder 4"/>
          <p:cNvSpPr>
            <a:spLocks noGrp="1"/>
          </p:cNvSpPr>
          <p:nvPr>
            <p:ph type="ftr" sz="quarter" idx="11"/>
          </p:nvPr>
        </p:nvSpPr>
        <p:spPr/>
        <p:txBody>
          <a:bodyPr/>
          <a:lstStyle/>
          <a:p>
            <a:r>
              <a:rPr lang="en-US" smtClean="0"/>
              <a:t>Archetype Modeling Language</a:t>
            </a:r>
            <a:endParaRPr lang="en-US"/>
          </a:p>
        </p:txBody>
      </p:sp>
      <p:sp>
        <p:nvSpPr>
          <p:cNvPr id="6" name="Slide Number Placeholder 5"/>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2575132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8EEE3A-AFF8-B84D-9AC8-AABE5D2599F6}" type="datetime1">
              <a:rPr lang="en-US" smtClean="0"/>
              <a:t>4/21/15</a:t>
            </a:fld>
            <a:endParaRPr lang="en-US"/>
          </a:p>
        </p:txBody>
      </p:sp>
      <p:sp>
        <p:nvSpPr>
          <p:cNvPr id="5" name="Footer Placeholder 4"/>
          <p:cNvSpPr>
            <a:spLocks noGrp="1"/>
          </p:cNvSpPr>
          <p:nvPr>
            <p:ph type="ftr" sz="quarter" idx="11"/>
          </p:nvPr>
        </p:nvSpPr>
        <p:spPr/>
        <p:txBody>
          <a:bodyPr/>
          <a:lstStyle/>
          <a:p>
            <a:r>
              <a:rPr lang="en-US" smtClean="0"/>
              <a:t>Archetype Modeling Language</a:t>
            </a:r>
            <a:endParaRPr lang="en-US"/>
          </a:p>
        </p:txBody>
      </p:sp>
      <p:sp>
        <p:nvSpPr>
          <p:cNvPr id="6" name="Slide Number Placeholder 5"/>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2408717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0B5657-E48B-6941-BC5E-0BC59A3C9D28}" type="datetime1">
              <a:rPr lang="en-US" smtClean="0"/>
              <a:t>4/21/15</a:t>
            </a:fld>
            <a:endParaRPr lang="en-US"/>
          </a:p>
        </p:txBody>
      </p:sp>
      <p:sp>
        <p:nvSpPr>
          <p:cNvPr id="5" name="Footer Placeholder 4"/>
          <p:cNvSpPr>
            <a:spLocks noGrp="1"/>
          </p:cNvSpPr>
          <p:nvPr>
            <p:ph type="ftr" sz="quarter" idx="11"/>
          </p:nvPr>
        </p:nvSpPr>
        <p:spPr/>
        <p:txBody>
          <a:bodyPr/>
          <a:lstStyle/>
          <a:p>
            <a:r>
              <a:rPr lang="en-US" smtClean="0"/>
              <a:t>Archetype Modeling Language</a:t>
            </a:r>
            <a:endParaRPr lang="en-US"/>
          </a:p>
        </p:txBody>
      </p:sp>
      <p:sp>
        <p:nvSpPr>
          <p:cNvPr id="6" name="Slide Number Placeholder 5"/>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2024738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D4760C-8116-6249-86EE-7DB5590F1E96}" type="datetime1">
              <a:rPr lang="en-US" smtClean="0"/>
              <a:t>4/21/15</a:t>
            </a:fld>
            <a:endParaRPr lang="en-US"/>
          </a:p>
        </p:txBody>
      </p:sp>
      <p:sp>
        <p:nvSpPr>
          <p:cNvPr id="6" name="Footer Placeholder 5"/>
          <p:cNvSpPr>
            <a:spLocks noGrp="1"/>
          </p:cNvSpPr>
          <p:nvPr>
            <p:ph type="ftr" sz="quarter" idx="11"/>
          </p:nvPr>
        </p:nvSpPr>
        <p:spPr/>
        <p:txBody>
          <a:bodyPr/>
          <a:lstStyle/>
          <a:p>
            <a:r>
              <a:rPr lang="en-US" smtClean="0"/>
              <a:t>Archetype Modeling Language</a:t>
            </a:r>
            <a:endParaRPr lang="en-US"/>
          </a:p>
        </p:txBody>
      </p:sp>
      <p:sp>
        <p:nvSpPr>
          <p:cNvPr id="7" name="Slide Number Placeholder 6"/>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1047130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E12907-CF4F-7542-88AD-6BCE22631D84}" type="datetime1">
              <a:rPr lang="en-US" smtClean="0"/>
              <a:t>4/21/15</a:t>
            </a:fld>
            <a:endParaRPr lang="en-US"/>
          </a:p>
        </p:txBody>
      </p:sp>
      <p:sp>
        <p:nvSpPr>
          <p:cNvPr id="8" name="Footer Placeholder 7"/>
          <p:cNvSpPr>
            <a:spLocks noGrp="1"/>
          </p:cNvSpPr>
          <p:nvPr>
            <p:ph type="ftr" sz="quarter" idx="11"/>
          </p:nvPr>
        </p:nvSpPr>
        <p:spPr/>
        <p:txBody>
          <a:bodyPr/>
          <a:lstStyle/>
          <a:p>
            <a:r>
              <a:rPr lang="en-US" smtClean="0"/>
              <a:t>Archetype Modeling Language</a:t>
            </a:r>
            <a:endParaRPr lang="en-US"/>
          </a:p>
        </p:txBody>
      </p:sp>
      <p:sp>
        <p:nvSpPr>
          <p:cNvPr id="9" name="Slide Number Placeholder 8"/>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2455788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DEBE74-156C-6745-825D-25AC29D909A4}" type="datetime1">
              <a:rPr lang="en-US" smtClean="0"/>
              <a:t>4/21/15</a:t>
            </a:fld>
            <a:endParaRPr lang="en-US"/>
          </a:p>
        </p:txBody>
      </p:sp>
      <p:sp>
        <p:nvSpPr>
          <p:cNvPr id="4" name="Footer Placeholder 3"/>
          <p:cNvSpPr>
            <a:spLocks noGrp="1"/>
          </p:cNvSpPr>
          <p:nvPr>
            <p:ph type="ftr" sz="quarter" idx="11"/>
          </p:nvPr>
        </p:nvSpPr>
        <p:spPr/>
        <p:txBody>
          <a:bodyPr/>
          <a:lstStyle/>
          <a:p>
            <a:r>
              <a:rPr lang="en-US" smtClean="0"/>
              <a:t>Archetype Modeling Language</a:t>
            </a:r>
            <a:endParaRPr lang="en-US"/>
          </a:p>
        </p:txBody>
      </p:sp>
      <p:sp>
        <p:nvSpPr>
          <p:cNvPr id="5" name="Slide Number Placeholder 4"/>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247802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F0AAE2-B59D-A842-A9B1-2514484DBA31}" type="datetime1">
              <a:rPr lang="en-US" smtClean="0"/>
              <a:t>4/21/15</a:t>
            </a:fld>
            <a:endParaRPr lang="en-US"/>
          </a:p>
        </p:txBody>
      </p:sp>
      <p:sp>
        <p:nvSpPr>
          <p:cNvPr id="3" name="Footer Placeholder 2"/>
          <p:cNvSpPr>
            <a:spLocks noGrp="1"/>
          </p:cNvSpPr>
          <p:nvPr>
            <p:ph type="ftr" sz="quarter" idx="11"/>
          </p:nvPr>
        </p:nvSpPr>
        <p:spPr/>
        <p:txBody>
          <a:bodyPr/>
          <a:lstStyle/>
          <a:p>
            <a:r>
              <a:rPr lang="en-US" smtClean="0"/>
              <a:t>Archetype Modeling Language</a:t>
            </a:r>
            <a:endParaRPr lang="en-US"/>
          </a:p>
        </p:txBody>
      </p:sp>
      <p:sp>
        <p:nvSpPr>
          <p:cNvPr id="4" name="Slide Number Placeholder 3"/>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3174485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4B2675-CB51-424C-9CEC-02FB29D915A0}" type="datetime1">
              <a:rPr lang="en-US" smtClean="0"/>
              <a:t>4/21/15</a:t>
            </a:fld>
            <a:endParaRPr lang="en-US"/>
          </a:p>
        </p:txBody>
      </p:sp>
      <p:sp>
        <p:nvSpPr>
          <p:cNvPr id="6" name="Footer Placeholder 5"/>
          <p:cNvSpPr>
            <a:spLocks noGrp="1"/>
          </p:cNvSpPr>
          <p:nvPr>
            <p:ph type="ftr" sz="quarter" idx="11"/>
          </p:nvPr>
        </p:nvSpPr>
        <p:spPr/>
        <p:txBody>
          <a:bodyPr/>
          <a:lstStyle/>
          <a:p>
            <a:r>
              <a:rPr lang="en-US" smtClean="0"/>
              <a:t>Archetype Modeling Language</a:t>
            </a:r>
            <a:endParaRPr lang="en-US"/>
          </a:p>
        </p:txBody>
      </p:sp>
      <p:sp>
        <p:nvSpPr>
          <p:cNvPr id="7" name="Slide Number Placeholder 6"/>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3568307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69D1D3-E6DF-8A4E-8EA0-C203C6A1677F}" type="datetime1">
              <a:rPr lang="en-US" smtClean="0"/>
              <a:t>4/21/15</a:t>
            </a:fld>
            <a:endParaRPr lang="en-US"/>
          </a:p>
        </p:txBody>
      </p:sp>
      <p:sp>
        <p:nvSpPr>
          <p:cNvPr id="6" name="Footer Placeholder 5"/>
          <p:cNvSpPr>
            <a:spLocks noGrp="1"/>
          </p:cNvSpPr>
          <p:nvPr>
            <p:ph type="ftr" sz="quarter" idx="11"/>
          </p:nvPr>
        </p:nvSpPr>
        <p:spPr/>
        <p:txBody>
          <a:bodyPr/>
          <a:lstStyle/>
          <a:p>
            <a:r>
              <a:rPr lang="en-US" smtClean="0"/>
              <a:t>Archetype Modeling Language</a:t>
            </a:r>
            <a:endParaRPr lang="en-US"/>
          </a:p>
        </p:txBody>
      </p:sp>
      <p:sp>
        <p:nvSpPr>
          <p:cNvPr id="7" name="Slide Number Placeholder 6"/>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22361310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6B029E-FD5B-F649-ADBC-FDC22D77868D}" type="datetime1">
              <a:rPr lang="en-US" smtClean="0"/>
              <a:t>4/21/15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Archetype Modeling Language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C60CE6-A564-2C44-BB7B-900AEECBE3A4}" type="slidenum">
              <a:rPr lang="en-US" smtClean="0"/>
              <a:t>‹#›</a:t>
            </a:fld>
            <a:endParaRPr lang="en-US"/>
          </a:p>
        </p:txBody>
      </p:sp>
    </p:spTree>
    <p:extLst>
      <p:ext uri="{BB962C8B-B14F-4D97-AF65-F5344CB8AC3E}">
        <p14:creationId xmlns:p14="http://schemas.microsoft.com/office/powerpoint/2010/main" val="410165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3" Type="http://schemas.openxmlformats.org/officeDocument/2006/relationships/hyperlink" Target="http://www.opencimi.org/" TargetMode="External"/><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www.opencimi.or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www.opencimi.or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www.opencimi.org/"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www.opencimi.org/" TargetMode="External"/><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3" Type="http://schemas.openxmlformats.org/officeDocument/2006/relationships/hyperlink" Target="http://www.clinicalelement.com/cimi-browser" TargetMode="External"/><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www.openehr.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www.clinicalelement.co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github.com/opencimi/AML"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hyperlink" Target="http://informatics.mayo.edu/cts2" TargetMode="External"/><Relationship Id="rId4" Type="http://schemas.openxmlformats.org/officeDocument/2006/relationships/hyperlink" Target="http://www.omg.org/spec/CTS2/" TargetMode="External"/><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28144"/>
            <a:ext cx="7772400" cy="2628140"/>
          </a:xfrm>
        </p:spPr>
        <p:txBody>
          <a:bodyPr>
            <a:normAutofit/>
          </a:bodyPr>
          <a:lstStyle/>
          <a:p>
            <a:r>
              <a:rPr lang="en-US" sz="6000" dirty="0" smtClean="0">
                <a:solidFill>
                  <a:srgbClr val="0000FF"/>
                </a:solidFill>
              </a:rPr>
              <a:t>AML</a:t>
            </a:r>
            <a:r>
              <a:rPr lang="en-US" dirty="0" smtClean="0"/>
              <a:t/>
            </a:r>
            <a:br>
              <a:rPr lang="en-US" dirty="0" smtClean="0"/>
            </a:br>
            <a:r>
              <a:rPr lang="en-US" dirty="0" smtClean="0"/>
              <a:t>Archetype Modeling Language</a:t>
            </a:r>
            <a:br>
              <a:rPr lang="en-US" dirty="0" smtClean="0"/>
            </a:br>
            <a:r>
              <a:rPr lang="en-US" sz="2000" i="1" dirty="0" smtClean="0"/>
              <a:t>Improving interoperability of information models  </a:t>
            </a:r>
            <a:endParaRPr lang="en-US" sz="2000" i="1" dirty="0"/>
          </a:p>
        </p:txBody>
      </p:sp>
      <p:sp>
        <p:nvSpPr>
          <p:cNvPr id="3" name="Subtitle 2"/>
          <p:cNvSpPr>
            <a:spLocks noGrp="1"/>
          </p:cNvSpPr>
          <p:nvPr>
            <p:ph type="subTitle" idx="1"/>
          </p:nvPr>
        </p:nvSpPr>
        <p:spPr>
          <a:xfrm>
            <a:off x="1371600" y="3886200"/>
            <a:ext cx="6400800" cy="2300618"/>
          </a:xfrm>
        </p:spPr>
        <p:txBody>
          <a:bodyPr>
            <a:normAutofit lnSpcReduction="10000"/>
          </a:bodyPr>
          <a:lstStyle/>
          <a:p>
            <a:endParaRPr lang="en-US" dirty="0" smtClean="0"/>
          </a:p>
          <a:p>
            <a:r>
              <a:rPr lang="en-US" dirty="0" smtClean="0"/>
              <a:t>Deepak K. Sharma</a:t>
            </a:r>
          </a:p>
          <a:p>
            <a:r>
              <a:rPr lang="en-US" dirty="0" smtClean="0"/>
              <a:t>University of Minnesota</a:t>
            </a:r>
          </a:p>
          <a:p>
            <a:r>
              <a:rPr lang="en-US" dirty="0" smtClean="0"/>
              <a:t>April 23, 2015</a:t>
            </a:r>
            <a:endParaRPr lang="en-US" dirty="0"/>
          </a:p>
        </p:txBody>
      </p:sp>
      <p:cxnSp>
        <p:nvCxnSpPr>
          <p:cNvPr id="4" name="Straight Connector 3"/>
          <p:cNvCxnSpPr/>
          <p:nvPr/>
        </p:nvCxnSpPr>
        <p:spPr>
          <a:xfrm flipV="1">
            <a:off x="0" y="3399902"/>
            <a:ext cx="9144000" cy="3603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753728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Bottom-Up Modeling Approach</a:t>
            </a:r>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10</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idx="1"/>
          </p:nvPr>
        </p:nvSpPr>
        <p:spPr/>
        <p:txBody>
          <a:bodyPr/>
          <a:lstStyle/>
          <a:p>
            <a:r>
              <a:rPr lang="en-US" dirty="0" smtClean="0"/>
              <a:t>Constraint or Bottom-up Modeling</a:t>
            </a:r>
          </a:p>
          <a:p>
            <a:pPr lvl="1"/>
            <a:r>
              <a:rPr lang="en-US" dirty="0" smtClean="0"/>
              <a:t>Start with a general model</a:t>
            </a:r>
          </a:p>
          <a:p>
            <a:pPr lvl="1"/>
            <a:r>
              <a:rPr lang="en-US" dirty="0" smtClean="0"/>
              <a:t>Becomes the most abstract level of exchange</a:t>
            </a:r>
          </a:p>
          <a:p>
            <a:pPr lvl="1"/>
            <a:r>
              <a:rPr lang="en-US" dirty="0" smtClean="0"/>
              <a:t>Specialize by</a:t>
            </a:r>
          </a:p>
          <a:p>
            <a:pPr lvl="2"/>
            <a:r>
              <a:rPr lang="en-US" dirty="0" smtClean="0"/>
              <a:t>Cardinality</a:t>
            </a:r>
          </a:p>
          <a:p>
            <a:pPr lvl="2"/>
            <a:r>
              <a:rPr lang="en-US" dirty="0" smtClean="0"/>
              <a:t>Values and value ranges</a:t>
            </a:r>
          </a:p>
          <a:p>
            <a:pPr lvl="2"/>
            <a:r>
              <a:rPr lang="en-US" dirty="0" smtClean="0"/>
              <a:t>Optional/Mandatory/Prohibited</a:t>
            </a:r>
          </a:p>
          <a:p>
            <a:pPr lvl="2"/>
            <a:r>
              <a:rPr lang="en-US" dirty="0" smtClean="0"/>
              <a:t>Enumeration subsets</a:t>
            </a:r>
          </a:p>
          <a:p>
            <a:pPr lvl="2"/>
            <a:r>
              <a:rPr lang="en-US" dirty="0" smtClean="0"/>
              <a:t>Renaming</a:t>
            </a:r>
            <a:endParaRPr lang="en-US" dirty="0"/>
          </a:p>
        </p:txBody>
      </p:sp>
      <p:sp>
        <p:nvSpPr>
          <p:cNvPr id="11" name="TextBox 10"/>
          <p:cNvSpPr txBox="1"/>
          <p:nvPr/>
        </p:nvSpPr>
        <p:spPr>
          <a:xfrm>
            <a:off x="480662" y="6430142"/>
            <a:ext cx="3110515" cy="261610"/>
          </a:xfrm>
          <a:prstGeom prst="rect">
            <a:avLst/>
          </a:prstGeom>
          <a:noFill/>
        </p:spPr>
        <p:txBody>
          <a:bodyPr wrap="square" rtlCol="0">
            <a:spAutoFit/>
          </a:bodyPr>
          <a:lstStyle/>
          <a:p>
            <a:r>
              <a:rPr lang="en-US" sz="1100" i="1" dirty="0" smtClean="0"/>
              <a:t>Courtesy: Harold </a:t>
            </a:r>
            <a:r>
              <a:rPr lang="en-US" sz="1100" i="1" dirty="0" err="1" smtClean="0"/>
              <a:t>Solbrig</a:t>
            </a:r>
            <a:endParaRPr lang="en-US" sz="1100" i="1" dirty="0"/>
          </a:p>
        </p:txBody>
      </p:sp>
    </p:spTree>
    <p:extLst>
      <p:ext uri="{BB962C8B-B14F-4D97-AF65-F5344CB8AC3E}">
        <p14:creationId xmlns:p14="http://schemas.microsoft.com/office/powerpoint/2010/main" val="154300712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Bottom-Up Modeling Approach</a:t>
            </a:r>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11</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idx="1"/>
          </p:nvPr>
        </p:nvSpPr>
        <p:spPr/>
        <p:txBody>
          <a:bodyPr/>
          <a:lstStyle/>
          <a:p>
            <a:r>
              <a:rPr lang="en-US" dirty="0" smtClean="0"/>
              <a:t>Example</a:t>
            </a:r>
          </a:p>
          <a:p>
            <a:pPr marL="0" indent="0">
              <a:buNone/>
            </a:pPr>
            <a:r>
              <a:rPr lang="en-US" dirty="0" smtClean="0"/>
              <a:t>	Abnormal A1C Test = Set of Constraints</a:t>
            </a:r>
          </a:p>
          <a:p>
            <a:pPr lvl="1"/>
            <a:r>
              <a:rPr lang="en-US" dirty="0" smtClean="0"/>
              <a:t>Pathological Test {0..*}</a:t>
            </a:r>
          </a:p>
          <a:p>
            <a:pPr lvl="1"/>
            <a:r>
              <a:rPr lang="en-US" dirty="0" smtClean="0"/>
              <a:t>Has </a:t>
            </a:r>
            <a:r>
              <a:rPr lang="en-US" dirty="0" err="1" smtClean="0"/>
              <a:t>measuredValue</a:t>
            </a:r>
            <a:r>
              <a:rPr lang="en-US" dirty="0" smtClean="0"/>
              <a:t> {1..*}</a:t>
            </a:r>
          </a:p>
          <a:p>
            <a:pPr lvl="1"/>
            <a:r>
              <a:rPr lang="en-US" dirty="0" err="1" smtClean="0"/>
              <a:t>measuredValue</a:t>
            </a:r>
            <a:r>
              <a:rPr lang="en-US" dirty="0" smtClean="0"/>
              <a:t> &gt; </a:t>
            </a:r>
            <a:r>
              <a:rPr lang="en-US" dirty="0" err="1" smtClean="0"/>
              <a:t>Some_Threshold_Value</a:t>
            </a:r>
            <a:endParaRPr lang="en-US" dirty="0"/>
          </a:p>
          <a:p>
            <a:pPr lvl="1"/>
            <a:r>
              <a:rPr lang="en-US" dirty="0" smtClean="0"/>
              <a:t>Type == “A1C”</a:t>
            </a:r>
            <a:endParaRPr lang="en-US" dirty="0"/>
          </a:p>
        </p:txBody>
      </p:sp>
    </p:spTree>
    <p:extLst>
      <p:ext uri="{BB962C8B-B14F-4D97-AF65-F5344CB8AC3E}">
        <p14:creationId xmlns:p14="http://schemas.microsoft.com/office/powerpoint/2010/main" val="385279364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Archetype</a:t>
            </a:r>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12</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Content Placeholder 6" descr="Screen Shot 2015-04-20 at 10.03.00 PM.png"/>
          <p:cNvPicPr>
            <a:picLocks noGrp="1" noChangeAspect="1"/>
          </p:cNvPicPr>
          <p:nvPr>
            <p:ph idx="1"/>
          </p:nvPr>
        </p:nvPicPr>
        <p:blipFill>
          <a:blip r:embed="rId3">
            <a:extLst>
              <a:ext uri="{28A0092B-C50C-407E-A947-70E740481C1C}">
                <a14:useLocalDpi xmlns:a14="http://schemas.microsoft.com/office/drawing/2010/main" val="0"/>
              </a:ext>
            </a:extLst>
          </a:blip>
          <a:srcRect t="11494" b="11494"/>
          <a:stretch>
            <a:fillRect/>
          </a:stretch>
        </p:blipFill>
        <p:spPr>
          <a:xfrm>
            <a:off x="4220604" y="1451292"/>
            <a:ext cx="4665192" cy="2565676"/>
          </a:xfrm>
        </p:spPr>
      </p:pic>
      <p:pic>
        <p:nvPicPr>
          <p:cNvPr id="8" name="Picture 7"/>
          <p:cNvPicPr>
            <a:picLocks noChangeAspect="1"/>
          </p:cNvPicPr>
          <p:nvPr/>
        </p:nvPicPr>
        <p:blipFill>
          <a:blip r:embed="rId4"/>
          <a:stretch>
            <a:fillRect/>
          </a:stretch>
        </p:blipFill>
        <p:spPr>
          <a:xfrm>
            <a:off x="298051" y="3064467"/>
            <a:ext cx="3732111" cy="3142396"/>
          </a:xfrm>
          <a:prstGeom prst="rect">
            <a:avLst/>
          </a:prstGeom>
        </p:spPr>
      </p:pic>
      <p:sp>
        <p:nvSpPr>
          <p:cNvPr id="9" name="TextBox 8"/>
          <p:cNvSpPr txBox="1"/>
          <p:nvPr/>
        </p:nvSpPr>
        <p:spPr>
          <a:xfrm>
            <a:off x="1347707" y="3137453"/>
            <a:ext cx="1891974" cy="923330"/>
          </a:xfrm>
          <a:prstGeom prst="rect">
            <a:avLst/>
          </a:prstGeom>
          <a:noFill/>
        </p:spPr>
        <p:txBody>
          <a:bodyPr wrap="square" rtlCol="0">
            <a:spAutoFit/>
          </a:bodyPr>
          <a:lstStyle/>
          <a:p>
            <a:r>
              <a:rPr lang="en-US" dirty="0" smtClean="0">
                <a:solidFill>
                  <a:schemeClr val="bg1">
                    <a:lumMod val="95000"/>
                  </a:schemeClr>
                </a:solidFill>
              </a:rPr>
              <a:t>Constraints on Reference Model Elements</a:t>
            </a:r>
            <a:endParaRPr lang="en-US" dirty="0">
              <a:solidFill>
                <a:schemeClr val="bg1">
                  <a:lumMod val="95000"/>
                </a:schemeClr>
              </a:solidFill>
            </a:endParaRPr>
          </a:p>
        </p:txBody>
      </p:sp>
      <p:sp>
        <p:nvSpPr>
          <p:cNvPr id="12" name="Bent Arrow 11"/>
          <p:cNvSpPr/>
          <p:nvPr/>
        </p:nvSpPr>
        <p:spPr>
          <a:xfrm>
            <a:off x="2021561" y="1736367"/>
            <a:ext cx="1866056" cy="1328100"/>
          </a:xfrm>
          <a:prstGeom prst="bentArrow">
            <a:avLst>
              <a:gd name="adj1" fmla="val 25000"/>
              <a:gd name="adj2" fmla="val 24512"/>
              <a:gd name="adj3" fmla="val 25000"/>
              <a:gd name="adj4" fmla="val 4375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“about”</a:t>
            </a:r>
            <a:endParaRPr lang="en-US" dirty="0">
              <a:solidFill>
                <a:schemeClr val="tx1"/>
              </a:solidFill>
            </a:endParaRPr>
          </a:p>
        </p:txBody>
      </p:sp>
      <p:sp>
        <p:nvSpPr>
          <p:cNvPr id="13" name="TextBox 12"/>
          <p:cNvSpPr txBox="1"/>
          <p:nvPr/>
        </p:nvSpPr>
        <p:spPr>
          <a:xfrm>
            <a:off x="5313077" y="2436097"/>
            <a:ext cx="2228901" cy="369332"/>
          </a:xfrm>
          <a:prstGeom prst="rect">
            <a:avLst/>
          </a:prstGeom>
          <a:solidFill>
            <a:schemeClr val="accent3">
              <a:lumMod val="60000"/>
              <a:lumOff val="40000"/>
            </a:schemeClr>
          </a:solidFill>
          <a:ln w="57150" cmpd="sng">
            <a:solidFill>
              <a:schemeClr val="tx1"/>
            </a:solidFill>
          </a:ln>
        </p:spPr>
        <p:txBody>
          <a:bodyPr wrap="square" rtlCol="0">
            <a:spAutoFit/>
          </a:bodyPr>
          <a:lstStyle/>
          <a:p>
            <a:r>
              <a:rPr lang="en-US" b="1" dirty="0" smtClean="0">
                <a:solidFill>
                  <a:srgbClr val="FF0000"/>
                </a:solidFill>
              </a:rPr>
              <a:t>Reference Model</a:t>
            </a:r>
            <a:endParaRPr lang="en-US" b="1" dirty="0">
              <a:solidFill>
                <a:srgbClr val="FF0000"/>
              </a:solidFill>
            </a:endParaRPr>
          </a:p>
        </p:txBody>
      </p:sp>
      <p:sp>
        <p:nvSpPr>
          <p:cNvPr id="14" name="Rectangle 13"/>
          <p:cNvSpPr/>
          <p:nvPr/>
        </p:nvSpPr>
        <p:spPr>
          <a:xfrm>
            <a:off x="4043119" y="4807365"/>
            <a:ext cx="3148744" cy="923330"/>
          </a:xfrm>
          <a:prstGeom prst="rect">
            <a:avLst/>
          </a:prstGeom>
          <a:noFill/>
        </p:spPr>
        <p:txBody>
          <a:bodyPr wrap="none" lIns="91440" tIns="45720" rIns="91440" bIns="45720">
            <a:spAutoFit/>
          </a:bodyPr>
          <a:lstStyle/>
          <a:p>
            <a:pPr algn="ctr"/>
            <a:r>
              <a:rPr lang="en-US" sz="5400" dirty="0" smtClean="0"/>
              <a:t>Archetype</a:t>
            </a:r>
            <a:endParaRPr lang="en-US" sz="5400" dirty="0"/>
          </a:p>
        </p:txBody>
      </p:sp>
      <p:cxnSp>
        <p:nvCxnSpPr>
          <p:cNvPr id="17" name="Straight Arrow Connector 16"/>
          <p:cNvCxnSpPr/>
          <p:nvPr/>
        </p:nvCxnSpPr>
        <p:spPr>
          <a:xfrm flipH="1" flipV="1">
            <a:off x="2915714" y="4807366"/>
            <a:ext cx="1114448" cy="5442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44513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allAtOnce" animBg="1"/>
      <p:bldP spid="13" grpId="0" animBg="1"/>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Archetypes</a:t>
            </a:r>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13</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Content Placeholder 6" descr="Screen Shot 2015-04-20 at 10.03.00 PM.png"/>
          <p:cNvPicPr>
            <a:picLocks noGrp="1" noChangeAspect="1"/>
          </p:cNvPicPr>
          <p:nvPr>
            <p:ph idx="1"/>
          </p:nvPr>
        </p:nvPicPr>
        <p:blipFill>
          <a:blip r:embed="rId3">
            <a:extLst>
              <a:ext uri="{28A0092B-C50C-407E-A947-70E740481C1C}">
                <a14:useLocalDpi xmlns:a14="http://schemas.microsoft.com/office/drawing/2010/main" val="0"/>
              </a:ext>
            </a:extLst>
          </a:blip>
          <a:srcRect t="11494" b="11494"/>
          <a:stretch>
            <a:fillRect/>
          </a:stretch>
        </p:blipFill>
        <p:spPr>
          <a:xfrm>
            <a:off x="4220604" y="1451292"/>
            <a:ext cx="4665192" cy="2565676"/>
          </a:xfrm>
        </p:spPr>
      </p:pic>
      <p:pic>
        <p:nvPicPr>
          <p:cNvPr id="8" name="Picture 7"/>
          <p:cNvPicPr>
            <a:picLocks noChangeAspect="1"/>
          </p:cNvPicPr>
          <p:nvPr/>
        </p:nvPicPr>
        <p:blipFill>
          <a:blip r:embed="rId4"/>
          <a:stretch>
            <a:fillRect/>
          </a:stretch>
        </p:blipFill>
        <p:spPr>
          <a:xfrm>
            <a:off x="508095" y="2329092"/>
            <a:ext cx="490010" cy="412583"/>
          </a:xfrm>
          <a:prstGeom prst="rect">
            <a:avLst/>
          </a:prstGeom>
        </p:spPr>
      </p:pic>
      <p:sp>
        <p:nvSpPr>
          <p:cNvPr id="13" name="TextBox 12"/>
          <p:cNvSpPr txBox="1"/>
          <p:nvPr/>
        </p:nvSpPr>
        <p:spPr>
          <a:xfrm>
            <a:off x="5313077" y="2436097"/>
            <a:ext cx="2228901" cy="369332"/>
          </a:xfrm>
          <a:prstGeom prst="rect">
            <a:avLst/>
          </a:prstGeom>
          <a:solidFill>
            <a:schemeClr val="accent3">
              <a:lumMod val="60000"/>
              <a:lumOff val="40000"/>
            </a:schemeClr>
          </a:solidFill>
          <a:ln w="57150" cmpd="sng">
            <a:solidFill>
              <a:schemeClr val="tx1"/>
            </a:solidFill>
          </a:ln>
        </p:spPr>
        <p:txBody>
          <a:bodyPr wrap="square" rtlCol="0">
            <a:spAutoFit/>
          </a:bodyPr>
          <a:lstStyle/>
          <a:p>
            <a:r>
              <a:rPr lang="en-US" b="1" dirty="0" smtClean="0">
                <a:solidFill>
                  <a:srgbClr val="FF0000"/>
                </a:solidFill>
              </a:rPr>
              <a:t>Reference Model</a:t>
            </a:r>
            <a:endParaRPr lang="en-US" b="1" dirty="0">
              <a:solidFill>
                <a:srgbClr val="FF0000"/>
              </a:solidFill>
            </a:endParaRPr>
          </a:p>
        </p:txBody>
      </p:sp>
      <p:sp>
        <p:nvSpPr>
          <p:cNvPr id="14" name="Rectangle 13"/>
          <p:cNvSpPr/>
          <p:nvPr/>
        </p:nvSpPr>
        <p:spPr>
          <a:xfrm>
            <a:off x="4076596" y="4807365"/>
            <a:ext cx="3081793" cy="1754327"/>
          </a:xfrm>
          <a:prstGeom prst="rect">
            <a:avLst/>
          </a:prstGeom>
          <a:noFill/>
        </p:spPr>
        <p:txBody>
          <a:bodyPr wrap="none" lIns="91440" tIns="45720" rIns="91440" bIns="45720">
            <a:spAutoFit/>
          </a:bodyPr>
          <a:lstStyle/>
          <a:p>
            <a:pPr algn="ctr"/>
            <a:r>
              <a:rPr lang="en-US" sz="5400" dirty="0" smtClean="0"/>
              <a:t>Archetype </a:t>
            </a:r>
          </a:p>
          <a:p>
            <a:pPr algn="ctr"/>
            <a:r>
              <a:rPr lang="en-US" sz="5400" dirty="0" smtClean="0"/>
              <a:t>Library</a:t>
            </a:r>
            <a:endParaRPr lang="en-US" sz="5400" dirty="0"/>
          </a:p>
        </p:txBody>
      </p:sp>
      <p:cxnSp>
        <p:nvCxnSpPr>
          <p:cNvPr id="17" name="Straight Arrow Connector 16"/>
          <p:cNvCxnSpPr/>
          <p:nvPr/>
        </p:nvCxnSpPr>
        <p:spPr>
          <a:xfrm flipH="1" flipV="1">
            <a:off x="3926491" y="4435747"/>
            <a:ext cx="1114448" cy="5442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4"/>
          <a:stretch>
            <a:fillRect/>
          </a:stretch>
        </p:blipFill>
        <p:spPr>
          <a:xfrm>
            <a:off x="1145090" y="1891629"/>
            <a:ext cx="1039118" cy="874925"/>
          </a:xfrm>
          <a:prstGeom prst="rect">
            <a:avLst/>
          </a:prstGeom>
        </p:spPr>
      </p:pic>
      <p:pic>
        <p:nvPicPr>
          <p:cNvPr id="16" name="Picture 15"/>
          <p:cNvPicPr>
            <a:picLocks noChangeAspect="1"/>
          </p:cNvPicPr>
          <p:nvPr/>
        </p:nvPicPr>
        <p:blipFill>
          <a:blip r:embed="rId4"/>
          <a:stretch>
            <a:fillRect/>
          </a:stretch>
        </p:blipFill>
        <p:spPr>
          <a:xfrm>
            <a:off x="379718" y="3042344"/>
            <a:ext cx="764564" cy="643754"/>
          </a:xfrm>
          <a:prstGeom prst="rect">
            <a:avLst/>
          </a:prstGeom>
        </p:spPr>
      </p:pic>
      <p:pic>
        <p:nvPicPr>
          <p:cNvPr id="18" name="Picture 17"/>
          <p:cNvPicPr>
            <a:picLocks noChangeAspect="1"/>
          </p:cNvPicPr>
          <p:nvPr/>
        </p:nvPicPr>
        <p:blipFill>
          <a:blip r:embed="rId4"/>
          <a:stretch>
            <a:fillRect/>
          </a:stretch>
        </p:blipFill>
        <p:spPr>
          <a:xfrm>
            <a:off x="1588656" y="2850445"/>
            <a:ext cx="945177" cy="795828"/>
          </a:xfrm>
          <a:prstGeom prst="rect">
            <a:avLst/>
          </a:prstGeom>
        </p:spPr>
      </p:pic>
      <p:pic>
        <p:nvPicPr>
          <p:cNvPr id="19" name="Picture 18"/>
          <p:cNvPicPr>
            <a:picLocks noChangeAspect="1"/>
          </p:cNvPicPr>
          <p:nvPr/>
        </p:nvPicPr>
        <p:blipFill>
          <a:blip r:embed="rId4"/>
          <a:stretch>
            <a:fillRect/>
          </a:stretch>
        </p:blipFill>
        <p:spPr>
          <a:xfrm>
            <a:off x="1014665" y="3158205"/>
            <a:ext cx="489355" cy="412031"/>
          </a:xfrm>
          <a:prstGeom prst="rect">
            <a:avLst/>
          </a:prstGeom>
        </p:spPr>
      </p:pic>
      <p:pic>
        <p:nvPicPr>
          <p:cNvPr id="20" name="Picture 19"/>
          <p:cNvPicPr>
            <a:picLocks noChangeAspect="1"/>
          </p:cNvPicPr>
          <p:nvPr/>
        </p:nvPicPr>
        <p:blipFill>
          <a:blip r:embed="rId4"/>
          <a:stretch>
            <a:fillRect/>
          </a:stretch>
        </p:blipFill>
        <p:spPr>
          <a:xfrm>
            <a:off x="510528" y="3514229"/>
            <a:ext cx="1146846" cy="965631"/>
          </a:xfrm>
          <a:prstGeom prst="rect">
            <a:avLst/>
          </a:prstGeom>
        </p:spPr>
      </p:pic>
      <p:pic>
        <p:nvPicPr>
          <p:cNvPr id="21" name="Picture 20"/>
          <p:cNvPicPr>
            <a:picLocks noChangeAspect="1"/>
          </p:cNvPicPr>
          <p:nvPr/>
        </p:nvPicPr>
        <p:blipFill>
          <a:blip r:embed="rId4"/>
          <a:stretch>
            <a:fillRect/>
          </a:stretch>
        </p:blipFill>
        <p:spPr>
          <a:xfrm>
            <a:off x="1392038" y="4163611"/>
            <a:ext cx="764564" cy="643754"/>
          </a:xfrm>
          <a:prstGeom prst="rect">
            <a:avLst/>
          </a:prstGeom>
        </p:spPr>
      </p:pic>
      <p:pic>
        <p:nvPicPr>
          <p:cNvPr id="22" name="Picture 21"/>
          <p:cNvPicPr>
            <a:picLocks noChangeAspect="1"/>
          </p:cNvPicPr>
          <p:nvPr/>
        </p:nvPicPr>
        <p:blipFill>
          <a:blip r:embed="rId4"/>
          <a:stretch>
            <a:fillRect/>
          </a:stretch>
        </p:blipFill>
        <p:spPr>
          <a:xfrm>
            <a:off x="2443527" y="3248359"/>
            <a:ext cx="764564" cy="643754"/>
          </a:xfrm>
          <a:prstGeom prst="rect">
            <a:avLst/>
          </a:prstGeom>
        </p:spPr>
      </p:pic>
      <p:pic>
        <p:nvPicPr>
          <p:cNvPr id="23" name="Picture 22"/>
          <p:cNvPicPr>
            <a:picLocks noChangeAspect="1"/>
          </p:cNvPicPr>
          <p:nvPr/>
        </p:nvPicPr>
        <p:blipFill>
          <a:blip r:embed="rId4"/>
          <a:stretch>
            <a:fillRect/>
          </a:stretch>
        </p:blipFill>
        <p:spPr>
          <a:xfrm>
            <a:off x="379718" y="4707883"/>
            <a:ext cx="764564" cy="643754"/>
          </a:xfrm>
          <a:prstGeom prst="rect">
            <a:avLst/>
          </a:prstGeom>
        </p:spPr>
      </p:pic>
      <p:pic>
        <p:nvPicPr>
          <p:cNvPr id="24" name="Picture 23"/>
          <p:cNvPicPr>
            <a:picLocks noChangeAspect="1"/>
          </p:cNvPicPr>
          <p:nvPr/>
        </p:nvPicPr>
        <p:blipFill>
          <a:blip r:embed="rId4"/>
          <a:stretch>
            <a:fillRect/>
          </a:stretch>
        </p:blipFill>
        <p:spPr>
          <a:xfrm>
            <a:off x="1517664" y="5351637"/>
            <a:ext cx="764564" cy="643754"/>
          </a:xfrm>
          <a:prstGeom prst="rect">
            <a:avLst/>
          </a:prstGeom>
        </p:spPr>
      </p:pic>
      <p:pic>
        <p:nvPicPr>
          <p:cNvPr id="25" name="Picture 24"/>
          <p:cNvPicPr>
            <a:picLocks noChangeAspect="1"/>
          </p:cNvPicPr>
          <p:nvPr/>
        </p:nvPicPr>
        <p:blipFill>
          <a:blip r:embed="rId4"/>
          <a:stretch>
            <a:fillRect/>
          </a:stretch>
        </p:blipFill>
        <p:spPr>
          <a:xfrm>
            <a:off x="2156602" y="4318921"/>
            <a:ext cx="764564" cy="643754"/>
          </a:xfrm>
          <a:prstGeom prst="rect">
            <a:avLst/>
          </a:prstGeom>
        </p:spPr>
      </p:pic>
      <p:pic>
        <p:nvPicPr>
          <p:cNvPr id="26" name="Picture 25"/>
          <p:cNvPicPr>
            <a:picLocks noChangeAspect="1"/>
          </p:cNvPicPr>
          <p:nvPr/>
        </p:nvPicPr>
        <p:blipFill>
          <a:blip r:embed="rId4"/>
          <a:stretch>
            <a:fillRect/>
          </a:stretch>
        </p:blipFill>
        <p:spPr>
          <a:xfrm>
            <a:off x="2538884" y="2097921"/>
            <a:ext cx="764564" cy="643754"/>
          </a:xfrm>
          <a:prstGeom prst="rect">
            <a:avLst/>
          </a:prstGeom>
        </p:spPr>
      </p:pic>
      <p:pic>
        <p:nvPicPr>
          <p:cNvPr id="27" name="Picture 26"/>
          <p:cNvPicPr>
            <a:picLocks noChangeAspect="1"/>
          </p:cNvPicPr>
          <p:nvPr/>
        </p:nvPicPr>
        <p:blipFill>
          <a:blip r:embed="rId4"/>
          <a:stretch>
            <a:fillRect/>
          </a:stretch>
        </p:blipFill>
        <p:spPr>
          <a:xfrm>
            <a:off x="753100" y="5712596"/>
            <a:ext cx="764564" cy="643754"/>
          </a:xfrm>
          <a:prstGeom prst="rect">
            <a:avLst/>
          </a:prstGeom>
        </p:spPr>
      </p:pic>
      <p:pic>
        <p:nvPicPr>
          <p:cNvPr id="28" name="Picture 27"/>
          <p:cNvPicPr>
            <a:picLocks noChangeAspect="1"/>
          </p:cNvPicPr>
          <p:nvPr/>
        </p:nvPicPr>
        <p:blipFill>
          <a:blip r:embed="rId4"/>
          <a:stretch>
            <a:fillRect/>
          </a:stretch>
        </p:blipFill>
        <p:spPr>
          <a:xfrm>
            <a:off x="2437855" y="5227407"/>
            <a:ext cx="764564" cy="643754"/>
          </a:xfrm>
          <a:prstGeom prst="rect">
            <a:avLst/>
          </a:prstGeom>
        </p:spPr>
      </p:pic>
      <p:sp>
        <p:nvSpPr>
          <p:cNvPr id="5" name="Double Brace 4"/>
          <p:cNvSpPr/>
          <p:nvPr/>
        </p:nvSpPr>
        <p:spPr>
          <a:xfrm>
            <a:off x="1" y="1660458"/>
            <a:ext cx="3874658" cy="4844437"/>
          </a:xfrm>
          <a:prstGeom prst="bracePair">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4308540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Without Archetypes</a:t>
            </a:r>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14</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Content Placeholder 6" descr="Screen Shot 2015-04-20 at 10.03.00 PM.png"/>
          <p:cNvPicPr>
            <a:picLocks noGrp="1" noChangeAspect="1"/>
          </p:cNvPicPr>
          <p:nvPr>
            <p:ph idx="1"/>
          </p:nvPr>
        </p:nvPicPr>
        <p:blipFill>
          <a:blip r:embed="rId3">
            <a:extLst>
              <a:ext uri="{28A0092B-C50C-407E-A947-70E740481C1C}">
                <a14:useLocalDpi xmlns:a14="http://schemas.microsoft.com/office/drawing/2010/main" val="0"/>
              </a:ext>
            </a:extLst>
          </a:blip>
          <a:srcRect t="11494" b="11494"/>
          <a:stretch>
            <a:fillRect/>
          </a:stretch>
        </p:blipFill>
        <p:spPr>
          <a:xfrm>
            <a:off x="2715418" y="1451292"/>
            <a:ext cx="3267623" cy="1797067"/>
          </a:xfrm>
        </p:spPr>
      </p:pic>
      <p:sp>
        <p:nvSpPr>
          <p:cNvPr id="13" name="TextBox 12"/>
          <p:cNvSpPr txBox="1"/>
          <p:nvPr/>
        </p:nvSpPr>
        <p:spPr>
          <a:xfrm>
            <a:off x="3252640" y="2329092"/>
            <a:ext cx="2228901" cy="369332"/>
          </a:xfrm>
          <a:prstGeom prst="rect">
            <a:avLst/>
          </a:prstGeom>
          <a:solidFill>
            <a:schemeClr val="accent3">
              <a:lumMod val="60000"/>
              <a:lumOff val="40000"/>
            </a:schemeClr>
          </a:solidFill>
          <a:ln w="57150" cmpd="sng">
            <a:solidFill>
              <a:schemeClr val="tx1"/>
            </a:solidFill>
          </a:ln>
        </p:spPr>
        <p:txBody>
          <a:bodyPr wrap="square" rtlCol="0">
            <a:spAutoFit/>
          </a:bodyPr>
          <a:lstStyle/>
          <a:p>
            <a:r>
              <a:rPr lang="en-US" b="1" dirty="0" smtClean="0">
                <a:solidFill>
                  <a:srgbClr val="FF0000"/>
                </a:solidFill>
              </a:rPr>
              <a:t>Reference Model</a:t>
            </a:r>
            <a:endParaRPr lang="en-US" b="1" dirty="0">
              <a:solidFill>
                <a:srgbClr val="FF0000"/>
              </a:solidFill>
            </a:endParaRPr>
          </a:p>
        </p:txBody>
      </p:sp>
      <p:sp>
        <p:nvSpPr>
          <p:cNvPr id="3" name="Preparation 2"/>
          <p:cNvSpPr/>
          <p:nvPr/>
        </p:nvSpPr>
        <p:spPr>
          <a:xfrm>
            <a:off x="1807098" y="3446817"/>
            <a:ext cx="4966400" cy="2909533"/>
          </a:xfrm>
          <a:prstGeom prst="flowChartPreparat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a:t>
            </a:r>
          </a:p>
          <a:p>
            <a:pPr algn="ctr"/>
            <a:r>
              <a:rPr lang="en-US" dirty="0"/>
              <a:t>c</a:t>
            </a:r>
            <a:r>
              <a:rPr lang="en-US" dirty="0" smtClean="0"/>
              <a:t>odes constraints:</a:t>
            </a:r>
          </a:p>
          <a:p>
            <a:pPr algn="ctr"/>
            <a:r>
              <a:rPr lang="en-US" dirty="0" smtClean="0"/>
              <a:t>Pathological test == “A1C”,</a:t>
            </a:r>
          </a:p>
          <a:p>
            <a:pPr algn="ctr"/>
            <a:r>
              <a:rPr lang="en-US" dirty="0" err="1" smtClean="0"/>
              <a:t>measuredValue</a:t>
            </a:r>
            <a:r>
              <a:rPr lang="en-US" dirty="0" smtClean="0"/>
              <a:t> &gt; </a:t>
            </a:r>
            <a:r>
              <a:rPr lang="en-US" dirty="0" err="1" smtClean="0"/>
              <a:t>threashold</a:t>
            </a:r>
            <a:r>
              <a:rPr lang="en-US" dirty="0" smtClean="0"/>
              <a:t> value</a:t>
            </a:r>
          </a:p>
          <a:p>
            <a:pPr algn="ctr"/>
            <a:r>
              <a:rPr lang="en-US" dirty="0" smtClean="0"/>
              <a:t>….</a:t>
            </a:r>
          </a:p>
          <a:p>
            <a:pPr algn="ctr"/>
            <a:r>
              <a:rPr lang="en-US" dirty="0" smtClean="0"/>
              <a:t>Other constraints</a:t>
            </a:r>
            <a:endParaRPr lang="en-US" dirty="0"/>
          </a:p>
        </p:txBody>
      </p:sp>
    </p:spTree>
    <p:extLst>
      <p:ext uri="{BB962C8B-B14F-4D97-AF65-F5344CB8AC3E}">
        <p14:creationId xmlns:p14="http://schemas.microsoft.com/office/powerpoint/2010/main" val="234872292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With Archetypes</a:t>
            </a:r>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15</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Content Placeholder 6" descr="Screen Shot 2015-04-20 at 10.03.00 PM.png"/>
          <p:cNvPicPr>
            <a:picLocks noGrp="1" noChangeAspect="1"/>
          </p:cNvPicPr>
          <p:nvPr>
            <p:ph idx="1"/>
          </p:nvPr>
        </p:nvPicPr>
        <p:blipFill>
          <a:blip r:embed="rId3">
            <a:extLst>
              <a:ext uri="{28A0092B-C50C-407E-A947-70E740481C1C}">
                <a14:useLocalDpi xmlns:a14="http://schemas.microsoft.com/office/drawing/2010/main" val="0"/>
              </a:ext>
            </a:extLst>
          </a:blip>
          <a:srcRect t="11494" b="11494"/>
          <a:stretch>
            <a:fillRect/>
          </a:stretch>
        </p:blipFill>
        <p:spPr>
          <a:xfrm>
            <a:off x="2715418" y="1451292"/>
            <a:ext cx="3267623" cy="1797067"/>
          </a:xfrm>
        </p:spPr>
      </p:pic>
      <p:sp>
        <p:nvSpPr>
          <p:cNvPr id="13" name="TextBox 12"/>
          <p:cNvSpPr txBox="1"/>
          <p:nvPr/>
        </p:nvSpPr>
        <p:spPr>
          <a:xfrm>
            <a:off x="3252640" y="2329092"/>
            <a:ext cx="2228901" cy="369332"/>
          </a:xfrm>
          <a:prstGeom prst="rect">
            <a:avLst/>
          </a:prstGeom>
          <a:solidFill>
            <a:schemeClr val="accent3">
              <a:lumMod val="60000"/>
              <a:lumOff val="40000"/>
            </a:schemeClr>
          </a:solidFill>
          <a:ln w="57150" cmpd="sng">
            <a:solidFill>
              <a:schemeClr val="tx1"/>
            </a:solidFill>
          </a:ln>
        </p:spPr>
        <p:txBody>
          <a:bodyPr wrap="square" rtlCol="0">
            <a:spAutoFit/>
          </a:bodyPr>
          <a:lstStyle/>
          <a:p>
            <a:r>
              <a:rPr lang="en-US" b="1" dirty="0" smtClean="0">
                <a:solidFill>
                  <a:srgbClr val="FF0000"/>
                </a:solidFill>
              </a:rPr>
              <a:t>Reference Model</a:t>
            </a:r>
            <a:endParaRPr lang="en-US" b="1" dirty="0">
              <a:solidFill>
                <a:srgbClr val="FF0000"/>
              </a:solidFill>
            </a:endParaRPr>
          </a:p>
        </p:txBody>
      </p:sp>
      <p:sp>
        <p:nvSpPr>
          <p:cNvPr id="3" name="Preparation 2"/>
          <p:cNvSpPr/>
          <p:nvPr/>
        </p:nvSpPr>
        <p:spPr>
          <a:xfrm>
            <a:off x="2715418" y="5273889"/>
            <a:ext cx="3267623" cy="1199082"/>
          </a:xfrm>
          <a:prstGeom prst="flowChartPreparat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a:t>
            </a:r>
          </a:p>
        </p:txBody>
      </p:sp>
      <p:pic>
        <p:nvPicPr>
          <p:cNvPr id="5" name="Picture 4" descr="Screen Shot 2015-04-20 at 10.47.1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9726" y="2814948"/>
            <a:ext cx="1820501" cy="2458941"/>
          </a:xfrm>
          <a:prstGeom prst="rect">
            <a:avLst/>
          </a:prstGeom>
        </p:spPr>
      </p:pic>
      <p:sp>
        <p:nvSpPr>
          <p:cNvPr id="8" name="TextBox 7"/>
          <p:cNvSpPr txBox="1"/>
          <p:nvPr/>
        </p:nvSpPr>
        <p:spPr>
          <a:xfrm>
            <a:off x="6738537" y="5319272"/>
            <a:ext cx="1243227" cy="369332"/>
          </a:xfrm>
          <a:prstGeom prst="rect">
            <a:avLst/>
          </a:prstGeom>
          <a:noFill/>
        </p:spPr>
        <p:txBody>
          <a:bodyPr wrap="square" rtlCol="0">
            <a:spAutoFit/>
          </a:bodyPr>
          <a:lstStyle/>
          <a:p>
            <a:r>
              <a:rPr lang="en-US" dirty="0" smtClean="0"/>
              <a:t>Archetypes</a:t>
            </a:r>
            <a:endParaRPr lang="en-US" dirty="0"/>
          </a:p>
        </p:txBody>
      </p:sp>
      <p:cxnSp>
        <p:nvCxnSpPr>
          <p:cNvPr id="10" name="Straight Arrow Connector 9"/>
          <p:cNvCxnSpPr/>
          <p:nvPr/>
        </p:nvCxnSpPr>
        <p:spPr>
          <a:xfrm flipV="1">
            <a:off x="5027985" y="4159506"/>
            <a:ext cx="1205162" cy="9588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4393008" y="3403854"/>
            <a:ext cx="25917" cy="1870035"/>
          </a:xfrm>
          <a:prstGeom prst="straightConnector1">
            <a:avLst/>
          </a:prstGeom>
          <a:ln w="38100" cmpd="sng">
            <a:solidFill>
              <a:schemeClr val="accent1"/>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9" name="Bent Arrow 8"/>
          <p:cNvSpPr/>
          <p:nvPr/>
        </p:nvSpPr>
        <p:spPr>
          <a:xfrm flipH="1">
            <a:off x="6481379" y="1769242"/>
            <a:ext cx="825971" cy="929182"/>
          </a:xfrm>
          <a:prstGeom prst="bentArrow">
            <a:avLst>
              <a:gd name="adj1" fmla="val 25000"/>
              <a:gd name="adj2" fmla="val 28107"/>
              <a:gd name="adj3" fmla="val 25000"/>
              <a:gd name="adj4" fmla="val 738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2460596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Reference Model Example</a:t>
            </a:r>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16</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descr="Screen Shot 2015-04-21 at 11.17.3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33197"/>
            <a:ext cx="9144000" cy="4593167"/>
          </a:xfrm>
          <a:prstGeom prst="rect">
            <a:avLst/>
          </a:prstGeom>
        </p:spPr>
      </p:pic>
    </p:spTree>
    <p:extLst>
      <p:ext uri="{BB962C8B-B14F-4D97-AF65-F5344CB8AC3E}">
        <p14:creationId xmlns:p14="http://schemas.microsoft.com/office/powerpoint/2010/main" val="243916114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creen Shot 2015-04-21 at 12.10.0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939" y="2075221"/>
            <a:ext cx="8495862" cy="4782779"/>
          </a:xfrm>
          <a:prstGeom prst="rect">
            <a:avLst/>
          </a:prstGeom>
        </p:spPr>
      </p:pic>
      <p:sp>
        <p:nvSpPr>
          <p:cNvPr id="2" name="Title 1"/>
          <p:cNvSpPr>
            <a:spLocks noGrp="1"/>
          </p:cNvSpPr>
          <p:nvPr>
            <p:ph type="title"/>
          </p:nvPr>
        </p:nvSpPr>
        <p:spPr>
          <a:xfrm>
            <a:off x="457200" y="274638"/>
            <a:ext cx="8229600" cy="914337"/>
          </a:xfrm>
        </p:spPr>
        <p:txBody>
          <a:bodyPr/>
          <a:lstStyle/>
          <a:p>
            <a:r>
              <a:rPr lang="en-US" dirty="0" smtClean="0"/>
              <a:t>An Archetype Example</a:t>
            </a:r>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17</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324069" y="1488967"/>
            <a:ext cx="3056759" cy="1200329"/>
          </a:xfrm>
          <a:prstGeom prst="rect">
            <a:avLst/>
          </a:prstGeom>
          <a:noFill/>
        </p:spPr>
        <p:txBody>
          <a:bodyPr wrap="square" rtlCol="0">
            <a:spAutoFit/>
          </a:bodyPr>
          <a:lstStyle/>
          <a:p>
            <a:r>
              <a:rPr lang="en-US" dirty="0" smtClean="0"/>
              <a:t>Simple Example: Specimen collection from a body site.</a:t>
            </a:r>
          </a:p>
          <a:p>
            <a:endParaRPr lang="en-US" dirty="0"/>
          </a:p>
          <a:p>
            <a:endParaRPr lang="en-US" dirty="0"/>
          </a:p>
        </p:txBody>
      </p:sp>
      <p:pic>
        <p:nvPicPr>
          <p:cNvPr id="8" name="Picture 7" descr="Screen Shot 2015-04-21 at 11.17.38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5703" y="1375542"/>
            <a:ext cx="4951098" cy="2487010"/>
          </a:xfrm>
          <a:prstGeom prst="rect">
            <a:avLst/>
          </a:prstGeom>
          <a:ln w="38100" cmpd="sng">
            <a:solidFill>
              <a:schemeClr val="tx1"/>
            </a:solidFill>
          </a:ln>
        </p:spPr>
      </p:pic>
      <p:pic>
        <p:nvPicPr>
          <p:cNvPr id="10" name="Picture 9"/>
          <p:cNvPicPr>
            <a:picLocks noChangeAspect="1"/>
          </p:cNvPicPr>
          <p:nvPr/>
        </p:nvPicPr>
        <p:blipFill>
          <a:blip r:embed="rId5"/>
          <a:stretch>
            <a:fillRect/>
          </a:stretch>
        </p:blipFill>
        <p:spPr>
          <a:xfrm>
            <a:off x="1672896" y="2461000"/>
            <a:ext cx="271139" cy="228296"/>
          </a:xfrm>
          <a:prstGeom prst="rect">
            <a:avLst/>
          </a:prstGeom>
        </p:spPr>
      </p:pic>
      <p:pic>
        <p:nvPicPr>
          <p:cNvPr id="11" name="Picture 10"/>
          <p:cNvPicPr>
            <a:picLocks noChangeAspect="1"/>
          </p:cNvPicPr>
          <p:nvPr/>
        </p:nvPicPr>
        <p:blipFill>
          <a:blip r:embed="rId5"/>
          <a:stretch>
            <a:fillRect/>
          </a:stretch>
        </p:blipFill>
        <p:spPr>
          <a:xfrm>
            <a:off x="2008470" y="4461297"/>
            <a:ext cx="271139" cy="228296"/>
          </a:xfrm>
          <a:prstGeom prst="rect">
            <a:avLst/>
          </a:prstGeom>
        </p:spPr>
      </p:pic>
      <p:pic>
        <p:nvPicPr>
          <p:cNvPr id="12" name="Picture 11"/>
          <p:cNvPicPr>
            <a:picLocks noChangeAspect="1"/>
          </p:cNvPicPr>
          <p:nvPr/>
        </p:nvPicPr>
        <p:blipFill>
          <a:blip r:embed="rId5"/>
          <a:stretch>
            <a:fillRect/>
          </a:stretch>
        </p:blipFill>
        <p:spPr>
          <a:xfrm>
            <a:off x="5500413" y="4461297"/>
            <a:ext cx="271139" cy="228296"/>
          </a:xfrm>
          <a:prstGeom prst="rect">
            <a:avLst/>
          </a:prstGeom>
        </p:spPr>
      </p:pic>
      <p:pic>
        <p:nvPicPr>
          <p:cNvPr id="13" name="Picture 12"/>
          <p:cNvPicPr>
            <a:picLocks noChangeAspect="1"/>
          </p:cNvPicPr>
          <p:nvPr/>
        </p:nvPicPr>
        <p:blipFill>
          <a:blip r:embed="rId5"/>
          <a:stretch>
            <a:fillRect/>
          </a:stretch>
        </p:blipFill>
        <p:spPr>
          <a:xfrm>
            <a:off x="5482895" y="5973034"/>
            <a:ext cx="271139" cy="228296"/>
          </a:xfrm>
          <a:prstGeom prst="rect">
            <a:avLst/>
          </a:prstGeom>
        </p:spPr>
      </p:pic>
      <p:pic>
        <p:nvPicPr>
          <p:cNvPr id="14" name="Picture 13"/>
          <p:cNvPicPr>
            <a:picLocks noChangeAspect="1"/>
          </p:cNvPicPr>
          <p:nvPr/>
        </p:nvPicPr>
        <p:blipFill>
          <a:blip r:embed="rId5"/>
          <a:stretch>
            <a:fillRect/>
          </a:stretch>
        </p:blipFill>
        <p:spPr>
          <a:xfrm>
            <a:off x="8311931" y="4895724"/>
            <a:ext cx="271139" cy="228296"/>
          </a:xfrm>
          <a:prstGeom prst="rect">
            <a:avLst/>
          </a:prstGeom>
        </p:spPr>
      </p:pic>
      <p:sp>
        <p:nvSpPr>
          <p:cNvPr id="15" name="TextBox 14"/>
          <p:cNvSpPr txBox="1"/>
          <p:nvPr/>
        </p:nvSpPr>
        <p:spPr>
          <a:xfrm>
            <a:off x="8031655" y="1488967"/>
            <a:ext cx="551415" cy="369332"/>
          </a:xfrm>
          <a:prstGeom prst="rect">
            <a:avLst/>
          </a:prstGeom>
          <a:noFill/>
        </p:spPr>
        <p:txBody>
          <a:bodyPr wrap="square" rtlCol="0">
            <a:spAutoFit/>
          </a:bodyPr>
          <a:lstStyle/>
          <a:p>
            <a:r>
              <a:rPr lang="en-US" dirty="0" smtClean="0"/>
              <a:t>RM</a:t>
            </a:r>
            <a:endParaRPr lang="en-US" dirty="0"/>
          </a:p>
        </p:txBody>
      </p:sp>
    </p:spTree>
    <p:extLst>
      <p:ext uri="{BB962C8B-B14F-4D97-AF65-F5344CB8AC3E}">
        <p14:creationId xmlns:p14="http://schemas.microsoft.com/office/powerpoint/2010/main" val="120087441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Detailed Clinical Models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We can create …. For example</a:t>
            </a:r>
            <a:endParaRPr lang="en-US" dirty="0"/>
          </a:p>
          <a:p>
            <a:pPr marL="0" indent="0">
              <a:buNone/>
            </a:pPr>
            <a:r>
              <a:rPr lang="en-US" dirty="0" smtClean="0"/>
              <a:t>A Clinical Model  =&gt; Laboratory Test</a:t>
            </a:r>
            <a:endParaRPr lang="en-US" dirty="0"/>
          </a:p>
          <a:p>
            <a:pPr lvl="8"/>
            <a:r>
              <a:rPr lang="en-US" dirty="0" smtClean="0"/>
              <a:t>Diagnostic Service</a:t>
            </a:r>
          </a:p>
          <a:p>
            <a:pPr lvl="8"/>
            <a:r>
              <a:rPr lang="en-US" dirty="0" smtClean="0"/>
              <a:t>Specimen</a:t>
            </a:r>
          </a:p>
          <a:p>
            <a:pPr lvl="8"/>
            <a:r>
              <a:rPr lang="en-US" dirty="0" smtClean="0"/>
              <a:t>Diagnosis</a:t>
            </a:r>
          </a:p>
          <a:p>
            <a:pPr lvl="8"/>
            <a:r>
              <a:rPr lang="en-US" dirty="0" smtClean="0"/>
              <a:t>Conclusions</a:t>
            </a:r>
          </a:p>
          <a:p>
            <a:pPr marL="457200" lvl="1" indent="0">
              <a:buNone/>
            </a:pPr>
            <a:r>
              <a:rPr lang="en-US" dirty="0" smtClean="0"/>
              <a:t>And others like… Clinical Statements, Reports, Procedures, …..so on</a:t>
            </a:r>
          </a:p>
          <a:p>
            <a:pPr marL="457200" lvl="1" indent="0">
              <a:buNone/>
            </a:pPr>
            <a:endParaRPr lang="en-US" dirty="0"/>
          </a:p>
          <a:p>
            <a:pPr marL="457200" lvl="1" indent="0">
              <a:buNone/>
            </a:pPr>
            <a:r>
              <a:rPr lang="en-US" dirty="0" smtClean="0"/>
              <a:t>“Shared Detailed Clinical Information Models”</a:t>
            </a:r>
          </a:p>
          <a:p>
            <a:pPr marL="457200" lvl="1" indent="0">
              <a:buNone/>
            </a:pPr>
            <a:endParaRPr lang="en-US" dirty="0" smtClean="0"/>
          </a:p>
          <a:p>
            <a:pPr marL="457200" lvl="1" indent="0">
              <a:buNone/>
            </a:pP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a:p>
        </p:txBody>
      </p:sp>
      <p:sp>
        <p:nvSpPr>
          <p:cNvPr id="5" name="Slide Number Placeholder 4"/>
          <p:cNvSpPr>
            <a:spLocks noGrp="1"/>
          </p:cNvSpPr>
          <p:nvPr>
            <p:ph type="sldNum" sz="quarter" idx="12"/>
          </p:nvPr>
        </p:nvSpPr>
        <p:spPr/>
        <p:txBody>
          <a:bodyPr/>
          <a:lstStyle/>
          <a:p>
            <a:fld id="{F1C60CE6-A564-2C44-BB7B-900AEECBE3A4}" type="slidenum">
              <a:rPr lang="en-US" smtClean="0"/>
              <a:t>18</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9914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fontScale="90000"/>
          </a:bodyPr>
          <a:lstStyle/>
          <a:p>
            <a:r>
              <a:rPr lang="en-US" dirty="0" smtClean="0"/>
              <a:t>Clinical Information Modeling Initiative</a:t>
            </a:r>
            <a:endParaRPr lang="en-US" dirty="0"/>
          </a:p>
        </p:txBody>
      </p:sp>
      <p:sp>
        <p:nvSpPr>
          <p:cNvPr id="3" name="Content Placeholder 2"/>
          <p:cNvSpPr>
            <a:spLocks noGrp="1"/>
          </p:cNvSpPr>
          <p:nvPr>
            <p:ph idx="1"/>
          </p:nvPr>
        </p:nvSpPr>
        <p:spPr/>
        <p:txBody>
          <a:bodyPr>
            <a:normAutofit/>
          </a:bodyPr>
          <a:lstStyle/>
          <a:p>
            <a:pPr lvl="1"/>
            <a:endParaRPr lang="en-US" dirty="0" smtClean="0"/>
          </a:p>
          <a:p>
            <a:pPr lvl="1"/>
            <a:r>
              <a:rPr lang="en-US" dirty="0" smtClean="0"/>
              <a:t>Since 2011</a:t>
            </a:r>
          </a:p>
          <a:p>
            <a:pPr lvl="1"/>
            <a:r>
              <a:rPr lang="en-US" dirty="0">
                <a:hlinkClick r:id="rId3"/>
              </a:rPr>
              <a:t>http://www.opencimi.org</a:t>
            </a:r>
            <a:r>
              <a:rPr lang="en-US" dirty="0" smtClean="0">
                <a:hlinkClick r:id="rId3"/>
              </a:rPr>
              <a:t>/</a:t>
            </a:r>
            <a:endParaRPr lang="en-US" dirty="0" smtClean="0"/>
          </a:p>
          <a:p>
            <a:pPr lvl="1"/>
            <a:r>
              <a:rPr lang="en-US" dirty="0" smtClean="0"/>
              <a:t>Mission Statement:</a:t>
            </a:r>
            <a:endParaRPr lang="en-US" dirty="0" smtClean="0">
              <a:latin typeface="Avenir Heavy"/>
              <a:cs typeface="Avenir Heavy"/>
            </a:endParaRPr>
          </a:p>
          <a:p>
            <a:pPr marL="457200" lvl="1" indent="0">
              <a:buNone/>
            </a:pPr>
            <a:r>
              <a:rPr lang="en-US" dirty="0" smtClean="0">
                <a:latin typeface="Avenir Heavy"/>
                <a:cs typeface="Avenir Heavy"/>
              </a:rPr>
              <a:t>Improve </a:t>
            </a:r>
            <a:r>
              <a:rPr lang="en-US" dirty="0">
                <a:latin typeface="Avenir Heavy"/>
                <a:cs typeface="Avenir Heavy"/>
              </a:rPr>
              <a:t>the interoperability of healthcare systems through shared implementable clinical information models</a:t>
            </a:r>
            <a:r>
              <a:rPr lang="en-US" dirty="0" smtClean="0">
                <a:latin typeface="Avenir Heavy"/>
                <a:cs typeface="Avenir Heavy"/>
              </a:rPr>
              <a:t>.</a:t>
            </a:r>
          </a:p>
          <a:p>
            <a:pPr marL="457200" lvl="1" indent="0" algn="ctr">
              <a:buNone/>
            </a:pPr>
            <a:r>
              <a:rPr lang="en-US" sz="2000" i="1" dirty="0" smtClean="0"/>
              <a:t>(A Single Curated Collection)</a:t>
            </a:r>
          </a:p>
          <a:p>
            <a:pPr marL="457200" lvl="1" indent="0">
              <a:buNone/>
            </a:pP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19</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Screen Shot 2015-04-21 at 12.36.32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1800" y="1675477"/>
            <a:ext cx="6096000" cy="900944"/>
          </a:xfrm>
          <a:prstGeom prst="rect">
            <a:avLst/>
          </a:prstGeom>
        </p:spPr>
      </p:pic>
    </p:spTree>
    <p:extLst>
      <p:ext uri="{BB962C8B-B14F-4D97-AF65-F5344CB8AC3E}">
        <p14:creationId xmlns:p14="http://schemas.microsoft.com/office/powerpoint/2010/main" val="514934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The interoperability problem.</a:t>
            </a:r>
          </a:p>
          <a:p>
            <a:r>
              <a:rPr lang="en-US" dirty="0" smtClean="0"/>
              <a:t>Archetypes - Constraint Modeling.</a:t>
            </a:r>
          </a:p>
          <a:p>
            <a:r>
              <a:rPr lang="en-US" dirty="0" smtClean="0"/>
              <a:t>CIMI - Clinical </a:t>
            </a:r>
            <a:r>
              <a:rPr lang="en-US" dirty="0"/>
              <a:t>Information Modeling </a:t>
            </a:r>
            <a:r>
              <a:rPr lang="en-US" dirty="0" smtClean="0"/>
              <a:t>Initiative.</a:t>
            </a:r>
            <a:endParaRPr lang="en-US" dirty="0"/>
          </a:p>
          <a:p>
            <a:r>
              <a:rPr lang="en-US" dirty="0" smtClean="0"/>
              <a:t>Existing Frameworks &amp; Tools.</a:t>
            </a:r>
          </a:p>
          <a:p>
            <a:r>
              <a:rPr lang="en-US" dirty="0" smtClean="0"/>
              <a:t>AML - Archetype Modeling Language.</a:t>
            </a:r>
          </a:p>
          <a:p>
            <a:r>
              <a:rPr lang="en-US" dirty="0" smtClean="0"/>
              <a:t>AML Tooling.</a:t>
            </a:r>
          </a:p>
          <a:p>
            <a:pPr marL="457200" lvl="1"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2</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071802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CIMI – Strategic Goal</a:t>
            </a:r>
            <a:endParaRPr lang="en-US" dirty="0"/>
          </a:p>
        </p:txBody>
      </p:sp>
      <p:sp>
        <p:nvSpPr>
          <p:cNvPr id="3" name="Content Placeholder 2"/>
          <p:cNvSpPr>
            <a:spLocks noGrp="1"/>
          </p:cNvSpPr>
          <p:nvPr>
            <p:ph idx="1"/>
          </p:nvPr>
        </p:nvSpPr>
        <p:spPr/>
        <p:txBody>
          <a:bodyPr>
            <a:normAutofit/>
          </a:bodyPr>
          <a:lstStyle/>
          <a:p>
            <a:pPr lvl="1"/>
            <a:endParaRPr lang="en-US" dirty="0" smtClean="0"/>
          </a:p>
          <a:p>
            <a:r>
              <a:rPr lang="en-US" dirty="0"/>
              <a:t>Be able to share data, applications, reports, alerts, protocols, and decision support modules with anyone in the </a:t>
            </a:r>
            <a:r>
              <a:rPr lang="en-US" dirty="0" smtClean="0"/>
              <a:t>WORLD.</a:t>
            </a:r>
          </a:p>
          <a:p>
            <a:endParaRPr lang="en-US" dirty="0"/>
          </a:p>
          <a:p>
            <a:r>
              <a:rPr lang="en-US" dirty="0" smtClean="0"/>
              <a:t>To have “</a:t>
            </a:r>
            <a:r>
              <a:rPr lang="en-US" dirty="0"/>
              <a:t>plug-n-play” </a:t>
            </a:r>
            <a:r>
              <a:rPr lang="en-US" dirty="0" smtClean="0"/>
              <a:t>interoperability.</a:t>
            </a:r>
            <a:endParaRPr lang="en-US" dirty="0"/>
          </a:p>
          <a:p>
            <a:pPr marL="457200" lvl="1" indent="0">
              <a:buNone/>
            </a:pP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20</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553200" y="5817741"/>
            <a:ext cx="2277241" cy="538609"/>
          </a:xfrm>
          <a:prstGeom prst="rect">
            <a:avLst/>
          </a:prstGeom>
          <a:noFill/>
        </p:spPr>
        <p:txBody>
          <a:bodyPr wrap="square" rtlCol="0">
            <a:spAutoFit/>
          </a:bodyPr>
          <a:lstStyle/>
          <a:p>
            <a:r>
              <a:rPr lang="en-US" sz="1100" dirty="0" smtClean="0"/>
              <a:t>Source: </a:t>
            </a:r>
            <a:r>
              <a:rPr lang="en-US" sz="1100" dirty="0" smtClean="0">
                <a:hlinkClick r:id="rId3"/>
              </a:rPr>
              <a:t>http</a:t>
            </a:r>
            <a:r>
              <a:rPr lang="en-US" sz="1100" dirty="0">
                <a:hlinkClick r:id="rId3"/>
              </a:rPr>
              <a:t>://www.opencimi.org</a:t>
            </a:r>
            <a:r>
              <a:rPr lang="en-US" sz="1100" dirty="0" smtClean="0">
                <a:hlinkClick r:id="rId3"/>
              </a:rPr>
              <a:t>/</a:t>
            </a:r>
            <a:endParaRPr lang="en-US" sz="1100" dirty="0" smtClean="0"/>
          </a:p>
          <a:p>
            <a:endParaRPr lang="en-US" dirty="0" smtClean="0"/>
          </a:p>
        </p:txBody>
      </p:sp>
    </p:spTree>
    <p:extLst>
      <p:ext uri="{BB962C8B-B14F-4D97-AF65-F5344CB8AC3E}">
        <p14:creationId xmlns:p14="http://schemas.microsoft.com/office/powerpoint/2010/main" val="2616500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CIMI – Deliverables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rgbClr val="000000"/>
                </a:solidFill>
              </a:rPr>
              <a:t>Shared </a:t>
            </a:r>
            <a:r>
              <a:rPr lang="en-US" dirty="0">
                <a:solidFill>
                  <a:srgbClr val="000000"/>
                </a:solidFill>
              </a:rPr>
              <a:t>repository of detailed clinical information </a:t>
            </a:r>
            <a:r>
              <a:rPr lang="en-US" dirty="0" smtClean="0">
                <a:solidFill>
                  <a:srgbClr val="000000"/>
                </a:solidFill>
              </a:rPr>
              <a:t>models.</a:t>
            </a:r>
            <a:endParaRPr lang="en-US" dirty="0">
              <a:solidFill>
                <a:srgbClr val="000000"/>
              </a:solidFill>
            </a:endParaRPr>
          </a:p>
          <a:p>
            <a:r>
              <a:rPr lang="en-US" dirty="0">
                <a:solidFill>
                  <a:srgbClr val="000000"/>
                </a:solidFill>
              </a:rPr>
              <a:t>Using a single formalism (now support </a:t>
            </a:r>
            <a:r>
              <a:rPr lang="en-US" dirty="0" smtClean="0">
                <a:solidFill>
                  <a:srgbClr val="000000"/>
                </a:solidFill>
              </a:rPr>
              <a:t>of two</a:t>
            </a:r>
            <a:r>
              <a:rPr lang="en-US" dirty="0">
                <a:solidFill>
                  <a:srgbClr val="000000"/>
                </a:solidFill>
              </a:rPr>
              <a:t>!</a:t>
            </a:r>
            <a:r>
              <a:rPr lang="en-US" dirty="0" smtClean="0">
                <a:solidFill>
                  <a:srgbClr val="000000"/>
                </a:solidFill>
              </a:rPr>
              <a:t>) – ADL &amp; AML.</a:t>
            </a:r>
            <a:endParaRPr lang="en-US" dirty="0">
              <a:solidFill>
                <a:srgbClr val="000000"/>
              </a:solidFill>
            </a:endParaRPr>
          </a:p>
          <a:p>
            <a:r>
              <a:rPr lang="en-US" dirty="0">
                <a:solidFill>
                  <a:srgbClr val="000000"/>
                </a:solidFill>
              </a:rPr>
              <a:t>Based on a common set of base data </a:t>
            </a:r>
            <a:r>
              <a:rPr lang="en-US" dirty="0" smtClean="0">
                <a:solidFill>
                  <a:srgbClr val="000000"/>
                </a:solidFill>
              </a:rPr>
              <a:t>types. </a:t>
            </a:r>
            <a:endParaRPr lang="en-US" dirty="0">
              <a:solidFill>
                <a:srgbClr val="000000"/>
              </a:solidFill>
            </a:endParaRPr>
          </a:p>
          <a:p>
            <a:r>
              <a:rPr lang="en-US" dirty="0">
                <a:solidFill>
                  <a:srgbClr val="000000"/>
                </a:solidFill>
              </a:rPr>
              <a:t>With formal bindings of the models to standard coded </a:t>
            </a:r>
            <a:r>
              <a:rPr lang="en-US" dirty="0" smtClean="0">
                <a:solidFill>
                  <a:srgbClr val="000000"/>
                </a:solidFill>
              </a:rPr>
              <a:t>terminologies. </a:t>
            </a:r>
            <a:endParaRPr lang="en-US" dirty="0">
              <a:solidFill>
                <a:srgbClr val="000000"/>
              </a:solidFill>
            </a:endParaRPr>
          </a:p>
          <a:p>
            <a:r>
              <a:rPr lang="en-US" dirty="0">
                <a:solidFill>
                  <a:srgbClr val="000000"/>
                </a:solidFill>
              </a:rPr>
              <a:t>Repository is open and models are free for use at no </a:t>
            </a:r>
            <a:r>
              <a:rPr lang="en-US" dirty="0" smtClean="0">
                <a:solidFill>
                  <a:srgbClr val="000000"/>
                </a:solidFill>
              </a:rPr>
              <a:t>cost.</a:t>
            </a:r>
          </a:p>
          <a:p>
            <a:r>
              <a:rPr lang="en-US" dirty="0" smtClean="0">
                <a:solidFill>
                  <a:srgbClr val="000000"/>
                </a:solidFill>
              </a:rPr>
              <a:t>Models that support multiple contexts.</a:t>
            </a:r>
            <a:endParaRPr lang="en-US" dirty="0">
              <a:solidFill>
                <a:srgbClr val="000000"/>
              </a:solidFill>
            </a:endParaRPr>
          </a:p>
          <a:p>
            <a:pPr marL="457200" lvl="1" indent="0">
              <a:buNone/>
            </a:pPr>
            <a:endParaRPr lang="en-US" dirty="0"/>
          </a:p>
        </p:txBody>
      </p:sp>
      <p:sp>
        <p:nvSpPr>
          <p:cNvPr id="4" name="Footer Placeholder 3"/>
          <p:cNvSpPr>
            <a:spLocks noGrp="1"/>
          </p:cNvSpPr>
          <p:nvPr>
            <p:ph type="ftr" sz="quarter" idx="11"/>
          </p:nvPr>
        </p:nvSpPr>
        <p:spPr/>
        <p:txBody>
          <a:bodyPr/>
          <a:lstStyle/>
          <a:p>
            <a:r>
              <a:rPr lang="en-US" dirty="0"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21</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553200" y="5817741"/>
            <a:ext cx="2277241" cy="538609"/>
          </a:xfrm>
          <a:prstGeom prst="rect">
            <a:avLst/>
          </a:prstGeom>
          <a:noFill/>
        </p:spPr>
        <p:txBody>
          <a:bodyPr wrap="square" rtlCol="0">
            <a:spAutoFit/>
          </a:bodyPr>
          <a:lstStyle/>
          <a:p>
            <a:r>
              <a:rPr lang="en-US" sz="1100" dirty="0" smtClean="0"/>
              <a:t>Source: </a:t>
            </a:r>
            <a:r>
              <a:rPr lang="en-US" sz="1100" dirty="0" smtClean="0">
                <a:hlinkClick r:id="rId3"/>
              </a:rPr>
              <a:t>http</a:t>
            </a:r>
            <a:r>
              <a:rPr lang="en-US" sz="1100" dirty="0">
                <a:hlinkClick r:id="rId3"/>
              </a:rPr>
              <a:t>://www.opencimi.org</a:t>
            </a:r>
            <a:r>
              <a:rPr lang="en-US" sz="1100" dirty="0" smtClean="0">
                <a:hlinkClick r:id="rId3"/>
              </a:rPr>
              <a:t>/</a:t>
            </a:r>
            <a:endParaRPr lang="en-US" sz="1100" dirty="0" smtClean="0"/>
          </a:p>
          <a:p>
            <a:endParaRPr lang="en-US" dirty="0" smtClean="0"/>
          </a:p>
        </p:txBody>
      </p:sp>
    </p:spTree>
    <p:extLst>
      <p:ext uri="{BB962C8B-B14F-4D97-AF65-F5344CB8AC3E}">
        <p14:creationId xmlns:p14="http://schemas.microsoft.com/office/powerpoint/2010/main" val="3617173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CIMI – Target Domains</a:t>
            </a:r>
            <a:endParaRPr lang="en-US" dirty="0"/>
          </a:p>
        </p:txBody>
      </p:sp>
      <p:sp>
        <p:nvSpPr>
          <p:cNvPr id="3" name="Content Placeholder 2"/>
          <p:cNvSpPr>
            <a:spLocks noGrp="1"/>
          </p:cNvSpPr>
          <p:nvPr>
            <p:ph idx="1"/>
          </p:nvPr>
        </p:nvSpPr>
        <p:spPr/>
        <p:txBody>
          <a:bodyPr>
            <a:normAutofit lnSpcReduction="10000"/>
          </a:bodyPr>
          <a:lstStyle/>
          <a:p>
            <a:r>
              <a:rPr lang="en-US" dirty="0">
                <a:solidFill>
                  <a:srgbClr val="000000"/>
                </a:solidFill>
              </a:rPr>
              <a:t>EHR data </a:t>
            </a:r>
            <a:r>
              <a:rPr lang="en-US" dirty="0" smtClean="0">
                <a:solidFill>
                  <a:srgbClr val="000000"/>
                </a:solidFill>
              </a:rPr>
              <a:t>storage.</a:t>
            </a:r>
            <a:endParaRPr lang="en-US" dirty="0">
              <a:solidFill>
                <a:srgbClr val="000000"/>
              </a:solidFill>
            </a:endParaRPr>
          </a:p>
          <a:p>
            <a:r>
              <a:rPr lang="en-US" dirty="0">
                <a:solidFill>
                  <a:srgbClr val="000000"/>
                </a:solidFill>
              </a:rPr>
              <a:t>Message </a:t>
            </a:r>
            <a:r>
              <a:rPr lang="en-US" dirty="0" smtClean="0">
                <a:solidFill>
                  <a:srgbClr val="000000"/>
                </a:solidFill>
              </a:rPr>
              <a:t>and </a:t>
            </a:r>
            <a:r>
              <a:rPr lang="en-US" dirty="0">
                <a:solidFill>
                  <a:srgbClr val="000000"/>
                </a:solidFill>
              </a:rPr>
              <a:t>service </a:t>
            </a:r>
            <a:r>
              <a:rPr lang="en-US" dirty="0" smtClean="0">
                <a:solidFill>
                  <a:srgbClr val="000000"/>
                </a:solidFill>
              </a:rPr>
              <a:t>payload.</a:t>
            </a:r>
            <a:endParaRPr lang="en-US" dirty="0">
              <a:solidFill>
                <a:srgbClr val="000000"/>
              </a:solidFill>
            </a:endParaRPr>
          </a:p>
          <a:p>
            <a:r>
              <a:rPr lang="en-US" dirty="0">
                <a:solidFill>
                  <a:srgbClr val="000000"/>
                </a:solidFill>
              </a:rPr>
              <a:t>Decision logic (queries of EHR data</a:t>
            </a:r>
            <a:r>
              <a:rPr lang="en-US" dirty="0" smtClean="0">
                <a:solidFill>
                  <a:srgbClr val="000000"/>
                </a:solidFill>
              </a:rPr>
              <a:t>).</a:t>
            </a:r>
            <a:endParaRPr lang="en-US" dirty="0">
              <a:solidFill>
                <a:srgbClr val="000000"/>
              </a:solidFill>
            </a:endParaRPr>
          </a:p>
          <a:p>
            <a:r>
              <a:rPr lang="en-US" dirty="0">
                <a:solidFill>
                  <a:srgbClr val="000000"/>
                </a:solidFill>
              </a:rPr>
              <a:t>Clinical trials data (clinical research</a:t>
            </a:r>
            <a:r>
              <a:rPr lang="en-US" dirty="0" smtClean="0">
                <a:solidFill>
                  <a:srgbClr val="000000"/>
                </a:solidFill>
              </a:rPr>
              <a:t>).</a:t>
            </a:r>
            <a:endParaRPr lang="en-US" dirty="0">
              <a:solidFill>
                <a:srgbClr val="000000"/>
              </a:solidFill>
            </a:endParaRPr>
          </a:p>
          <a:p>
            <a:r>
              <a:rPr lang="en-US" dirty="0">
                <a:solidFill>
                  <a:srgbClr val="000000"/>
                </a:solidFill>
              </a:rPr>
              <a:t>Quality </a:t>
            </a:r>
            <a:r>
              <a:rPr lang="en-US" dirty="0" smtClean="0">
                <a:solidFill>
                  <a:srgbClr val="000000"/>
                </a:solidFill>
              </a:rPr>
              <a:t>measures.</a:t>
            </a:r>
            <a:endParaRPr lang="en-US" dirty="0">
              <a:solidFill>
                <a:srgbClr val="000000"/>
              </a:solidFill>
            </a:endParaRPr>
          </a:p>
          <a:p>
            <a:r>
              <a:rPr lang="en-US" dirty="0">
                <a:solidFill>
                  <a:srgbClr val="000000"/>
                </a:solidFill>
              </a:rPr>
              <a:t>Normalization of data for secondary </a:t>
            </a:r>
            <a:r>
              <a:rPr lang="en-US" dirty="0" smtClean="0">
                <a:solidFill>
                  <a:srgbClr val="000000"/>
                </a:solidFill>
              </a:rPr>
              <a:t>use.</a:t>
            </a:r>
            <a:endParaRPr lang="en-US" dirty="0">
              <a:solidFill>
                <a:srgbClr val="000000"/>
              </a:solidFill>
            </a:endParaRPr>
          </a:p>
          <a:p>
            <a:r>
              <a:rPr lang="en-US" dirty="0">
                <a:solidFill>
                  <a:srgbClr val="000000"/>
                </a:solidFill>
              </a:rPr>
              <a:t>Creation of </a:t>
            </a:r>
            <a:r>
              <a:rPr lang="en-US" dirty="0" smtClean="0">
                <a:solidFill>
                  <a:srgbClr val="000000"/>
                </a:solidFill>
              </a:rPr>
              <a:t>structured data </a:t>
            </a:r>
            <a:r>
              <a:rPr lang="en-US" dirty="0">
                <a:solidFill>
                  <a:srgbClr val="000000"/>
                </a:solidFill>
              </a:rPr>
              <a:t>entry </a:t>
            </a:r>
            <a:r>
              <a:rPr lang="en-US" dirty="0" smtClean="0">
                <a:solidFill>
                  <a:srgbClr val="000000"/>
                </a:solidFill>
              </a:rPr>
              <a:t>screens.</a:t>
            </a:r>
            <a:endParaRPr lang="en-US" dirty="0">
              <a:solidFill>
                <a:srgbClr val="000000"/>
              </a:solidFill>
            </a:endParaRPr>
          </a:p>
          <a:p>
            <a:r>
              <a:rPr lang="en-US" dirty="0">
                <a:solidFill>
                  <a:srgbClr val="000000"/>
                </a:solidFill>
              </a:rPr>
              <a:t>Capture of coding output from </a:t>
            </a:r>
            <a:r>
              <a:rPr lang="en-US" dirty="0" smtClean="0">
                <a:solidFill>
                  <a:srgbClr val="000000"/>
                </a:solidFill>
              </a:rPr>
              <a:t>NLP.</a:t>
            </a:r>
            <a:endParaRPr lang="en-US" dirty="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22</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553200" y="5817741"/>
            <a:ext cx="2277241" cy="538609"/>
          </a:xfrm>
          <a:prstGeom prst="rect">
            <a:avLst/>
          </a:prstGeom>
          <a:noFill/>
        </p:spPr>
        <p:txBody>
          <a:bodyPr wrap="square" rtlCol="0">
            <a:spAutoFit/>
          </a:bodyPr>
          <a:lstStyle/>
          <a:p>
            <a:r>
              <a:rPr lang="en-US" sz="1100" dirty="0" smtClean="0"/>
              <a:t>Source: </a:t>
            </a:r>
            <a:r>
              <a:rPr lang="en-US" sz="1100" dirty="0" smtClean="0">
                <a:hlinkClick r:id="rId3"/>
              </a:rPr>
              <a:t>http</a:t>
            </a:r>
            <a:r>
              <a:rPr lang="en-US" sz="1100" dirty="0">
                <a:hlinkClick r:id="rId3"/>
              </a:rPr>
              <a:t>://www.opencimi.org</a:t>
            </a:r>
            <a:r>
              <a:rPr lang="en-US" sz="1100" dirty="0" smtClean="0">
                <a:hlinkClick r:id="rId3"/>
              </a:rPr>
              <a:t>/</a:t>
            </a:r>
            <a:endParaRPr lang="en-US" sz="1100" dirty="0" smtClean="0"/>
          </a:p>
          <a:p>
            <a:endParaRPr lang="en-US" dirty="0" smtClean="0"/>
          </a:p>
        </p:txBody>
      </p:sp>
    </p:spTree>
    <p:extLst>
      <p:ext uri="{BB962C8B-B14F-4D97-AF65-F5344CB8AC3E}">
        <p14:creationId xmlns:p14="http://schemas.microsoft.com/office/powerpoint/2010/main" val="4267484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CIMI – Shared Repository</a:t>
            </a:r>
            <a:endParaRPr lang="en-US" dirty="0"/>
          </a:p>
        </p:txBody>
      </p:sp>
      <p:sp>
        <p:nvSpPr>
          <p:cNvPr id="4" name="Footer Placeholder 3"/>
          <p:cNvSpPr>
            <a:spLocks noGrp="1"/>
          </p:cNvSpPr>
          <p:nvPr>
            <p:ph type="ftr" sz="quarter" idx="11"/>
          </p:nvPr>
        </p:nvSpPr>
        <p:spPr/>
        <p:txBody>
          <a:bodyPr/>
          <a:lstStyle/>
          <a:p>
            <a:r>
              <a:rPr lang="en-US" dirty="0"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23</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218621" y="6356350"/>
            <a:ext cx="2277241" cy="707886"/>
          </a:xfrm>
          <a:prstGeom prst="rect">
            <a:avLst/>
          </a:prstGeom>
          <a:noFill/>
        </p:spPr>
        <p:txBody>
          <a:bodyPr wrap="square" rtlCol="0">
            <a:spAutoFit/>
          </a:bodyPr>
          <a:lstStyle/>
          <a:p>
            <a:endParaRPr lang="en-US" sz="1100" dirty="0" smtClean="0"/>
          </a:p>
          <a:p>
            <a:r>
              <a:rPr lang="en-US" sz="1100" dirty="0" smtClean="0"/>
              <a:t>Source: </a:t>
            </a:r>
            <a:r>
              <a:rPr lang="en-US" sz="1100" dirty="0" smtClean="0">
                <a:hlinkClick r:id="rId3"/>
              </a:rPr>
              <a:t>http</a:t>
            </a:r>
            <a:r>
              <a:rPr lang="en-US" sz="1100" dirty="0">
                <a:hlinkClick r:id="rId3"/>
              </a:rPr>
              <a:t>://www.opencimi.org</a:t>
            </a:r>
            <a:r>
              <a:rPr lang="en-US" sz="1100" dirty="0" smtClean="0">
                <a:hlinkClick r:id="rId3"/>
              </a:rPr>
              <a:t>/</a:t>
            </a:r>
            <a:endParaRPr lang="en-US" sz="1100" dirty="0" smtClean="0"/>
          </a:p>
          <a:p>
            <a:endParaRPr lang="en-US" dirty="0" smtClean="0"/>
          </a:p>
        </p:txBody>
      </p:sp>
      <p:pic>
        <p:nvPicPr>
          <p:cNvPr id="11" name="Picture 10" descr="Screen Shot 2015-04-21 at 1.31.1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275" y="1242735"/>
            <a:ext cx="7620001" cy="5196951"/>
          </a:xfrm>
          <a:prstGeom prst="rect">
            <a:avLst/>
          </a:prstGeom>
        </p:spPr>
      </p:pic>
    </p:spTree>
    <p:extLst>
      <p:ext uri="{BB962C8B-B14F-4D97-AF65-F5344CB8AC3E}">
        <p14:creationId xmlns:p14="http://schemas.microsoft.com/office/powerpoint/2010/main" val="217509563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CIMI – Coded Elements</a:t>
            </a:r>
            <a:endParaRPr lang="en-US" dirty="0"/>
          </a:p>
        </p:txBody>
      </p:sp>
      <p:sp>
        <p:nvSpPr>
          <p:cNvPr id="3" name="Content Placeholder 2"/>
          <p:cNvSpPr>
            <a:spLocks noGrp="1"/>
          </p:cNvSpPr>
          <p:nvPr>
            <p:ph idx="1"/>
          </p:nvPr>
        </p:nvSpPr>
        <p:spPr/>
        <p:txBody>
          <a:bodyPr>
            <a:normAutofit/>
          </a:bodyPr>
          <a:lstStyle/>
          <a:p>
            <a:r>
              <a:rPr lang="en-US" dirty="0" smtClean="0">
                <a:solidFill>
                  <a:srgbClr val="000000"/>
                </a:solidFill>
              </a:rPr>
              <a:t>Model Elements are bound to Standard Terminologies and Ontologies:</a:t>
            </a:r>
          </a:p>
          <a:p>
            <a:pPr lvl="1"/>
            <a:r>
              <a:rPr lang="en-US" b="1" dirty="0">
                <a:solidFill>
                  <a:srgbClr val="000000"/>
                </a:solidFill>
              </a:rPr>
              <a:t>SNOMED CT</a:t>
            </a:r>
            <a:r>
              <a:rPr lang="en-US" dirty="0">
                <a:solidFill>
                  <a:srgbClr val="000000"/>
                </a:solidFill>
              </a:rPr>
              <a:t>  - primary and preferred.</a:t>
            </a:r>
          </a:p>
          <a:p>
            <a:pPr marL="914400" lvl="2" indent="0">
              <a:buNone/>
            </a:pPr>
            <a:r>
              <a:rPr lang="en-US" sz="1600" i="1" dirty="0">
                <a:solidFill>
                  <a:srgbClr val="000000"/>
                </a:solidFill>
              </a:rPr>
              <a:t>Systematized Nomenclature of Medicine – Clinical Terms</a:t>
            </a:r>
            <a:endParaRPr lang="en-US" dirty="0">
              <a:solidFill>
                <a:srgbClr val="000000"/>
              </a:solidFill>
            </a:endParaRPr>
          </a:p>
          <a:p>
            <a:pPr lvl="1"/>
            <a:r>
              <a:rPr lang="en-US" b="1" dirty="0">
                <a:solidFill>
                  <a:srgbClr val="000000"/>
                </a:solidFill>
              </a:rPr>
              <a:t>LOINC</a:t>
            </a:r>
            <a:r>
              <a:rPr lang="en-US" dirty="0">
                <a:solidFill>
                  <a:srgbClr val="000000"/>
                </a:solidFill>
              </a:rPr>
              <a:t>  - approved.</a:t>
            </a:r>
          </a:p>
          <a:p>
            <a:pPr marL="914400" lvl="2" indent="0">
              <a:buNone/>
            </a:pPr>
            <a:r>
              <a:rPr lang="en-US" sz="1600" i="1" dirty="0">
                <a:solidFill>
                  <a:srgbClr val="000000"/>
                </a:solidFill>
              </a:rPr>
              <a:t>Logical Observation Identifiers Names and </a:t>
            </a:r>
            <a:r>
              <a:rPr lang="en-US" sz="1600" i="1" dirty="0" smtClean="0">
                <a:solidFill>
                  <a:srgbClr val="000000"/>
                </a:solidFill>
              </a:rPr>
              <a:t>Codes</a:t>
            </a:r>
          </a:p>
          <a:p>
            <a:pPr marL="914400" lvl="2" indent="0">
              <a:buNone/>
            </a:pPr>
            <a:endParaRPr lang="en-US" dirty="0" smtClean="0">
              <a:solidFill>
                <a:srgbClr val="000000"/>
              </a:solidFill>
            </a:endParaRPr>
          </a:p>
          <a:p>
            <a:r>
              <a:rPr lang="en-US" dirty="0" smtClean="0">
                <a:solidFill>
                  <a:srgbClr val="000000"/>
                </a:solidFill>
              </a:rPr>
              <a:t>CIMI SNOMED CT Identifier for extension.</a:t>
            </a:r>
          </a:p>
          <a:p>
            <a:r>
              <a:rPr lang="en-US" dirty="0" smtClean="0">
                <a:solidFill>
                  <a:srgbClr val="000000"/>
                </a:solidFill>
              </a:rPr>
              <a:t>Value-sets only by reference.</a:t>
            </a: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24</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99047986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CIMI – Model Browser</a:t>
            </a:r>
            <a:endParaRPr lang="en-US" dirty="0"/>
          </a:p>
        </p:txBody>
      </p:sp>
      <p:sp>
        <p:nvSpPr>
          <p:cNvPr id="4" name="Footer Placeholder 3"/>
          <p:cNvSpPr>
            <a:spLocks noGrp="1"/>
          </p:cNvSpPr>
          <p:nvPr>
            <p:ph type="ftr" sz="quarter" idx="11"/>
          </p:nvPr>
        </p:nvSpPr>
        <p:spPr/>
        <p:txBody>
          <a:bodyPr/>
          <a:lstStyle/>
          <a:p>
            <a:r>
              <a:rPr lang="en-US" dirty="0"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25</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728139" y="5811560"/>
            <a:ext cx="3090040" cy="1046440"/>
          </a:xfrm>
          <a:prstGeom prst="rect">
            <a:avLst/>
          </a:prstGeom>
          <a:noFill/>
        </p:spPr>
        <p:txBody>
          <a:bodyPr wrap="square" rtlCol="0">
            <a:spAutoFit/>
          </a:bodyPr>
          <a:lstStyle/>
          <a:p>
            <a:endParaRPr lang="en-US" sz="1100" dirty="0" smtClean="0"/>
          </a:p>
          <a:p>
            <a:r>
              <a:rPr lang="en-US" sz="1100" dirty="0" smtClean="0"/>
              <a:t>Source: </a:t>
            </a:r>
            <a:r>
              <a:rPr lang="en-US" sz="1100" dirty="0" smtClean="0">
                <a:hlinkClick r:id="rId3"/>
              </a:rPr>
              <a:t>http</a:t>
            </a:r>
            <a:r>
              <a:rPr lang="en-US" sz="1100" dirty="0">
                <a:hlinkClick r:id="rId3"/>
              </a:rPr>
              <a:t>://</a:t>
            </a:r>
            <a:r>
              <a:rPr lang="en-US" sz="1100" dirty="0" smtClean="0">
                <a:hlinkClick r:id="rId3"/>
              </a:rPr>
              <a:t>www.clinicalelement.com/cimi-browser</a:t>
            </a:r>
            <a:endParaRPr lang="en-US" sz="1100" dirty="0" smtClean="0"/>
          </a:p>
          <a:p>
            <a:endParaRPr lang="en-US" sz="1100" dirty="0" smtClean="0"/>
          </a:p>
          <a:p>
            <a:endParaRPr lang="en-US" dirty="0" smtClean="0"/>
          </a:p>
        </p:txBody>
      </p:sp>
      <p:pic>
        <p:nvPicPr>
          <p:cNvPr id="3" name="Picture 2" descr="Screen Shot 2015-04-21 at 2.01.3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95074"/>
            <a:ext cx="9144000" cy="4716379"/>
          </a:xfrm>
          <a:prstGeom prst="rect">
            <a:avLst/>
          </a:prstGeom>
        </p:spPr>
      </p:pic>
      <p:cxnSp>
        <p:nvCxnSpPr>
          <p:cNvPr id="8" name="Straight Arrow Connector 7"/>
          <p:cNvCxnSpPr/>
          <p:nvPr/>
        </p:nvCxnSpPr>
        <p:spPr>
          <a:xfrm flipH="1" flipV="1">
            <a:off x="5439103" y="1900621"/>
            <a:ext cx="648138" cy="63937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flipV="1">
            <a:off x="4566744" y="1825298"/>
            <a:ext cx="1520497" cy="71470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6087241" y="1825299"/>
            <a:ext cx="152400" cy="71470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6087241" y="1900621"/>
            <a:ext cx="1016000" cy="63937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6087241" y="1900621"/>
            <a:ext cx="1778000" cy="63937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78044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Frameworks &amp; Tools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solidFill>
                  <a:srgbClr val="000000"/>
                </a:solidFill>
              </a:rPr>
              <a:t>Similar Solutions ?</a:t>
            </a:r>
            <a:endParaRPr lang="en-US" dirty="0" smtClean="0">
              <a:solidFill>
                <a:srgbClr val="000000"/>
              </a:solidFill>
            </a:endParaRPr>
          </a:p>
          <a:p>
            <a:r>
              <a:rPr lang="en-US" dirty="0" smtClean="0">
                <a:solidFill>
                  <a:srgbClr val="000000"/>
                </a:solidFill>
              </a:rPr>
              <a:t>Existing</a:t>
            </a:r>
          </a:p>
          <a:p>
            <a:pPr lvl="1"/>
            <a:r>
              <a:rPr lang="en-US" dirty="0" smtClean="0">
                <a:solidFill>
                  <a:srgbClr val="000000"/>
                </a:solidFill>
              </a:rPr>
              <a:t>HL7: Templates. </a:t>
            </a:r>
          </a:p>
          <a:p>
            <a:pPr lvl="1"/>
            <a:r>
              <a:rPr lang="en-US" dirty="0" err="1" smtClean="0">
                <a:solidFill>
                  <a:srgbClr val="000000"/>
                </a:solidFill>
              </a:rPr>
              <a:t>OpenEHR</a:t>
            </a:r>
            <a:r>
              <a:rPr lang="en-US" dirty="0" smtClean="0">
                <a:solidFill>
                  <a:srgbClr val="000000"/>
                </a:solidFill>
              </a:rPr>
              <a:t>: Archetype Definition Language (ADL).</a:t>
            </a:r>
          </a:p>
          <a:p>
            <a:pPr lvl="1"/>
            <a:r>
              <a:rPr lang="en-US" dirty="0" smtClean="0">
                <a:solidFill>
                  <a:srgbClr val="000000"/>
                </a:solidFill>
              </a:rPr>
              <a:t>GE-Intermountain Healthcare : Clinical Element Modeling Language (CEML).</a:t>
            </a:r>
          </a:p>
          <a:p>
            <a:r>
              <a:rPr lang="en-US" dirty="0" smtClean="0">
                <a:solidFill>
                  <a:srgbClr val="000000"/>
                </a:solidFill>
              </a:rPr>
              <a:t>New</a:t>
            </a:r>
          </a:p>
          <a:p>
            <a:pPr lvl="1"/>
            <a:r>
              <a:rPr lang="en-US" dirty="0" smtClean="0">
                <a:solidFill>
                  <a:srgbClr val="000000"/>
                </a:solidFill>
              </a:rPr>
              <a:t>CIMI: Archetype Modeling Language (AML).</a:t>
            </a: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26</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99288789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HL7 Templates</a:t>
            </a:r>
            <a:endParaRPr lang="en-US" dirty="0"/>
          </a:p>
        </p:txBody>
      </p:sp>
      <p:sp>
        <p:nvSpPr>
          <p:cNvPr id="3" name="Content Placeholder 2"/>
          <p:cNvSpPr>
            <a:spLocks noGrp="1"/>
          </p:cNvSpPr>
          <p:nvPr>
            <p:ph idx="1"/>
          </p:nvPr>
        </p:nvSpPr>
        <p:spPr/>
        <p:txBody>
          <a:bodyPr>
            <a:normAutofit/>
          </a:bodyPr>
          <a:lstStyle/>
          <a:p>
            <a:r>
              <a:rPr lang="en-US" dirty="0" smtClean="0">
                <a:solidFill>
                  <a:srgbClr val="000000"/>
                </a:solidFill>
              </a:rPr>
              <a:t>Templates are similar to Archetypes.</a:t>
            </a:r>
          </a:p>
          <a:p>
            <a:r>
              <a:rPr lang="en-US" dirty="0" smtClean="0">
                <a:solidFill>
                  <a:srgbClr val="000000"/>
                </a:solidFill>
              </a:rPr>
              <a:t>Detailed Clinical Model with HL7 templates.</a:t>
            </a:r>
          </a:p>
          <a:p>
            <a:r>
              <a:rPr lang="en-US" dirty="0" smtClean="0">
                <a:solidFill>
                  <a:srgbClr val="000000"/>
                </a:solidFill>
              </a:rPr>
              <a:t>Bridge the gaps between technical representational formats - HL7 v3 templates and </a:t>
            </a:r>
            <a:r>
              <a:rPr lang="en-US" dirty="0" err="1" smtClean="0">
                <a:solidFill>
                  <a:srgbClr val="000000"/>
                </a:solidFill>
              </a:rPr>
              <a:t>OpenEHR</a:t>
            </a:r>
            <a:r>
              <a:rPr lang="en-US" dirty="0" smtClean="0">
                <a:solidFill>
                  <a:srgbClr val="000000"/>
                </a:solidFill>
              </a:rPr>
              <a:t> archetypes.</a:t>
            </a:r>
          </a:p>
          <a:p>
            <a:r>
              <a:rPr lang="en-US" dirty="0" smtClean="0">
                <a:solidFill>
                  <a:srgbClr val="000000"/>
                </a:solidFill>
              </a:rPr>
              <a:t>DCM’s in UML</a:t>
            </a:r>
          </a:p>
          <a:p>
            <a:pPr lvl="1"/>
            <a:r>
              <a:rPr lang="en-US" dirty="0" smtClean="0">
                <a:solidFill>
                  <a:srgbClr val="000000"/>
                </a:solidFill>
              </a:rPr>
              <a:t>HL7 “Flavored” non-normative UML.</a:t>
            </a:r>
          </a:p>
          <a:p>
            <a:pPr lvl="1"/>
            <a:r>
              <a:rPr lang="en-US" dirty="0" smtClean="0">
                <a:solidFill>
                  <a:srgbClr val="000000"/>
                </a:solidFill>
              </a:rPr>
              <a:t>Not sure if is successful?</a:t>
            </a:r>
          </a:p>
          <a:p>
            <a:pPr lvl="1"/>
            <a:endParaRPr lang="en-US" dirty="0" smtClean="0">
              <a:solidFill>
                <a:srgbClr val="000000"/>
              </a:solidFill>
            </a:endParaRPr>
          </a:p>
          <a:p>
            <a:pPr lvl="1"/>
            <a:endParaRPr lang="en-US" dirty="0" smtClean="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27</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90556738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HL7 DCMs</a:t>
            </a:r>
            <a:endParaRPr lang="en-US" dirty="0"/>
          </a:p>
        </p:txBody>
      </p:sp>
      <p:sp>
        <p:nvSpPr>
          <p:cNvPr id="3" name="Content Placeholder 2"/>
          <p:cNvSpPr>
            <a:spLocks noGrp="1"/>
          </p:cNvSpPr>
          <p:nvPr>
            <p:ph idx="1"/>
          </p:nvPr>
        </p:nvSpPr>
        <p:spPr/>
        <p:txBody>
          <a:bodyPr>
            <a:normAutofit/>
          </a:bodyPr>
          <a:lstStyle/>
          <a:p>
            <a:pPr lvl="1"/>
            <a:endParaRPr lang="en-US" dirty="0" smtClean="0">
              <a:solidFill>
                <a:srgbClr val="000000"/>
              </a:solidFill>
            </a:endParaRPr>
          </a:p>
          <a:p>
            <a:pPr lvl="1"/>
            <a:endParaRPr lang="en-US" dirty="0" smtClean="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28</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pic>
        <p:nvPicPr>
          <p:cNvPr id="8" name="Picture 7" descr="Screen Shot 2015-04-21 at 3.20.1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98600"/>
            <a:ext cx="9144000" cy="3846469"/>
          </a:xfrm>
          <a:prstGeom prst="rect">
            <a:avLst/>
          </a:prstGeom>
        </p:spPr>
      </p:pic>
      <p:cxnSp>
        <p:nvCxnSpPr>
          <p:cNvPr id="10" name="Straight Connector 9"/>
          <p:cNvCxnSpPr/>
          <p:nvPr/>
        </p:nvCxnSpPr>
        <p:spPr>
          <a:xfrm>
            <a:off x="2829034" y="3503448"/>
            <a:ext cx="5857766" cy="1751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376673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Archetype Definition Language</a:t>
            </a:r>
            <a:endParaRPr lang="en-US" dirty="0"/>
          </a:p>
        </p:txBody>
      </p:sp>
      <p:sp>
        <p:nvSpPr>
          <p:cNvPr id="3" name="Content Placeholder 2"/>
          <p:cNvSpPr>
            <a:spLocks noGrp="1"/>
          </p:cNvSpPr>
          <p:nvPr>
            <p:ph idx="1"/>
          </p:nvPr>
        </p:nvSpPr>
        <p:spPr/>
        <p:txBody>
          <a:bodyPr>
            <a:normAutofit fontScale="92500"/>
          </a:bodyPr>
          <a:lstStyle/>
          <a:p>
            <a:pPr>
              <a:buFontTx/>
              <a:buChar char="-"/>
            </a:pPr>
            <a:r>
              <a:rPr lang="en-US" dirty="0" err="1" smtClean="0">
                <a:solidFill>
                  <a:srgbClr val="000000"/>
                </a:solidFill>
              </a:rPr>
              <a:t>OpenEHR</a:t>
            </a:r>
            <a:r>
              <a:rPr lang="en-US" dirty="0">
                <a:solidFill>
                  <a:srgbClr val="000000"/>
                </a:solidFill>
              </a:rPr>
              <a:t>  - </a:t>
            </a:r>
            <a:r>
              <a:rPr lang="en-US" dirty="0">
                <a:solidFill>
                  <a:srgbClr val="000000"/>
                </a:solidFill>
                <a:hlinkClick r:id="rId3"/>
              </a:rPr>
              <a:t>http://</a:t>
            </a:r>
            <a:r>
              <a:rPr lang="en-US" dirty="0" smtClean="0">
                <a:solidFill>
                  <a:srgbClr val="000000"/>
                </a:solidFill>
                <a:hlinkClick r:id="rId3"/>
              </a:rPr>
              <a:t>www.openehr.org</a:t>
            </a:r>
            <a:endParaRPr lang="en-US" dirty="0">
              <a:solidFill>
                <a:srgbClr val="000000"/>
              </a:solidFill>
            </a:endParaRPr>
          </a:p>
          <a:p>
            <a:pPr>
              <a:buFontTx/>
              <a:buChar char="-"/>
            </a:pPr>
            <a:r>
              <a:rPr lang="en-US" dirty="0" smtClean="0">
                <a:solidFill>
                  <a:srgbClr val="000000"/>
                </a:solidFill>
              </a:rPr>
              <a:t>Open source tools by Ocean Informatics</a:t>
            </a:r>
          </a:p>
          <a:p>
            <a:pPr>
              <a:buFontTx/>
              <a:buChar char="-"/>
            </a:pPr>
            <a:r>
              <a:rPr lang="en-US" dirty="0" smtClean="0">
                <a:solidFill>
                  <a:srgbClr val="000000"/>
                </a:solidFill>
              </a:rPr>
              <a:t>ADL 2.0  (AOM -  ADL object model).</a:t>
            </a:r>
          </a:p>
          <a:p>
            <a:pPr>
              <a:buFontTx/>
              <a:buChar char="-"/>
            </a:pPr>
            <a:r>
              <a:rPr lang="en-US" dirty="0" smtClean="0">
                <a:solidFill>
                  <a:srgbClr val="000000"/>
                </a:solidFill>
              </a:rPr>
              <a:t>Format: ODIN – Object Data Instance Notation.</a:t>
            </a:r>
          </a:p>
          <a:p>
            <a:pPr>
              <a:buFontTx/>
              <a:buChar char="-"/>
            </a:pPr>
            <a:r>
              <a:rPr lang="en-US" dirty="0" smtClean="0">
                <a:solidFill>
                  <a:srgbClr val="000000"/>
                </a:solidFill>
              </a:rPr>
              <a:t>Proprietary tools to absorb archetypes in ODIN.  Open now??</a:t>
            </a:r>
          </a:p>
          <a:p>
            <a:pPr>
              <a:buFontTx/>
              <a:buChar char="-"/>
            </a:pPr>
            <a:r>
              <a:rPr lang="en-US" dirty="0" smtClean="0">
                <a:solidFill>
                  <a:srgbClr val="000000"/>
                </a:solidFill>
              </a:rPr>
              <a:t>Multiple tools – Editor, ADL Workbench – written in Eiffel language. </a:t>
            </a:r>
          </a:p>
          <a:p>
            <a:pPr>
              <a:buFontTx/>
              <a:buChar char="-"/>
            </a:pPr>
            <a:endParaRPr lang="en-US" dirty="0" smtClean="0">
              <a:solidFill>
                <a:srgbClr val="000000"/>
              </a:solidFill>
            </a:endParaRPr>
          </a:p>
          <a:p>
            <a:pPr>
              <a:buFontTx/>
              <a:buChar char="-"/>
            </a:pPr>
            <a:endParaRPr lang="en-US" dirty="0" smtClean="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29</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24533178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Interoperability Problem</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Exchange or share information:</a:t>
            </a:r>
          </a:p>
          <a:p>
            <a:r>
              <a:rPr lang="en-US" dirty="0" smtClean="0"/>
              <a:t>How to be “On The Same Page”?</a:t>
            </a:r>
          </a:p>
          <a:p>
            <a:pPr lvl="1"/>
            <a:r>
              <a:rPr lang="en-US" dirty="0" smtClean="0"/>
              <a:t>Data</a:t>
            </a:r>
          </a:p>
          <a:p>
            <a:pPr lvl="1"/>
            <a:r>
              <a:rPr lang="en-US" dirty="0" smtClean="0"/>
              <a:t>Semantics</a:t>
            </a:r>
          </a:p>
          <a:p>
            <a:endParaRPr lang="en-US" dirty="0" smtClean="0"/>
          </a:p>
        </p:txBody>
      </p:sp>
      <p:sp>
        <p:nvSpPr>
          <p:cNvPr id="4" name="Slide Number Placeholder 3"/>
          <p:cNvSpPr>
            <a:spLocks noGrp="1"/>
          </p:cNvSpPr>
          <p:nvPr>
            <p:ph type="sldNum" sz="quarter" idx="12"/>
          </p:nvPr>
        </p:nvSpPr>
        <p:spPr/>
        <p:txBody>
          <a:bodyPr/>
          <a:lstStyle/>
          <a:p>
            <a:fld id="{F1C60CE6-A564-2C44-BB7B-900AEECBE3A4}" type="slidenum">
              <a:rPr lang="en-US" smtClean="0"/>
              <a:t>3</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descr="Screen Shot 2015-04-20 at 2.46.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7854" y="3211732"/>
            <a:ext cx="3817194" cy="2914431"/>
          </a:xfrm>
          <a:prstGeom prst="rect">
            <a:avLst/>
          </a:prstGeom>
        </p:spPr>
      </p:pic>
    </p:spTree>
    <p:extLst>
      <p:ext uri="{BB962C8B-B14F-4D97-AF65-F5344CB8AC3E}">
        <p14:creationId xmlns:p14="http://schemas.microsoft.com/office/powerpoint/2010/main" val="265437747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ADL Workbench</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solidFill>
                <a:srgbClr val="000000"/>
              </a:solidFill>
            </a:endParaRPr>
          </a:p>
          <a:p>
            <a:pPr>
              <a:buFontTx/>
              <a:buChar char="-"/>
            </a:pPr>
            <a:endParaRPr lang="en-US" dirty="0" smtClean="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30</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pic>
        <p:nvPicPr>
          <p:cNvPr id="8" name="Picture 7" descr="Screen Shot 2015-04-21 at 2.28.3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8719" y="1372475"/>
            <a:ext cx="5975308" cy="5095382"/>
          </a:xfrm>
          <a:prstGeom prst="rect">
            <a:avLst/>
          </a:prstGeom>
        </p:spPr>
      </p:pic>
    </p:spTree>
    <p:extLst>
      <p:ext uri="{BB962C8B-B14F-4D97-AF65-F5344CB8AC3E}">
        <p14:creationId xmlns:p14="http://schemas.microsoft.com/office/powerpoint/2010/main" val="388715286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ADL Workbench</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solidFill>
                <a:srgbClr val="000000"/>
              </a:solidFill>
            </a:endParaRPr>
          </a:p>
          <a:p>
            <a:pPr>
              <a:buFontTx/>
              <a:buChar char="-"/>
            </a:pPr>
            <a:endParaRPr lang="en-US" dirty="0" smtClean="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31</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pic>
        <p:nvPicPr>
          <p:cNvPr id="9" name="Picture 8"/>
          <p:cNvPicPr>
            <a:picLocks noChangeAspect="1"/>
          </p:cNvPicPr>
          <p:nvPr/>
        </p:nvPicPr>
        <p:blipFill>
          <a:blip r:embed="rId3"/>
          <a:stretch>
            <a:fillRect/>
          </a:stretch>
        </p:blipFill>
        <p:spPr>
          <a:xfrm>
            <a:off x="0" y="1231136"/>
            <a:ext cx="9144000" cy="5633699"/>
          </a:xfrm>
          <a:prstGeom prst="rect">
            <a:avLst/>
          </a:prstGeom>
        </p:spPr>
      </p:pic>
    </p:spTree>
    <p:extLst>
      <p:ext uri="{BB962C8B-B14F-4D97-AF65-F5344CB8AC3E}">
        <p14:creationId xmlns:p14="http://schemas.microsoft.com/office/powerpoint/2010/main" val="120835963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err="1" smtClean="0"/>
              <a:t>OpenEHR</a:t>
            </a:r>
            <a:r>
              <a:rPr lang="en-US" dirty="0" smtClean="0"/>
              <a:t> - CKM</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solidFill>
                <a:srgbClr val="000000"/>
              </a:solidFill>
            </a:endParaRPr>
          </a:p>
          <a:p>
            <a:pPr>
              <a:buFontTx/>
              <a:buChar char="-"/>
            </a:pPr>
            <a:endParaRPr lang="en-US" dirty="0" smtClean="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32</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pic>
        <p:nvPicPr>
          <p:cNvPr id="8" name="Picture 7" descr="Screen Shot 2015-04-21 at 2.34.3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622" y="1250770"/>
            <a:ext cx="7190828" cy="5607230"/>
          </a:xfrm>
          <a:prstGeom prst="rect">
            <a:avLst/>
          </a:prstGeom>
        </p:spPr>
      </p:pic>
      <p:sp>
        <p:nvSpPr>
          <p:cNvPr id="10" name="TextBox 9"/>
          <p:cNvSpPr txBox="1"/>
          <p:nvPr/>
        </p:nvSpPr>
        <p:spPr>
          <a:xfrm>
            <a:off x="7059448" y="2881586"/>
            <a:ext cx="1259490" cy="369332"/>
          </a:xfrm>
          <a:prstGeom prst="rect">
            <a:avLst/>
          </a:prstGeom>
          <a:noFill/>
        </p:spPr>
        <p:txBody>
          <a:bodyPr wrap="square" rtlCol="0">
            <a:spAutoFit/>
          </a:bodyPr>
          <a:lstStyle/>
          <a:p>
            <a:r>
              <a:rPr lang="en-US" dirty="0" smtClean="0">
                <a:solidFill>
                  <a:srgbClr val="FF0000"/>
                </a:solidFill>
              </a:rPr>
              <a:t>ADL1.5</a:t>
            </a:r>
            <a:endParaRPr lang="en-US" dirty="0">
              <a:solidFill>
                <a:srgbClr val="FF0000"/>
              </a:solidFill>
            </a:endParaRPr>
          </a:p>
        </p:txBody>
      </p:sp>
      <p:sp>
        <p:nvSpPr>
          <p:cNvPr id="11" name="TextBox 10"/>
          <p:cNvSpPr txBox="1"/>
          <p:nvPr/>
        </p:nvSpPr>
        <p:spPr>
          <a:xfrm>
            <a:off x="6563710" y="1250770"/>
            <a:ext cx="2542628" cy="369332"/>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dirty="0"/>
              <a:t>http://</a:t>
            </a:r>
            <a:r>
              <a:rPr lang="en-US" dirty="0" err="1"/>
              <a:t>openehr.org</a:t>
            </a:r>
            <a:r>
              <a:rPr lang="en-US" dirty="0"/>
              <a:t>/</a:t>
            </a:r>
            <a:r>
              <a:rPr lang="en-US" dirty="0" err="1"/>
              <a:t>ckm</a:t>
            </a:r>
            <a:r>
              <a:rPr lang="en-US" dirty="0"/>
              <a:t>/</a:t>
            </a:r>
          </a:p>
        </p:txBody>
      </p:sp>
    </p:spTree>
    <p:extLst>
      <p:ext uri="{BB962C8B-B14F-4D97-AF65-F5344CB8AC3E}">
        <p14:creationId xmlns:p14="http://schemas.microsoft.com/office/powerpoint/2010/main" val="243250011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err="1" smtClean="0"/>
              <a:t>OpenEHR</a:t>
            </a:r>
            <a:r>
              <a:rPr lang="en-US" dirty="0" smtClean="0"/>
              <a:t> ADL</a:t>
            </a:r>
            <a:endParaRPr lang="en-US" dirty="0"/>
          </a:p>
        </p:txBody>
      </p:sp>
      <p:sp>
        <p:nvSpPr>
          <p:cNvPr id="3" name="Content Placeholder 2"/>
          <p:cNvSpPr>
            <a:spLocks noGrp="1"/>
          </p:cNvSpPr>
          <p:nvPr>
            <p:ph idx="1"/>
          </p:nvPr>
        </p:nvSpPr>
        <p:spPr/>
        <p:txBody>
          <a:bodyPr>
            <a:normAutofit fontScale="85000" lnSpcReduction="20000"/>
          </a:bodyPr>
          <a:lstStyle/>
          <a:p>
            <a:pPr>
              <a:buFontTx/>
              <a:buChar char="-"/>
            </a:pPr>
            <a:r>
              <a:rPr lang="en-US" dirty="0" smtClean="0">
                <a:solidFill>
                  <a:srgbClr val="000000"/>
                </a:solidFill>
              </a:rPr>
              <a:t>Most traction.</a:t>
            </a:r>
          </a:p>
          <a:p>
            <a:pPr>
              <a:buFontTx/>
              <a:buChar char="-"/>
            </a:pPr>
            <a:r>
              <a:rPr lang="en-US" dirty="0" smtClean="0">
                <a:solidFill>
                  <a:srgbClr val="000000"/>
                </a:solidFill>
              </a:rPr>
              <a:t>Get started with rich set of tools.</a:t>
            </a:r>
          </a:p>
          <a:p>
            <a:pPr>
              <a:buFontTx/>
              <a:buChar char="-"/>
            </a:pPr>
            <a:r>
              <a:rPr lang="en-US" dirty="0" smtClean="0">
                <a:solidFill>
                  <a:srgbClr val="000000"/>
                </a:solidFill>
              </a:rPr>
              <a:t>Leverage with existing archetypes.</a:t>
            </a:r>
          </a:p>
          <a:p>
            <a:pPr marL="0" indent="0">
              <a:buNone/>
            </a:pPr>
            <a:endParaRPr lang="en-US" dirty="0" smtClean="0">
              <a:solidFill>
                <a:srgbClr val="000000"/>
              </a:solidFill>
            </a:endParaRPr>
          </a:p>
          <a:p>
            <a:pPr marL="0" indent="0">
              <a:buNone/>
            </a:pPr>
            <a:r>
              <a:rPr lang="en-US" dirty="0" smtClean="0">
                <a:solidFill>
                  <a:srgbClr val="000000"/>
                </a:solidFill>
              </a:rPr>
              <a:t>Issues</a:t>
            </a:r>
            <a:endParaRPr lang="en-US" dirty="0">
              <a:solidFill>
                <a:srgbClr val="000000"/>
              </a:solidFill>
            </a:endParaRPr>
          </a:p>
          <a:p>
            <a:pPr>
              <a:buFontTx/>
              <a:buChar char="-"/>
            </a:pPr>
            <a:r>
              <a:rPr lang="en-US" dirty="0" smtClean="0">
                <a:solidFill>
                  <a:srgbClr val="000000"/>
                </a:solidFill>
              </a:rPr>
              <a:t>Proprietary</a:t>
            </a:r>
          </a:p>
          <a:p>
            <a:pPr>
              <a:buFontTx/>
              <a:buChar char="-"/>
            </a:pPr>
            <a:r>
              <a:rPr lang="en-US" dirty="0" smtClean="0">
                <a:solidFill>
                  <a:srgbClr val="000000"/>
                </a:solidFill>
              </a:rPr>
              <a:t>No easy gateway </a:t>
            </a:r>
          </a:p>
          <a:p>
            <a:pPr>
              <a:buFontTx/>
              <a:buChar char="-"/>
            </a:pPr>
            <a:r>
              <a:rPr lang="en-US" dirty="0" smtClean="0">
                <a:solidFill>
                  <a:srgbClr val="000000"/>
                </a:solidFill>
              </a:rPr>
              <a:t>Translation needed:</a:t>
            </a:r>
          </a:p>
          <a:p>
            <a:pPr lvl="1">
              <a:buFontTx/>
              <a:buChar char="-"/>
            </a:pPr>
            <a:r>
              <a:rPr lang="en-US" dirty="0" smtClean="0">
                <a:solidFill>
                  <a:srgbClr val="000000"/>
                </a:solidFill>
              </a:rPr>
              <a:t>your Reference model to ADL compatible format.</a:t>
            </a:r>
          </a:p>
          <a:p>
            <a:pPr lvl="1">
              <a:buFontTx/>
              <a:buChar char="-"/>
            </a:pPr>
            <a:r>
              <a:rPr lang="en-US" dirty="0" smtClean="0">
                <a:solidFill>
                  <a:srgbClr val="000000"/>
                </a:solidFill>
              </a:rPr>
              <a:t>Convert models back.</a:t>
            </a:r>
          </a:p>
          <a:p>
            <a:pPr>
              <a:buFontTx/>
              <a:buChar char="-"/>
            </a:pPr>
            <a:r>
              <a:rPr lang="en-US" dirty="0" smtClean="0">
                <a:solidFill>
                  <a:srgbClr val="000000"/>
                </a:solidFill>
              </a:rPr>
              <a:t>Challenging setup ?</a:t>
            </a:r>
          </a:p>
          <a:p>
            <a:pPr>
              <a:buFontTx/>
              <a:buChar char="-"/>
            </a:pPr>
            <a:endParaRPr lang="en-US" dirty="0" smtClean="0">
              <a:solidFill>
                <a:srgbClr val="000000"/>
              </a:solidFill>
            </a:endParaRPr>
          </a:p>
          <a:p>
            <a:pPr>
              <a:buFontTx/>
              <a:buChar char="-"/>
            </a:pPr>
            <a:endParaRPr lang="en-US" dirty="0" smtClean="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33</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36455170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GE-</a:t>
            </a:r>
            <a:r>
              <a:rPr lang="en-US" dirty="0" smtClean="0"/>
              <a:t>Intermountain </a:t>
            </a:r>
            <a:r>
              <a:rPr lang="en-US" dirty="0" smtClean="0"/>
              <a:t>Healthcare</a:t>
            </a:r>
            <a:endParaRPr lang="en-US" dirty="0"/>
          </a:p>
        </p:txBody>
      </p:sp>
      <p:sp>
        <p:nvSpPr>
          <p:cNvPr id="3" name="Content Placeholder 2"/>
          <p:cNvSpPr>
            <a:spLocks noGrp="1"/>
          </p:cNvSpPr>
          <p:nvPr>
            <p:ph idx="1"/>
          </p:nvPr>
        </p:nvSpPr>
        <p:spPr>
          <a:xfrm>
            <a:off x="457200" y="1639482"/>
            <a:ext cx="8229600" cy="4525963"/>
          </a:xfrm>
        </p:spPr>
        <p:txBody>
          <a:bodyPr>
            <a:normAutofit/>
          </a:bodyPr>
          <a:lstStyle/>
          <a:p>
            <a:pPr>
              <a:buFontTx/>
              <a:buChar char="-"/>
            </a:pPr>
            <a:r>
              <a:rPr lang="en-US" dirty="0" smtClean="0">
                <a:solidFill>
                  <a:srgbClr val="000000"/>
                </a:solidFill>
              </a:rPr>
              <a:t>Clinical Element Modeling Language – CEML.</a:t>
            </a:r>
          </a:p>
          <a:p>
            <a:pPr>
              <a:buFontTx/>
              <a:buChar char="-"/>
            </a:pPr>
            <a:r>
              <a:rPr lang="en-US" dirty="0" smtClean="0">
                <a:solidFill>
                  <a:srgbClr val="000000"/>
                </a:solidFill>
              </a:rPr>
              <a:t>Modeling at IHC</a:t>
            </a:r>
          </a:p>
          <a:p>
            <a:pPr lvl="1">
              <a:buFontTx/>
              <a:buChar char="-"/>
            </a:pPr>
            <a:r>
              <a:rPr lang="en-US" dirty="0" smtClean="0">
                <a:solidFill>
                  <a:srgbClr val="000000"/>
                </a:solidFill>
              </a:rPr>
              <a:t>1994 – ASN.1</a:t>
            </a:r>
          </a:p>
          <a:p>
            <a:pPr lvl="1">
              <a:buFontTx/>
              <a:buChar char="-"/>
            </a:pPr>
            <a:r>
              <a:rPr lang="en-US" dirty="0" smtClean="0">
                <a:solidFill>
                  <a:srgbClr val="000000"/>
                </a:solidFill>
              </a:rPr>
              <a:t>2000 – XML Schema</a:t>
            </a:r>
          </a:p>
          <a:p>
            <a:pPr lvl="1">
              <a:buFontTx/>
              <a:buChar char="-"/>
            </a:pPr>
            <a:r>
              <a:rPr lang="en-US" dirty="0" smtClean="0">
                <a:solidFill>
                  <a:srgbClr val="000000"/>
                </a:solidFill>
              </a:rPr>
              <a:t>2004 – CEML  (5000+ Models)</a:t>
            </a:r>
          </a:p>
          <a:p>
            <a:pPr lvl="1">
              <a:buFontTx/>
              <a:buChar char="-"/>
            </a:pPr>
            <a:r>
              <a:rPr lang="en-US" dirty="0" smtClean="0">
                <a:solidFill>
                  <a:srgbClr val="000000"/>
                </a:solidFill>
              </a:rPr>
              <a:t>2009 – CDL (Constraint Definition Language)</a:t>
            </a:r>
          </a:p>
          <a:p>
            <a:pPr lvl="1">
              <a:buFontTx/>
              <a:buChar char="-"/>
            </a:pPr>
            <a:r>
              <a:rPr lang="en-US" dirty="0" smtClean="0">
                <a:solidFill>
                  <a:srgbClr val="000000"/>
                </a:solidFill>
              </a:rPr>
              <a:t>2013 – Back to CEML</a:t>
            </a:r>
          </a:p>
          <a:p>
            <a:pPr lvl="1">
              <a:buFontTx/>
              <a:buChar char="-"/>
            </a:pPr>
            <a:r>
              <a:rPr lang="en-US" dirty="0" smtClean="0">
                <a:solidFill>
                  <a:srgbClr val="000000"/>
                </a:solidFill>
              </a:rPr>
              <a:t>2014 – Converted models to ADL, FHIR profiles</a:t>
            </a:r>
          </a:p>
          <a:p>
            <a:pPr>
              <a:buFontTx/>
              <a:buChar char="-"/>
            </a:pPr>
            <a:endParaRPr lang="en-US" dirty="0" smtClean="0">
              <a:solidFill>
                <a:srgbClr val="000000"/>
              </a:solidFill>
            </a:endParaRPr>
          </a:p>
          <a:p>
            <a:pPr>
              <a:buFontTx/>
              <a:buChar char="-"/>
            </a:pPr>
            <a:endParaRPr lang="en-US" dirty="0" smtClean="0">
              <a:solidFill>
                <a:srgbClr val="000000"/>
              </a:solidFill>
            </a:endParaRPr>
          </a:p>
          <a:p>
            <a:pPr>
              <a:buFontTx/>
              <a:buChar char="-"/>
            </a:pPr>
            <a:endParaRPr lang="en-US" dirty="0" smtClean="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34</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
        <p:nvSpPr>
          <p:cNvPr id="8" name="TextBox 7"/>
          <p:cNvSpPr txBox="1"/>
          <p:nvPr/>
        </p:nvSpPr>
        <p:spPr>
          <a:xfrm>
            <a:off x="252939" y="6430142"/>
            <a:ext cx="1726510" cy="261610"/>
          </a:xfrm>
          <a:prstGeom prst="rect">
            <a:avLst/>
          </a:prstGeom>
          <a:noFill/>
        </p:spPr>
        <p:txBody>
          <a:bodyPr wrap="square" rtlCol="0">
            <a:spAutoFit/>
          </a:bodyPr>
          <a:lstStyle/>
          <a:p>
            <a:r>
              <a:rPr lang="en-US" sz="1100" i="1" dirty="0" smtClean="0"/>
              <a:t>Courtesy: Stan Huff at IHC</a:t>
            </a:r>
            <a:endParaRPr lang="en-US" sz="1100" i="1" dirty="0"/>
          </a:p>
        </p:txBody>
      </p:sp>
    </p:spTree>
    <p:extLst>
      <p:ext uri="{BB962C8B-B14F-4D97-AF65-F5344CB8AC3E}">
        <p14:creationId xmlns:p14="http://schemas.microsoft.com/office/powerpoint/2010/main" val="125100154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GE-Intermountain Healthcare</a:t>
            </a:r>
            <a:endParaRPr lang="en-US" dirty="0"/>
          </a:p>
        </p:txBody>
      </p:sp>
      <p:sp>
        <p:nvSpPr>
          <p:cNvPr id="3" name="Content Placeholder 2"/>
          <p:cNvSpPr>
            <a:spLocks noGrp="1"/>
          </p:cNvSpPr>
          <p:nvPr>
            <p:ph idx="1"/>
          </p:nvPr>
        </p:nvSpPr>
        <p:spPr/>
        <p:txBody>
          <a:bodyPr>
            <a:normAutofit/>
          </a:bodyPr>
          <a:lstStyle/>
          <a:p>
            <a:pPr>
              <a:buFontTx/>
              <a:buChar char="-"/>
            </a:pPr>
            <a:r>
              <a:rPr lang="en-US" dirty="0" smtClean="0">
                <a:solidFill>
                  <a:srgbClr val="000000"/>
                </a:solidFill>
              </a:rPr>
              <a:t>IHC Models at </a:t>
            </a:r>
            <a:r>
              <a:rPr lang="en-US" dirty="0" smtClean="0">
                <a:solidFill>
                  <a:srgbClr val="000000"/>
                </a:solidFill>
                <a:hlinkClick r:id="rId3"/>
              </a:rPr>
              <a:t>www.clinicalelement.com</a:t>
            </a:r>
            <a:endParaRPr lang="en-US" dirty="0">
              <a:solidFill>
                <a:srgbClr val="000000"/>
              </a:solidFill>
            </a:endParaRPr>
          </a:p>
          <a:p>
            <a:pPr>
              <a:buFontTx/>
              <a:buChar char="-"/>
            </a:pPr>
            <a:r>
              <a:rPr lang="en-US" dirty="0" smtClean="0">
                <a:solidFill>
                  <a:srgbClr val="000000"/>
                </a:solidFill>
              </a:rPr>
              <a:t>Contributions to:</a:t>
            </a:r>
          </a:p>
          <a:p>
            <a:pPr lvl="1">
              <a:buFontTx/>
              <a:buChar char="-"/>
            </a:pPr>
            <a:r>
              <a:rPr lang="en-US" dirty="0" smtClean="0">
                <a:solidFill>
                  <a:srgbClr val="000000"/>
                </a:solidFill>
              </a:rPr>
              <a:t>CEML models to ADL 1.5</a:t>
            </a:r>
          </a:p>
          <a:p>
            <a:pPr lvl="1">
              <a:buFontTx/>
              <a:buChar char="-"/>
            </a:pPr>
            <a:r>
              <a:rPr lang="en-US" dirty="0" smtClean="0">
                <a:solidFill>
                  <a:srgbClr val="000000"/>
                </a:solidFill>
              </a:rPr>
              <a:t>CEML models to CIMI</a:t>
            </a:r>
          </a:p>
          <a:p>
            <a:pPr marL="0" indent="0">
              <a:buNone/>
            </a:pPr>
            <a:r>
              <a:rPr lang="en-US" dirty="0" smtClean="0">
                <a:solidFill>
                  <a:srgbClr val="000000"/>
                </a:solidFill>
              </a:rPr>
              <a:t>Issues:</a:t>
            </a:r>
          </a:p>
          <a:p>
            <a:pPr lvl="1"/>
            <a:r>
              <a:rPr lang="en-US" dirty="0" smtClean="0">
                <a:solidFill>
                  <a:srgbClr val="000000"/>
                </a:solidFill>
              </a:rPr>
              <a:t>CEML (or CDL) compilers </a:t>
            </a:r>
            <a:r>
              <a:rPr lang="en-US" dirty="0" smtClean="0">
                <a:solidFill>
                  <a:srgbClr val="000000"/>
                </a:solidFill>
                <a:sym typeface="Wingdings"/>
              </a:rPr>
              <a:t></a:t>
            </a:r>
            <a:r>
              <a:rPr lang="en-US" dirty="0" smtClean="0">
                <a:solidFill>
                  <a:srgbClr val="000000"/>
                </a:solidFill>
              </a:rPr>
              <a:t> proprietary.</a:t>
            </a:r>
          </a:p>
          <a:p>
            <a:pPr lvl="1"/>
            <a:r>
              <a:rPr lang="en-US" dirty="0" smtClean="0">
                <a:solidFill>
                  <a:srgbClr val="000000"/>
                </a:solidFill>
              </a:rPr>
              <a:t>Process to get resources from IHC – </a:t>
            </a:r>
          </a:p>
          <a:p>
            <a:pPr lvl="2"/>
            <a:r>
              <a:rPr lang="en-US" dirty="0" smtClean="0">
                <a:solidFill>
                  <a:srgbClr val="000000"/>
                </a:solidFill>
              </a:rPr>
              <a:t>Data normalization working with CEMs (</a:t>
            </a:r>
            <a:r>
              <a:rPr lang="en-US" dirty="0" err="1" smtClean="0">
                <a:solidFill>
                  <a:srgbClr val="000000"/>
                </a:solidFill>
              </a:rPr>
              <a:t>sharpn.org</a:t>
            </a:r>
            <a:r>
              <a:rPr lang="en-US" dirty="0" smtClean="0">
                <a:solidFill>
                  <a:srgbClr val="000000"/>
                </a:solidFill>
              </a:rPr>
              <a:t>)</a:t>
            </a:r>
          </a:p>
          <a:p>
            <a:pPr>
              <a:buFontTx/>
              <a:buChar char="-"/>
            </a:pPr>
            <a:endParaRPr lang="en-US" dirty="0" smtClean="0">
              <a:solidFill>
                <a:srgbClr val="000000"/>
              </a:solidFill>
            </a:endParaRPr>
          </a:p>
          <a:p>
            <a:pPr>
              <a:buFontTx/>
              <a:buChar char="-"/>
            </a:pPr>
            <a:endParaRPr lang="en-US" dirty="0" smtClean="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35</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8455401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Frameworks &amp; Tools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solidFill>
                  <a:srgbClr val="000000"/>
                </a:solidFill>
              </a:rPr>
              <a:t>Similar solutions?</a:t>
            </a:r>
            <a:endParaRPr lang="en-US" dirty="0" smtClean="0">
              <a:solidFill>
                <a:srgbClr val="000000"/>
              </a:solidFill>
            </a:endParaRPr>
          </a:p>
          <a:p>
            <a:r>
              <a:rPr lang="en-US" dirty="0" smtClean="0">
                <a:solidFill>
                  <a:srgbClr val="000000"/>
                </a:solidFill>
              </a:rPr>
              <a:t>Existing</a:t>
            </a:r>
          </a:p>
          <a:p>
            <a:pPr lvl="1"/>
            <a:r>
              <a:rPr lang="en-US" dirty="0" smtClean="0">
                <a:solidFill>
                  <a:srgbClr val="000000"/>
                </a:solidFill>
              </a:rPr>
              <a:t>HL7: Templates. </a:t>
            </a:r>
            <a:r>
              <a:rPr lang="en-US" dirty="0" smtClean="0">
                <a:solidFill>
                  <a:srgbClr val="008000"/>
                </a:solidFill>
                <a:latin typeface="Zapf Dingbats"/>
                <a:ea typeface="Zapf Dingbats"/>
                <a:cs typeface="Zapf Dingbats"/>
                <a:sym typeface="Zapf Dingbats"/>
              </a:rPr>
              <a:t>✔</a:t>
            </a:r>
            <a:endParaRPr lang="en-US" dirty="0" smtClean="0">
              <a:solidFill>
                <a:srgbClr val="008000"/>
              </a:solidFill>
            </a:endParaRPr>
          </a:p>
          <a:p>
            <a:pPr lvl="1"/>
            <a:r>
              <a:rPr lang="en-US" dirty="0" err="1" smtClean="0">
                <a:solidFill>
                  <a:srgbClr val="000000"/>
                </a:solidFill>
              </a:rPr>
              <a:t>OpenEHR</a:t>
            </a:r>
            <a:r>
              <a:rPr lang="en-US" dirty="0" smtClean="0">
                <a:solidFill>
                  <a:srgbClr val="000000"/>
                </a:solidFill>
              </a:rPr>
              <a:t>: Archetype Definition Language.</a:t>
            </a:r>
            <a:r>
              <a:rPr lang="en-US" dirty="0" smtClean="0">
                <a:solidFill>
                  <a:srgbClr val="008000"/>
                </a:solidFill>
                <a:latin typeface="Zapf Dingbats"/>
                <a:ea typeface="Zapf Dingbats"/>
                <a:cs typeface="Zapf Dingbats"/>
                <a:sym typeface="Zapf Dingbats"/>
              </a:rPr>
              <a:t> </a:t>
            </a:r>
            <a:r>
              <a:rPr lang="en-US" dirty="0">
                <a:solidFill>
                  <a:srgbClr val="008000"/>
                </a:solidFill>
                <a:latin typeface="Zapf Dingbats"/>
                <a:ea typeface="Zapf Dingbats"/>
                <a:cs typeface="Zapf Dingbats"/>
                <a:sym typeface="Zapf Dingbats"/>
              </a:rPr>
              <a:t>✔</a:t>
            </a:r>
            <a:endParaRPr lang="en-US" dirty="0" smtClean="0">
              <a:solidFill>
                <a:srgbClr val="000000"/>
              </a:solidFill>
            </a:endParaRPr>
          </a:p>
          <a:p>
            <a:pPr lvl="1"/>
            <a:r>
              <a:rPr lang="en-US" dirty="0" smtClean="0">
                <a:solidFill>
                  <a:srgbClr val="000000"/>
                </a:solidFill>
              </a:rPr>
              <a:t>GE-Intermountain Healthcare : Clinical Element Modeling Language (CEML).</a:t>
            </a:r>
            <a:r>
              <a:rPr lang="en-US" dirty="0">
                <a:solidFill>
                  <a:srgbClr val="008000"/>
                </a:solidFill>
                <a:latin typeface="Zapf Dingbats"/>
                <a:ea typeface="Zapf Dingbats"/>
                <a:cs typeface="Zapf Dingbats"/>
                <a:sym typeface="Zapf Dingbats"/>
              </a:rPr>
              <a:t> ✔</a:t>
            </a:r>
            <a:endParaRPr lang="en-US" dirty="0" smtClean="0">
              <a:solidFill>
                <a:srgbClr val="000000"/>
              </a:solidFill>
            </a:endParaRPr>
          </a:p>
          <a:p>
            <a:r>
              <a:rPr lang="en-US" dirty="0" smtClean="0">
                <a:solidFill>
                  <a:srgbClr val="000000"/>
                </a:solidFill>
              </a:rPr>
              <a:t>New</a:t>
            </a:r>
          </a:p>
          <a:p>
            <a:pPr lvl="1"/>
            <a:r>
              <a:rPr lang="en-US" dirty="0" smtClean="0">
                <a:solidFill>
                  <a:srgbClr val="000000"/>
                </a:solidFill>
              </a:rPr>
              <a:t>CIMI: Archetype Modeling Language (</a:t>
            </a:r>
            <a:r>
              <a:rPr lang="en-US" u="sng" dirty="0" smtClean="0">
                <a:solidFill>
                  <a:srgbClr val="FF0000"/>
                </a:solidFill>
              </a:rPr>
              <a:t>AML</a:t>
            </a:r>
            <a:r>
              <a:rPr lang="en-US" dirty="0" smtClean="0">
                <a:solidFill>
                  <a:srgbClr val="000000"/>
                </a:solidFill>
              </a:rPr>
              <a:t>).</a:t>
            </a: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36</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6312661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AML : An OMG Standard</a:t>
            </a:r>
            <a:endParaRPr lang="en-US" dirty="0"/>
          </a:p>
        </p:txBody>
      </p:sp>
      <p:sp>
        <p:nvSpPr>
          <p:cNvPr id="3" name="Content Placeholder 2"/>
          <p:cNvSpPr>
            <a:spLocks noGrp="1"/>
          </p:cNvSpPr>
          <p:nvPr>
            <p:ph idx="1"/>
          </p:nvPr>
        </p:nvSpPr>
        <p:spPr/>
        <p:txBody>
          <a:bodyPr>
            <a:normAutofit fontScale="92500" lnSpcReduction="10000"/>
          </a:bodyPr>
          <a:lstStyle/>
          <a:p>
            <a:pPr>
              <a:buFontTx/>
              <a:buChar char="-"/>
            </a:pPr>
            <a:r>
              <a:rPr lang="en-US" dirty="0">
                <a:solidFill>
                  <a:srgbClr val="000000"/>
                </a:solidFill>
              </a:rPr>
              <a:t>Object Management Group (OMG</a:t>
            </a:r>
            <a:r>
              <a:rPr lang="en-US" dirty="0" smtClean="0">
                <a:solidFill>
                  <a:srgbClr val="000000"/>
                </a:solidFill>
              </a:rPr>
              <a:t>) is a standards consortium.</a:t>
            </a:r>
          </a:p>
          <a:p>
            <a:pPr>
              <a:buFontTx/>
              <a:buChar char="-"/>
            </a:pPr>
            <a:r>
              <a:rPr lang="en-US" dirty="0" smtClean="0">
                <a:solidFill>
                  <a:srgbClr val="000000"/>
                </a:solidFill>
              </a:rPr>
              <a:t>Preliminary submission in November 2014.</a:t>
            </a:r>
          </a:p>
          <a:p>
            <a:pPr>
              <a:buFontTx/>
              <a:buChar char="-"/>
            </a:pPr>
            <a:r>
              <a:rPr lang="en-US" dirty="0" smtClean="0">
                <a:solidFill>
                  <a:srgbClr val="000000"/>
                </a:solidFill>
              </a:rPr>
              <a:t>Currently being revised…</a:t>
            </a:r>
          </a:p>
          <a:p>
            <a:pPr>
              <a:buFontTx/>
              <a:buChar char="-"/>
            </a:pPr>
            <a:r>
              <a:rPr lang="en-US" dirty="0" smtClean="0">
                <a:solidFill>
                  <a:srgbClr val="000000"/>
                </a:solidFill>
              </a:rPr>
              <a:t>AML specification is collection of UML artifacts:</a:t>
            </a:r>
          </a:p>
          <a:p>
            <a:pPr lvl="1">
              <a:buFontTx/>
              <a:buChar char="-"/>
            </a:pPr>
            <a:r>
              <a:rPr lang="en-US" dirty="0" smtClean="0">
                <a:solidFill>
                  <a:srgbClr val="000000"/>
                </a:solidFill>
              </a:rPr>
              <a:t>Profiles, stereotypes</a:t>
            </a:r>
          </a:p>
          <a:p>
            <a:pPr lvl="1">
              <a:buFontTx/>
              <a:buChar char="-"/>
            </a:pPr>
            <a:r>
              <a:rPr lang="en-US" dirty="0" smtClean="0">
                <a:solidFill>
                  <a:srgbClr val="000000"/>
                </a:solidFill>
              </a:rPr>
              <a:t>Data types</a:t>
            </a:r>
          </a:p>
          <a:p>
            <a:pPr lvl="1">
              <a:buFontTx/>
              <a:buChar char="-"/>
            </a:pPr>
            <a:r>
              <a:rPr lang="en-US" dirty="0" smtClean="0">
                <a:solidFill>
                  <a:srgbClr val="000000"/>
                </a:solidFill>
              </a:rPr>
              <a:t>Classes, Packages</a:t>
            </a:r>
          </a:p>
          <a:p>
            <a:pPr>
              <a:buFontTx/>
              <a:buChar char="-"/>
            </a:pPr>
            <a:r>
              <a:rPr lang="en-US" dirty="0" smtClean="0">
                <a:solidFill>
                  <a:srgbClr val="000000"/>
                </a:solidFill>
                <a:hlinkClick r:id="rId3"/>
              </a:rPr>
              <a:t>https</a:t>
            </a:r>
            <a:r>
              <a:rPr lang="en-US" dirty="0">
                <a:solidFill>
                  <a:srgbClr val="000000"/>
                </a:solidFill>
                <a:hlinkClick r:id="rId3"/>
              </a:rPr>
              <a:t>://github.com/opencimi/</a:t>
            </a:r>
            <a:r>
              <a:rPr lang="en-US" dirty="0" smtClean="0">
                <a:solidFill>
                  <a:srgbClr val="000000"/>
                </a:solidFill>
                <a:hlinkClick r:id="rId3"/>
              </a:rPr>
              <a:t>AML</a:t>
            </a:r>
            <a:endParaRPr lang="en-US" dirty="0" smtClean="0">
              <a:solidFill>
                <a:srgbClr val="000000"/>
              </a:solidFill>
            </a:endParaRPr>
          </a:p>
          <a:p>
            <a:pPr lvl="1">
              <a:buFontTx/>
              <a:buChar char="-"/>
            </a:pPr>
            <a:endParaRPr lang="en-US" dirty="0" smtClean="0">
              <a:solidFill>
                <a:srgbClr val="000000"/>
              </a:solidFill>
            </a:endParaRPr>
          </a:p>
          <a:p>
            <a:pPr lvl="1">
              <a:buFontTx/>
              <a:buChar char="-"/>
            </a:pPr>
            <a:endParaRPr lang="en-US" dirty="0" smtClean="0">
              <a:solidFill>
                <a:srgbClr val="000000"/>
              </a:solidFill>
            </a:endParaRPr>
          </a:p>
          <a:p>
            <a:pPr>
              <a:buFontTx/>
              <a:buChar char="-"/>
            </a:pPr>
            <a:endParaRPr lang="en-US" dirty="0" smtClean="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37</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64851677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Unified Modeling Language</a:t>
            </a:r>
            <a:endParaRPr lang="en-US" dirty="0"/>
          </a:p>
        </p:txBody>
      </p:sp>
      <p:sp>
        <p:nvSpPr>
          <p:cNvPr id="3" name="Content Placeholder 2"/>
          <p:cNvSpPr>
            <a:spLocks noGrp="1"/>
          </p:cNvSpPr>
          <p:nvPr>
            <p:ph idx="1"/>
          </p:nvPr>
        </p:nvSpPr>
        <p:spPr/>
        <p:txBody>
          <a:bodyPr>
            <a:normAutofit lnSpcReduction="10000"/>
          </a:bodyPr>
          <a:lstStyle/>
          <a:p>
            <a:pPr lvl="1">
              <a:buFontTx/>
              <a:buChar char="-"/>
            </a:pPr>
            <a:r>
              <a:rPr lang="en-US" dirty="0" smtClean="0">
                <a:solidFill>
                  <a:srgbClr val="000000"/>
                </a:solidFill>
              </a:rPr>
              <a:t>UML is an OMG standard.</a:t>
            </a:r>
          </a:p>
          <a:p>
            <a:pPr lvl="1">
              <a:buFontTx/>
              <a:buChar char="-"/>
            </a:pPr>
            <a:r>
              <a:rPr lang="en-US" dirty="0" smtClean="0">
                <a:solidFill>
                  <a:srgbClr val="000000"/>
                </a:solidFill>
              </a:rPr>
              <a:t>Creating and exchanging Models. </a:t>
            </a:r>
          </a:p>
          <a:p>
            <a:pPr lvl="1">
              <a:buFontTx/>
              <a:buChar char="-"/>
            </a:pPr>
            <a:r>
              <a:rPr lang="en-US" dirty="0" smtClean="0">
                <a:solidFill>
                  <a:srgbClr val="000000"/>
                </a:solidFill>
              </a:rPr>
              <a:t>Create:</a:t>
            </a:r>
          </a:p>
          <a:p>
            <a:pPr lvl="2">
              <a:buFontTx/>
              <a:buChar char="-"/>
            </a:pPr>
            <a:r>
              <a:rPr lang="en-US" dirty="0" smtClean="0">
                <a:solidFill>
                  <a:srgbClr val="000000"/>
                </a:solidFill>
              </a:rPr>
              <a:t>Classes</a:t>
            </a:r>
          </a:p>
          <a:p>
            <a:pPr lvl="2">
              <a:buFontTx/>
              <a:buChar char="-"/>
            </a:pPr>
            <a:r>
              <a:rPr lang="en-US" dirty="0" smtClean="0">
                <a:solidFill>
                  <a:srgbClr val="000000"/>
                </a:solidFill>
              </a:rPr>
              <a:t>Properties</a:t>
            </a:r>
          </a:p>
          <a:p>
            <a:pPr lvl="2">
              <a:buFontTx/>
              <a:buChar char="-"/>
            </a:pPr>
            <a:r>
              <a:rPr lang="en-US" dirty="0" smtClean="0">
                <a:solidFill>
                  <a:srgbClr val="000000"/>
                </a:solidFill>
              </a:rPr>
              <a:t>Associations</a:t>
            </a:r>
          </a:p>
          <a:p>
            <a:pPr lvl="2">
              <a:buFontTx/>
              <a:buChar char="-"/>
            </a:pPr>
            <a:r>
              <a:rPr lang="en-US" dirty="0" smtClean="0">
                <a:solidFill>
                  <a:srgbClr val="000000"/>
                </a:solidFill>
              </a:rPr>
              <a:t>Generalization / Specialization</a:t>
            </a:r>
          </a:p>
          <a:p>
            <a:pPr lvl="2">
              <a:buFontTx/>
              <a:buChar char="-"/>
            </a:pPr>
            <a:r>
              <a:rPr lang="en-US" dirty="0" smtClean="0">
                <a:solidFill>
                  <a:srgbClr val="000000"/>
                </a:solidFill>
              </a:rPr>
              <a:t>Enumerations</a:t>
            </a:r>
          </a:p>
          <a:p>
            <a:pPr lvl="2">
              <a:buFontTx/>
              <a:buChar char="-"/>
            </a:pPr>
            <a:r>
              <a:rPr lang="en-US" dirty="0" smtClean="0">
                <a:solidFill>
                  <a:srgbClr val="000000"/>
                </a:solidFill>
              </a:rPr>
              <a:t>Stereotypes, tags, constraints.</a:t>
            </a:r>
          </a:p>
          <a:p>
            <a:pPr lvl="2">
              <a:buFontTx/>
              <a:buChar char="-"/>
            </a:pPr>
            <a:r>
              <a:rPr lang="en-US" dirty="0" smtClean="0">
                <a:solidFill>
                  <a:srgbClr val="000000"/>
                </a:solidFill>
              </a:rPr>
              <a:t>Profiles (domain specific extension).</a:t>
            </a:r>
          </a:p>
          <a:p>
            <a:pPr marL="457200" lvl="1" indent="0">
              <a:buNone/>
            </a:pPr>
            <a:endParaRPr lang="en-US" dirty="0" smtClean="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38</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83462622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UML Example</a:t>
            </a:r>
            <a:endParaRPr lang="en-US" dirty="0"/>
          </a:p>
        </p:txBody>
      </p:sp>
      <p:pic>
        <p:nvPicPr>
          <p:cNvPr id="8" name="Content Placeholder 7" descr="Screen Shot 2015-04-21 at 4.28.05 PM.png"/>
          <p:cNvPicPr>
            <a:picLocks noGrp="1" noChangeAspect="1"/>
          </p:cNvPicPr>
          <p:nvPr>
            <p:ph idx="1"/>
          </p:nvPr>
        </p:nvPicPr>
        <p:blipFill>
          <a:blip r:embed="rId3">
            <a:extLst>
              <a:ext uri="{28A0092B-C50C-407E-A947-70E740481C1C}">
                <a14:useLocalDpi xmlns:a14="http://schemas.microsoft.com/office/drawing/2010/main" val="0"/>
              </a:ext>
            </a:extLst>
          </a:blip>
          <a:srcRect l="-118336" r="-118336"/>
          <a:stretch>
            <a:fillRect/>
          </a:stretch>
        </p:blipFill>
        <p:spPr/>
      </p:pic>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39</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
        <p:nvSpPr>
          <p:cNvPr id="9" name="TextBox 8"/>
          <p:cNvSpPr txBox="1"/>
          <p:nvPr/>
        </p:nvSpPr>
        <p:spPr>
          <a:xfrm>
            <a:off x="6332085" y="1758348"/>
            <a:ext cx="763758" cy="369332"/>
          </a:xfrm>
          <a:prstGeom prst="rect">
            <a:avLst/>
          </a:prstGeom>
          <a:noFill/>
        </p:spPr>
        <p:txBody>
          <a:bodyPr wrap="square" rtlCol="0">
            <a:spAutoFit/>
          </a:bodyPr>
          <a:lstStyle/>
          <a:p>
            <a:r>
              <a:rPr lang="en-US" dirty="0" smtClean="0"/>
              <a:t>Class</a:t>
            </a:r>
            <a:endParaRPr lang="en-US" dirty="0"/>
          </a:p>
        </p:txBody>
      </p:sp>
      <p:cxnSp>
        <p:nvCxnSpPr>
          <p:cNvPr id="11" name="Straight Arrow Connector 10"/>
          <p:cNvCxnSpPr>
            <a:stCxn id="9" idx="1"/>
          </p:cNvCxnSpPr>
          <p:nvPr/>
        </p:nvCxnSpPr>
        <p:spPr>
          <a:xfrm flipH="1">
            <a:off x="5017710" y="1943014"/>
            <a:ext cx="1314375" cy="18466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2" name="TextBox 11"/>
          <p:cNvSpPr txBox="1"/>
          <p:nvPr/>
        </p:nvSpPr>
        <p:spPr>
          <a:xfrm>
            <a:off x="6972934" y="2248603"/>
            <a:ext cx="1073164" cy="369332"/>
          </a:xfrm>
          <a:prstGeom prst="rect">
            <a:avLst/>
          </a:prstGeom>
          <a:noFill/>
        </p:spPr>
        <p:txBody>
          <a:bodyPr wrap="square" rtlCol="0">
            <a:spAutoFit/>
          </a:bodyPr>
          <a:lstStyle/>
          <a:p>
            <a:r>
              <a:rPr lang="en-US" dirty="0" smtClean="0"/>
              <a:t>Property</a:t>
            </a:r>
            <a:endParaRPr lang="en-US" dirty="0"/>
          </a:p>
        </p:txBody>
      </p:sp>
      <p:cxnSp>
        <p:nvCxnSpPr>
          <p:cNvPr id="13" name="Straight Arrow Connector 12"/>
          <p:cNvCxnSpPr>
            <a:stCxn id="12" idx="1"/>
          </p:cNvCxnSpPr>
          <p:nvPr/>
        </p:nvCxnSpPr>
        <p:spPr>
          <a:xfrm flipH="1">
            <a:off x="4520380" y="2433269"/>
            <a:ext cx="2452554"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852567" y="2062112"/>
            <a:ext cx="1287731" cy="369332"/>
          </a:xfrm>
          <a:prstGeom prst="rect">
            <a:avLst/>
          </a:prstGeom>
          <a:noFill/>
        </p:spPr>
        <p:txBody>
          <a:bodyPr wrap="square" rtlCol="0">
            <a:spAutoFit/>
          </a:bodyPr>
          <a:lstStyle/>
          <a:p>
            <a:r>
              <a:rPr lang="en-US" dirty="0" smtClean="0"/>
              <a:t>Stereotype</a:t>
            </a:r>
            <a:endParaRPr lang="en-US" dirty="0"/>
          </a:p>
        </p:txBody>
      </p:sp>
      <p:cxnSp>
        <p:nvCxnSpPr>
          <p:cNvPr id="18" name="Straight Arrow Connector 17"/>
          <p:cNvCxnSpPr/>
          <p:nvPr/>
        </p:nvCxnSpPr>
        <p:spPr>
          <a:xfrm flipV="1">
            <a:off x="2140298" y="1943014"/>
            <a:ext cx="1953798" cy="30558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1" name="TextBox 20"/>
          <p:cNvSpPr txBox="1"/>
          <p:nvPr/>
        </p:nvSpPr>
        <p:spPr>
          <a:xfrm>
            <a:off x="861449" y="3066650"/>
            <a:ext cx="1278849" cy="369332"/>
          </a:xfrm>
          <a:prstGeom prst="rect">
            <a:avLst/>
          </a:prstGeom>
          <a:noFill/>
        </p:spPr>
        <p:txBody>
          <a:bodyPr wrap="square" rtlCol="0">
            <a:spAutoFit/>
          </a:bodyPr>
          <a:lstStyle/>
          <a:p>
            <a:r>
              <a:rPr lang="en-US" dirty="0" smtClean="0"/>
              <a:t>Operation</a:t>
            </a:r>
            <a:endParaRPr lang="en-US" dirty="0"/>
          </a:p>
        </p:txBody>
      </p:sp>
      <p:cxnSp>
        <p:nvCxnSpPr>
          <p:cNvPr id="22" name="Straight Arrow Connector 21"/>
          <p:cNvCxnSpPr/>
          <p:nvPr/>
        </p:nvCxnSpPr>
        <p:spPr>
          <a:xfrm>
            <a:off x="1953799" y="3438991"/>
            <a:ext cx="1793942" cy="19759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6" name="TextBox 25"/>
          <p:cNvSpPr txBox="1"/>
          <p:nvPr/>
        </p:nvSpPr>
        <p:spPr>
          <a:xfrm>
            <a:off x="7095842" y="4279634"/>
            <a:ext cx="1590958" cy="369332"/>
          </a:xfrm>
          <a:prstGeom prst="rect">
            <a:avLst/>
          </a:prstGeom>
          <a:noFill/>
        </p:spPr>
        <p:txBody>
          <a:bodyPr wrap="square" rtlCol="0">
            <a:spAutoFit/>
          </a:bodyPr>
          <a:lstStyle/>
          <a:p>
            <a:r>
              <a:rPr lang="en-US" dirty="0" smtClean="0"/>
              <a:t>Specialization</a:t>
            </a:r>
            <a:endParaRPr lang="en-US" dirty="0"/>
          </a:p>
        </p:txBody>
      </p:sp>
      <p:cxnSp>
        <p:nvCxnSpPr>
          <p:cNvPr id="27" name="Straight Arrow Connector 26"/>
          <p:cNvCxnSpPr>
            <a:stCxn id="26" idx="1"/>
          </p:cNvCxnSpPr>
          <p:nvPr/>
        </p:nvCxnSpPr>
        <p:spPr>
          <a:xfrm flipH="1">
            <a:off x="5139196" y="4464300"/>
            <a:ext cx="1956646" cy="72193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4236049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Interoperability Problem</a:t>
            </a:r>
            <a:endParaRPr lang="en-US" dirty="0"/>
          </a:p>
        </p:txBody>
      </p:sp>
      <p:sp>
        <p:nvSpPr>
          <p:cNvPr id="3" name="Content Placeholder 2"/>
          <p:cNvSpPr>
            <a:spLocks noGrp="1"/>
          </p:cNvSpPr>
          <p:nvPr>
            <p:ph idx="1"/>
          </p:nvPr>
        </p:nvSpPr>
        <p:spPr/>
        <p:txBody>
          <a:bodyPr>
            <a:normAutofit/>
          </a:bodyPr>
          <a:lstStyle/>
          <a:p>
            <a:r>
              <a:rPr lang="en-US" dirty="0" smtClean="0"/>
              <a:t>Standards - Model/Schema/Metadata</a:t>
            </a:r>
          </a:p>
          <a:p>
            <a:pPr lvl="1"/>
            <a:r>
              <a:rPr lang="en-US" dirty="0" smtClean="0"/>
              <a:t>Proprietary (not shared freely)</a:t>
            </a:r>
          </a:p>
          <a:p>
            <a:pPr lvl="1"/>
            <a:r>
              <a:rPr lang="en-US" dirty="0" smtClean="0"/>
              <a:t>Finding semantics – mapping, transforms</a:t>
            </a:r>
          </a:p>
          <a:p>
            <a:r>
              <a:rPr lang="en-US" dirty="0" smtClean="0"/>
              <a:t>Multiple </a:t>
            </a:r>
          </a:p>
          <a:p>
            <a:pPr lvl="1"/>
            <a:r>
              <a:rPr lang="en-US" dirty="0" smtClean="0"/>
              <a:t>organizations</a:t>
            </a:r>
          </a:p>
          <a:p>
            <a:pPr lvl="1"/>
            <a:r>
              <a:rPr lang="en-US" dirty="0" smtClean="0"/>
              <a:t>systems</a:t>
            </a:r>
          </a:p>
          <a:p>
            <a:pPr marL="0" indent="0">
              <a:buNone/>
            </a:pPr>
            <a:endParaRPr lang="en-US" dirty="0" smtClean="0"/>
          </a:p>
        </p:txBody>
      </p:sp>
      <p:sp>
        <p:nvSpPr>
          <p:cNvPr id="4" name="Slide Number Placeholder 3"/>
          <p:cNvSpPr>
            <a:spLocks noGrp="1"/>
          </p:cNvSpPr>
          <p:nvPr>
            <p:ph type="sldNum" sz="quarter" idx="12"/>
          </p:nvPr>
        </p:nvSpPr>
        <p:spPr/>
        <p:txBody>
          <a:bodyPr/>
          <a:lstStyle/>
          <a:p>
            <a:fld id="{F1C60CE6-A564-2C44-BB7B-900AEECBE3A4}" type="slidenum">
              <a:rPr lang="en-US" smtClean="0"/>
              <a:t>4</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descr="Screen Shot 2015-04-20 at 2.50.2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4073" y="3582276"/>
            <a:ext cx="4219606" cy="3037490"/>
          </a:xfrm>
          <a:prstGeom prst="rect">
            <a:avLst/>
          </a:prstGeom>
        </p:spPr>
      </p:pic>
    </p:spTree>
    <p:extLst>
      <p:ext uri="{BB962C8B-B14F-4D97-AF65-F5344CB8AC3E}">
        <p14:creationId xmlns:p14="http://schemas.microsoft.com/office/powerpoint/2010/main" val="52078593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UML Instance Example</a:t>
            </a:r>
            <a:endParaRPr lang="en-US" dirty="0"/>
          </a:p>
        </p:txBody>
      </p:sp>
      <p:pic>
        <p:nvPicPr>
          <p:cNvPr id="8" name="Content Placeholder 7" descr="Screen Shot 2015-04-21 at 4.28.05 PM.png"/>
          <p:cNvPicPr>
            <a:picLocks noGrp="1" noChangeAspect="1"/>
          </p:cNvPicPr>
          <p:nvPr>
            <p:ph idx="1"/>
          </p:nvPr>
        </p:nvPicPr>
        <p:blipFill>
          <a:blip r:embed="rId3">
            <a:extLst>
              <a:ext uri="{28A0092B-C50C-407E-A947-70E740481C1C}">
                <a14:useLocalDpi xmlns:a14="http://schemas.microsoft.com/office/drawing/2010/main" val="0"/>
              </a:ext>
            </a:extLst>
          </a:blip>
          <a:srcRect l="-118336" r="-118336"/>
          <a:stretch>
            <a:fillRect/>
          </a:stretch>
        </p:blipFill>
        <p:spPr/>
      </p:pic>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40</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
        <p:nvSpPr>
          <p:cNvPr id="9" name="TextBox 8"/>
          <p:cNvSpPr txBox="1"/>
          <p:nvPr/>
        </p:nvSpPr>
        <p:spPr>
          <a:xfrm>
            <a:off x="6332085" y="1758348"/>
            <a:ext cx="763758" cy="369332"/>
          </a:xfrm>
          <a:prstGeom prst="rect">
            <a:avLst/>
          </a:prstGeom>
          <a:noFill/>
        </p:spPr>
        <p:txBody>
          <a:bodyPr wrap="square" rtlCol="0">
            <a:spAutoFit/>
          </a:bodyPr>
          <a:lstStyle/>
          <a:p>
            <a:r>
              <a:rPr lang="en-US" dirty="0" smtClean="0"/>
              <a:t>Class</a:t>
            </a:r>
            <a:endParaRPr lang="en-US" dirty="0"/>
          </a:p>
        </p:txBody>
      </p:sp>
      <p:cxnSp>
        <p:nvCxnSpPr>
          <p:cNvPr id="11" name="Straight Arrow Connector 10"/>
          <p:cNvCxnSpPr>
            <a:stCxn id="9" idx="1"/>
          </p:cNvCxnSpPr>
          <p:nvPr/>
        </p:nvCxnSpPr>
        <p:spPr>
          <a:xfrm flipH="1">
            <a:off x="5017710" y="1943014"/>
            <a:ext cx="1314375" cy="18466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2" name="TextBox 11"/>
          <p:cNvSpPr txBox="1"/>
          <p:nvPr/>
        </p:nvSpPr>
        <p:spPr>
          <a:xfrm>
            <a:off x="6972934" y="2248603"/>
            <a:ext cx="1073164" cy="369332"/>
          </a:xfrm>
          <a:prstGeom prst="rect">
            <a:avLst/>
          </a:prstGeom>
          <a:noFill/>
        </p:spPr>
        <p:txBody>
          <a:bodyPr wrap="square" rtlCol="0">
            <a:spAutoFit/>
          </a:bodyPr>
          <a:lstStyle/>
          <a:p>
            <a:r>
              <a:rPr lang="en-US" dirty="0" smtClean="0"/>
              <a:t>Property</a:t>
            </a:r>
            <a:endParaRPr lang="en-US" dirty="0"/>
          </a:p>
        </p:txBody>
      </p:sp>
      <p:cxnSp>
        <p:nvCxnSpPr>
          <p:cNvPr id="13" name="Straight Arrow Connector 12"/>
          <p:cNvCxnSpPr>
            <a:stCxn id="12" idx="1"/>
          </p:cNvCxnSpPr>
          <p:nvPr/>
        </p:nvCxnSpPr>
        <p:spPr>
          <a:xfrm flipH="1">
            <a:off x="4520380" y="2433269"/>
            <a:ext cx="2452554"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852567" y="2062112"/>
            <a:ext cx="1287731" cy="369332"/>
          </a:xfrm>
          <a:prstGeom prst="rect">
            <a:avLst/>
          </a:prstGeom>
          <a:noFill/>
        </p:spPr>
        <p:txBody>
          <a:bodyPr wrap="square" rtlCol="0">
            <a:spAutoFit/>
          </a:bodyPr>
          <a:lstStyle/>
          <a:p>
            <a:r>
              <a:rPr lang="en-US" dirty="0" smtClean="0"/>
              <a:t>Stereotype</a:t>
            </a:r>
            <a:endParaRPr lang="en-US" dirty="0"/>
          </a:p>
        </p:txBody>
      </p:sp>
      <p:cxnSp>
        <p:nvCxnSpPr>
          <p:cNvPr id="18" name="Straight Arrow Connector 17"/>
          <p:cNvCxnSpPr/>
          <p:nvPr/>
        </p:nvCxnSpPr>
        <p:spPr>
          <a:xfrm flipV="1">
            <a:off x="2140298" y="1943014"/>
            <a:ext cx="1953798" cy="30558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1" name="TextBox 20"/>
          <p:cNvSpPr txBox="1"/>
          <p:nvPr/>
        </p:nvSpPr>
        <p:spPr>
          <a:xfrm>
            <a:off x="861449" y="3066650"/>
            <a:ext cx="1278849" cy="369332"/>
          </a:xfrm>
          <a:prstGeom prst="rect">
            <a:avLst/>
          </a:prstGeom>
          <a:noFill/>
        </p:spPr>
        <p:txBody>
          <a:bodyPr wrap="square" rtlCol="0">
            <a:spAutoFit/>
          </a:bodyPr>
          <a:lstStyle/>
          <a:p>
            <a:r>
              <a:rPr lang="en-US" dirty="0" smtClean="0"/>
              <a:t>Operation</a:t>
            </a:r>
            <a:endParaRPr lang="en-US" dirty="0"/>
          </a:p>
        </p:txBody>
      </p:sp>
      <p:cxnSp>
        <p:nvCxnSpPr>
          <p:cNvPr id="22" name="Straight Arrow Connector 21"/>
          <p:cNvCxnSpPr/>
          <p:nvPr/>
        </p:nvCxnSpPr>
        <p:spPr>
          <a:xfrm>
            <a:off x="1953799" y="3438991"/>
            <a:ext cx="1793942" cy="19759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6" name="TextBox 25"/>
          <p:cNvSpPr txBox="1"/>
          <p:nvPr/>
        </p:nvSpPr>
        <p:spPr>
          <a:xfrm>
            <a:off x="7095842" y="4279634"/>
            <a:ext cx="1590958" cy="369332"/>
          </a:xfrm>
          <a:prstGeom prst="rect">
            <a:avLst/>
          </a:prstGeom>
          <a:noFill/>
        </p:spPr>
        <p:txBody>
          <a:bodyPr wrap="square" rtlCol="0">
            <a:spAutoFit/>
          </a:bodyPr>
          <a:lstStyle/>
          <a:p>
            <a:r>
              <a:rPr lang="en-US" dirty="0" smtClean="0"/>
              <a:t>Specialization</a:t>
            </a:r>
            <a:endParaRPr lang="en-US" dirty="0"/>
          </a:p>
        </p:txBody>
      </p:sp>
      <p:cxnSp>
        <p:nvCxnSpPr>
          <p:cNvPr id="27" name="Straight Arrow Connector 26"/>
          <p:cNvCxnSpPr>
            <a:stCxn id="26" idx="1"/>
          </p:cNvCxnSpPr>
          <p:nvPr/>
        </p:nvCxnSpPr>
        <p:spPr>
          <a:xfrm flipH="1">
            <a:off x="5139196" y="4464300"/>
            <a:ext cx="1956646" cy="72193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pic>
        <p:nvPicPr>
          <p:cNvPr id="3" name="Picture 2" descr="Screen Shot 2015-04-21 at 4.37.2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4974700"/>
            <a:ext cx="2146300" cy="1473200"/>
          </a:xfrm>
          <a:prstGeom prst="rect">
            <a:avLst/>
          </a:prstGeom>
        </p:spPr>
      </p:pic>
      <p:sp>
        <p:nvSpPr>
          <p:cNvPr id="19" name="TextBox 18"/>
          <p:cNvSpPr txBox="1"/>
          <p:nvPr/>
        </p:nvSpPr>
        <p:spPr>
          <a:xfrm>
            <a:off x="195380" y="3807386"/>
            <a:ext cx="2495534" cy="646331"/>
          </a:xfrm>
          <a:prstGeom prst="rect">
            <a:avLst/>
          </a:prstGeom>
          <a:noFill/>
        </p:spPr>
        <p:txBody>
          <a:bodyPr wrap="square" rtlCol="0">
            <a:spAutoFit/>
          </a:bodyPr>
          <a:lstStyle/>
          <a:p>
            <a:pPr algn="ctr"/>
            <a:r>
              <a:rPr lang="en-US" dirty="0" smtClean="0"/>
              <a:t>Instance</a:t>
            </a:r>
          </a:p>
          <a:p>
            <a:pPr algn="ctr"/>
            <a:r>
              <a:rPr lang="en-US" dirty="0" smtClean="0"/>
              <a:t> </a:t>
            </a:r>
            <a:r>
              <a:rPr lang="en-US" sz="1100" dirty="0" smtClean="0"/>
              <a:t>(of Class “A1C Test”)</a:t>
            </a:r>
            <a:endParaRPr lang="en-US" sz="1100" dirty="0"/>
          </a:p>
        </p:txBody>
      </p:sp>
      <p:cxnSp>
        <p:nvCxnSpPr>
          <p:cNvPr id="20" name="Straight Arrow Connector 19"/>
          <p:cNvCxnSpPr>
            <a:stCxn id="19" idx="2"/>
          </p:cNvCxnSpPr>
          <p:nvPr/>
        </p:nvCxnSpPr>
        <p:spPr>
          <a:xfrm>
            <a:off x="1443147" y="4453717"/>
            <a:ext cx="155416" cy="52098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22734420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XMI – XML </a:t>
            </a:r>
            <a:r>
              <a:rPr lang="en-US" dirty="0"/>
              <a:t>M</a:t>
            </a:r>
            <a:r>
              <a:rPr lang="en-US" dirty="0" smtClean="0"/>
              <a:t>etadata Interchange</a:t>
            </a: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41</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pic>
        <p:nvPicPr>
          <p:cNvPr id="14" name="Picture 13" descr="Screen Shot 2015-04-21 at 4.42.2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308575"/>
            <a:ext cx="7018893" cy="5047775"/>
          </a:xfrm>
          <a:prstGeom prst="rect">
            <a:avLst/>
          </a:prstGeom>
        </p:spPr>
      </p:pic>
      <p:sp>
        <p:nvSpPr>
          <p:cNvPr id="15" name="TextBox 14"/>
          <p:cNvSpPr txBox="1"/>
          <p:nvPr/>
        </p:nvSpPr>
        <p:spPr>
          <a:xfrm>
            <a:off x="5390708" y="2042525"/>
            <a:ext cx="3419148" cy="369332"/>
          </a:xfrm>
          <a:prstGeom prst="rect">
            <a:avLst/>
          </a:prstGeom>
          <a:solidFill>
            <a:schemeClr val="bg1">
              <a:lumMod val="65000"/>
            </a:schemeClr>
          </a:solidFill>
        </p:spPr>
        <p:txBody>
          <a:bodyPr wrap="square" rtlCol="0">
            <a:spAutoFit/>
          </a:bodyPr>
          <a:lstStyle/>
          <a:p>
            <a:r>
              <a:rPr lang="en-US" dirty="0" smtClean="0">
                <a:solidFill>
                  <a:srgbClr val="FF0000"/>
                </a:solidFill>
              </a:rPr>
              <a:t>Format for exchange UML models</a:t>
            </a:r>
            <a:endParaRPr lang="en-US" dirty="0">
              <a:solidFill>
                <a:srgbClr val="FF0000"/>
              </a:solidFill>
            </a:endParaRPr>
          </a:p>
        </p:txBody>
      </p:sp>
    </p:spTree>
    <p:extLst>
      <p:ext uri="{BB962C8B-B14F-4D97-AF65-F5344CB8AC3E}">
        <p14:creationId xmlns:p14="http://schemas.microsoft.com/office/powerpoint/2010/main" val="416570196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UML Extension mechanism</a:t>
            </a: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42</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
        <p:nvSpPr>
          <p:cNvPr id="9" name="Rectangle 8"/>
          <p:cNvSpPr/>
          <p:nvPr/>
        </p:nvSpPr>
        <p:spPr>
          <a:xfrm>
            <a:off x="3124200" y="1536333"/>
            <a:ext cx="2309035" cy="60387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UML </a:t>
            </a:r>
            <a:r>
              <a:rPr lang="en-US" dirty="0" smtClean="0"/>
              <a:t>Meta-model</a:t>
            </a:r>
            <a:endParaRPr lang="en-US" dirty="0"/>
          </a:p>
          <a:p>
            <a:pPr algn="ctr"/>
            <a:endParaRPr lang="en-US" dirty="0"/>
          </a:p>
        </p:txBody>
      </p:sp>
      <p:sp>
        <p:nvSpPr>
          <p:cNvPr id="12" name="Rectangle 11"/>
          <p:cNvSpPr/>
          <p:nvPr/>
        </p:nvSpPr>
        <p:spPr>
          <a:xfrm>
            <a:off x="3133081" y="2772159"/>
            <a:ext cx="2309035" cy="60387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UML Model</a:t>
            </a:r>
            <a:endParaRPr lang="en-US" dirty="0">
              <a:solidFill>
                <a:schemeClr val="tx1"/>
              </a:solidFill>
            </a:endParaRPr>
          </a:p>
          <a:p>
            <a:pPr algn="ctr"/>
            <a:endParaRPr lang="en-US" dirty="0"/>
          </a:p>
        </p:txBody>
      </p:sp>
      <p:sp>
        <p:nvSpPr>
          <p:cNvPr id="13" name="Rectangle 12"/>
          <p:cNvSpPr/>
          <p:nvPr/>
        </p:nvSpPr>
        <p:spPr>
          <a:xfrm>
            <a:off x="1617749" y="4077600"/>
            <a:ext cx="1668185" cy="45147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Stereotypes</a:t>
            </a:r>
            <a:endParaRPr lang="en-US" dirty="0">
              <a:solidFill>
                <a:srgbClr val="000000"/>
              </a:solidFill>
            </a:endParaRPr>
          </a:p>
          <a:p>
            <a:pPr algn="ctr"/>
            <a:endParaRPr lang="en-US" dirty="0"/>
          </a:p>
        </p:txBody>
      </p:sp>
      <p:sp>
        <p:nvSpPr>
          <p:cNvPr id="16" name="Rectangle 15"/>
          <p:cNvSpPr/>
          <p:nvPr/>
        </p:nvSpPr>
        <p:spPr>
          <a:xfrm>
            <a:off x="3438334" y="4077600"/>
            <a:ext cx="1668185" cy="45147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Tags</a:t>
            </a:r>
            <a:endParaRPr lang="en-US" dirty="0">
              <a:solidFill>
                <a:srgbClr val="000000"/>
              </a:solidFill>
            </a:endParaRPr>
          </a:p>
          <a:p>
            <a:pPr algn="ctr"/>
            <a:endParaRPr lang="en-US" dirty="0"/>
          </a:p>
        </p:txBody>
      </p:sp>
      <p:sp>
        <p:nvSpPr>
          <p:cNvPr id="17" name="Rectangle 16"/>
          <p:cNvSpPr/>
          <p:nvPr/>
        </p:nvSpPr>
        <p:spPr>
          <a:xfrm>
            <a:off x="5251463" y="4079030"/>
            <a:ext cx="1668185" cy="45147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Constraints</a:t>
            </a:r>
            <a:endParaRPr lang="en-US" dirty="0">
              <a:solidFill>
                <a:srgbClr val="000000"/>
              </a:solidFill>
            </a:endParaRPr>
          </a:p>
          <a:p>
            <a:pPr algn="ctr"/>
            <a:endParaRPr lang="en-US" dirty="0"/>
          </a:p>
        </p:txBody>
      </p:sp>
    </p:spTree>
    <p:extLst>
      <p:ext uri="{BB962C8B-B14F-4D97-AF65-F5344CB8AC3E}">
        <p14:creationId xmlns:p14="http://schemas.microsoft.com/office/powerpoint/2010/main" val="1508839005"/>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UML Extension mechanism</a:t>
            </a: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43</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pic>
        <p:nvPicPr>
          <p:cNvPr id="15" name="Picture 14"/>
          <p:cNvPicPr>
            <a:picLocks noChangeAspect="1"/>
          </p:cNvPicPr>
          <p:nvPr/>
        </p:nvPicPr>
        <p:blipFill>
          <a:blip r:embed="rId3"/>
          <a:stretch>
            <a:fillRect/>
          </a:stretch>
        </p:blipFill>
        <p:spPr>
          <a:xfrm>
            <a:off x="1060548" y="1357449"/>
            <a:ext cx="6830882" cy="4934082"/>
          </a:xfrm>
          <a:prstGeom prst="rect">
            <a:avLst/>
          </a:prstGeom>
        </p:spPr>
      </p:pic>
      <p:sp>
        <p:nvSpPr>
          <p:cNvPr id="18" name="TextBox 17"/>
          <p:cNvSpPr txBox="1"/>
          <p:nvPr/>
        </p:nvSpPr>
        <p:spPr>
          <a:xfrm>
            <a:off x="480662" y="6430142"/>
            <a:ext cx="3110515" cy="261610"/>
          </a:xfrm>
          <a:prstGeom prst="rect">
            <a:avLst/>
          </a:prstGeom>
          <a:noFill/>
        </p:spPr>
        <p:txBody>
          <a:bodyPr wrap="square" rtlCol="0">
            <a:spAutoFit/>
          </a:bodyPr>
          <a:lstStyle/>
          <a:p>
            <a:r>
              <a:rPr lang="en-US" sz="1100" i="1" dirty="0" smtClean="0"/>
              <a:t>Courtesy: Harold </a:t>
            </a:r>
            <a:r>
              <a:rPr lang="en-US" sz="1100" i="1" dirty="0" err="1" smtClean="0"/>
              <a:t>Solbrig</a:t>
            </a:r>
            <a:endParaRPr lang="en-US" sz="1100" i="1" dirty="0"/>
          </a:p>
        </p:txBody>
      </p:sp>
      <p:sp>
        <p:nvSpPr>
          <p:cNvPr id="19" name="TextBox 18"/>
          <p:cNvSpPr txBox="1"/>
          <p:nvPr/>
        </p:nvSpPr>
        <p:spPr>
          <a:xfrm>
            <a:off x="421144" y="5273630"/>
            <a:ext cx="710451" cy="523220"/>
          </a:xfrm>
          <a:prstGeom prst="rect">
            <a:avLst/>
          </a:prstGeom>
          <a:noFill/>
        </p:spPr>
        <p:txBody>
          <a:bodyPr wrap="none" rtlCol="0">
            <a:spAutoFit/>
          </a:bodyPr>
          <a:lstStyle/>
          <a:p>
            <a:r>
              <a:rPr lang="en-US" sz="2800" b="1" dirty="0" smtClean="0"/>
              <a:t>Tag</a:t>
            </a:r>
            <a:endParaRPr lang="en-US" b="1" dirty="0"/>
          </a:p>
        </p:txBody>
      </p:sp>
      <p:cxnSp>
        <p:nvCxnSpPr>
          <p:cNvPr id="20" name="Straight Arrow Connector 19"/>
          <p:cNvCxnSpPr/>
          <p:nvPr/>
        </p:nvCxnSpPr>
        <p:spPr>
          <a:xfrm>
            <a:off x="1131595" y="5649201"/>
            <a:ext cx="643070" cy="162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18318" y="4188741"/>
            <a:ext cx="1797337" cy="523220"/>
          </a:xfrm>
          <a:prstGeom prst="rect">
            <a:avLst/>
          </a:prstGeom>
          <a:noFill/>
        </p:spPr>
        <p:txBody>
          <a:bodyPr wrap="none" rtlCol="0">
            <a:spAutoFit/>
          </a:bodyPr>
          <a:lstStyle/>
          <a:p>
            <a:r>
              <a:rPr lang="en-US" sz="2800" b="1" dirty="0" smtClean="0"/>
              <a:t>Restriction</a:t>
            </a:r>
            <a:endParaRPr lang="en-US" b="1" dirty="0"/>
          </a:p>
        </p:txBody>
      </p:sp>
      <p:cxnSp>
        <p:nvCxnSpPr>
          <p:cNvPr id="22" name="Straight Arrow Connector 21"/>
          <p:cNvCxnSpPr/>
          <p:nvPr/>
        </p:nvCxnSpPr>
        <p:spPr>
          <a:xfrm>
            <a:off x="962460" y="4668999"/>
            <a:ext cx="812205" cy="3941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504624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UML Profile</a:t>
            </a: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44</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
        <p:nvSpPr>
          <p:cNvPr id="18" name="TextBox 17"/>
          <p:cNvSpPr txBox="1"/>
          <p:nvPr/>
        </p:nvSpPr>
        <p:spPr>
          <a:xfrm>
            <a:off x="480662" y="6430142"/>
            <a:ext cx="3110515" cy="261610"/>
          </a:xfrm>
          <a:prstGeom prst="rect">
            <a:avLst/>
          </a:prstGeom>
          <a:noFill/>
        </p:spPr>
        <p:txBody>
          <a:bodyPr wrap="square" rtlCol="0">
            <a:spAutoFit/>
          </a:bodyPr>
          <a:lstStyle/>
          <a:p>
            <a:r>
              <a:rPr lang="en-US" sz="1100" i="1" dirty="0" smtClean="0"/>
              <a:t>Courtesy: Harold </a:t>
            </a:r>
            <a:r>
              <a:rPr lang="en-US" sz="1100" i="1" dirty="0" err="1" smtClean="0"/>
              <a:t>Solbrig</a:t>
            </a:r>
            <a:endParaRPr lang="en-US" sz="1100" i="1" dirty="0"/>
          </a:p>
        </p:txBody>
      </p:sp>
      <p:sp>
        <p:nvSpPr>
          <p:cNvPr id="3" name="TextBox 2"/>
          <p:cNvSpPr txBox="1"/>
          <p:nvPr/>
        </p:nvSpPr>
        <p:spPr>
          <a:xfrm>
            <a:off x="728234" y="1651781"/>
            <a:ext cx="7282341" cy="4031873"/>
          </a:xfrm>
          <a:prstGeom prst="rect">
            <a:avLst/>
          </a:prstGeom>
          <a:noFill/>
        </p:spPr>
        <p:txBody>
          <a:bodyPr wrap="square" rtlCol="0">
            <a:spAutoFit/>
          </a:bodyPr>
          <a:lstStyle/>
          <a:p>
            <a:r>
              <a:rPr lang="en-US" sz="3200" dirty="0" smtClean="0"/>
              <a:t>A Profile is a Collection of Stereotypes and Classes.</a:t>
            </a:r>
          </a:p>
          <a:p>
            <a:pPr marL="285750" indent="-285750">
              <a:buFont typeface="Arial"/>
              <a:buChar char="•"/>
            </a:pPr>
            <a:endParaRPr lang="en-US" sz="3200" dirty="0" smtClean="0"/>
          </a:p>
          <a:p>
            <a:pPr marL="285750" indent="-285750">
              <a:buFont typeface="Arial"/>
              <a:buChar char="•"/>
            </a:pPr>
            <a:endParaRPr lang="en-US" sz="3200" dirty="0"/>
          </a:p>
          <a:p>
            <a:r>
              <a:rPr lang="en-US" sz="3200" dirty="0" smtClean="0"/>
              <a:t>The </a:t>
            </a:r>
            <a:r>
              <a:rPr lang="en-US" sz="3200" dirty="0"/>
              <a:t>(or “A”) GOAL is to have UML model vendors incorporate profiles as first class items into their tools…</a:t>
            </a:r>
          </a:p>
          <a:p>
            <a:endParaRPr lang="en-US" sz="3200" dirty="0"/>
          </a:p>
        </p:txBody>
      </p:sp>
    </p:spTree>
    <p:extLst>
      <p:ext uri="{BB962C8B-B14F-4D97-AF65-F5344CB8AC3E}">
        <p14:creationId xmlns:p14="http://schemas.microsoft.com/office/powerpoint/2010/main" val="502184149"/>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Archetypes in UML</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solidFill>
                  <a:srgbClr val="000000"/>
                </a:solidFill>
              </a:rPr>
              <a:t>Advantages:</a:t>
            </a:r>
          </a:p>
          <a:p>
            <a:pPr lvl="1">
              <a:buFontTx/>
              <a:buChar char="-"/>
            </a:pPr>
            <a:r>
              <a:rPr lang="en-US" dirty="0" smtClean="0">
                <a:solidFill>
                  <a:srgbClr val="000000"/>
                </a:solidFill>
              </a:rPr>
              <a:t>UML </a:t>
            </a:r>
            <a:r>
              <a:rPr lang="en-US" dirty="0" smtClean="0">
                <a:solidFill>
                  <a:srgbClr val="000000"/>
                </a:solidFill>
              </a:rPr>
              <a:t>is OMG standard, non-proprietary.</a:t>
            </a:r>
          </a:p>
          <a:p>
            <a:pPr lvl="1">
              <a:buFontTx/>
              <a:buChar char="-"/>
            </a:pPr>
            <a:r>
              <a:rPr lang="en-US" dirty="0" smtClean="0">
                <a:solidFill>
                  <a:srgbClr val="000000"/>
                </a:solidFill>
              </a:rPr>
              <a:t>UML is familiar to most modelers.</a:t>
            </a:r>
          </a:p>
          <a:p>
            <a:pPr lvl="1">
              <a:buFontTx/>
              <a:buChar char="-"/>
            </a:pPr>
            <a:r>
              <a:rPr lang="en-US" dirty="0" smtClean="0">
                <a:solidFill>
                  <a:srgbClr val="000000"/>
                </a:solidFill>
              </a:rPr>
              <a:t>Model-Driven Architecture/UML tools.</a:t>
            </a:r>
          </a:p>
          <a:p>
            <a:pPr lvl="1">
              <a:buFontTx/>
              <a:buChar char="-"/>
            </a:pPr>
            <a:r>
              <a:rPr lang="en-US" dirty="0" smtClean="0">
                <a:solidFill>
                  <a:srgbClr val="000000"/>
                </a:solidFill>
              </a:rPr>
              <a:t>Future CIMI support.</a:t>
            </a:r>
          </a:p>
          <a:p>
            <a:pPr lvl="1">
              <a:buFontTx/>
              <a:buChar char="-"/>
            </a:pPr>
            <a:r>
              <a:rPr lang="en-US" dirty="0" smtClean="0">
                <a:solidFill>
                  <a:srgbClr val="000000"/>
                </a:solidFill>
              </a:rPr>
              <a:t>AML allows directly work with UML </a:t>
            </a:r>
            <a:r>
              <a:rPr lang="en-US" dirty="0" err="1" smtClean="0">
                <a:solidFill>
                  <a:srgbClr val="000000"/>
                </a:solidFill>
              </a:rPr>
              <a:t>RMs.</a:t>
            </a:r>
            <a:endParaRPr lang="en-US" dirty="0" smtClean="0">
              <a:solidFill>
                <a:srgbClr val="000000"/>
              </a:solidFill>
            </a:endParaRPr>
          </a:p>
          <a:p>
            <a:pPr lvl="1">
              <a:buFontTx/>
              <a:buChar char="-"/>
            </a:pPr>
            <a:r>
              <a:rPr lang="en-US" dirty="0" smtClean="0">
                <a:solidFill>
                  <a:srgbClr val="000000"/>
                </a:solidFill>
              </a:rPr>
              <a:t>Data Query and Validation</a:t>
            </a:r>
          </a:p>
          <a:p>
            <a:pPr lvl="1">
              <a:buFontTx/>
              <a:buChar char="-"/>
            </a:pPr>
            <a:r>
              <a:rPr lang="en-US" dirty="0" smtClean="0">
                <a:solidFill>
                  <a:srgbClr val="000000"/>
                </a:solidFill>
              </a:rPr>
              <a:t>Existing and future UML tools can be used.</a:t>
            </a:r>
          </a:p>
          <a:p>
            <a:pPr lvl="1">
              <a:buFontTx/>
              <a:buChar char="-"/>
            </a:pPr>
            <a:endParaRPr lang="en-US" dirty="0" smtClean="0">
              <a:solidFill>
                <a:srgbClr val="000000"/>
              </a:solidFill>
            </a:endParaRPr>
          </a:p>
          <a:p>
            <a:pPr>
              <a:buFontTx/>
              <a:buChar char="-"/>
            </a:pPr>
            <a:endParaRPr lang="en-US" dirty="0" smtClean="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45</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05808018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Clinical Models</a:t>
            </a: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46</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
        <p:nvSpPr>
          <p:cNvPr id="8" name="Rectangle 7"/>
          <p:cNvSpPr/>
          <p:nvPr/>
        </p:nvSpPr>
        <p:spPr>
          <a:xfrm>
            <a:off x="603902" y="1491931"/>
            <a:ext cx="1731776" cy="5772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UML Meta Model</a:t>
            </a:r>
            <a:endParaRPr lang="en-US" dirty="0"/>
          </a:p>
        </p:txBody>
      </p:sp>
      <p:sp>
        <p:nvSpPr>
          <p:cNvPr id="9" name="Rectangle 8"/>
          <p:cNvSpPr/>
          <p:nvPr/>
        </p:nvSpPr>
        <p:spPr>
          <a:xfrm>
            <a:off x="603902" y="2408058"/>
            <a:ext cx="1731776" cy="57723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solidFill>
                  <a:srgbClr val="000000"/>
                </a:solidFill>
              </a:rPr>
              <a:t>AML</a:t>
            </a:r>
            <a:endParaRPr lang="en-US" dirty="0">
              <a:solidFill>
                <a:srgbClr val="000000"/>
              </a:solidFill>
            </a:endParaRPr>
          </a:p>
        </p:txBody>
      </p:sp>
      <p:pic>
        <p:nvPicPr>
          <p:cNvPr id="10" name="Picture 9" descr="Screen Shot 2015-04-20 at 10.47.1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539" y="3321139"/>
            <a:ext cx="1820501" cy="2458941"/>
          </a:xfrm>
          <a:prstGeom prst="rect">
            <a:avLst/>
          </a:prstGeom>
        </p:spPr>
      </p:pic>
      <p:sp>
        <p:nvSpPr>
          <p:cNvPr id="11" name="TextBox 10"/>
          <p:cNvSpPr txBox="1"/>
          <p:nvPr/>
        </p:nvSpPr>
        <p:spPr>
          <a:xfrm>
            <a:off x="843686" y="5780080"/>
            <a:ext cx="1243326" cy="369332"/>
          </a:xfrm>
          <a:prstGeom prst="rect">
            <a:avLst/>
          </a:prstGeom>
          <a:noFill/>
        </p:spPr>
        <p:txBody>
          <a:bodyPr wrap="square" rtlCol="0">
            <a:spAutoFit/>
          </a:bodyPr>
          <a:lstStyle/>
          <a:p>
            <a:r>
              <a:rPr lang="en-US" dirty="0" smtClean="0"/>
              <a:t>Archetypes</a:t>
            </a:r>
            <a:endParaRPr lang="en-US" dirty="0"/>
          </a:p>
        </p:txBody>
      </p:sp>
      <p:sp>
        <p:nvSpPr>
          <p:cNvPr id="12" name="Rectangle 11"/>
          <p:cNvSpPr/>
          <p:nvPr/>
        </p:nvSpPr>
        <p:spPr>
          <a:xfrm>
            <a:off x="2689036" y="4363208"/>
            <a:ext cx="1731776" cy="577236"/>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Clinical Model</a:t>
            </a:r>
            <a:endParaRPr lang="en-US" dirty="0">
              <a:solidFill>
                <a:srgbClr val="000000"/>
              </a:solidFill>
            </a:endParaRPr>
          </a:p>
        </p:txBody>
      </p:sp>
      <p:sp>
        <p:nvSpPr>
          <p:cNvPr id="13" name="Rectangle 12"/>
          <p:cNvSpPr/>
          <p:nvPr/>
        </p:nvSpPr>
        <p:spPr>
          <a:xfrm>
            <a:off x="2797031" y="4447574"/>
            <a:ext cx="1731776" cy="577236"/>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Clinical Model</a:t>
            </a:r>
            <a:endParaRPr lang="en-US" dirty="0">
              <a:solidFill>
                <a:srgbClr val="000000"/>
              </a:solidFill>
            </a:endParaRPr>
          </a:p>
        </p:txBody>
      </p:sp>
      <p:sp>
        <p:nvSpPr>
          <p:cNvPr id="14" name="Rectangle 13"/>
          <p:cNvSpPr/>
          <p:nvPr/>
        </p:nvSpPr>
        <p:spPr>
          <a:xfrm>
            <a:off x="2930245" y="4515608"/>
            <a:ext cx="1731776" cy="5772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Clinical Model</a:t>
            </a:r>
            <a:endParaRPr lang="en-US" dirty="0">
              <a:solidFill>
                <a:srgbClr val="000000"/>
              </a:solidFill>
            </a:endParaRPr>
          </a:p>
        </p:txBody>
      </p:sp>
      <p:sp>
        <p:nvSpPr>
          <p:cNvPr id="15" name="Rectangle 14"/>
          <p:cNvSpPr/>
          <p:nvPr/>
        </p:nvSpPr>
        <p:spPr>
          <a:xfrm>
            <a:off x="3062033" y="4651826"/>
            <a:ext cx="1731776" cy="577236"/>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Clinical Model</a:t>
            </a:r>
            <a:endParaRPr lang="en-US" dirty="0">
              <a:solidFill>
                <a:srgbClr val="000000"/>
              </a:solidFill>
            </a:endParaRPr>
          </a:p>
        </p:txBody>
      </p:sp>
      <p:sp>
        <p:nvSpPr>
          <p:cNvPr id="16" name="Sun 15"/>
          <p:cNvSpPr/>
          <p:nvPr/>
        </p:nvSpPr>
        <p:spPr>
          <a:xfrm>
            <a:off x="4221417" y="2640383"/>
            <a:ext cx="1927156" cy="1722825"/>
          </a:xfrm>
          <a:prstGeom prst="sun">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MDA</a:t>
            </a:r>
            <a:endParaRPr lang="en-US" dirty="0">
              <a:solidFill>
                <a:srgbClr val="000000"/>
              </a:solidFill>
            </a:endParaRPr>
          </a:p>
        </p:txBody>
      </p:sp>
      <p:sp>
        <p:nvSpPr>
          <p:cNvPr id="17" name="Rectangle 16"/>
          <p:cNvSpPr/>
          <p:nvPr/>
        </p:nvSpPr>
        <p:spPr>
          <a:xfrm>
            <a:off x="2722678" y="2595979"/>
            <a:ext cx="1203620" cy="5772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RM</a:t>
            </a:r>
            <a:endParaRPr lang="en-US" dirty="0">
              <a:solidFill>
                <a:srgbClr val="000000"/>
              </a:solidFill>
            </a:endParaRPr>
          </a:p>
        </p:txBody>
      </p:sp>
      <p:sp>
        <p:nvSpPr>
          <p:cNvPr id="18" name="Folded Corner 17"/>
          <p:cNvSpPr/>
          <p:nvPr/>
        </p:nvSpPr>
        <p:spPr>
          <a:xfrm>
            <a:off x="6553200" y="2884597"/>
            <a:ext cx="1046670" cy="933247"/>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Application Template</a:t>
            </a:r>
            <a:endParaRPr lang="en-US" sz="1200" dirty="0">
              <a:solidFill>
                <a:srgbClr val="000000"/>
              </a:solidFill>
            </a:endParaRPr>
          </a:p>
        </p:txBody>
      </p:sp>
      <p:sp>
        <p:nvSpPr>
          <p:cNvPr id="20" name="Bevel 19"/>
          <p:cNvSpPr/>
          <p:nvPr/>
        </p:nvSpPr>
        <p:spPr>
          <a:xfrm>
            <a:off x="6485955" y="4605386"/>
            <a:ext cx="1181160" cy="670116"/>
          </a:xfrm>
          <a:prstGeom prst="bevel">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Application</a:t>
            </a:r>
            <a:endParaRPr lang="en-US" sz="1400" dirty="0">
              <a:solidFill>
                <a:srgbClr val="000000"/>
              </a:solidFill>
            </a:endParaRPr>
          </a:p>
        </p:txBody>
      </p:sp>
      <p:cxnSp>
        <p:nvCxnSpPr>
          <p:cNvPr id="23" name="Straight Arrow Connector 22"/>
          <p:cNvCxnSpPr>
            <a:stCxn id="20" idx="6"/>
            <a:endCxn id="18" idx="2"/>
          </p:cNvCxnSpPr>
          <p:nvPr/>
        </p:nvCxnSpPr>
        <p:spPr>
          <a:xfrm flipV="1">
            <a:off x="7076535" y="3817844"/>
            <a:ext cx="0" cy="7875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6326099" y="5780080"/>
            <a:ext cx="1731776" cy="577236"/>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Instance Data</a:t>
            </a:r>
            <a:endParaRPr lang="en-US" dirty="0">
              <a:solidFill>
                <a:srgbClr val="000000"/>
              </a:solidFill>
            </a:endParaRPr>
          </a:p>
        </p:txBody>
      </p:sp>
      <p:cxnSp>
        <p:nvCxnSpPr>
          <p:cNvPr id="30" name="Straight Arrow Connector 29"/>
          <p:cNvCxnSpPr>
            <a:stCxn id="10" idx="0"/>
            <a:endCxn id="9" idx="2"/>
          </p:cNvCxnSpPr>
          <p:nvPr/>
        </p:nvCxnSpPr>
        <p:spPr>
          <a:xfrm flipV="1">
            <a:off x="1469790" y="2985294"/>
            <a:ext cx="0" cy="33584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endCxn id="17" idx="1"/>
          </p:cNvCxnSpPr>
          <p:nvPr/>
        </p:nvCxnSpPr>
        <p:spPr>
          <a:xfrm flipV="1">
            <a:off x="2078131" y="2884597"/>
            <a:ext cx="644547" cy="7635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flipV="1">
            <a:off x="1793942" y="4786614"/>
            <a:ext cx="1563526" cy="30623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1" name="Straight Arrow Connector 40"/>
          <p:cNvCxnSpPr/>
          <p:nvPr/>
        </p:nvCxnSpPr>
        <p:spPr>
          <a:xfrm flipH="1">
            <a:off x="1047947" y="5092844"/>
            <a:ext cx="2309521" cy="35981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p:nvPr/>
        </p:nvCxnSpPr>
        <p:spPr>
          <a:xfrm flipH="1" flipV="1">
            <a:off x="1900513" y="4218258"/>
            <a:ext cx="1456955" cy="87458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9" name="Straight Arrow Connector 48"/>
          <p:cNvCxnSpPr>
            <a:stCxn id="26" idx="1"/>
          </p:cNvCxnSpPr>
          <p:nvPr/>
        </p:nvCxnSpPr>
        <p:spPr>
          <a:xfrm flipH="1" flipV="1">
            <a:off x="4793809" y="5229062"/>
            <a:ext cx="1532290" cy="839636"/>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51" name="Striped Right Arrow 50"/>
          <p:cNvSpPr/>
          <p:nvPr/>
        </p:nvSpPr>
        <p:spPr>
          <a:xfrm rot="16200000" flipH="1" flipV="1">
            <a:off x="6638699" y="5270850"/>
            <a:ext cx="875671" cy="519660"/>
          </a:xfrm>
          <a:prstGeom prst="stripedRightArrow">
            <a:avLst>
              <a:gd name="adj1" fmla="val 50000"/>
              <a:gd name="adj2" fmla="val 5399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TextBox 51"/>
          <p:cNvSpPr txBox="1"/>
          <p:nvPr/>
        </p:nvSpPr>
        <p:spPr>
          <a:xfrm>
            <a:off x="7076535" y="5321849"/>
            <a:ext cx="781519" cy="261610"/>
          </a:xfrm>
          <a:prstGeom prst="rect">
            <a:avLst/>
          </a:prstGeom>
          <a:noFill/>
        </p:spPr>
        <p:txBody>
          <a:bodyPr wrap="square" rtlCol="0">
            <a:spAutoFit/>
          </a:bodyPr>
          <a:lstStyle/>
          <a:p>
            <a:r>
              <a:rPr lang="en-US" sz="1100" dirty="0" smtClean="0"/>
              <a:t>Validates</a:t>
            </a:r>
            <a:endParaRPr lang="en-US" sz="1100" dirty="0"/>
          </a:p>
        </p:txBody>
      </p:sp>
      <p:sp>
        <p:nvSpPr>
          <p:cNvPr id="53" name="Bent Arrow 52"/>
          <p:cNvSpPr/>
          <p:nvPr/>
        </p:nvSpPr>
        <p:spPr>
          <a:xfrm>
            <a:off x="3685576" y="3571374"/>
            <a:ext cx="535842" cy="646884"/>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4" name="Right Arrow 53"/>
          <p:cNvSpPr/>
          <p:nvPr/>
        </p:nvSpPr>
        <p:spPr>
          <a:xfrm>
            <a:off x="6019800" y="3214757"/>
            <a:ext cx="466155" cy="21294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Box 54"/>
          <p:cNvSpPr txBox="1"/>
          <p:nvPr/>
        </p:nvSpPr>
        <p:spPr>
          <a:xfrm>
            <a:off x="5771681" y="2953147"/>
            <a:ext cx="781519" cy="261610"/>
          </a:xfrm>
          <a:prstGeom prst="rect">
            <a:avLst/>
          </a:prstGeom>
          <a:noFill/>
        </p:spPr>
        <p:txBody>
          <a:bodyPr wrap="square" rtlCol="0">
            <a:spAutoFit/>
          </a:bodyPr>
          <a:lstStyle/>
          <a:p>
            <a:r>
              <a:rPr lang="en-US" sz="1100" dirty="0" smtClean="0"/>
              <a:t>Generate</a:t>
            </a:r>
            <a:endParaRPr lang="en-US" sz="1100" dirty="0"/>
          </a:p>
        </p:txBody>
      </p:sp>
      <p:sp>
        <p:nvSpPr>
          <p:cNvPr id="56" name="TextBox 55"/>
          <p:cNvSpPr txBox="1"/>
          <p:nvPr/>
        </p:nvSpPr>
        <p:spPr>
          <a:xfrm>
            <a:off x="3880502" y="3907073"/>
            <a:ext cx="781519" cy="261610"/>
          </a:xfrm>
          <a:prstGeom prst="rect">
            <a:avLst/>
          </a:prstGeom>
          <a:noFill/>
        </p:spPr>
        <p:txBody>
          <a:bodyPr wrap="square" rtlCol="0">
            <a:spAutoFit/>
          </a:bodyPr>
          <a:lstStyle/>
          <a:p>
            <a:r>
              <a:rPr lang="en-US" sz="1100" dirty="0" smtClean="0"/>
              <a:t>Transform</a:t>
            </a:r>
            <a:endParaRPr lang="en-US" sz="1100" dirty="0"/>
          </a:p>
        </p:txBody>
      </p:sp>
      <p:sp>
        <p:nvSpPr>
          <p:cNvPr id="58" name="TextBox 57"/>
          <p:cNvSpPr txBox="1"/>
          <p:nvPr/>
        </p:nvSpPr>
        <p:spPr>
          <a:xfrm>
            <a:off x="2118053" y="3522352"/>
            <a:ext cx="523974" cy="246221"/>
          </a:xfrm>
          <a:prstGeom prst="rect">
            <a:avLst/>
          </a:prstGeom>
          <a:solidFill>
            <a:schemeClr val="bg1">
              <a:lumMod val="95000"/>
            </a:schemeClr>
          </a:solidFill>
        </p:spPr>
        <p:txBody>
          <a:bodyPr wrap="square" rtlCol="0">
            <a:spAutoFit/>
          </a:bodyPr>
          <a:lstStyle/>
          <a:p>
            <a:r>
              <a:rPr lang="en-US" sz="1000" dirty="0" smtClean="0"/>
              <a:t>about</a:t>
            </a:r>
            <a:endParaRPr lang="en-US" sz="1000" dirty="0"/>
          </a:p>
        </p:txBody>
      </p:sp>
      <p:sp>
        <p:nvSpPr>
          <p:cNvPr id="59" name="TextBox 58"/>
          <p:cNvSpPr txBox="1"/>
          <p:nvPr/>
        </p:nvSpPr>
        <p:spPr>
          <a:xfrm>
            <a:off x="1509753" y="3007953"/>
            <a:ext cx="1012424" cy="261610"/>
          </a:xfrm>
          <a:prstGeom prst="rect">
            <a:avLst/>
          </a:prstGeom>
          <a:noFill/>
        </p:spPr>
        <p:txBody>
          <a:bodyPr wrap="square" rtlCol="0">
            <a:spAutoFit/>
          </a:bodyPr>
          <a:lstStyle/>
          <a:p>
            <a:r>
              <a:rPr lang="en-US" sz="1100" dirty="0" smtClean="0"/>
              <a:t>Meta-model</a:t>
            </a:r>
            <a:endParaRPr lang="en-US" sz="1100" dirty="0"/>
          </a:p>
        </p:txBody>
      </p:sp>
      <p:sp>
        <p:nvSpPr>
          <p:cNvPr id="60" name="TextBox 59"/>
          <p:cNvSpPr txBox="1"/>
          <p:nvPr/>
        </p:nvSpPr>
        <p:spPr>
          <a:xfrm>
            <a:off x="559539" y="2769181"/>
            <a:ext cx="905852" cy="238772"/>
          </a:xfrm>
          <a:prstGeom prst="rect">
            <a:avLst/>
          </a:prstGeom>
          <a:noFill/>
        </p:spPr>
        <p:txBody>
          <a:bodyPr wrap="square" rtlCol="0">
            <a:spAutoFit/>
          </a:bodyPr>
          <a:lstStyle/>
          <a:p>
            <a:r>
              <a:rPr lang="en-US" sz="900" dirty="0" smtClean="0"/>
              <a:t>UML Profiles</a:t>
            </a:r>
            <a:endParaRPr lang="en-US" sz="900" dirty="0"/>
          </a:p>
        </p:txBody>
      </p:sp>
      <p:sp>
        <p:nvSpPr>
          <p:cNvPr id="61" name="TextBox 60"/>
          <p:cNvSpPr txBox="1"/>
          <p:nvPr/>
        </p:nvSpPr>
        <p:spPr>
          <a:xfrm>
            <a:off x="1323254" y="5518470"/>
            <a:ext cx="541736" cy="261610"/>
          </a:xfrm>
          <a:prstGeom prst="rect">
            <a:avLst/>
          </a:prstGeom>
          <a:noFill/>
        </p:spPr>
        <p:txBody>
          <a:bodyPr wrap="square" rtlCol="0">
            <a:spAutoFit/>
          </a:bodyPr>
          <a:lstStyle/>
          <a:p>
            <a:r>
              <a:rPr lang="en-US" sz="1100" dirty="0" smtClean="0"/>
              <a:t>UML</a:t>
            </a:r>
            <a:endParaRPr lang="en-US" sz="1100" dirty="0"/>
          </a:p>
        </p:txBody>
      </p:sp>
      <p:cxnSp>
        <p:nvCxnSpPr>
          <p:cNvPr id="62" name="Straight Arrow Connector 61"/>
          <p:cNvCxnSpPr>
            <a:stCxn id="9" idx="0"/>
            <a:endCxn id="8" idx="2"/>
          </p:cNvCxnSpPr>
          <p:nvPr/>
        </p:nvCxnSpPr>
        <p:spPr>
          <a:xfrm flipV="1">
            <a:off x="1469790" y="2069167"/>
            <a:ext cx="0" cy="338891"/>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66" name="TextBox 65"/>
          <p:cNvSpPr txBox="1"/>
          <p:nvPr/>
        </p:nvSpPr>
        <p:spPr>
          <a:xfrm>
            <a:off x="3609634" y="2953147"/>
            <a:ext cx="541736" cy="230832"/>
          </a:xfrm>
          <a:prstGeom prst="rect">
            <a:avLst/>
          </a:prstGeom>
          <a:noFill/>
        </p:spPr>
        <p:txBody>
          <a:bodyPr wrap="square" rtlCol="0">
            <a:spAutoFit/>
          </a:bodyPr>
          <a:lstStyle/>
          <a:p>
            <a:r>
              <a:rPr lang="en-US" sz="900" dirty="0" smtClean="0"/>
              <a:t>UML</a:t>
            </a:r>
            <a:endParaRPr lang="en-US" sz="900" dirty="0"/>
          </a:p>
        </p:txBody>
      </p:sp>
      <p:sp>
        <p:nvSpPr>
          <p:cNvPr id="70" name="TextBox 69"/>
          <p:cNvSpPr txBox="1"/>
          <p:nvPr/>
        </p:nvSpPr>
        <p:spPr>
          <a:xfrm>
            <a:off x="4420812" y="4977428"/>
            <a:ext cx="541736" cy="230832"/>
          </a:xfrm>
          <a:prstGeom prst="rect">
            <a:avLst/>
          </a:prstGeom>
          <a:noFill/>
        </p:spPr>
        <p:txBody>
          <a:bodyPr wrap="square" rtlCol="0">
            <a:spAutoFit/>
          </a:bodyPr>
          <a:lstStyle/>
          <a:p>
            <a:r>
              <a:rPr lang="en-US" sz="900" dirty="0" smtClean="0"/>
              <a:t>UML</a:t>
            </a:r>
            <a:endParaRPr lang="en-US" sz="900" dirty="0"/>
          </a:p>
        </p:txBody>
      </p:sp>
    </p:spTree>
    <p:extLst>
      <p:ext uri="{BB962C8B-B14F-4D97-AF65-F5344CB8AC3E}">
        <p14:creationId xmlns:p14="http://schemas.microsoft.com/office/powerpoint/2010/main" val="3848260707"/>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Clinical Models</a:t>
            </a: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47</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
        <p:nvSpPr>
          <p:cNvPr id="8" name="Rectangle 7"/>
          <p:cNvSpPr/>
          <p:nvPr/>
        </p:nvSpPr>
        <p:spPr>
          <a:xfrm>
            <a:off x="603902" y="1491931"/>
            <a:ext cx="1731776" cy="5772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UML Meta Model</a:t>
            </a:r>
            <a:endParaRPr lang="en-US" dirty="0"/>
          </a:p>
        </p:txBody>
      </p:sp>
      <p:sp>
        <p:nvSpPr>
          <p:cNvPr id="9" name="Rectangle 8"/>
          <p:cNvSpPr/>
          <p:nvPr/>
        </p:nvSpPr>
        <p:spPr>
          <a:xfrm>
            <a:off x="603902" y="2408058"/>
            <a:ext cx="1731776" cy="57723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solidFill>
                  <a:srgbClr val="000000"/>
                </a:solidFill>
              </a:rPr>
              <a:t>AML</a:t>
            </a:r>
            <a:endParaRPr lang="en-US" dirty="0">
              <a:solidFill>
                <a:srgbClr val="000000"/>
              </a:solidFill>
            </a:endParaRPr>
          </a:p>
        </p:txBody>
      </p:sp>
      <p:pic>
        <p:nvPicPr>
          <p:cNvPr id="10" name="Picture 9" descr="Screen Shot 2015-04-20 at 10.47.1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539" y="3321139"/>
            <a:ext cx="1820501" cy="2458941"/>
          </a:xfrm>
          <a:prstGeom prst="rect">
            <a:avLst/>
          </a:prstGeom>
        </p:spPr>
      </p:pic>
      <p:sp>
        <p:nvSpPr>
          <p:cNvPr id="11" name="TextBox 10"/>
          <p:cNvSpPr txBox="1"/>
          <p:nvPr/>
        </p:nvSpPr>
        <p:spPr>
          <a:xfrm>
            <a:off x="843686" y="5780080"/>
            <a:ext cx="1243326" cy="369332"/>
          </a:xfrm>
          <a:prstGeom prst="rect">
            <a:avLst/>
          </a:prstGeom>
          <a:noFill/>
        </p:spPr>
        <p:txBody>
          <a:bodyPr wrap="square" rtlCol="0">
            <a:spAutoFit/>
          </a:bodyPr>
          <a:lstStyle/>
          <a:p>
            <a:r>
              <a:rPr lang="en-US" dirty="0" smtClean="0"/>
              <a:t>Archetypes</a:t>
            </a:r>
            <a:endParaRPr lang="en-US" dirty="0"/>
          </a:p>
        </p:txBody>
      </p:sp>
      <p:sp>
        <p:nvSpPr>
          <p:cNvPr id="12" name="Rectangle 11"/>
          <p:cNvSpPr/>
          <p:nvPr/>
        </p:nvSpPr>
        <p:spPr>
          <a:xfrm>
            <a:off x="2689036" y="4363208"/>
            <a:ext cx="1731776" cy="577236"/>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Clinical Model</a:t>
            </a:r>
            <a:endParaRPr lang="en-US" dirty="0">
              <a:solidFill>
                <a:srgbClr val="000000"/>
              </a:solidFill>
            </a:endParaRPr>
          </a:p>
        </p:txBody>
      </p:sp>
      <p:sp>
        <p:nvSpPr>
          <p:cNvPr id="13" name="Rectangle 12"/>
          <p:cNvSpPr/>
          <p:nvPr/>
        </p:nvSpPr>
        <p:spPr>
          <a:xfrm>
            <a:off x="2797031" y="4447574"/>
            <a:ext cx="1731776" cy="577236"/>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Clinical Model</a:t>
            </a:r>
            <a:endParaRPr lang="en-US" dirty="0">
              <a:solidFill>
                <a:srgbClr val="000000"/>
              </a:solidFill>
            </a:endParaRPr>
          </a:p>
        </p:txBody>
      </p:sp>
      <p:sp>
        <p:nvSpPr>
          <p:cNvPr id="14" name="Rectangle 13"/>
          <p:cNvSpPr/>
          <p:nvPr/>
        </p:nvSpPr>
        <p:spPr>
          <a:xfrm>
            <a:off x="2930245" y="4515608"/>
            <a:ext cx="1731776" cy="5772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Clinical Model</a:t>
            </a:r>
            <a:endParaRPr lang="en-US" dirty="0">
              <a:solidFill>
                <a:srgbClr val="000000"/>
              </a:solidFill>
            </a:endParaRPr>
          </a:p>
        </p:txBody>
      </p:sp>
      <p:sp>
        <p:nvSpPr>
          <p:cNvPr id="15" name="Rectangle 14"/>
          <p:cNvSpPr/>
          <p:nvPr/>
        </p:nvSpPr>
        <p:spPr>
          <a:xfrm>
            <a:off x="3062033" y="4651826"/>
            <a:ext cx="1731776" cy="577236"/>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Clinical Model</a:t>
            </a:r>
            <a:endParaRPr lang="en-US" dirty="0">
              <a:solidFill>
                <a:srgbClr val="000000"/>
              </a:solidFill>
            </a:endParaRPr>
          </a:p>
        </p:txBody>
      </p:sp>
      <p:sp>
        <p:nvSpPr>
          <p:cNvPr id="16" name="Sun 15"/>
          <p:cNvSpPr/>
          <p:nvPr/>
        </p:nvSpPr>
        <p:spPr>
          <a:xfrm>
            <a:off x="4221417" y="2640383"/>
            <a:ext cx="1927156" cy="1722825"/>
          </a:xfrm>
          <a:prstGeom prst="sun">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MDA</a:t>
            </a:r>
            <a:endParaRPr lang="en-US" dirty="0">
              <a:solidFill>
                <a:srgbClr val="000000"/>
              </a:solidFill>
            </a:endParaRPr>
          </a:p>
        </p:txBody>
      </p:sp>
      <p:sp>
        <p:nvSpPr>
          <p:cNvPr id="17" name="Rectangle 16"/>
          <p:cNvSpPr/>
          <p:nvPr/>
        </p:nvSpPr>
        <p:spPr>
          <a:xfrm>
            <a:off x="2722678" y="2595979"/>
            <a:ext cx="1203620" cy="5772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RM</a:t>
            </a:r>
            <a:endParaRPr lang="en-US" dirty="0">
              <a:solidFill>
                <a:srgbClr val="000000"/>
              </a:solidFill>
            </a:endParaRPr>
          </a:p>
        </p:txBody>
      </p:sp>
      <p:sp>
        <p:nvSpPr>
          <p:cNvPr id="18" name="Folded Corner 17"/>
          <p:cNvSpPr/>
          <p:nvPr/>
        </p:nvSpPr>
        <p:spPr>
          <a:xfrm>
            <a:off x="6553200" y="2884597"/>
            <a:ext cx="1046670" cy="933247"/>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Application Template</a:t>
            </a:r>
            <a:endParaRPr lang="en-US" sz="1200" dirty="0">
              <a:solidFill>
                <a:srgbClr val="000000"/>
              </a:solidFill>
            </a:endParaRPr>
          </a:p>
        </p:txBody>
      </p:sp>
      <p:sp>
        <p:nvSpPr>
          <p:cNvPr id="20" name="Bevel 19"/>
          <p:cNvSpPr/>
          <p:nvPr/>
        </p:nvSpPr>
        <p:spPr>
          <a:xfrm>
            <a:off x="6485955" y="4605386"/>
            <a:ext cx="1181160" cy="670116"/>
          </a:xfrm>
          <a:prstGeom prst="bevel">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Application</a:t>
            </a:r>
            <a:endParaRPr lang="en-US" sz="1400" dirty="0">
              <a:solidFill>
                <a:srgbClr val="000000"/>
              </a:solidFill>
            </a:endParaRPr>
          </a:p>
        </p:txBody>
      </p:sp>
      <p:cxnSp>
        <p:nvCxnSpPr>
          <p:cNvPr id="23" name="Straight Arrow Connector 22"/>
          <p:cNvCxnSpPr>
            <a:stCxn id="20" idx="6"/>
            <a:endCxn id="18" idx="2"/>
          </p:cNvCxnSpPr>
          <p:nvPr/>
        </p:nvCxnSpPr>
        <p:spPr>
          <a:xfrm flipV="1">
            <a:off x="7076535" y="3817844"/>
            <a:ext cx="0" cy="7875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6326099" y="5780080"/>
            <a:ext cx="1731776" cy="577236"/>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Instance Data</a:t>
            </a:r>
            <a:endParaRPr lang="en-US" dirty="0">
              <a:solidFill>
                <a:srgbClr val="000000"/>
              </a:solidFill>
            </a:endParaRPr>
          </a:p>
        </p:txBody>
      </p:sp>
      <p:cxnSp>
        <p:nvCxnSpPr>
          <p:cNvPr id="30" name="Straight Arrow Connector 29"/>
          <p:cNvCxnSpPr>
            <a:stCxn id="10" idx="0"/>
            <a:endCxn id="9" idx="2"/>
          </p:cNvCxnSpPr>
          <p:nvPr/>
        </p:nvCxnSpPr>
        <p:spPr>
          <a:xfrm flipV="1">
            <a:off x="1469790" y="2985294"/>
            <a:ext cx="0" cy="33584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endCxn id="17" idx="1"/>
          </p:cNvCxnSpPr>
          <p:nvPr/>
        </p:nvCxnSpPr>
        <p:spPr>
          <a:xfrm flipV="1">
            <a:off x="2078131" y="2884597"/>
            <a:ext cx="644547" cy="7635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flipV="1">
            <a:off x="1793942" y="4786614"/>
            <a:ext cx="1563526" cy="30623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1" name="Straight Arrow Connector 40"/>
          <p:cNvCxnSpPr/>
          <p:nvPr/>
        </p:nvCxnSpPr>
        <p:spPr>
          <a:xfrm flipH="1">
            <a:off x="1047947" y="5092844"/>
            <a:ext cx="2309521" cy="35981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p:nvPr/>
        </p:nvCxnSpPr>
        <p:spPr>
          <a:xfrm flipH="1" flipV="1">
            <a:off x="1900513" y="4218258"/>
            <a:ext cx="1456955" cy="87458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9" name="Straight Arrow Connector 48"/>
          <p:cNvCxnSpPr>
            <a:stCxn id="26" idx="1"/>
          </p:cNvCxnSpPr>
          <p:nvPr/>
        </p:nvCxnSpPr>
        <p:spPr>
          <a:xfrm flipH="1" flipV="1">
            <a:off x="4793809" y="5229062"/>
            <a:ext cx="1532290" cy="839636"/>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51" name="Striped Right Arrow 50"/>
          <p:cNvSpPr/>
          <p:nvPr/>
        </p:nvSpPr>
        <p:spPr>
          <a:xfrm rot="16200000" flipH="1" flipV="1">
            <a:off x="6638699" y="5270850"/>
            <a:ext cx="875671" cy="519660"/>
          </a:xfrm>
          <a:prstGeom prst="stripedRightArrow">
            <a:avLst>
              <a:gd name="adj1" fmla="val 50000"/>
              <a:gd name="adj2" fmla="val 5399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TextBox 51"/>
          <p:cNvSpPr txBox="1"/>
          <p:nvPr/>
        </p:nvSpPr>
        <p:spPr>
          <a:xfrm>
            <a:off x="7076535" y="5321849"/>
            <a:ext cx="781519" cy="261610"/>
          </a:xfrm>
          <a:prstGeom prst="rect">
            <a:avLst/>
          </a:prstGeom>
          <a:noFill/>
        </p:spPr>
        <p:txBody>
          <a:bodyPr wrap="square" rtlCol="0">
            <a:spAutoFit/>
          </a:bodyPr>
          <a:lstStyle/>
          <a:p>
            <a:r>
              <a:rPr lang="en-US" sz="1100" dirty="0" smtClean="0"/>
              <a:t>Validates</a:t>
            </a:r>
            <a:endParaRPr lang="en-US" sz="1100" dirty="0"/>
          </a:p>
        </p:txBody>
      </p:sp>
      <p:sp>
        <p:nvSpPr>
          <p:cNvPr id="53" name="Bent Arrow 52"/>
          <p:cNvSpPr/>
          <p:nvPr/>
        </p:nvSpPr>
        <p:spPr>
          <a:xfrm>
            <a:off x="3685576" y="3571374"/>
            <a:ext cx="535842" cy="646884"/>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4" name="Right Arrow 53"/>
          <p:cNvSpPr/>
          <p:nvPr/>
        </p:nvSpPr>
        <p:spPr>
          <a:xfrm>
            <a:off x="6019800" y="3214757"/>
            <a:ext cx="466155" cy="21294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Box 54"/>
          <p:cNvSpPr txBox="1"/>
          <p:nvPr/>
        </p:nvSpPr>
        <p:spPr>
          <a:xfrm>
            <a:off x="5771681" y="2953147"/>
            <a:ext cx="781519" cy="261610"/>
          </a:xfrm>
          <a:prstGeom prst="rect">
            <a:avLst/>
          </a:prstGeom>
          <a:noFill/>
        </p:spPr>
        <p:txBody>
          <a:bodyPr wrap="square" rtlCol="0">
            <a:spAutoFit/>
          </a:bodyPr>
          <a:lstStyle/>
          <a:p>
            <a:r>
              <a:rPr lang="en-US" sz="1100" dirty="0" smtClean="0"/>
              <a:t>Generate</a:t>
            </a:r>
            <a:endParaRPr lang="en-US" sz="1100" dirty="0"/>
          </a:p>
        </p:txBody>
      </p:sp>
      <p:sp>
        <p:nvSpPr>
          <p:cNvPr id="56" name="TextBox 55"/>
          <p:cNvSpPr txBox="1"/>
          <p:nvPr/>
        </p:nvSpPr>
        <p:spPr>
          <a:xfrm>
            <a:off x="3880502" y="3907073"/>
            <a:ext cx="781519" cy="261610"/>
          </a:xfrm>
          <a:prstGeom prst="rect">
            <a:avLst/>
          </a:prstGeom>
          <a:noFill/>
        </p:spPr>
        <p:txBody>
          <a:bodyPr wrap="square" rtlCol="0">
            <a:spAutoFit/>
          </a:bodyPr>
          <a:lstStyle/>
          <a:p>
            <a:r>
              <a:rPr lang="en-US" sz="1100" dirty="0" smtClean="0"/>
              <a:t>Transform</a:t>
            </a:r>
            <a:endParaRPr lang="en-US" sz="1100" dirty="0"/>
          </a:p>
        </p:txBody>
      </p:sp>
      <p:sp>
        <p:nvSpPr>
          <p:cNvPr id="58" name="TextBox 57"/>
          <p:cNvSpPr txBox="1"/>
          <p:nvPr/>
        </p:nvSpPr>
        <p:spPr>
          <a:xfrm>
            <a:off x="2118053" y="3522352"/>
            <a:ext cx="523974" cy="246221"/>
          </a:xfrm>
          <a:prstGeom prst="rect">
            <a:avLst/>
          </a:prstGeom>
          <a:solidFill>
            <a:schemeClr val="bg1">
              <a:lumMod val="95000"/>
            </a:schemeClr>
          </a:solidFill>
        </p:spPr>
        <p:txBody>
          <a:bodyPr wrap="square" rtlCol="0">
            <a:spAutoFit/>
          </a:bodyPr>
          <a:lstStyle/>
          <a:p>
            <a:r>
              <a:rPr lang="en-US" sz="1000" dirty="0" smtClean="0"/>
              <a:t>about</a:t>
            </a:r>
            <a:endParaRPr lang="en-US" sz="1000" dirty="0"/>
          </a:p>
        </p:txBody>
      </p:sp>
      <p:sp>
        <p:nvSpPr>
          <p:cNvPr id="59" name="TextBox 58"/>
          <p:cNvSpPr txBox="1"/>
          <p:nvPr/>
        </p:nvSpPr>
        <p:spPr>
          <a:xfrm>
            <a:off x="1509753" y="3007953"/>
            <a:ext cx="1012424" cy="261610"/>
          </a:xfrm>
          <a:prstGeom prst="rect">
            <a:avLst/>
          </a:prstGeom>
          <a:noFill/>
        </p:spPr>
        <p:txBody>
          <a:bodyPr wrap="square" rtlCol="0">
            <a:spAutoFit/>
          </a:bodyPr>
          <a:lstStyle/>
          <a:p>
            <a:r>
              <a:rPr lang="en-US" sz="1100" dirty="0" smtClean="0"/>
              <a:t>Meta-model</a:t>
            </a:r>
            <a:endParaRPr lang="en-US" sz="1100" dirty="0"/>
          </a:p>
        </p:txBody>
      </p:sp>
      <p:sp>
        <p:nvSpPr>
          <p:cNvPr id="60" name="TextBox 59"/>
          <p:cNvSpPr txBox="1"/>
          <p:nvPr/>
        </p:nvSpPr>
        <p:spPr>
          <a:xfrm>
            <a:off x="559539" y="2769181"/>
            <a:ext cx="905852" cy="238772"/>
          </a:xfrm>
          <a:prstGeom prst="rect">
            <a:avLst/>
          </a:prstGeom>
          <a:noFill/>
        </p:spPr>
        <p:txBody>
          <a:bodyPr wrap="square" rtlCol="0">
            <a:spAutoFit/>
          </a:bodyPr>
          <a:lstStyle/>
          <a:p>
            <a:r>
              <a:rPr lang="en-US" sz="900" dirty="0" smtClean="0"/>
              <a:t>UML Profiles</a:t>
            </a:r>
            <a:endParaRPr lang="en-US" sz="900" dirty="0"/>
          </a:p>
        </p:txBody>
      </p:sp>
      <p:sp>
        <p:nvSpPr>
          <p:cNvPr id="61" name="TextBox 60"/>
          <p:cNvSpPr txBox="1"/>
          <p:nvPr/>
        </p:nvSpPr>
        <p:spPr>
          <a:xfrm>
            <a:off x="1323254" y="5518470"/>
            <a:ext cx="541736" cy="261610"/>
          </a:xfrm>
          <a:prstGeom prst="rect">
            <a:avLst/>
          </a:prstGeom>
          <a:noFill/>
        </p:spPr>
        <p:txBody>
          <a:bodyPr wrap="square" rtlCol="0">
            <a:spAutoFit/>
          </a:bodyPr>
          <a:lstStyle/>
          <a:p>
            <a:r>
              <a:rPr lang="en-US" sz="1100" dirty="0" smtClean="0"/>
              <a:t>UML</a:t>
            </a:r>
            <a:endParaRPr lang="en-US" sz="1100" dirty="0"/>
          </a:p>
        </p:txBody>
      </p:sp>
      <p:cxnSp>
        <p:nvCxnSpPr>
          <p:cNvPr id="62" name="Straight Arrow Connector 61"/>
          <p:cNvCxnSpPr>
            <a:stCxn id="9" idx="0"/>
            <a:endCxn id="8" idx="2"/>
          </p:cNvCxnSpPr>
          <p:nvPr/>
        </p:nvCxnSpPr>
        <p:spPr>
          <a:xfrm flipV="1">
            <a:off x="1469790" y="2069167"/>
            <a:ext cx="0" cy="338891"/>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66" name="TextBox 65"/>
          <p:cNvSpPr txBox="1"/>
          <p:nvPr/>
        </p:nvSpPr>
        <p:spPr>
          <a:xfrm>
            <a:off x="3609634" y="2953147"/>
            <a:ext cx="541736" cy="230832"/>
          </a:xfrm>
          <a:prstGeom prst="rect">
            <a:avLst/>
          </a:prstGeom>
          <a:noFill/>
        </p:spPr>
        <p:txBody>
          <a:bodyPr wrap="square" rtlCol="0">
            <a:spAutoFit/>
          </a:bodyPr>
          <a:lstStyle/>
          <a:p>
            <a:r>
              <a:rPr lang="en-US" sz="900" dirty="0" smtClean="0"/>
              <a:t>UML</a:t>
            </a:r>
            <a:endParaRPr lang="en-US" sz="900" dirty="0"/>
          </a:p>
        </p:txBody>
      </p:sp>
      <p:sp>
        <p:nvSpPr>
          <p:cNvPr id="70" name="TextBox 69"/>
          <p:cNvSpPr txBox="1"/>
          <p:nvPr/>
        </p:nvSpPr>
        <p:spPr>
          <a:xfrm>
            <a:off x="4420812" y="4977428"/>
            <a:ext cx="541736" cy="230832"/>
          </a:xfrm>
          <a:prstGeom prst="rect">
            <a:avLst/>
          </a:prstGeom>
          <a:noFill/>
        </p:spPr>
        <p:txBody>
          <a:bodyPr wrap="square" rtlCol="0">
            <a:spAutoFit/>
          </a:bodyPr>
          <a:lstStyle/>
          <a:p>
            <a:r>
              <a:rPr lang="en-US" sz="900" dirty="0" smtClean="0"/>
              <a:t>UML</a:t>
            </a:r>
            <a:endParaRPr lang="en-US" sz="900" dirty="0"/>
          </a:p>
        </p:txBody>
      </p:sp>
      <p:sp>
        <p:nvSpPr>
          <p:cNvPr id="3" name="Magnetic Disk 2"/>
          <p:cNvSpPr/>
          <p:nvPr/>
        </p:nvSpPr>
        <p:spPr>
          <a:xfrm>
            <a:off x="2797032" y="5607765"/>
            <a:ext cx="1864990" cy="773857"/>
          </a:xfrm>
          <a:prstGeom prst="flowChartMagneticDisk">
            <a:avLst/>
          </a:prstGeom>
          <a:ln>
            <a:solidFill>
              <a:srgbClr val="000000"/>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00" dirty="0" smtClean="0">
                <a:solidFill>
                  <a:schemeClr val="tx1"/>
                </a:solidFill>
              </a:rPr>
              <a:t>CIMI Model Repository</a:t>
            </a:r>
            <a:endParaRPr lang="en-US" sz="1100" dirty="0">
              <a:solidFill>
                <a:schemeClr val="tx1"/>
              </a:solidFill>
            </a:endParaRPr>
          </a:p>
        </p:txBody>
      </p:sp>
      <p:cxnSp>
        <p:nvCxnSpPr>
          <p:cNvPr id="21" name="Straight Arrow Connector 20"/>
          <p:cNvCxnSpPr/>
          <p:nvPr/>
        </p:nvCxnSpPr>
        <p:spPr>
          <a:xfrm>
            <a:off x="3727477" y="5246122"/>
            <a:ext cx="0" cy="4130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324099"/>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n 15"/>
          <p:cNvSpPr/>
          <p:nvPr/>
        </p:nvSpPr>
        <p:spPr>
          <a:xfrm>
            <a:off x="4221417" y="2640383"/>
            <a:ext cx="1927156" cy="1722825"/>
          </a:xfrm>
          <a:prstGeom prst="sun">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MDA</a:t>
            </a:r>
            <a:endParaRPr lang="en-US" dirty="0">
              <a:solidFill>
                <a:srgbClr val="000000"/>
              </a:solidFill>
            </a:endParaRPr>
          </a:p>
        </p:txBody>
      </p:sp>
      <p:sp>
        <p:nvSpPr>
          <p:cNvPr id="21" name="Oval Callout 20"/>
          <p:cNvSpPr/>
          <p:nvPr/>
        </p:nvSpPr>
        <p:spPr>
          <a:xfrm>
            <a:off x="4420812" y="1153040"/>
            <a:ext cx="2915553" cy="1255018"/>
          </a:xfrm>
          <a:prstGeom prst="wedgeEllipseCallout">
            <a:avLst>
              <a:gd name="adj1" fmla="val -18588"/>
              <a:gd name="adj2" fmla="val 121970"/>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914337"/>
          </a:xfrm>
        </p:spPr>
        <p:txBody>
          <a:bodyPr>
            <a:normAutofit/>
          </a:bodyPr>
          <a:lstStyle/>
          <a:p>
            <a:pPr algn="r"/>
            <a:r>
              <a:rPr lang="en-US" dirty="0" smtClean="0"/>
              <a:t>Code Generation</a:t>
            </a: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48</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
        <p:nvSpPr>
          <p:cNvPr id="8" name="Rectangle 7"/>
          <p:cNvSpPr/>
          <p:nvPr/>
        </p:nvSpPr>
        <p:spPr>
          <a:xfrm>
            <a:off x="603902" y="1491931"/>
            <a:ext cx="1731776" cy="5772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UML Meta Model</a:t>
            </a:r>
            <a:endParaRPr lang="en-US" dirty="0"/>
          </a:p>
        </p:txBody>
      </p:sp>
      <p:sp>
        <p:nvSpPr>
          <p:cNvPr id="9" name="Rectangle 8"/>
          <p:cNvSpPr/>
          <p:nvPr/>
        </p:nvSpPr>
        <p:spPr>
          <a:xfrm>
            <a:off x="603902" y="2408058"/>
            <a:ext cx="1731776" cy="57723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solidFill>
                  <a:srgbClr val="000000"/>
                </a:solidFill>
              </a:rPr>
              <a:t>AML</a:t>
            </a:r>
            <a:endParaRPr lang="en-US" dirty="0">
              <a:solidFill>
                <a:srgbClr val="000000"/>
              </a:solidFill>
            </a:endParaRPr>
          </a:p>
        </p:txBody>
      </p:sp>
      <p:pic>
        <p:nvPicPr>
          <p:cNvPr id="10" name="Picture 9" descr="Screen Shot 2015-04-20 at 10.47.1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539" y="3321139"/>
            <a:ext cx="1820501" cy="2458941"/>
          </a:xfrm>
          <a:prstGeom prst="rect">
            <a:avLst/>
          </a:prstGeom>
        </p:spPr>
      </p:pic>
      <p:sp>
        <p:nvSpPr>
          <p:cNvPr id="11" name="TextBox 10"/>
          <p:cNvSpPr txBox="1"/>
          <p:nvPr/>
        </p:nvSpPr>
        <p:spPr>
          <a:xfrm>
            <a:off x="843686" y="5780080"/>
            <a:ext cx="1243326" cy="369332"/>
          </a:xfrm>
          <a:prstGeom prst="rect">
            <a:avLst/>
          </a:prstGeom>
          <a:noFill/>
        </p:spPr>
        <p:txBody>
          <a:bodyPr wrap="square" rtlCol="0">
            <a:spAutoFit/>
          </a:bodyPr>
          <a:lstStyle/>
          <a:p>
            <a:r>
              <a:rPr lang="en-US" dirty="0" smtClean="0"/>
              <a:t>Archetypes</a:t>
            </a:r>
            <a:endParaRPr lang="en-US" dirty="0"/>
          </a:p>
        </p:txBody>
      </p:sp>
      <p:sp>
        <p:nvSpPr>
          <p:cNvPr id="12" name="Rectangle 11"/>
          <p:cNvSpPr/>
          <p:nvPr/>
        </p:nvSpPr>
        <p:spPr>
          <a:xfrm>
            <a:off x="2689036" y="4363208"/>
            <a:ext cx="1731776" cy="577236"/>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Clinical Model</a:t>
            </a:r>
            <a:endParaRPr lang="en-US" dirty="0">
              <a:solidFill>
                <a:srgbClr val="000000"/>
              </a:solidFill>
            </a:endParaRPr>
          </a:p>
        </p:txBody>
      </p:sp>
      <p:sp>
        <p:nvSpPr>
          <p:cNvPr id="13" name="Rectangle 12"/>
          <p:cNvSpPr/>
          <p:nvPr/>
        </p:nvSpPr>
        <p:spPr>
          <a:xfrm>
            <a:off x="2797031" y="4447574"/>
            <a:ext cx="1731776" cy="577236"/>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Clinical Model</a:t>
            </a:r>
            <a:endParaRPr lang="en-US" dirty="0">
              <a:solidFill>
                <a:srgbClr val="000000"/>
              </a:solidFill>
            </a:endParaRPr>
          </a:p>
        </p:txBody>
      </p:sp>
      <p:sp>
        <p:nvSpPr>
          <p:cNvPr id="14" name="Rectangle 13"/>
          <p:cNvSpPr/>
          <p:nvPr/>
        </p:nvSpPr>
        <p:spPr>
          <a:xfrm>
            <a:off x="2930245" y="4515608"/>
            <a:ext cx="1731776" cy="5772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Clinical Model</a:t>
            </a:r>
            <a:endParaRPr lang="en-US" dirty="0">
              <a:solidFill>
                <a:srgbClr val="000000"/>
              </a:solidFill>
            </a:endParaRPr>
          </a:p>
        </p:txBody>
      </p:sp>
      <p:sp>
        <p:nvSpPr>
          <p:cNvPr id="15" name="Rectangle 14"/>
          <p:cNvSpPr/>
          <p:nvPr/>
        </p:nvSpPr>
        <p:spPr>
          <a:xfrm>
            <a:off x="3062033" y="4651826"/>
            <a:ext cx="1731776" cy="577236"/>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Clinical Model</a:t>
            </a:r>
            <a:endParaRPr lang="en-US" dirty="0">
              <a:solidFill>
                <a:srgbClr val="000000"/>
              </a:solidFill>
            </a:endParaRPr>
          </a:p>
        </p:txBody>
      </p:sp>
      <p:sp>
        <p:nvSpPr>
          <p:cNvPr id="17" name="Rectangle 16"/>
          <p:cNvSpPr/>
          <p:nvPr/>
        </p:nvSpPr>
        <p:spPr>
          <a:xfrm>
            <a:off x="2722678" y="2595979"/>
            <a:ext cx="1203620" cy="5772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RM</a:t>
            </a:r>
            <a:endParaRPr lang="en-US" dirty="0">
              <a:solidFill>
                <a:srgbClr val="000000"/>
              </a:solidFill>
            </a:endParaRPr>
          </a:p>
        </p:txBody>
      </p:sp>
      <p:sp>
        <p:nvSpPr>
          <p:cNvPr id="18" name="Folded Corner 17"/>
          <p:cNvSpPr/>
          <p:nvPr/>
        </p:nvSpPr>
        <p:spPr>
          <a:xfrm>
            <a:off x="6553200" y="2884597"/>
            <a:ext cx="1046670" cy="933247"/>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Application Template</a:t>
            </a:r>
            <a:endParaRPr lang="en-US" sz="1200" dirty="0">
              <a:solidFill>
                <a:srgbClr val="000000"/>
              </a:solidFill>
            </a:endParaRPr>
          </a:p>
        </p:txBody>
      </p:sp>
      <p:sp>
        <p:nvSpPr>
          <p:cNvPr id="20" name="Bevel 19"/>
          <p:cNvSpPr/>
          <p:nvPr/>
        </p:nvSpPr>
        <p:spPr>
          <a:xfrm>
            <a:off x="6485955" y="4605386"/>
            <a:ext cx="1181160" cy="670116"/>
          </a:xfrm>
          <a:prstGeom prst="bevel">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Application</a:t>
            </a:r>
            <a:endParaRPr lang="en-US" sz="1400" dirty="0">
              <a:solidFill>
                <a:srgbClr val="000000"/>
              </a:solidFill>
            </a:endParaRPr>
          </a:p>
        </p:txBody>
      </p:sp>
      <p:cxnSp>
        <p:nvCxnSpPr>
          <p:cNvPr id="23" name="Straight Arrow Connector 22"/>
          <p:cNvCxnSpPr>
            <a:stCxn id="20" idx="6"/>
            <a:endCxn id="18" idx="2"/>
          </p:cNvCxnSpPr>
          <p:nvPr/>
        </p:nvCxnSpPr>
        <p:spPr>
          <a:xfrm flipV="1">
            <a:off x="7076535" y="3817844"/>
            <a:ext cx="0" cy="7875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6326099" y="5780080"/>
            <a:ext cx="1731776" cy="577236"/>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Instance Data</a:t>
            </a:r>
            <a:endParaRPr lang="en-US" dirty="0">
              <a:solidFill>
                <a:srgbClr val="000000"/>
              </a:solidFill>
            </a:endParaRPr>
          </a:p>
        </p:txBody>
      </p:sp>
      <p:cxnSp>
        <p:nvCxnSpPr>
          <p:cNvPr id="30" name="Straight Arrow Connector 29"/>
          <p:cNvCxnSpPr>
            <a:stCxn id="10" idx="0"/>
            <a:endCxn id="9" idx="2"/>
          </p:cNvCxnSpPr>
          <p:nvPr/>
        </p:nvCxnSpPr>
        <p:spPr>
          <a:xfrm flipV="1">
            <a:off x="1469790" y="2985294"/>
            <a:ext cx="0" cy="33584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endCxn id="17" idx="1"/>
          </p:cNvCxnSpPr>
          <p:nvPr/>
        </p:nvCxnSpPr>
        <p:spPr>
          <a:xfrm flipV="1">
            <a:off x="2078131" y="2884597"/>
            <a:ext cx="644547" cy="7635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flipV="1">
            <a:off x="1793942" y="4786614"/>
            <a:ext cx="1563526" cy="30623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1" name="Straight Arrow Connector 40"/>
          <p:cNvCxnSpPr/>
          <p:nvPr/>
        </p:nvCxnSpPr>
        <p:spPr>
          <a:xfrm flipH="1">
            <a:off x="1047947" y="5092844"/>
            <a:ext cx="2309521" cy="35981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p:nvPr/>
        </p:nvCxnSpPr>
        <p:spPr>
          <a:xfrm flipH="1" flipV="1">
            <a:off x="1900513" y="4218258"/>
            <a:ext cx="1456955" cy="87458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9" name="Straight Arrow Connector 48"/>
          <p:cNvCxnSpPr>
            <a:stCxn id="26" idx="1"/>
          </p:cNvCxnSpPr>
          <p:nvPr/>
        </p:nvCxnSpPr>
        <p:spPr>
          <a:xfrm flipH="1" flipV="1">
            <a:off x="4793809" y="5229062"/>
            <a:ext cx="1532290" cy="839636"/>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51" name="Striped Right Arrow 50"/>
          <p:cNvSpPr/>
          <p:nvPr/>
        </p:nvSpPr>
        <p:spPr>
          <a:xfrm rot="16200000" flipH="1" flipV="1">
            <a:off x="6638699" y="5270850"/>
            <a:ext cx="875671" cy="519660"/>
          </a:xfrm>
          <a:prstGeom prst="stripedRightArrow">
            <a:avLst>
              <a:gd name="adj1" fmla="val 50000"/>
              <a:gd name="adj2" fmla="val 5399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TextBox 51"/>
          <p:cNvSpPr txBox="1"/>
          <p:nvPr/>
        </p:nvSpPr>
        <p:spPr>
          <a:xfrm>
            <a:off x="7076535" y="5321849"/>
            <a:ext cx="781519" cy="261610"/>
          </a:xfrm>
          <a:prstGeom prst="rect">
            <a:avLst/>
          </a:prstGeom>
          <a:noFill/>
        </p:spPr>
        <p:txBody>
          <a:bodyPr wrap="square" rtlCol="0">
            <a:spAutoFit/>
          </a:bodyPr>
          <a:lstStyle/>
          <a:p>
            <a:r>
              <a:rPr lang="en-US" sz="1100" dirty="0" smtClean="0"/>
              <a:t>Validates</a:t>
            </a:r>
            <a:endParaRPr lang="en-US" sz="1100" dirty="0"/>
          </a:p>
        </p:txBody>
      </p:sp>
      <p:sp>
        <p:nvSpPr>
          <p:cNvPr id="53" name="Bent Arrow 52"/>
          <p:cNvSpPr/>
          <p:nvPr/>
        </p:nvSpPr>
        <p:spPr>
          <a:xfrm>
            <a:off x="3685576" y="3571374"/>
            <a:ext cx="535842" cy="646884"/>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4" name="Right Arrow 53"/>
          <p:cNvSpPr/>
          <p:nvPr/>
        </p:nvSpPr>
        <p:spPr>
          <a:xfrm>
            <a:off x="6019800" y="3214757"/>
            <a:ext cx="466155" cy="21294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Box 54"/>
          <p:cNvSpPr txBox="1"/>
          <p:nvPr/>
        </p:nvSpPr>
        <p:spPr>
          <a:xfrm>
            <a:off x="5771681" y="2953147"/>
            <a:ext cx="781519" cy="261610"/>
          </a:xfrm>
          <a:prstGeom prst="rect">
            <a:avLst/>
          </a:prstGeom>
          <a:noFill/>
        </p:spPr>
        <p:txBody>
          <a:bodyPr wrap="square" rtlCol="0">
            <a:spAutoFit/>
          </a:bodyPr>
          <a:lstStyle/>
          <a:p>
            <a:r>
              <a:rPr lang="en-US" sz="1100" dirty="0" smtClean="0"/>
              <a:t>Generate</a:t>
            </a:r>
            <a:endParaRPr lang="en-US" sz="1100" dirty="0"/>
          </a:p>
        </p:txBody>
      </p:sp>
      <p:sp>
        <p:nvSpPr>
          <p:cNvPr id="56" name="TextBox 55"/>
          <p:cNvSpPr txBox="1"/>
          <p:nvPr/>
        </p:nvSpPr>
        <p:spPr>
          <a:xfrm>
            <a:off x="3880502" y="3907073"/>
            <a:ext cx="781519" cy="261610"/>
          </a:xfrm>
          <a:prstGeom prst="rect">
            <a:avLst/>
          </a:prstGeom>
          <a:noFill/>
        </p:spPr>
        <p:txBody>
          <a:bodyPr wrap="square" rtlCol="0">
            <a:spAutoFit/>
          </a:bodyPr>
          <a:lstStyle/>
          <a:p>
            <a:r>
              <a:rPr lang="en-US" sz="1100" dirty="0" smtClean="0"/>
              <a:t>Transform</a:t>
            </a:r>
            <a:endParaRPr lang="en-US" sz="1100" dirty="0"/>
          </a:p>
        </p:txBody>
      </p:sp>
      <p:sp>
        <p:nvSpPr>
          <p:cNvPr id="58" name="TextBox 57"/>
          <p:cNvSpPr txBox="1"/>
          <p:nvPr/>
        </p:nvSpPr>
        <p:spPr>
          <a:xfrm>
            <a:off x="2118053" y="3522352"/>
            <a:ext cx="523974" cy="246221"/>
          </a:xfrm>
          <a:prstGeom prst="rect">
            <a:avLst/>
          </a:prstGeom>
          <a:solidFill>
            <a:schemeClr val="bg1">
              <a:lumMod val="95000"/>
            </a:schemeClr>
          </a:solidFill>
        </p:spPr>
        <p:txBody>
          <a:bodyPr wrap="square" rtlCol="0">
            <a:spAutoFit/>
          </a:bodyPr>
          <a:lstStyle/>
          <a:p>
            <a:r>
              <a:rPr lang="en-US" sz="1000" dirty="0" smtClean="0"/>
              <a:t>about</a:t>
            </a:r>
            <a:endParaRPr lang="en-US" sz="1000" dirty="0"/>
          </a:p>
        </p:txBody>
      </p:sp>
      <p:sp>
        <p:nvSpPr>
          <p:cNvPr id="59" name="TextBox 58"/>
          <p:cNvSpPr txBox="1"/>
          <p:nvPr/>
        </p:nvSpPr>
        <p:spPr>
          <a:xfrm>
            <a:off x="1509753" y="3007953"/>
            <a:ext cx="1012424" cy="261610"/>
          </a:xfrm>
          <a:prstGeom prst="rect">
            <a:avLst/>
          </a:prstGeom>
          <a:noFill/>
        </p:spPr>
        <p:txBody>
          <a:bodyPr wrap="square" rtlCol="0">
            <a:spAutoFit/>
          </a:bodyPr>
          <a:lstStyle/>
          <a:p>
            <a:r>
              <a:rPr lang="en-US" sz="1100" dirty="0" smtClean="0"/>
              <a:t>Meta-model</a:t>
            </a:r>
            <a:endParaRPr lang="en-US" sz="1100" dirty="0"/>
          </a:p>
        </p:txBody>
      </p:sp>
      <p:sp>
        <p:nvSpPr>
          <p:cNvPr id="60" name="TextBox 59"/>
          <p:cNvSpPr txBox="1"/>
          <p:nvPr/>
        </p:nvSpPr>
        <p:spPr>
          <a:xfrm>
            <a:off x="559539" y="2769181"/>
            <a:ext cx="905852" cy="238772"/>
          </a:xfrm>
          <a:prstGeom prst="rect">
            <a:avLst/>
          </a:prstGeom>
          <a:noFill/>
        </p:spPr>
        <p:txBody>
          <a:bodyPr wrap="square" rtlCol="0">
            <a:spAutoFit/>
          </a:bodyPr>
          <a:lstStyle/>
          <a:p>
            <a:r>
              <a:rPr lang="en-US" sz="900" dirty="0" smtClean="0"/>
              <a:t>UML Profiles</a:t>
            </a:r>
            <a:endParaRPr lang="en-US" sz="900" dirty="0"/>
          </a:p>
        </p:txBody>
      </p:sp>
      <p:sp>
        <p:nvSpPr>
          <p:cNvPr id="61" name="TextBox 60"/>
          <p:cNvSpPr txBox="1"/>
          <p:nvPr/>
        </p:nvSpPr>
        <p:spPr>
          <a:xfrm>
            <a:off x="1323254" y="5518470"/>
            <a:ext cx="541736" cy="261610"/>
          </a:xfrm>
          <a:prstGeom prst="rect">
            <a:avLst/>
          </a:prstGeom>
          <a:noFill/>
        </p:spPr>
        <p:txBody>
          <a:bodyPr wrap="square" rtlCol="0">
            <a:spAutoFit/>
          </a:bodyPr>
          <a:lstStyle/>
          <a:p>
            <a:r>
              <a:rPr lang="en-US" sz="1100" dirty="0" smtClean="0"/>
              <a:t>UML</a:t>
            </a:r>
            <a:endParaRPr lang="en-US" sz="1100" dirty="0"/>
          </a:p>
        </p:txBody>
      </p:sp>
      <p:cxnSp>
        <p:nvCxnSpPr>
          <p:cNvPr id="62" name="Straight Arrow Connector 61"/>
          <p:cNvCxnSpPr>
            <a:stCxn id="9" idx="0"/>
            <a:endCxn id="8" idx="2"/>
          </p:cNvCxnSpPr>
          <p:nvPr/>
        </p:nvCxnSpPr>
        <p:spPr>
          <a:xfrm flipV="1">
            <a:off x="1469790" y="2069167"/>
            <a:ext cx="0" cy="338891"/>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66" name="TextBox 65"/>
          <p:cNvSpPr txBox="1"/>
          <p:nvPr/>
        </p:nvSpPr>
        <p:spPr>
          <a:xfrm>
            <a:off x="3609634" y="2953147"/>
            <a:ext cx="541736" cy="230832"/>
          </a:xfrm>
          <a:prstGeom prst="rect">
            <a:avLst/>
          </a:prstGeom>
          <a:noFill/>
        </p:spPr>
        <p:txBody>
          <a:bodyPr wrap="square" rtlCol="0">
            <a:spAutoFit/>
          </a:bodyPr>
          <a:lstStyle/>
          <a:p>
            <a:r>
              <a:rPr lang="en-US" sz="900" dirty="0" smtClean="0"/>
              <a:t>UML</a:t>
            </a:r>
            <a:endParaRPr lang="en-US" sz="900" dirty="0"/>
          </a:p>
        </p:txBody>
      </p:sp>
      <p:sp>
        <p:nvSpPr>
          <p:cNvPr id="70" name="TextBox 69"/>
          <p:cNvSpPr txBox="1"/>
          <p:nvPr/>
        </p:nvSpPr>
        <p:spPr>
          <a:xfrm>
            <a:off x="4420812" y="4977428"/>
            <a:ext cx="541736" cy="230832"/>
          </a:xfrm>
          <a:prstGeom prst="rect">
            <a:avLst/>
          </a:prstGeom>
          <a:noFill/>
        </p:spPr>
        <p:txBody>
          <a:bodyPr wrap="square" rtlCol="0">
            <a:spAutoFit/>
          </a:bodyPr>
          <a:lstStyle/>
          <a:p>
            <a:r>
              <a:rPr lang="en-US" sz="900" dirty="0" smtClean="0"/>
              <a:t>UML</a:t>
            </a:r>
            <a:endParaRPr lang="en-US" sz="900" dirty="0"/>
          </a:p>
        </p:txBody>
      </p:sp>
      <p:sp>
        <p:nvSpPr>
          <p:cNvPr id="40" name="Rectangle 39"/>
          <p:cNvSpPr/>
          <p:nvPr/>
        </p:nvSpPr>
        <p:spPr>
          <a:xfrm>
            <a:off x="4962548" y="1491931"/>
            <a:ext cx="1728104" cy="5772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EMF</a:t>
            </a:r>
            <a:endParaRPr lang="en-US" dirty="0">
              <a:solidFill>
                <a:srgbClr val="000000"/>
              </a:solidFill>
            </a:endParaRPr>
          </a:p>
        </p:txBody>
      </p:sp>
      <p:sp>
        <p:nvSpPr>
          <p:cNvPr id="42" name="TextBox 41"/>
          <p:cNvSpPr txBox="1"/>
          <p:nvPr/>
        </p:nvSpPr>
        <p:spPr>
          <a:xfrm>
            <a:off x="4962548" y="1491931"/>
            <a:ext cx="1057252" cy="230832"/>
          </a:xfrm>
          <a:prstGeom prst="rect">
            <a:avLst/>
          </a:prstGeom>
          <a:noFill/>
        </p:spPr>
        <p:txBody>
          <a:bodyPr wrap="square" rtlCol="0">
            <a:spAutoFit/>
          </a:bodyPr>
          <a:lstStyle/>
          <a:p>
            <a:r>
              <a:rPr lang="en-US" sz="900" dirty="0" smtClean="0"/>
              <a:t>EMOF (</a:t>
            </a:r>
            <a:r>
              <a:rPr lang="en-US" sz="900" dirty="0" err="1" smtClean="0"/>
              <a:t>Ecore</a:t>
            </a:r>
            <a:r>
              <a:rPr lang="en-US" sz="900" dirty="0" smtClean="0"/>
              <a:t>)</a:t>
            </a:r>
            <a:endParaRPr lang="en-US" sz="900" dirty="0"/>
          </a:p>
        </p:txBody>
      </p:sp>
      <p:sp>
        <p:nvSpPr>
          <p:cNvPr id="43" name="Rectangle 42"/>
          <p:cNvSpPr/>
          <p:nvPr/>
        </p:nvSpPr>
        <p:spPr>
          <a:xfrm>
            <a:off x="599503" y="611739"/>
            <a:ext cx="1731776" cy="5772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MOF</a:t>
            </a:r>
            <a:endParaRPr lang="en-US" dirty="0"/>
          </a:p>
        </p:txBody>
      </p:sp>
      <p:cxnSp>
        <p:nvCxnSpPr>
          <p:cNvPr id="44" name="Straight Arrow Connector 43"/>
          <p:cNvCxnSpPr/>
          <p:nvPr/>
        </p:nvCxnSpPr>
        <p:spPr>
          <a:xfrm flipV="1">
            <a:off x="1465391" y="1153040"/>
            <a:ext cx="0" cy="338891"/>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45" name="Straight Arrow Connector 44"/>
          <p:cNvCxnSpPr>
            <a:endCxn id="43" idx="3"/>
          </p:cNvCxnSpPr>
          <p:nvPr/>
        </p:nvCxnSpPr>
        <p:spPr>
          <a:xfrm flipH="1" flipV="1">
            <a:off x="2331279" y="900357"/>
            <a:ext cx="2748904" cy="672501"/>
          </a:xfrm>
          <a:prstGeom prst="straightConnector1">
            <a:avLst/>
          </a:prstGeom>
          <a:ln>
            <a:solidFill>
              <a:schemeClr val="tx1"/>
            </a:solidFill>
            <a:prstDash val="sysDash"/>
            <a:tailEnd type="arrow"/>
          </a:ln>
        </p:spPr>
        <p:style>
          <a:lnRef idx="2">
            <a:schemeClr val="dk1"/>
          </a:lnRef>
          <a:fillRef idx="0">
            <a:schemeClr val="dk1"/>
          </a:fillRef>
          <a:effectRef idx="1">
            <a:schemeClr val="dk1"/>
          </a:effectRef>
          <a:fontRef idx="minor">
            <a:schemeClr val="tx1"/>
          </a:fontRef>
        </p:style>
      </p:cxnSp>
      <p:sp>
        <p:nvSpPr>
          <p:cNvPr id="48" name="TextBox 47"/>
          <p:cNvSpPr txBox="1"/>
          <p:nvPr/>
        </p:nvSpPr>
        <p:spPr>
          <a:xfrm>
            <a:off x="2790791" y="1094200"/>
            <a:ext cx="2146380" cy="261610"/>
          </a:xfrm>
          <a:prstGeom prst="rect">
            <a:avLst/>
          </a:prstGeom>
          <a:solidFill>
            <a:schemeClr val="bg1"/>
          </a:solidFill>
        </p:spPr>
        <p:txBody>
          <a:bodyPr wrap="square" rtlCol="0">
            <a:spAutoFit/>
          </a:bodyPr>
          <a:lstStyle/>
          <a:p>
            <a:r>
              <a:rPr lang="en-US" sz="1100" dirty="0" smtClean="0"/>
              <a:t>Reference Implementation</a:t>
            </a:r>
            <a:endParaRPr lang="en-US" sz="1100" dirty="0"/>
          </a:p>
        </p:txBody>
      </p:sp>
      <p:sp>
        <p:nvSpPr>
          <p:cNvPr id="50" name="Magnetic Disk 49"/>
          <p:cNvSpPr/>
          <p:nvPr/>
        </p:nvSpPr>
        <p:spPr>
          <a:xfrm>
            <a:off x="2797032" y="5607765"/>
            <a:ext cx="1864990" cy="773857"/>
          </a:xfrm>
          <a:prstGeom prst="flowChartMagneticDisk">
            <a:avLst/>
          </a:prstGeom>
          <a:ln>
            <a:solidFill>
              <a:srgbClr val="000000"/>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00" dirty="0" smtClean="0">
                <a:solidFill>
                  <a:schemeClr val="tx1"/>
                </a:solidFill>
              </a:rPr>
              <a:t>CIMI Model Repository</a:t>
            </a:r>
            <a:endParaRPr lang="en-US" sz="1100" dirty="0">
              <a:solidFill>
                <a:schemeClr val="tx1"/>
              </a:solidFill>
            </a:endParaRPr>
          </a:p>
        </p:txBody>
      </p:sp>
      <p:cxnSp>
        <p:nvCxnSpPr>
          <p:cNvPr id="57" name="Straight Arrow Connector 56"/>
          <p:cNvCxnSpPr/>
          <p:nvPr/>
        </p:nvCxnSpPr>
        <p:spPr>
          <a:xfrm>
            <a:off x="3727477" y="5246122"/>
            <a:ext cx="0" cy="4130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4962548" y="1838335"/>
            <a:ext cx="1728104" cy="230832"/>
          </a:xfrm>
          <a:prstGeom prst="rect">
            <a:avLst/>
          </a:prstGeom>
          <a:noFill/>
        </p:spPr>
        <p:txBody>
          <a:bodyPr wrap="square" rtlCol="0">
            <a:spAutoFit/>
          </a:bodyPr>
          <a:lstStyle/>
          <a:p>
            <a:pPr algn="ctr"/>
            <a:r>
              <a:rPr lang="en-US" sz="900" dirty="0" smtClean="0"/>
              <a:t>Eclipse Modeling Framework</a:t>
            </a:r>
            <a:endParaRPr lang="en-US" sz="900" dirty="0"/>
          </a:p>
        </p:txBody>
      </p:sp>
    </p:spTree>
    <p:extLst>
      <p:ext uri="{BB962C8B-B14F-4D97-AF65-F5344CB8AC3E}">
        <p14:creationId xmlns:p14="http://schemas.microsoft.com/office/powerpoint/2010/main" val="132347963"/>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Inside AML Specifications</a:t>
            </a: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49</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
        <p:nvSpPr>
          <p:cNvPr id="8" name="Rectangle 7"/>
          <p:cNvSpPr/>
          <p:nvPr/>
        </p:nvSpPr>
        <p:spPr>
          <a:xfrm>
            <a:off x="603902" y="1491931"/>
            <a:ext cx="1731776" cy="5772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UML Meta Model</a:t>
            </a:r>
            <a:endParaRPr lang="en-US" dirty="0"/>
          </a:p>
        </p:txBody>
      </p:sp>
      <p:sp>
        <p:nvSpPr>
          <p:cNvPr id="9" name="Rectangle 8"/>
          <p:cNvSpPr/>
          <p:nvPr/>
        </p:nvSpPr>
        <p:spPr>
          <a:xfrm>
            <a:off x="603902" y="2408058"/>
            <a:ext cx="1731776" cy="577236"/>
          </a:xfrm>
          <a:prstGeom prst="rect">
            <a:avLst/>
          </a:prstGeom>
          <a:ln w="57150" cmpd="sng">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solidFill>
                  <a:srgbClr val="000000"/>
                </a:solidFill>
              </a:rPr>
              <a:t>AML</a:t>
            </a:r>
            <a:endParaRPr lang="en-US" dirty="0">
              <a:solidFill>
                <a:srgbClr val="000000"/>
              </a:solidFill>
            </a:endParaRPr>
          </a:p>
        </p:txBody>
      </p:sp>
      <p:pic>
        <p:nvPicPr>
          <p:cNvPr id="10" name="Picture 9" descr="Screen Shot 2015-04-20 at 10.47.1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539" y="3321139"/>
            <a:ext cx="1820501" cy="2458941"/>
          </a:xfrm>
          <a:prstGeom prst="rect">
            <a:avLst/>
          </a:prstGeom>
        </p:spPr>
      </p:pic>
      <p:sp>
        <p:nvSpPr>
          <p:cNvPr id="11" name="TextBox 10"/>
          <p:cNvSpPr txBox="1"/>
          <p:nvPr/>
        </p:nvSpPr>
        <p:spPr>
          <a:xfrm>
            <a:off x="843686" y="5780080"/>
            <a:ext cx="1243326" cy="369332"/>
          </a:xfrm>
          <a:prstGeom prst="rect">
            <a:avLst/>
          </a:prstGeom>
          <a:noFill/>
        </p:spPr>
        <p:txBody>
          <a:bodyPr wrap="square" rtlCol="0">
            <a:spAutoFit/>
          </a:bodyPr>
          <a:lstStyle/>
          <a:p>
            <a:r>
              <a:rPr lang="en-US" dirty="0" smtClean="0"/>
              <a:t>Archetypes</a:t>
            </a:r>
            <a:endParaRPr lang="en-US" dirty="0"/>
          </a:p>
        </p:txBody>
      </p:sp>
      <p:sp>
        <p:nvSpPr>
          <p:cNvPr id="12" name="Rectangle 11"/>
          <p:cNvSpPr/>
          <p:nvPr/>
        </p:nvSpPr>
        <p:spPr>
          <a:xfrm>
            <a:off x="2689036" y="4363208"/>
            <a:ext cx="1731776" cy="577236"/>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Clinical Model</a:t>
            </a:r>
            <a:endParaRPr lang="en-US" dirty="0">
              <a:solidFill>
                <a:srgbClr val="000000"/>
              </a:solidFill>
            </a:endParaRPr>
          </a:p>
        </p:txBody>
      </p:sp>
      <p:sp>
        <p:nvSpPr>
          <p:cNvPr id="13" name="Rectangle 12"/>
          <p:cNvSpPr/>
          <p:nvPr/>
        </p:nvSpPr>
        <p:spPr>
          <a:xfrm>
            <a:off x="2797031" y="4447574"/>
            <a:ext cx="1731776" cy="577236"/>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Clinical Model</a:t>
            </a:r>
            <a:endParaRPr lang="en-US" dirty="0">
              <a:solidFill>
                <a:srgbClr val="000000"/>
              </a:solidFill>
            </a:endParaRPr>
          </a:p>
        </p:txBody>
      </p:sp>
      <p:sp>
        <p:nvSpPr>
          <p:cNvPr id="14" name="Rectangle 13"/>
          <p:cNvSpPr/>
          <p:nvPr/>
        </p:nvSpPr>
        <p:spPr>
          <a:xfrm>
            <a:off x="2930245" y="4515608"/>
            <a:ext cx="1731776" cy="5772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Clinical Model</a:t>
            </a:r>
            <a:endParaRPr lang="en-US" dirty="0">
              <a:solidFill>
                <a:srgbClr val="000000"/>
              </a:solidFill>
            </a:endParaRPr>
          </a:p>
        </p:txBody>
      </p:sp>
      <p:sp>
        <p:nvSpPr>
          <p:cNvPr id="15" name="Rectangle 14"/>
          <p:cNvSpPr/>
          <p:nvPr/>
        </p:nvSpPr>
        <p:spPr>
          <a:xfrm>
            <a:off x="3062033" y="4651826"/>
            <a:ext cx="1731776" cy="577236"/>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Clinical Model</a:t>
            </a:r>
            <a:endParaRPr lang="en-US" dirty="0">
              <a:solidFill>
                <a:srgbClr val="000000"/>
              </a:solidFill>
            </a:endParaRPr>
          </a:p>
        </p:txBody>
      </p:sp>
      <p:sp>
        <p:nvSpPr>
          <p:cNvPr id="16" name="Sun 15"/>
          <p:cNvSpPr/>
          <p:nvPr/>
        </p:nvSpPr>
        <p:spPr>
          <a:xfrm>
            <a:off x="4221417" y="2640383"/>
            <a:ext cx="1927156" cy="1722825"/>
          </a:xfrm>
          <a:prstGeom prst="sun">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MDA</a:t>
            </a:r>
            <a:endParaRPr lang="en-US" dirty="0">
              <a:solidFill>
                <a:srgbClr val="000000"/>
              </a:solidFill>
            </a:endParaRPr>
          </a:p>
        </p:txBody>
      </p:sp>
      <p:sp>
        <p:nvSpPr>
          <p:cNvPr id="17" name="Rectangle 16"/>
          <p:cNvSpPr/>
          <p:nvPr/>
        </p:nvSpPr>
        <p:spPr>
          <a:xfrm>
            <a:off x="2722678" y="2595979"/>
            <a:ext cx="1203620" cy="5772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RM</a:t>
            </a:r>
            <a:endParaRPr lang="en-US" dirty="0">
              <a:solidFill>
                <a:srgbClr val="000000"/>
              </a:solidFill>
            </a:endParaRPr>
          </a:p>
        </p:txBody>
      </p:sp>
      <p:sp>
        <p:nvSpPr>
          <p:cNvPr id="18" name="Folded Corner 17"/>
          <p:cNvSpPr/>
          <p:nvPr/>
        </p:nvSpPr>
        <p:spPr>
          <a:xfrm>
            <a:off x="6553200" y="2884597"/>
            <a:ext cx="1046670" cy="933247"/>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Application Template</a:t>
            </a:r>
            <a:endParaRPr lang="en-US" sz="1200" dirty="0">
              <a:solidFill>
                <a:srgbClr val="000000"/>
              </a:solidFill>
            </a:endParaRPr>
          </a:p>
        </p:txBody>
      </p:sp>
      <p:sp>
        <p:nvSpPr>
          <p:cNvPr id="20" name="Bevel 19"/>
          <p:cNvSpPr/>
          <p:nvPr/>
        </p:nvSpPr>
        <p:spPr>
          <a:xfrm>
            <a:off x="6485955" y="4605386"/>
            <a:ext cx="1181160" cy="670116"/>
          </a:xfrm>
          <a:prstGeom prst="bevel">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Application</a:t>
            </a:r>
            <a:endParaRPr lang="en-US" sz="1400" dirty="0">
              <a:solidFill>
                <a:srgbClr val="000000"/>
              </a:solidFill>
            </a:endParaRPr>
          </a:p>
        </p:txBody>
      </p:sp>
      <p:cxnSp>
        <p:nvCxnSpPr>
          <p:cNvPr id="23" name="Straight Arrow Connector 22"/>
          <p:cNvCxnSpPr>
            <a:stCxn id="20" idx="6"/>
            <a:endCxn id="18" idx="2"/>
          </p:cNvCxnSpPr>
          <p:nvPr/>
        </p:nvCxnSpPr>
        <p:spPr>
          <a:xfrm flipV="1">
            <a:off x="7076535" y="3817844"/>
            <a:ext cx="0" cy="7875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6326099" y="5780080"/>
            <a:ext cx="1731776" cy="577236"/>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Instance Data</a:t>
            </a:r>
            <a:endParaRPr lang="en-US" dirty="0">
              <a:solidFill>
                <a:srgbClr val="000000"/>
              </a:solidFill>
            </a:endParaRPr>
          </a:p>
        </p:txBody>
      </p:sp>
      <p:cxnSp>
        <p:nvCxnSpPr>
          <p:cNvPr id="30" name="Straight Arrow Connector 29"/>
          <p:cNvCxnSpPr>
            <a:stCxn id="10" idx="0"/>
            <a:endCxn id="9" idx="2"/>
          </p:cNvCxnSpPr>
          <p:nvPr/>
        </p:nvCxnSpPr>
        <p:spPr>
          <a:xfrm flipV="1">
            <a:off x="1469790" y="2985294"/>
            <a:ext cx="0" cy="33584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endCxn id="17" idx="1"/>
          </p:cNvCxnSpPr>
          <p:nvPr/>
        </p:nvCxnSpPr>
        <p:spPr>
          <a:xfrm flipV="1">
            <a:off x="2078131" y="2884597"/>
            <a:ext cx="644547" cy="7635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flipV="1">
            <a:off x="1793942" y="4786614"/>
            <a:ext cx="1563526" cy="30623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1" name="Straight Arrow Connector 40"/>
          <p:cNvCxnSpPr/>
          <p:nvPr/>
        </p:nvCxnSpPr>
        <p:spPr>
          <a:xfrm flipH="1">
            <a:off x="1047947" y="5092844"/>
            <a:ext cx="2309521" cy="35981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p:nvPr/>
        </p:nvCxnSpPr>
        <p:spPr>
          <a:xfrm flipH="1" flipV="1">
            <a:off x="1900513" y="4218258"/>
            <a:ext cx="1456955" cy="87458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9" name="Straight Arrow Connector 48"/>
          <p:cNvCxnSpPr>
            <a:stCxn id="26" idx="1"/>
          </p:cNvCxnSpPr>
          <p:nvPr/>
        </p:nvCxnSpPr>
        <p:spPr>
          <a:xfrm flipH="1" flipV="1">
            <a:off x="4793809" y="5229062"/>
            <a:ext cx="1532290" cy="839636"/>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51" name="Striped Right Arrow 50"/>
          <p:cNvSpPr/>
          <p:nvPr/>
        </p:nvSpPr>
        <p:spPr>
          <a:xfrm rot="16200000" flipH="1" flipV="1">
            <a:off x="6638699" y="5270850"/>
            <a:ext cx="875671" cy="519660"/>
          </a:xfrm>
          <a:prstGeom prst="stripedRightArrow">
            <a:avLst>
              <a:gd name="adj1" fmla="val 50000"/>
              <a:gd name="adj2" fmla="val 5399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TextBox 51"/>
          <p:cNvSpPr txBox="1"/>
          <p:nvPr/>
        </p:nvSpPr>
        <p:spPr>
          <a:xfrm>
            <a:off x="7076535" y="5321849"/>
            <a:ext cx="781519" cy="261610"/>
          </a:xfrm>
          <a:prstGeom prst="rect">
            <a:avLst/>
          </a:prstGeom>
          <a:noFill/>
        </p:spPr>
        <p:txBody>
          <a:bodyPr wrap="square" rtlCol="0">
            <a:spAutoFit/>
          </a:bodyPr>
          <a:lstStyle/>
          <a:p>
            <a:r>
              <a:rPr lang="en-US" sz="1100" dirty="0" smtClean="0"/>
              <a:t>Validates</a:t>
            </a:r>
            <a:endParaRPr lang="en-US" sz="1100" dirty="0"/>
          </a:p>
        </p:txBody>
      </p:sp>
      <p:sp>
        <p:nvSpPr>
          <p:cNvPr id="53" name="Bent Arrow 52"/>
          <p:cNvSpPr/>
          <p:nvPr/>
        </p:nvSpPr>
        <p:spPr>
          <a:xfrm>
            <a:off x="3685576" y="3571374"/>
            <a:ext cx="535842" cy="646884"/>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4" name="Right Arrow 53"/>
          <p:cNvSpPr/>
          <p:nvPr/>
        </p:nvSpPr>
        <p:spPr>
          <a:xfrm>
            <a:off x="6019800" y="3214757"/>
            <a:ext cx="466155" cy="21294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Box 54"/>
          <p:cNvSpPr txBox="1"/>
          <p:nvPr/>
        </p:nvSpPr>
        <p:spPr>
          <a:xfrm>
            <a:off x="5771681" y="2953147"/>
            <a:ext cx="781519" cy="261610"/>
          </a:xfrm>
          <a:prstGeom prst="rect">
            <a:avLst/>
          </a:prstGeom>
          <a:noFill/>
        </p:spPr>
        <p:txBody>
          <a:bodyPr wrap="square" rtlCol="0">
            <a:spAutoFit/>
          </a:bodyPr>
          <a:lstStyle/>
          <a:p>
            <a:r>
              <a:rPr lang="en-US" sz="1100" dirty="0" smtClean="0"/>
              <a:t>Generate</a:t>
            </a:r>
            <a:endParaRPr lang="en-US" sz="1100" dirty="0"/>
          </a:p>
        </p:txBody>
      </p:sp>
      <p:sp>
        <p:nvSpPr>
          <p:cNvPr id="56" name="TextBox 55"/>
          <p:cNvSpPr txBox="1"/>
          <p:nvPr/>
        </p:nvSpPr>
        <p:spPr>
          <a:xfrm>
            <a:off x="3880502" y="3907073"/>
            <a:ext cx="781519" cy="261610"/>
          </a:xfrm>
          <a:prstGeom prst="rect">
            <a:avLst/>
          </a:prstGeom>
          <a:noFill/>
        </p:spPr>
        <p:txBody>
          <a:bodyPr wrap="square" rtlCol="0">
            <a:spAutoFit/>
          </a:bodyPr>
          <a:lstStyle/>
          <a:p>
            <a:r>
              <a:rPr lang="en-US" sz="1100" dirty="0" smtClean="0"/>
              <a:t>Transform</a:t>
            </a:r>
            <a:endParaRPr lang="en-US" sz="1100" dirty="0"/>
          </a:p>
        </p:txBody>
      </p:sp>
      <p:sp>
        <p:nvSpPr>
          <p:cNvPr id="58" name="TextBox 57"/>
          <p:cNvSpPr txBox="1"/>
          <p:nvPr/>
        </p:nvSpPr>
        <p:spPr>
          <a:xfrm>
            <a:off x="2118053" y="3522352"/>
            <a:ext cx="523974" cy="246221"/>
          </a:xfrm>
          <a:prstGeom prst="rect">
            <a:avLst/>
          </a:prstGeom>
          <a:solidFill>
            <a:schemeClr val="bg1">
              <a:lumMod val="95000"/>
            </a:schemeClr>
          </a:solidFill>
        </p:spPr>
        <p:txBody>
          <a:bodyPr wrap="square" rtlCol="0">
            <a:spAutoFit/>
          </a:bodyPr>
          <a:lstStyle/>
          <a:p>
            <a:r>
              <a:rPr lang="en-US" sz="1000" dirty="0" smtClean="0"/>
              <a:t>about</a:t>
            </a:r>
            <a:endParaRPr lang="en-US" sz="1000" dirty="0"/>
          </a:p>
        </p:txBody>
      </p:sp>
      <p:sp>
        <p:nvSpPr>
          <p:cNvPr id="59" name="TextBox 58"/>
          <p:cNvSpPr txBox="1"/>
          <p:nvPr/>
        </p:nvSpPr>
        <p:spPr>
          <a:xfrm>
            <a:off x="1509753" y="3007953"/>
            <a:ext cx="1012424" cy="261610"/>
          </a:xfrm>
          <a:prstGeom prst="rect">
            <a:avLst/>
          </a:prstGeom>
          <a:noFill/>
        </p:spPr>
        <p:txBody>
          <a:bodyPr wrap="square" rtlCol="0">
            <a:spAutoFit/>
          </a:bodyPr>
          <a:lstStyle/>
          <a:p>
            <a:r>
              <a:rPr lang="en-US" sz="1100" dirty="0" smtClean="0"/>
              <a:t>Meta-model</a:t>
            </a:r>
            <a:endParaRPr lang="en-US" sz="1100" dirty="0"/>
          </a:p>
        </p:txBody>
      </p:sp>
      <p:sp>
        <p:nvSpPr>
          <p:cNvPr id="60" name="TextBox 59"/>
          <p:cNvSpPr txBox="1"/>
          <p:nvPr/>
        </p:nvSpPr>
        <p:spPr>
          <a:xfrm>
            <a:off x="559539" y="2769181"/>
            <a:ext cx="905852" cy="238772"/>
          </a:xfrm>
          <a:prstGeom prst="rect">
            <a:avLst/>
          </a:prstGeom>
          <a:noFill/>
        </p:spPr>
        <p:txBody>
          <a:bodyPr wrap="square" rtlCol="0">
            <a:spAutoFit/>
          </a:bodyPr>
          <a:lstStyle/>
          <a:p>
            <a:r>
              <a:rPr lang="en-US" sz="900" dirty="0" smtClean="0"/>
              <a:t>UML Profiles</a:t>
            </a:r>
            <a:endParaRPr lang="en-US" sz="900" dirty="0"/>
          </a:p>
        </p:txBody>
      </p:sp>
      <p:sp>
        <p:nvSpPr>
          <p:cNvPr id="61" name="TextBox 60"/>
          <p:cNvSpPr txBox="1"/>
          <p:nvPr/>
        </p:nvSpPr>
        <p:spPr>
          <a:xfrm>
            <a:off x="1323254" y="5518470"/>
            <a:ext cx="541736" cy="261610"/>
          </a:xfrm>
          <a:prstGeom prst="rect">
            <a:avLst/>
          </a:prstGeom>
          <a:noFill/>
        </p:spPr>
        <p:txBody>
          <a:bodyPr wrap="square" rtlCol="0">
            <a:spAutoFit/>
          </a:bodyPr>
          <a:lstStyle/>
          <a:p>
            <a:r>
              <a:rPr lang="en-US" sz="1100" dirty="0" smtClean="0"/>
              <a:t>UML</a:t>
            </a:r>
            <a:endParaRPr lang="en-US" sz="1100" dirty="0"/>
          </a:p>
        </p:txBody>
      </p:sp>
      <p:cxnSp>
        <p:nvCxnSpPr>
          <p:cNvPr id="62" name="Straight Arrow Connector 61"/>
          <p:cNvCxnSpPr>
            <a:stCxn id="9" idx="0"/>
            <a:endCxn id="8" idx="2"/>
          </p:cNvCxnSpPr>
          <p:nvPr/>
        </p:nvCxnSpPr>
        <p:spPr>
          <a:xfrm flipV="1">
            <a:off x="1469790" y="2069167"/>
            <a:ext cx="0" cy="338891"/>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66" name="TextBox 65"/>
          <p:cNvSpPr txBox="1"/>
          <p:nvPr/>
        </p:nvSpPr>
        <p:spPr>
          <a:xfrm>
            <a:off x="3609634" y="2953147"/>
            <a:ext cx="541736" cy="230832"/>
          </a:xfrm>
          <a:prstGeom prst="rect">
            <a:avLst/>
          </a:prstGeom>
          <a:noFill/>
        </p:spPr>
        <p:txBody>
          <a:bodyPr wrap="square" rtlCol="0">
            <a:spAutoFit/>
          </a:bodyPr>
          <a:lstStyle/>
          <a:p>
            <a:r>
              <a:rPr lang="en-US" sz="900" dirty="0" smtClean="0"/>
              <a:t>UML</a:t>
            </a:r>
            <a:endParaRPr lang="en-US" sz="900" dirty="0"/>
          </a:p>
        </p:txBody>
      </p:sp>
      <p:sp>
        <p:nvSpPr>
          <p:cNvPr id="70" name="TextBox 69"/>
          <p:cNvSpPr txBox="1"/>
          <p:nvPr/>
        </p:nvSpPr>
        <p:spPr>
          <a:xfrm>
            <a:off x="4420812" y="4977428"/>
            <a:ext cx="541736" cy="230832"/>
          </a:xfrm>
          <a:prstGeom prst="rect">
            <a:avLst/>
          </a:prstGeom>
          <a:noFill/>
        </p:spPr>
        <p:txBody>
          <a:bodyPr wrap="square" rtlCol="0">
            <a:spAutoFit/>
          </a:bodyPr>
          <a:lstStyle/>
          <a:p>
            <a:r>
              <a:rPr lang="en-US" sz="900" dirty="0" smtClean="0"/>
              <a:t>UML</a:t>
            </a:r>
            <a:endParaRPr lang="en-US" sz="900" dirty="0"/>
          </a:p>
        </p:txBody>
      </p:sp>
      <p:sp>
        <p:nvSpPr>
          <p:cNvPr id="3" name="Magnetic Disk 2"/>
          <p:cNvSpPr/>
          <p:nvPr/>
        </p:nvSpPr>
        <p:spPr>
          <a:xfrm>
            <a:off x="2797032" y="5607765"/>
            <a:ext cx="1864990" cy="773857"/>
          </a:xfrm>
          <a:prstGeom prst="flowChartMagneticDisk">
            <a:avLst/>
          </a:prstGeom>
          <a:ln>
            <a:solidFill>
              <a:srgbClr val="000000"/>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00" dirty="0" smtClean="0">
                <a:solidFill>
                  <a:schemeClr val="tx1"/>
                </a:solidFill>
              </a:rPr>
              <a:t>CIMI Model Repository</a:t>
            </a:r>
            <a:endParaRPr lang="en-US" sz="1100" dirty="0">
              <a:solidFill>
                <a:schemeClr val="tx1"/>
              </a:solidFill>
            </a:endParaRPr>
          </a:p>
        </p:txBody>
      </p:sp>
      <p:cxnSp>
        <p:nvCxnSpPr>
          <p:cNvPr id="21" name="Straight Arrow Connector 20"/>
          <p:cNvCxnSpPr/>
          <p:nvPr/>
        </p:nvCxnSpPr>
        <p:spPr>
          <a:xfrm>
            <a:off x="3727477" y="5246122"/>
            <a:ext cx="0" cy="4130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V="1">
            <a:off x="2335678" y="1491931"/>
            <a:ext cx="6502267" cy="916127"/>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45" name="Straight Connector 44"/>
          <p:cNvCxnSpPr/>
          <p:nvPr/>
        </p:nvCxnSpPr>
        <p:spPr>
          <a:xfrm flipV="1">
            <a:off x="603902" y="1491931"/>
            <a:ext cx="2458131" cy="916127"/>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48" name="Straight Connector 47"/>
          <p:cNvCxnSpPr/>
          <p:nvPr/>
        </p:nvCxnSpPr>
        <p:spPr>
          <a:xfrm>
            <a:off x="2335678" y="2985294"/>
            <a:ext cx="6502267" cy="3736181"/>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57" name="Straight Connector 56"/>
          <p:cNvCxnSpPr/>
          <p:nvPr/>
        </p:nvCxnSpPr>
        <p:spPr>
          <a:xfrm>
            <a:off x="603902" y="3007954"/>
            <a:ext cx="2458131" cy="3713521"/>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19" name="Rectangle 18"/>
          <p:cNvSpPr/>
          <p:nvPr/>
        </p:nvSpPr>
        <p:spPr>
          <a:xfrm>
            <a:off x="3062033" y="1491931"/>
            <a:ext cx="5775912" cy="5229544"/>
          </a:xfrm>
          <a:prstGeom prst="rect">
            <a:avLst/>
          </a:prstGeom>
          <a:ln w="38100" cmpd="sng">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graphicFrame>
        <p:nvGraphicFramePr>
          <p:cNvPr id="34" name="Table 33"/>
          <p:cNvGraphicFramePr>
            <a:graphicFrameLocks noGrp="1"/>
          </p:cNvGraphicFramePr>
          <p:nvPr>
            <p:extLst>
              <p:ext uri="{D42A27DB-BD31-4B8C-83A1-F6EECF244321}">
                <p14:modId xmlns:p14="http://schemas.microsoft.com/office/powerpoint/2010/main" val="1362517408"/>
              </p:ext>
            </p:extLst>
          </p:nvPr>
        </p:nvGraphicFramePr>
        <p:xfrm>
          <a:off x="3208353" y="1615382"/>
          <a:ext cx="5478446" cy="4970917"/>
        </p:xfrm>
        <a:graphic>
          <a:graphicData uri="http://schemas.openxmlformats.org/drawingml/2006/table">
            <a:tbl>
              <a:tblPr>
                <a:tableStyleId>{2D5ABB26-0587-4C30-8999-92F81FD0307C}</a:tableStyleId>
              </a:tblPr>
              <a:tblGrid>
                <a:gridCol w="2225347"/>
                <a:gridCol w="3253099"/>
              </a:tblGrid>
              <a:tr h="710131">
                <a:tc>
                  <a:txBody>
                    <a:bodyPr/>
                    <a:lstStyle/>
                    <a:p>
                      <a:pPr algn="ctr"/>
                      <a:r>
                        <a:rPr lang="en-US" b="1" dirty="0" smtClean="0"/>
                        <a:t>AML</a:t>
                      </a:r>
                      <a:r>
                        <a:rPr lang="en-US" b="1" baseline="0" dirty="0" smtClean="0"/>
                        <a:t> Object Model</a:t>
                      </a:r>
                      <a:endParaRPr lang="en-US" b="1" dirty="0"/>
                    </a:p>
                  </a:txBody>
                  <a:tcPr anchor="ctr">
                    <a:solidFill>
                      <a:schemeClr val="bg1">
                        <a:lumMod val="75000"/>
                      </a:schemeClr>
                    </a:solidFill>
                  </a:tcPr>
                </a:tc>
                <a:tc>
                  <a:txBody>
                    <a:bodyPr/>
                    <a:lstStyle/>
                    <a:p>
                      <a:pPr algn="ctr"/>
                      <a:r>
                        <a:rPr lang="en-US" b="1" dirty="0" smtClean="0"/>
                        <a:t>AML Profile</a:t>
                      </a:r>
                      <a:endParaRPr lang="en-US" b="1" dirty="0"/>
                    </a:p>
                  </a:txBody>
                  <a:tcPr anchor="ctr">
                    <a:solidFill>
                      <a:schemeClr val="bg1">
                        <a:lumMod val="75000"/>
                      </a:schemeClr>
                    </a:solidFill>
                  </a:tcPr>
                </a:tc>
              </a:tr>
              <a:tr h="710131">
                <a:tc>
                  <a:txBody>
                    <a:bodyPr/>
                    <a:lstStyle/>
                    <a:p>
                      <a:pPr algn="ctr"/>
                      <a:r>
                        <a:rPr lang="en-US" dirty="0" smtClean="0"/>
                        <a:t>Reference Model</a:t>
                      </a:r>
                      <a:endParaRPr lang="en-US" dirty="0"/>
                    </a:p>
                  </a:txBody>
                  <a:tcPr anchor="ctr"/>
                </a:tc>
                <a:tc>
                  <a:txBody>
                    <a:bodyPr/>
                    <a:lstStyle/>
                    <a:p>
                      <a:pPr algn="ctr"/>
                      <a:r>
                        <a:rPr lang="en-US" dirty="0" smtClean="0"/>
                        <a:t>Reference Model Profile</a:t>
                      </a:r>
                      <a:endParaRPr lang="en-US" dirty="0"/>
                    </a:p>
                  </a:txBody>
                  <a:tcPr anchor="ctr"/>
                </a:tc>
              </a:tr>
              <a:tr h="710131">
                <a:tc>
                  <a:txBody>
                    <a:bodyPr/>
                    <a:lstStyle/>
                    <a:p>
                      <a:pPr algn="ctr"/>
                      <a:r>
                        <a:rPr lang="en-US" dirty="0" smtClean="0"/>
                        <a:t>Archetype Model</a:t>
                      </a:r>
                      <a:endParaRPr lang="en-US" dirty="0"/>
                    </a:p>
                  </a:txBody>
                  <a:tcPr anchor="ctr"/>
                </a:tc>
                <a:tc>
                  <a:txBody>
                    <a:bodyPr/>
                    <a:lstStyle/>
                    <a:p>
                      <a:pPr algn="ctr"/>
                      <a:r>
                        <a:rPr lang="en-US" dirty="0" smtClean="0"/>
                        <a:t>Archetype Profile</a:t>
                      </a:r>
                      <a:endParaRPr lang="en-US" dirty="0"/>
                    </a:p>
                  </a:txBody>
                  <a:tcPr anchor="ctr"/>
                </a:tc>
              </a:tr>
              <a:tr h="710131">
                <a:tc>
                  <a:txBody>
                    <a:bodyPr/>
                    <a:lstStyle/>
                    <a:p>
                      <a:pPr algn="ctr"/>
                      <a:r>
                        <a:rPr lang="en-US" dirty="0" smtClean="0"/>
                        <a:t>Constraint Model</a:t>
                      </a:r>
                      <a:endParaRPr lang="en-US" dirty="0"/>
                    </a:p>
                  </a:txBody>
                  <a:tcPr anchor="ctr"/>
                </a:tc>
                <a:tc>
                  <a:txBody>
                    <a:bodyPr/>
                    <a:lstStyle/>
                    <a:p>
                      <a:pPr algn="ctr"/>
                      <a:r>
                        <a:rPr lang="en-US" dirty="0" smtClean="0"/>
                        <a:t>Constraint Profile</a:t>
                      </a:r>
                      <a:endParaRPr lang="en-US" dirty="0"/>
                    </a:p>
                  </a:txBody>
                  <a:tcPr anchor="ctr"/>
                </a:tc>
              </a:tr>
              <a:tr h="710131">
                <a:tc>
                  <a:txBody>
                    <a:bodyPr/>
                    <a:lstStyle/>
                    <a:p>
                      <a:pPr algn="ctr"/>
                      <a:r>
                        <a:rPr lang="en-US" dirty="0" smtClean="0"/>
                        <a:t>Terminology Model</a:t>
                      </a:r>
                      <a:endParaRPr lang="en-US" dirty="0"/>
                    </a:p>
                  </a:txBody>
                  <a:tcPr anchor="ctr"/>
                </a:tc>
                <a:tc>
                  <a:txBody>
                    <a:bodyPr/>
                    <a:lstStyle/>
                    <a:p>
                      <a:pPr algn="ctr"/>
                      <a:r>
                        <a:rPr lang="en-US" dirty="0" smtClean="0"/>
                        <a:t>Terminology Profile</a:t>
                      </a:r>
                      <a:endParaRPr lang="en-US" dirty="0"/>
                    </a:p>
                  </a:txBody>
                  <a:tcPr anchor="ctr"/>
                </a:tc>
              </a:tr>
              <a:tr h="710131">
                <a:tc>
                  <a:txBody>
                    <a:bodyPr/>
                    <a:lstStyle/>
                    <a:p>
                      <a:pPr algn="ctr"/>
                      <a:r>
                        <a:rPr lang="en-US" dirty="0" smtClean="0"/>
                        <a:t>Rules Model</a:t>
                      </a:r>
                      <a:endParaRPr lang="en-US" dirty="0"/>
                    </a:p>
                  </a:txBody>
                  <a:tcPr anchor="ctr"/>
                </a:tc>
                <a:tc>
                  <a:txBody>
                    <a:bodyPr/>
                    <a:lstStyle/>
                    <a:p>
                      <a:pPr algn="ctr"/>
                      <a:r>
                        <a:rPr lang="en-US" dirty="0" smtClean="0"/>
                        <a:t>Rules Profile</a:t>
                      </a:r>
                      <a:endParaRPr lang="en-US" dirty="0"/>
                    </a:p>
                  </a:txBody>
                  <a:tcPr anchor="ctr"/>
                </a:tc>
              </a:tr>
              <a:tr h="710131">
                <a:tc>
                  <a:txBody>
                    <a:bodyPr/>
                    <a:lstStyle/>
                    <a:p>
                      <a:pPr algn="ctr"/>
                      <a:r>
                        <a:rPr lang="en-US" dirty="0" smtClean="0"/>
                        <a:t>Metadata Model</a:t>
                      </a:r>
                      <a:endParaRPr lang="en-US" dirty="0"/>
                    </a:p>
                  </a:txBody>
                  <a:tcPr anchor="ctr"/>
                </a:tc>
                <a:tc>
                  <a:txBody>
                    <a:bodyPr/>
                    <a:lstStyle/>
                    <a:p>
                      <a:pPr algn="ctr"/>
                      <a:r>
                        <a:rPr lang="en-US" dirty="0" smtClean="0"/>
                        <a:t>Identification &amp; Designation</a:t>
                      </a:r>
                      <a:endParaRPr lang="en-US" dirty="0"/>
                    </a:p>
                  </a:txBody>
                  <a:tcPr anchor="ctr"/>
                </a:tc>
              </a:tr>
            </a:tbl>
          </a:graphicData>
        </a:graphic>
      </p:graphicFrame>
    </p:spTree>
    <p:extLst>
      <p:ext uri="{BB962C8B-B14F-4D97-AF65-F5344CB8AC3E}">
        <p14:creationId xmlns:p14="http://schemas.microsoft.com/office/powerpoint/2010/main" val="28762688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92" y="152400"/>
            <a:ext cx="8164016" cy="838200"/>
          </a:xfrm>
        </p:spPr>
        <p:txBody>
          <a:bodyPr>
            <a:normAutofit fontScale="90000"/>
          </a:bodyPr>
          <a:lstStyle/>
          <a:p>
            <a:pPr algn="ctr"/>
            <a:r>
              <a:rPr lang="en-AU" sz="3200" dirty="0" err="1" smtClean="0"/>
              <a:t>IsoSemantic</a:t>
            </a:r>
            <a:r>
              <a:rPr lang="en-AU" sz="3200" dirty="0" smtClean="0"/>
              <a:t> Models – Example of Problem</a:t>
            </a:r>
            <a:br>
              <a:rPr lang="en-AU" sz="3200" dirty="0" smtClean="0"/>
            </a:br>
            <a:r>
              <a:rPr lang="en-AU" sz="2400" dirty="0" smtClean="0"/>
              <a:t>(from </a:t>
            </a:r>
            <a:r>
              <a:rPr lang="en-AU" sz="2400" dirty="0" err="1" smtClean="0"/>
              <a:t>Dr.</a:t>
            </a:r>
            <a:r>
              <a:rPr lang="en-AU" sz="2400" dirty="0" smtClean="0"/>
              <a:t> Linda Bird)</a:t>
            </a:r>
            <a:endParaRPr lang="en-AU" sz="2400" dirty="0"/>
          </a:p>
        </p:txBody>
      </p:sp>
      <p:pic>
        <p:nvPicPr>
          <p:cNvPr id="5" name="Picture 2"/>
          <p:cNvPicPr>
            <a:picLocks noChangeAspect="1" noChangeArrowheads="1"/>
          </p:cNvPicPr>
          <p:nvPr/>
        </p:nvPicPr>
        <p:blipFill>
          <a:blip r:embed="rId3" cstate="print"/>
          <a:srcRect/>
          <a:stretch>
            <a:fillRect/>
          </a:stretch>
        </p:blipFill>
        <p:spPr bwMode="auto">
          <a:xfrm>
            <a:off x="270457" y="2455887"/>
            <a:ext cx="2537138" cy="3781425"/>
          </a:xfrm>
          <a:prstGeom prst="rect">
            <a:avLst/>
          </a:prstGeom>
          <a:noFill/>
          <a:ln w="9525">
            <a:noFill/>
            <a:miter lim="800000"/>
            <a:headEnd/>
            <a:tailEnd/>
          </a:ln>
        </p:spPr>
      </p:pic>
      <p:pic>
        <p:nvPicPr>
          <p:cNvPr id="6" name="Picture 3"/>
          <p:cNvPicPr>
            <a:picLocks noChangeAspect="1" noChangeArrowheads="1"/>
          </p:cNvPicPr>
          <p:nvPr/>
        </p:nvPicPr>
        <p:blipFill>
          <a:blip r:embed="rId4" cstate="print"/>
          <a:srcRect/>
          <a:stretch>
            <a:fillRect/>
          </a:stretch>
        </p:blipFill>
        <p:spPr bwMode="auto">
          <a:xfrm>
            <a:off x="2993064" y="2455886"/>
            <a:ext cx="2712277" cy="3781425"/>
          </a:xfrm>
          <a:prstGeom prst="rect">
            <a:avLst/>
          </a:prstGeom>
          <a:noFill/>
          <a:ln w="9525">
            <a:noFill/>
            <a:miter lim="800000"/>
            <a:headEnd/>
            <a:tailEnd/>
          </a:ln>
        </p:spPr>
      </p:pic>
      <p:pic>
        <p:nvPicPr>
          <p:cNvPr id="7" name="Picture 4"/>
          <p:cNvPicPr>
            <a:picLocks noChangeAspect="1" noChangeArrowheads="1"/>
          </p:cNvPicPr>
          <p:nvPr/>
        </p:nvPicPr>
        <p:blipFill>
          <a:blip r:embed="rId5" cstate="print"/>
          <a:srcRect/>
          <a:stretch>
            <a:fillRect/>
          </a:stretch>
        </p:blipFill>
        <p:spPr bwMode="auto">
          <a:xfrm>
            <a:off x="5876054" y="2455887"/>
            <a:ext cx="2997490" cy="3781425"/>
          </a:xfrm>
          <a:prstGeom prst="rect">
            <a:avLst/>
          </a:prstGeom>
          <a:noFill/>
          <a:ln w="9525">
            <a:noFill/>
            <a:miter lim="800000"/>
            <a:headEnd/>
            <a:tailEnd/>
          </a:ln>
        </p:spPr>
      </p:pic>
      <p:sp>
        <p:nvSpPr>
          <p:cNvPr id="8" name="Rectangle 7"/>
          <p:cNvSpPr/>
          <p:nvPr/>
        </p:nvSpPr>
        <p:spPr>
          <a:xfrm>
            <a:off x="0" y="1599183"/>
            <a:ext cx="9144000" cy="461665"/>
          </a:xfrm>
          <a:prstGeom prst="rect">
            <a:avLst/>
          </a:prstGeom>
          <a:solidFill>
            <a:srgbClr val="CCFF99"/>
          </a:solidFill>
        </p:spPr>
        <p:txBody>
          <a:bodyPr wrap="square">
            <a:spAutoFit/>
          </a:bodyPr>
          <a:lstStyle/>
          <a:p>
            <a:pPr algn="ctr"/>
            <a:r>
              <a:rPr lang="en-US" sz="2400" dirty="0" smtClean="0">
                <a:solidFill>
                  <a:srgbClr val="000066"/>
                </a:solidFill>
                <a:latin typeface="Arial" charset="0"/>
              </a:rPr>
              <a:t>e.g. “Suspected Lung Cancer”</a:t>
            </a:r>
            <a:endParaRPr lang="en-US" sz="2400" dirty="0">
              <a:solidFill>
                <a:srgbClr val="000066"/>
              </a:solidFill>
              <a:latin typeface="Arial" charset="0"/>
            </a:endParaRPr>
          </a:p>
        </p:txBody>
      </p:sp>
      <p:cxnSp>
        <p:nvCxnSpPr>
          <p:cNvPr id="9" name="Straight Connector 8"/>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4221655" y="6341241"/>
            <a:ext cx="4651888" cy="261610"/>
          </a:xfrm>
          <a:prstGeom prst="rect">
            <a:avLst/>
          </a:prstGeom>
          <a:noFill/>
        </p:spPr>
        <p:txBody>
          <a:bodyPr wrap="square" rtlCol="0">
            <a:spAutoFit/>
          </a:bodyPr>
          <a:lstStyle/>
          <a:p>
            <a:r>
              <a:rPr lang="en-US" sz="1100" i="1" dirty="0" smtClean="0"/>
              <a:t>Courtesy: Dr. Stanley M. Huff (Intermountain Healthcare), and Dr. Linda Bird</a:t>
            </a:r>
            <a:endParaRPr lang="en-US" sz="1100" i="1" dirty="0"/>
          </a:p>
        </p:txBody>
      </p:sp>
    </p:spTree>
    <p:extLst>
      <p:ext uri="{BB962C8B-B14F-4D97-AF65-F5344CB8AC3E}">
        <p14:creationId xmlns:p14="http://schemas.microsoft.com/office/powerpoint/2010/main" val="4197261161"/>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Reference Model</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solidFill>
                  <a:srgbClr val="000000"/>
                </a:solidFill>
              </a:rPr>
              <a:t>Describes </a:t>
            </a:r>
            <a:r>
              <a:rPr lang="en-US" dirty="0">
                <a:solidFill>
                  <a:srgbClr val="000000"/>
                </a:solidFill>
              </a:rPr>
              <a:t>the </a:t>
            </a:r>
            <a:r>
              <a:rPr lang="en-US" dirty="0" smtClean="0">
                <a:solidFill>
                  <a:srgbClr val="000000"/>
                </a:solidFill>
              </a:rPr>
              <a:t>characteristics </a:t>
            </a:r>
            <a:r>
              <a:rPr lang="en-US" dirty="0">
                <a:solidFill>
                  <a:srgbClr val="000000"/>
                </a:solidFill>
              </a:rPr>
              <a:t>a target Reference Model (RM) must have in order for the constraint model to refer to it predictably</a:t>
            </a:r>
            <a:r>
              <a:rPr lang="en-US" dirty="0" smtClean="0">
                <a:solidFill>
                  <a:srgbClr val="000000"/>
                </a:solidFill>
              </a:rPr>
              <a:t>.</a:t>
            </a:r>
          </a:p>
          <a:p>
            <a:pPr marL="0" indent="0">
              <a:buNone/>
            </a:pPr>
            <a:r>
              <a:rPr lang="en-US" b="1" u="sng" dirty="0" smtClean="0">
                <a:solidFill>
                  <a:srgbClr val="000000"/>
                </a:solidFill>
              </a:rPr>
              <a:t>Reference Model Profile:</a:t>
            </a:r>
          </a:p>
          <a:p>
            <a:pPr marL="0" indent="0">
              <a:buNone/>
            </a:pPr>
            <a:r>
              <a:rPr lang="en-US" dirty="0"/>
              <a:t>D</a:t>
            </a:r>
            <a:r>
              <a:rPr lang="en-US" dirty="0" smtClean="0"/>
              <a:t>efines </a:t>
            </a:r>
            <a:r>
              <a:rPr lang="en-US" dirty="0"/>
              <a:t>the  set of data types whose values can be directly constrained by an AML Model.  </a:t>
            </a:r>
            <a:endParaRPr lang="en-US" dirty="0" smtClean="0"/>
          </a:p>
          <a:p>
            <a:pPr marL="0" indent="0">
              <a:buNone/>
            </a:pPr>
            <a:r>
              <a:rPr lang="en-US" dirty="0" smtClean="0"/>
              <a:t>It </a:t>
            </a:r>
            <a:r>
              <a:rPr lang="en-US" dirty="0"/>
              <a:t>also specifies a small set of stereotypes that are used to "decorate" a reference model and its various components.</a:t>
            </a:r>
            <a:r>
              <a:rPr lang="en-US" dirty="0"/>
              <a:t> </a:t>
            </a:r>
            <a:endParaRPr lang="en-US" dirty="0" smtClean="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50</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674729300"/>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Reference Model</a:t>
            </a: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51</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pic>
        <p:nvPicPr>
          <p:cNvPr id="9" name="Content Placeholder 8" descr="Screen Shot 2015-04-21 at 9.15.39 PM.png"/>
          <p:cNvPicPr>
            <a:picLocks noGrp="1" noChangeAspect="1"/>
          </p:cNvPicPr>
          <p:nvPr>
            <p:ph idx="1"/>
          </p:nvPr>
        </p:nvPicPr>
        <p:blipFill>
          <a:blip r:embed="rId3">
            <a:extLst>
              <a:ext uri="{28A0092B-C50C-407E-A947-70E740481C1C}">
                <a14:useLocalDpi xmlns:a14="http://schemas.microsoft.com/office/drawing/2010/main" val="0"/>
              </a:ext>
            </a:extLst>
          </a:blip>
          <a:srcRect t="-4816" b="-4816"/>
          <a:stretch>
            <a:fillRect/>
          </a:stretch>
        </p:blipFill>
        <p:spPr/>
      </p:pic>
    </p:spTree>
    <p:extLst>
      <p:ext uri="{BB962C8B-B14F-4D97-AF65-F5344CB8AC3E}">
        <p14:creationId xmlns:p14="http://schemas.microsoft.com/office/powerpoint/2010/main" val="1269551434"/>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Archetype Model</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Defines relationship </a:t>
            </a:r>
            <a:r>
              <a:rPr lang="en-US" dirty="0"/>
              <a:t>between archetype libraries, archetypes and archetype versions. </a:t>
            </a:r>
            <a:endParaRPr lang="en-US" dirty="0" smtClean="0"/>
          </a:p>
          <a:p>
            <a:pPr marL="0" indent="0">
              <a:buNone/>
            </a:pPr>
            <a:r>
              <a:rPr lang="en-US" b="1" u="sng" dirty="0" smtClean="0">
                <a:solidFill>
                  <a:srgbClr val="000000"/>
                </a:solidFill>
              </a:rPr>
              <a:t>Archetype Profile:</a:t>
            </a:r>
          </a:p>
          <a:p>
            <a:pPr marL="0" indent="0">
              <a:buNone/>
            </a:pPr>
            <a:r>
              <a:rPr lang="en-US" dirty="0" smtClean="0"/>
              <a:t>Constraint related to Archetype Library, Archetype and Archetype Version.</a:t>
            </a:r>
            <a:endParaRPr lang="en-US" dirty="0" smtClean="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52</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362160585"/>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Archetype Model</a:t>
            </a: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53</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pic>
        <p:nvPicPr>
          <p:cNvPr id="9" name="Content Placeholder 8" descr="Screen Shot 2015-04-21 at 9.17.26 PM.png"/>
          <p:cNvPicPr>
            <a:picLocks noGrp="1" noChangeAspect="1"/>
          </p:cNvPicPr>
          <p:nvPr>
            <p:ph idx="1"/>
          </p:nvPr>
        </p:nvPicPr>
        <p:blipFill>
          <a:blip r:embed="rId3">
            <a:extLst>
              <a:ext uri="{28A0092B-C50C-407E-A947-70E740481C1C}">
                <a14:useLocalDpi xmlns:a14="http://schemas.microsoft.com/office/drawing/2010/main" val="0"/>
              </a:ext>
            </a:extLst>
          </a:blip>
          <a:srcRect l="-10785" r="-10785"/>
          <a:stretch>
            <a:fillRect/>
          </a:stretch>
        </p:blipFill>
        <p:spPr/>
      </p:pic>
    </p:spTree>
    <p:extLst>
      <p:ext uri="{BB962C8B-B14F-4D97-AF65-F5344CB8AC3E}">
        <p14:creationId xmlns:p14="http://schemas.microsoft.com/office/powerpoint/2010/main" val="2351520017"/>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Constraint</a:t>
            </a:r>
            <a:r>
              <a:rPr lang="en-US" dirty="0" smtClean="0"/>
              <a:t> Model</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Illustrates how constraints are defined.  This is core part of the AML specifications.</a:t>
            </a:r>
          </a:p>
          <a:p>
            <a:pPr marL="0" indent="0">
              <a:buNone/>
            </a:pPr>
            <a:endParaRPr lang="en-US" dirty="0" smtClean="0"/>
          </a:p>
          <a:p>
            <a:pPr marL="0" indent="0">
              <a:buNone/>
            </a:pPr>
            <a:r>
              <a:rPr lang="en-US" b="1" u="sng" dirty="0" smtClean="0">
                <a:solidFill>
                  <a:srgbClr val="000000"/>
                </a:solidFill>
              </a:rPr>
              <a:t>Constraint</a:t>
            </a:r>
            <a:r>
              <a:rPr lang="en-US" b="1" u="sng" dirty="0" smtClean="0">
                <a:solidFill>
                  <a:srgbClr val="000000"/>
                </a:solidFill>
              </a:rPr>
              <a:t> Profile:</a:t>
            </a:r>
          </a:p>
          <a:p>
            <a:pPr marL="0" indent="0">
              <a:buNone/>
            </a:pPr>
            <a:r>
              <a:rPr lang="en-US" dirty="0"/>
              <a:t>D</a:t>
            </a:r>
            <a:r>
              <a:rPr lang="en-US" dirty="0" smtClean="0"/>
              <a:t>efines </a:t>
            </a:r>
            <a:r>
              <a:rPr lang="en-US" dirty="0"/>
              <a:t>the modeling elements that may be applied to a reference model and archetype.  These elements “constrain” the target model narrowing the semantics and syntax.</a:t>
            </a:r>
            <a:r>
              <a:rPr lang="en-US" dirty="0"/>
              <a:t> </a:t>
            </a:r>
            <a:endParaRPr lang="en-US" dirty="0" smtClean="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54</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969403654"/>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Constraints</a:t>
            </a: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55</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pic>
        <p:nvPicPr>
          <p:cNvPr id="9" name="Content Placeholder 8" descr="Screen Shot 2015-04-21 at 9.20.20 PM.png"/>
          <p:cNvPicPr>
            <a:picLocks noGrp="1" noChangeAspect="1"/>
          </p:cNvPicPr>
          <p:nvPr>
            <p:ph idx="1"/>
          </p:nvPr>
        </p:nvPicPr>
        <p:blipFill>
          <a:blip r:embed="rId3">
            <a:extLst>
              <a:ext uri="{28A0092B-C50C-407E-A947-70E740481C1C}">
                <a14:useLocalDpi xmlns:a14="http://schemas.microsoft.com/office/drawing/2010/main" val="0"/>
              </a:ext>
            </a:extLst>
          </a:blip>
          <a:srcRect t="-1931" b="-1931"/>
          <a:stretch>
            <a:fillRect/>
          </a:stretch>
        </p:blipFill>
        <p:spPr/>
      </p:pic>
    </p:spTree>
    <p:extLst>
      <p:ext uri="{BB962C8B-B14F-4D97-AF65-F5344CB8AC3E}">
        <p14:creationId xmlns:p14="http://schemas.microsoft.com/office/powerpoint/2010/main" val="3358963568"/>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Identification &amp; </a:t>
            </a:r>
            <a:r>
              <a:rPr lang="en-US" dirty="0" err="1" smtClean="0"/>
              <a:t>Designatable</a:t>
            </a: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56</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
        <p:nvSpPr>
          <p:cNvPr id="8" name="Content Placeholder 7"/>
          <p:cNvSpPr>
            <a:spLocks noGrp="1"/>
          </p:cNvSpPr>
          <p:nvPr>
            <p:ph idx="1"/>
          </p:nvPr>
        </p:nvSpPr>
        <p:spPr/>
        <p:txBody>
          <a:bodyPr/>
          <a:lstStyle/>
          <a:p>
            <a:pPr marL="0" indent="0">
              <a:buNone/>
            </a:pPr>
            <a:r>
              <a:rPr lang="en-US" dirty="0"/>
              <a:t>Advised by ISO 11179-3</a:t>
            </a:r>
          </a:p>
          <a:p>
            <a:r>
              <a:rPr lang="en-US" dirty="0" err="1"/>
              <a:t>IdentifiableItem</a:t>
            </a:r>
            <a:endParaRPr lang="en-US" dirty="0"/>
          </a:p>
          <a:p>
            <a:pPr lvl="1"/>
            <a:r>
              <a:rPr lang="en-US" dirty="0"/>
              <a:t>Namespace + id</a:t>
            </a:r>
          </a:p>
          <a:p>
            <a:r>
              <a:rPr lang="en-US" dirty="0" err="1" smtClean="0"/>
              <a:t>DesignatableItem</a:t>
            </a:r>
            <a:endParaRPr lang="en-US" dirty="0"/>
          </a:p>
          <a:p>
            <a:pPr lvl="1"/>
            <a:r>
              <a:rPr lang="en-US" dirty="0"/>
              <a:t>Language + sign + [description]</a:t>
            </a:r>
          </a:p>
          <a:p>
            <a:r>
              <a:rPr lang="en-US" dirty="0"/>
              <a:t>Namespaces</a:t>
            </a:r>
          </a:p>
          <a:p>
            <a:r>
              <a:rPr lang="en-US" dirty="0"/>
              <a:t>“meaning” linkage from Class </a:t>
            </a:r>
          </a:p>
        </p:txBody>
      </p:sp>
      <p:sp>
        <p:nvSpPr>
          <p:cNvPr id="11" name="TextBox 10"/>
          <p:cNvSpPr txBox="1"/>
          <p:nvPr/>
        </p:nvSpPr>
        <p:spPr>
          <a:xfrm>
            <a:off x="480662" y="6430142"/>
            <a:ext cx="3110515" cy="261610"/>
          </a:xfrm>
          <a:prstGeom prst="rect">
            <a:avLst/>
          </a:prstGeom>
          <a:noFill/>
        </p:spPr>
        <p:txBody>
          <a:bodyPr wrap="square" rtlCol="0">
            <a:spAutoFit/>
          </a:bodyPr>
          <a:lstStyle/>
          <a:p>
            <a:r>
              <a:rPr lang="en-US" sz="1100" i="1" dirty="0" smtClean="0"/>
              <a:t>Courtesy: Harold </a:t>
            </a:r>
            <a:r>
              <a:rPr lang="en-US" sz="1100" i="1" dirty="0" err="1" smtClean="0"/>
              <a:t>Solbrig</a:t>
            </a:r>
            <a:endParaRPr lang="en-US" sz="1100" i="1" dirty="0"/>
          </a:p>
        </p:txBody>
      </p:sp>
    </p:spTree>
    <p:extLst>
      <p:ext uri="{BB962C8B-B14F-4D97-AF65-F5344CB8AC3E}">
        <p14:creationId xmlns:p14="http://schemas.microsoft.com/office/powerpoint/2010/main" val="1456903331"/>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Terminology Profile</a:t>
            </a: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57</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
        <p:nvSpPr>
          <p:cNvPr id="8" name="Content Placeholder 7"/>
          <p:cNvSpPr>
            <a:spLocks noGrp="1"/>
          </p:cNvSpPr>
          <p:nvPr>
            <p:ph idx="1"/>
          </p:nvPr>
        </p:nvSpPr>
        <p:spPr/>
        <p:txBody>
          <a:bodyPr/>
          <a:lstStyle/>
          <a:p>
            <a:pPr marL="0" indent="0">
              <a:buNone/>
            </a:pPr>
            <a:r>
              <a:rPr lang="en-US" dirty="0" smtClean="0"/>
              <a:t>Describes how various elements of Standards:</a:t>
            </a:r>
          </a:p>
          <a:p>
            <a:r>
              <a:rPr lang="en-US" dirty="0" smtClean="0"/>
              <a:t>Common Terminology Services (CTS2)</a:t>
            </a:r>
          </a:p>
          <a:p>
            <a:r>
              <a:rPr lang="en-US" dirty="0" smtClean="0"/>
              <a:t>ISO 11179 – Metadata Repository (3</a:t>
            </a:r>
            <a:r>
              <a:rPr lang="en-US" baseline="30000" dirty="0" smtClean="0"/>
              <a:t>rd</a:t>
            </a:r>
            <a:r>
              <a:rPr lang="en-US" dirty="0" smtClean="0"/>
              <a:t> Ed.)</a:t>
            </a:r>
          </a:p>
          <a:p>
            <a:pPr>
              <a:buFontTx/>
              <a:buChar char="-"/>
            </a:pPr>
            <a:r>
              <a:rPr lang="en-US" dirty="0" smtClean="0"/>
              <a:t>can be utilized to bind identifiers and terms used (in archetypes) to terminology resources like:</a:t>
            </a:r>
          </a:p>
          <a:p>
            <a:pPr lvl="1">
              <a:buFontTx/>
              <a:buChar char="-"/>
            </a:pPr>
            <a:r>
              <a:rPr lang="en-US" dirty="0" smtClean="0"/>
              <a:t>Code Systems</a:t>
            </a:r>
          </a:p>
          <a:p>
            <a:pPr lvl="1">
              <a:buFontTx/>
              <a:buChar char="-"/>
            </a:pPr>
            <a:r>
              <a:rPr lang="en-US" dirty="0" smtClean="0"/>
              <a:t>Value Sets and Permissible Values</a:t>
            </a:r>
          </a:p>
        </p:txBody>
      </p:sp>
    </p:spTree>
    <p:extLst>
      <p:ext uri="{BB962C8B-B14F-4D97-AF65-F5344CB8AC3E}">
        <p14:creationId xmlns:p14="http://schemas.microsoft.com/office/powerpoint/2010/main" val="4227390058"/>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Terminology Profile</a:t>
            </a: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58</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pic>
        <p:nvPicPr>
          <p:cNvPr id="11" name="Content Placeholder 10" descr="Screen Shot 2015-04-21 at 9.37.31 PM.png"/>
          <p:cNvPicPr>
            <a:picLocks noGrp="1" noChangeAspect="1"/>
          </p:cNvPicPr>
          <p:nvPr>
            <p:ph idx="1"/>
          </p:nvPr>
        </p:nvPicPr>
        <p:blipFill>
          <a:blip r:embed="rId3">
            <a:extLst>
              <a:ext uri="{28A0092B-C50C-407E-A947-70E740481C1C}">
                <a14:useLocalDpi xmlns:a14="http://schemas.microsoft.com/office/drawing/2010/main" val="0"/>
              </a:ext>
            </a:extLst>
          </a:blip>
          <a:srcRect l="-13510" r="-13510"/>
          <a:stretch>
            <a:fillRect/>
          </a:stretch>
        </p:blipFill>
        <p:spPr/>
      </p:pic>
    </p:spTree>
    <p:extLst>
      <p:ext uri="{BB962C8B-B14F-4D97-AF65-F5344CB8AC3E}">
        <p14:creationId xmlns:p14="http://schemas.microsoft.com/office/powerpoint/2010/main" val="4156076032"/>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Terminology Binding</a:t>
            </a: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59</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p:txBody>
          <a:bodyPr/>
          <a:lstStyle/>
          <a:p>
            <a:pPr marL="0" indent="0">
              <a:buNone/>
            </a:pPr>
            <a:r>
              <a:rPr lang="en-US" dirty="0" smtClean="0"/>
              <a:t>Example of term bound to a concept to define it’s meaning:</a:t>
            </a:r>
          </a:p>
          <a:p>
            <a:r>
              <a:rPr lang="en-US" dirty="0" smtClean="0"/>
              <a:t>Blood Specimen – SNOMED ID: 122560006</a:t>
            </a:r>
          </a:p>
          <a:p>
            <a:endParaRPr lang="en-US" dirty="0"/>
          </a:p>
        </p:txBody>
      </p:sp>
      <p:pic>
        <p:nvPicPr>
          <p:cNvPr id="8" name="Picture 7" descr="Screen Shot 2015-04-21 at 9.42.4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3433802"/>
            <a:ext cx="4114800" cy="1320800"/>
          </a:xfrm>
          <a:prstGeom prst="rect">
            <a:avLst/>
          </a:prstGeom>
        </p:spPr>
      </p:pic>
      <p:sp>
        <p:nvSpPr>
          <p:cNvPr id="9" name="TextBox 8"/>
          <p:cNvSpPr txBox="1"/>
          <p:nvPr/>
        </p:nvSpPr>
        <p:spPr>
          <a:xfrm>
            <a:off x="816496" y="5524643"/>
            <a:ext cx="1451549" cy="369332"/>
          </a:xfrm>
          <a:prstGeom prst="rect">
            <a:avLst/>
          </a:prstGeom>
          <a:noFill/>
        </p:spPr>
        <p:txBody>
          <a:bodyPr wrap="square" rtlCol="0">
            <a:spAutoFit/>
          </a:bodyPr>
          <a:lstStyle/>
          <a:p>
            <a:r>
              <a:rPr lang="en-US" dirty="0" smtClean="0"/>
              <a:t>“blspec001”</a:t>
            </a:r>
            <a:endParaRPr lang="en-US" dirty="0"/>
          </a:p>
        </p:txBody>
      </p:sp>
      <p:sp>
        <p:nvSpPr>
          <p:cNvPr id="12" name="TextBox 11"/>
          <p:cNvSpPr txBox="1"/>
          <p:nvPr/>
        </p:nvSpPr>
        <p:spPr>
          <a:xfrm>
            <a:off x="6699488" y="5491159"/>
            <a:ext cx="1451549" cy="369332"/>
          </a:xfrm>
          <a:prstGeom prst="rect">
            <a:avLst/>
          </a:prstGeom>
          <a:noFill/>
        </p:spPr>
        <p:txBody>
          <a:bodyPr wrap="square" rtlCol="0">
            <a:spAutoFit/>
          </a:bodyPr>
          <a:lstStyle/>
          <a:p>
            <a:r>
              <a:rPr lang="en-US" dirty="0" smtClean="0"/>
              <a:t>“</a:t>
            </a:r>
            <a:r>
              <a:rPr lang="en-US" dirty="0" err="1" smtClean="0"/>
              <a:t>Blood_spec</a:t>
            </a:r>
            <a:r>
              <a:rPr lang="en-US" dirty="0" smtClean="0"/>
              <a:t>”</a:t>
            </a:r>
            <a:endParaRPr lang="en-US" dirty="0"/>
          </a:p>
        </p:txBody>
      </p:sp>
      <p:cxnSp>
        <p:nvCxnSpPr>
          <p:cNvPr id="13" name="Straight Arrow Connector 12"/>
          <p:cNvCxnSpPr>
            <a:endCxn id="8" idx="1"/>
          </p:cNvCxnSpPr>
          <p:nvPr/>
        </p:nvCxnSpPr>
        <p:spPr>
          <a:xfrm flipV="1">
            <a:off x="1285225" y="4094202"/>
            <a:ext cx="1153175" cy="13969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59450" y="4385270"/>
            <a:ext cx="1451549" cy="369332"/>
          </a:xfrm>
          <a:prstGeom prst="rect">
            <a:avLst/>
          </a:prstGeom>
          <a:noFill/>
        </p:spPr>
        <p:txBody>
          <a:bodyPr wrap="square" rtlCol="0">
            <a:spAutoFit/>
          </a:bodyPr>
          <a:lstStyle/>
          <a:p>
            <a:r>
              <a:rPr lang="en-US" dirty="0" err="1" smtClean="0"/>
              <a:t>definedBy</a:t>
            </a:r>
            <a:endParaRPr lang="en-US" dirty="0"/>
          </a:p>
        </p:txBody>
      </p:sp>
      <p:cxnSp>
        <p:nvCxnSpPr>
          <p:cNvPr id="16" name="Straight Arrow Connector 15"/>
          <p:cNvCxnSpPr>
            <a:endCxn id="8" idx="3"/>
          </p:cNvCxnSpPr>
          <p:nvPr/>
        </p:nvCxnSpPr>
        <p:spPr>
          <a:xfrm flipH="1" flipV="1">
            <a:off x="6553200" y="4094202"/>
            <a:ext cx="872063" cy="13969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7032135" y="4385270"/>
            <a:ext cx="1451549" cy="369332"/>
          </a:xfrm>
          <a:prstGeom prst="rect">
            <a:avLst/>
          </a:prstGeom>
          <a:noFill/>
        </p:spPr>
        <p:txBody>
          <a:bodyPr wrap="square" rtlCol="0">
            <a:spAutoFit/>
          </a:bodyPr>
          <a:lstStyle/>
          <a:p>
            <a:r>
              <a:rPr lang="en-US" dirty="0" err="1" smtClean="0"/>
              <a:t>definedBy</a:t>
            </a:r>
            <a:endParaRPr lang="en-US" dirty="0"/>
          </a:p>
        </p:txBody>
      </p:sp>
      <p:sp>
        <p:nvSpPr>
          <p:cNvPr id="19" name="TextBox 18"/>
          <p:cNvSpPr txBox="1"/>
          <p:nvPr/>
        </p:nvSpPr>
        <p:spPr>
          <a:xfrm>
            <a:off x="3553271" y="6042115"/>
            <a:ext cx="1859795" cy="369332"/>
          </a:xfrm>
          <a:prstGeom prst="rect">
            <a:avLst/>
          </a:prstGeom>
          <a:solidFill>
            <a:schemeClr val="accent3">
              <a:lumMod val="40000"/>
              <a:lumOff val="60000"/>
            </a:schemeClr>
          </a:solidFill>
        </p:spPr>
        <p:txBody>
          <a:bodyPr wrap="square" rtlCol="0">
            <a:spAutoFit/>
          </a:bodyPr>
          <a:lstStyle/>
          <a:p>
            <a:pPr algn="ctr"/>
            <a:r>
              <a:rPr lang="en-US" dirty="0" smtClean="0"/>
              <a:t>Meaning is same</a:t>
            </a:r>
            <a:endParaRPr lang="en-US" dirty="0"/>
          </a:p>
        </p:txBody>
      </p:sp>
      <p:sp>
        <p:nvSpPr>
          <p:cNvPr id="20" name="TextBox 19"/>
          <p:cNvSpPr txBox="1"/>
          <p:nvPr/>
        </p:nvSpPr>
        <p:spPr>
          <a:xfrm>
            <a:off x="1829557" y="4838894"/>
            <a:ext cx="1905157" cy="369332"/>
          </a:xfrm>
          <a:prstGeom prst="rect">
            <a:avLst/>
          </a:prstGeom>
          <a:noFill/>
        </p:spPr>
        <p:txBody>
          <a:bodyPr wrap="square" rtlCol="0">
            <a:spAutoFit/>
          </a:bodyPr>
          <a:lstStyle/>
          <a:p>
            <a:r>
              <a:rPr lang="en-US" dirty="0" err="1" smtClean="0"/>
              <a:t>ConceptReference</a:t>
            </a:r>
            <a:endParaRPr lang="en-US" dirty="0"/>
          </a:p>
        </p:txBody>
      </p:sp>
      <p:sp>
        <p:nvSpPr>
          <p:cNvPr id="21" name="TextBox 20"/>
          <p:cNvSpPr txBox="1"/>
          <p:nvPr/>
        </p:nvSpPr>
        <p:spPr>
          <a:xfrm>
            <a:off x="5067221" y="4838894"/>
            <a:ext cx="1905157" cy="369332"/>
          </a:xfrm>
          <a:prstGeom prst="rect">
            <a:avLst/>
          </a:prstGeom>
          <a:noFill/>
        </p:spPr>
        <p:txBody>
          <a:bodyPr wrap="square" rtlCol="0">
            <a:spAutoFit/>
          </a:bodyPr>
          <a:lstStyle/>
          <a:p>
            <a:r>
              <a:rPr lang="en-US" dirty="0" err="1" smtClean="0"/>
              <a:t>ConceptReference</a:t>
            </a:r>
            <a:endParaRPr lang="en-US" dirty="0"/>
          </a:p>
        </p:txBody>
      </p:sp>
    </p:spTree>
    <p:extLst>
      <p:ext uri="{BB962C8B-B14F-4D97-AF65-F5344CB8AC3E}">
        <p14:creationId xmlns:p14="http://schemas.microsoft.com/office/powerpoint/2010/main" val="160904058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26"/>
          <p:cNvPicPr>
            <a:picLocks noChangeArrowheads="1"/>
          </p:cNvPicPr>
          <p:nvPr/>
        </p:nvPicPr>
        <p:blipFill>
          <a:blip r:embed="rId3" cstate="print"/>
          <a:srcRect l="-627" t="-1176" r="-519" b="-1620"/>
          <a:stretch>
            <a:fillRect/>
          </a:stretch>
        </p:blipFill>
        <p:spPr bwMode="auto">
          <a:xfrm>
            <a:off x="341586" y="1677363"/>
            <a:ext cx="8583448" cy="4611327"/>
          </a:xfrm>
          <a:prstGeom prst="rect">
            <a:avLst/>
          </a:prstGeom>
          <a:solidFill>
            <a:schemeClr val="bg1"/>
          </a:solidFill>
          <a:ln w="9525">
            <a:noFill/>
            <a:miter lim="800000"/>
            <a:headEnd/>
            <a:tailEnd/>
          </a:ln>
        </p:spPr>
      </p:pic>
      <p:sp>
        <p:nvSpPr>
          <p:cNvPr id="2" name="Title 1"/>
          <p:cNvSpPr>
            <a:spLocks noGrp="1"/>
          </p:cNvSpPr>
          <p:nvPr>
            <p:ph type="title"/>
          </p:nvPr>
        </p:nvSpPr>
        <p:spPr>
          <a:xfrm>
            <a:off x="80392" y="152400"/>
            <a:ext cx="8020000" cy="838200"/>
          </a:xfrm>
        </p:spPr>
        <p:txBody>
          <a:bodyPr>
            <a:normAutofit fontScale="90000"/>
          </a:bodyPr>
          <a:lstStyle/>
          <a:p>
            <a:pPr algn="ctr"/>
            <a:r>
              <a:rPr lang="en-AU" sz="3200" dirty="0" err="1" smtClean="0"/>
              <a:t>IsoSemantic</a:t>
            </a:r>
            <a:r>
              <a:rPr lang="en-AU" sz="3200" dirty="0" smtClean="0"/>
              <a:t> Models – Example </a:t>
            </a:r>
            <a:r>
              <a:rPr lang="en-AU" sz="3200" dirty="0"/>
              <a:t>Instances</a:t>
            </a:r>
            <a:br>
              <a:rPr lang="en-AU" sz="3200" dirty="0"/>
            </a:br>
            <a:r>
              <a:rPr lang="en-AU" sz="2400" dirty="0"/>
              <a:t>(from </a:t>
            </a:r>
            <a:r>
              <a:rPr lang="en-AU" sz="2400" dirty="0" err="1"/>
              <a:t>Dr.</a:t>
            </a:r>
            <a:r>
              <a:rPr lang="en-AU" sz="2400" dirty="0"/>
              <a:t> Linda Bird)</a:t>
            </a:r>
          </a:p>
        </p:txBody>
      </p:sp>
      <p:sp>
        <p:nvSpPr>
          <p:cNvPr id="5" name="Rectangle 4"/>
          <p:cNvSpPr/>
          <p:nvPr/>
        </p:nvSpPr>
        <p:spPr>
          <a:xfrm>
            <a:off x="0" y="1066800"/>
            <a:ext cx="9144000" cy="461665"/>
          </a:xfrm>
          <a:prstGeom prst="rect">
            <a:avLst/>
          </a:prstGeom>
          <a:solidFill>
            <a:srgbClr val="CCFF99"/>
          </a:solidFill>
        </p:spPr>
        <p:txBody>
          <a:bodyPr wrap="square">
            <a:spAutoFit/>
          </a:bodyPr>
          <a:lstStyle/>
          <a:p>
            <a:pPr algn="ctr"/>
            <a:r>
              <a:rPr lang="en-US" sz="2400" dirty="0" smtClean="0">
                <a:solidFill>
                  <a:srgbClr val="000066"/>
                </a:solidFill>
                <a:latin typeface="Arial" charset="0"/>
              </a:rPr>
              <a:t>e.g. “Suspected Lung Cancer”</a:t>
            </a:r>
            <a:endParaRPr lang="en-US" sz="2400" dirty="0">
              <a:solidFill>
                <a:srgbClr val="000066"/>
              </a:solidFill>
              <a:latin typeface="Arial" charset="0"/>
            </a:endParaRPr>
          </a:p>
        </p:txBody>
      </p:sp>
      <p:cxnSp>
        <p:nvCxnSpPr>
          <p:cNvPr id="7" name="Straight Connector 6"/>
          <p:cNvCxnSpPr/>
          <p:nvPr/>
        </p:nvCxnSpPr>
        <p:spPr>
          <a:xfrm flipV="1">
            <a:off x="0" y="1066800"/>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221655" y="6472046"/>
            <a:ext cx="4651888" cy="261610"/>
          </a:xfrm>
          <a:prstGeom prst="rect">
            <a:avLst/>
          </a:prstGeom>
          <a:noFill/>
        </p:spPr>
        <p:txBody>
          <a:bodyPr wrap="square" rtlCol="0">
            <a:spAutoFit/>
          </a:bodyPr>
          <a:lstStyle/>
          <a:p>
            <a:r>
              <a:rPr lang="en-US" sz="1100" i="1" dirty="0" smtClean="0"/>
              <a:t>Courtesy: Dr. Stanley M. Huff (Intermountain Healthcare), and Dr. Linda Bird</a:t>
            </a:r>
            <a:endParaRPr lang="en-US" sz="1100" i="1" dirty="0"/>
          </a:p>
        </p:txBody>
      </p:sp>
    </p:spTree>
    <p:extLst>
      <p:ext uri="{BB962C8B-B14F-4D97-AF65-F5344CB8AC3E}">
        <p14:creationId xmlns:p14="http://schemas.microsoft.com/office/powerpoint/2010/main" val="2675471422"/>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Common Terminology Services 2</a:t>
            </a: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60</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
        <p:nvSpPr>
          <p:cNvPr id="8" name="Content Placeholder 7"/>
          <p:cNvSpPr>
            <a:spLocks noGrp="1"/>
          </p:cNvSpPr>
          <p:nvPr>
            <p:ph idx="1"/>
          </p:nvPr>
        </p:nvSpPr>
        <p:spPr/>
        <p:txBody>
          <a:bodyPr>
            <a:normAutofit fontScale="92500" lnSpcReduction="20000"/>
          </a:bodyPr>
          <a:lstStyle/>
          <a:p>
            <a:pPr marL="0" indent="0">
              <a:buNone/>
            </a:pPr>
            <a:r>
              <a:rPr lang="en-US" b="1" dirty="0"/>
              <a:t>CTS2</a:t>
            </a:r>
            <a:r>
              <a:rPr lang="en-US" dirty="0"/>
              <a:t> is a model and specification for discovering, accessing, distributing and updated terminological resources on the internet</a:t>
            </a:r>
            <a:r>
              <a:rPr lang="en-US" dirty="0" smtClean="0"/>
              <a:t>.</a:t>
            </a:r>
          </a:p>
          <a:p>
            <a:pPr>
              <a:buFontTx/>
              <a:buChar char="-"/>
            </a:pPr>
            <a:r>
              <a:rPr lang="en-US" dirty="0" smtClean="0"/>
              <a:t>Code Systems, </a:t>
            </a:r>
          </a:p>
          <a:p>
            <a:pPr>
              <a:buFontTx/>
              <a:buChar char="-"/>
            </a:pPr>
            <a:r>
              <a:rPr lang="en-US" dirty="0" smtClean="0"/>
              <a:t>Terminology Concepts,</a:t>
            </a:r>
          </a:p>
          <a:p>
            <a:pPr>
              <a:buFontTx/>
              <a:buChar char="-"/>
            </a:pPr>
            <a:r>
              <a:rPr lang="en-US" dirty="0" smtClean="0"/>
              <a:t>Value Sets,</a:t>
            </a:r>
          </a:p>
          <a:p>
            <a:pPr>
              <a:buFontTx/>
              <a:buChar char="-"/>
            </a:pPr>
            <a:r>
              <a:rPr lang="en-US" dirty="0" smtClean="0"/>
              <a:t>Access with Services API:</a:t>
            </a:r>
          </a:p>
          <a:p>
            <a:pPr lvl="1">
              <a:buFontTx/>
              <a:buChar char="-"/>
            </a:pPr>
            <a:r>
              <a:rPr lang="en-US" dirty="0" smtClean="0"/>
              <a:t>REST API implementation to access CTS2 resources</a:t>
            </a:r>
          </a:p>
          <a:p>
            <a:pPr lvl="1">
              <a:buFontTx/>
              <a:buChar char="-"/>
            </a:pPr>
            <a:r>
              <a:rPr lang="en-US" dirty="0">
                <a:hlinkClick r:id="rId3"/>
              </a:rPr>
              <a:t>http://informatics.mayo.edu/</a:t>
            </a:r>
            <a:r>
              <a:rPr lang="en-US" dirty="0" smtClean="0">
                <a:hlinkClick r:id="rId3"/>
              </a:rPr>
              <a:t>cts2</a:t>
            </a:r>
            <a:endParaRPr lang="en-US" dirty="0" smtClean="0"/>
          </a:p>
          <a:p>
            <a:pPr lvl="1">
              <a:buFontTx/>
              <a:buChar char="-"/>
            </a:pPr>
            <a:r>
              <a:rPr lang="en-US" dirty="0" smtClean="0"/>
              <a:t>OMG </a:t>
            </a:r>
            <a:r>
              <a:rPr lang="en-US" dirty="0"/>
              <a:t>Standard: </a:t>
            </a:r>
            <a:r>
              <a:rPr lang="en-US" dirty="0">
                <a:hlinkClick r:id="rId4"/>
              </a:rPr>
              <a:t>http://www.omg.org/spec/CTS2</a:t>
            </a:r>
            <a:r>
              <a:rPr lang="en-US" dirty="0" smtClean="0">
                <a:hlinkClick r:id="rId4"/>
              </a:rPr>
              <a:t>/</a:t>
            </a:r>
            <a:endParaRPr lang="en-US" dirty="0" smtClean="0"/>
          </a:p>
          <a:p>
            <a:pPr lvl="1">
              <a:buFontTx/>
              <a:buChar char="-"/>
            </a:pPr>
            <a:endParaRPr lang="en-US" dirty="0" smtClean="0"/>
          </a:p>
          <a:p>
            <a:pPr lvl="1">
              <a:buFontTx/>
              <a:buChar char="-"/>
            </a:pPr>
            <a:endParaRPr lang="en-US" dirty="0" smtClean="0"/>
          </a:p>
          <a:p>
            <a:pPr lvl="1">
              <a:buFontTx/>
              <a:buChar char="-"/>
            </a:pPr>
            <a:endParaRPr lang="en-US" dirty="0"/>
          </a:p>
          <a:p>
            <a:pPr marL="0" indent="0">
              <a:buNone/>
            </a:pPr>
            <a:endParaRPr lang="en-US" dirty="0" smtClean="0"/>
          </a:p>
        </p:txBody>
      </p:sp>
    </p:spTree>
    <p:extLst>
      <p:ext uri="{BB962C8B-B14F-4D97-AF65-F5344CB8AC3E}">
        <p14:creationId xmlns:p14="http://schemas.microsoft.com/office/powerpoint/2010/main" val="140289827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Modeling Approach</a:t>
            </a:r>
            <a:endParaRPr lang="en-US" dirty="0"/>
          </a:p>
        </p:txBody>
      </p:sp>
      <p:sp>
        <p:nvSpPr>
          <p:cNvPr id="3" name="Content Placeholder 2"/>
          <p:cNvSpPr>
            <a:spLocks noGrp="1"/>
          </p:cNvSpPr>
          <p:nvPr>
            <p:ph idx="1"/>
          </p:nvPr>
        </p:nvSpPr>
        <p:spPr/>
        <p:txBody>
          <a:bodyPr/>
          <a:lstStyle/>
          <a:p>
            <a:r>
              <a:rPr lang="en-US" dirty="0" smtClean="0"/>
              <a:t>Top-Down Modeling</a:t>
            </a:r>
            <a:endParaRPr lang="en-US" dirty="0"/>
          </a:p>
          <a:p>
            <a:pPr marL="457200" lvl="1" indent="0">
              <a:buNone/>
            </a:pPr>
            <a:endParaRPr lang="en-US" dirty="0"/>
          </a:p>
          <a:p>
            <a:pPr marL="457200" lvl="1" indent="0">
              <a:buNone/>
            </a:pPr>
            <a:r>
              <a:rPr lang="en-US" dirty="0" smtClean="0"/>
              <a:t>Generic </a:t>
            </a:r>
            <a:r>
              <a:rPr lang="en-US" dirty="0" smtClean="0">
                <a:sym typeface="Wingdings"/>
              </a:rPr>
              <a:t> Specific</a:t>
            </a:r>
          </a:p>
          <a:p>
            <a:pPr marL="457200" lvl="1" indent="0">
              <a:buNone/>
            </a:pPr>
            <a:endParaRPr lang="en-US" dirty="0" smtClean="0">
              <a:sym typeface="Wingdings"/>
            </a:endParaRPr>
          </a:p>
          <a:p>
            <a:pPr marL="457200" lvl="1" indent="0">
              <a:buNone/>
            </a:pPr>
            <a:r>
              <a:rPr lang="en-US" dirty="0" smtClean="0">
                <a:sym typeface="Wingdings"/>
              </a:rPr>
              <a:t>At each level we specialize</a:t>
            </a:r>
          </a:p>
          <a:p>
            <a:pPr lvl="1"/>
            <a:r>
              <a:rPr lang="en-US" dirty="0" smtClean="0">
                <a:sym typeface="Wingdings"/>
              </a:rPr>
              <a:t>Properties</a:t>
            </a:r>
          </a:p>
          <a:p>
            <a:pPr lvl="1"/>
            <a:r>
              <a:rPr lang="en-US" dirty="0" smtClean="0">
                <a:sym typeface="Wingdings"/>
              </a:rPr>
              <a:t>Associations</a:t>
            </a:r>
          </a:p>
          <a:p>
            <a:pPr lvl="1"/>
            <a:endParaRPr lang="en-US" dirty="0" smtClean="0">
              <a:sym typeface="Wingdings"/>
            </a:endParaRPr>
          </a:p>
          <a:p>
            <a:pPr marL="457200" lvl="1" indent="0">
              <a:buNone/>
            </a:pP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F1C60CE6-A564-2C44-BB7B-900AEECBE3A4}" type="slidenum">
              <a:rPr lang="en-US" smtClean="0"/>
              <a:t>7</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descr="Screen Shot 2015-04-20 at 9.55.4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7091" y="1188975"/>
            <a:ext cx="3505200" cy="5575300"/>
          </a:xfrm>
          <a:prstGeom prst="rect">
            <a:avLst/>
          </a:prstGeom>
        </p:spPr>
      </p:pic>
    </p:spTree>
    <p:extLst>
      <p:ext uri="{BB962C8B-B14F-4D97-AF65-F5344CB8AC3E}">
        <p14:creationId xmlns:p14="http://schemas.microsoft.com/office/powerpoint/2010/main" val="344122245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reen Shot 2015-04-20 at 9.55.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232900"/>
            <a:ext cx="8364817" cy="5123450"/>
          </a:xfrm>
          <a:prstGeom prst="rect">
            <a:avLst/>
          </a:prstGeom>
        </p:spPr>
      </p:pic>
      <p:sp>
        <p:nvSpPr>
          <p:cNvPr id="2" name="Title 1"/>
          <p:cNvSpPr>
            <a:spLocks noGrp="1"/>
          </p:cNvSpPr>
          <p:nvPr>
            <p:ph type="title"/>
          </p:nvPr>
        </p:nvSpPr>
        <p:spPr>
          <a:xfrm>
            <a:off x="457200" y="274638"/>
            <a:ext cx="8229600" cy="914337"/>
          </a:xfrm>
        </p:spPr>
        <p:txBody>
          <a:bodyPr/>
          <a:lstStyle/>
          <a:p>
            <a:r>
              <a:rPr lang="en-US" dirty="0" smtClean="0"/>
              <a:t>Top-Down Modeling Approach</a:t>
            </a:r>
            <a:endParaRPr lang="en-US" dirty="0"/>
          </a:p>
        </p:txBody>
      </p:sp>
      <p:sp>
        <p:nvSpPr>
          <p:cNvPr id="3" name="Content Placeholder 2"/>
          <p:cNvSpPr>
            <a:spLocks noGrp="1"/>
          </p:cNvSpPr>
          <p:nvPr>
            <p:ph idx="1"/>
          </p:nvPr>
        </p:nvSpPr>
        <p:spPr/>
        <p:txBody>
          <a:bodyPr/>
          <a:lstStyle/>
          <a:p>
            <a:pPr marL="457200" lvl="1" indent="0">
              <a:buNone/>
            </a:pPr>
            <a:endParaRPr lang="en-US" dirty="0" smtClean="0">
              <a:sym typeface="Wingdings"/>
            </a:endParaRPr>
          </a:p>
          <a:p>
            <a:pPr marL="457200" lvl="1" indent="0">
              <a:buNone/>
            </a:pP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F1C60CE6-A564-2C44-BB7B-900AEECBE3A4}" type="slidenum">
              <a:rPr lang="en-US" smtClean="0"/>
              <a:t>8</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181338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5-04-20 at 9.56.1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613" y="1225005"/>
            <a:ext cx="8190187" cy="5046018"/>
          </a:xfrm>
          <a:prstGeom prst="rect">
            <a:avLst/>
          </a:prstGeom>
        </p:spPr>
      </p:pic>
      <p:sp>
        <p:nvSpPr>
          <p:cNvPr id="2" name="Title 1"/>
          <p:cNvSpPr>
            <a:spLocks noGrp="1"/>
          </p:cNvSpPr>
          <p:nvPr>
            <p:ph type="title"/>
          </p:nvPr>
        </p:nvSpPr>
        <p:spPr>
          <a:xfrm>
            <a:off x="457200" y="274638"/>
            <a:ext cx="8229600" cy="914337"/>
          </a:xfrm>
        </p:spPr>
        <p:txBody>
          <a:bodyPr/>
          <a:lstStyle/>
          <a:p>
            <a:r>
              <a:rPr lang="en-US" dirty="0" smtClean="0"/>
              <a:t>Top-Down Modeling Approach</a:t>
            </a:r>
            <a:endParaRPr lang="en-US" dirty="0"/>
          </a:p>
        </p:txBody>
      </p:sp>
      <p:sp>
        <p:nvSpPr>
          <p:cNvPr id="3" name="Content Placeholder 2"/>
          <p:cNvSpPr>
            <a:spLocks noGrp="1"/>
          </p:cNvSpPr>
          <p:nvPr>
            <p:ph idx="1"/>
          </p:nvPr>
        </p:nvSpPr>
        <p:spPr/>
        <p:txBody>
          <a:bodyPr/>
          <a:lstStyle/>
          <a:p>
            <a:pPr marL="457200" lvl="1" indent="0">
              <a:buNone/>
            </a:pPr>
            <a:endParaRPr lang="en-US" dirty="0" smtClean="0">
              <a:sym typeface="Wingdings"/>
            </a:endParaRPr>
          </a:p>
          <a:p>
            <a:pPr marL="457200" lvl="1" indent="0">
              <a:buNone/>
            </a:pP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F1C60CE6-A564-2C44-BB7B-900AEECBE3A4}" type="slidenum">
              <a:rPr lang="en-US" smtClean="0"/>
              <a:t>9</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729914" y="5275607"/>
            <a:ext cx="7751689" cy="7007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7690069" y="5973379"/>
            <a:ext cx="525517" cy="369332"/>
          </a:xfrm>
          <a:prstGeom prst="rect">
            <a:avLst/>
          </a:prstGeom>
          <a:noFill/>
        </p:spPr>
        <p:txBody>
          <a:bodyPr wrap="square" rtlCol="0">
            <a:spAutoFit/>
          </a:bodyPr>
          <a:lstStyle/>
          <a:p>
            <a:r>
              <a:rPr 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30616808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2000" fill="hold"/>
                                        <p:tgtEl>
                                          <p:spTgt spid="10"/>
                                        </p:tgtEl>
                                        <p:attrNameLst>
                                          <p:attrName>ppt_w</p:attrName>
                                        </p:attrNameLst>
                                      </p:cBhvr>
                                      <p:tavLst>
                                        <p:tav tm="0">
                                          <p:val>
                                            <p:fltVal val="0"/>
                                          </p:val>
                                        </p:tav>
                                        <p:tav tm="100000">
                                          <p:val>
                                            <p:strVal val="#ppt_w"/>
                                          </p:val>
                                        </p:tav>
                                      </p:tavLst>
                                    </p:anim>
                                    <p:anim calcmode="lin" valueType="num">
                                      <p:cBhvr>
                                        <p:cTn id="8" dur="20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1098</TotalTime>
  <Words>3268</Words>
  <Application>Microsoft Macintosh PowerPoint</Application>
  <PresentationFormat>On-screen Show (4:3)</PresentationFormat>
  <Paragraphs>634</Paragraphs>
  <Slides>60</Slides>
  <Notes>58</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AML Archetype Modeling Language Improving interoperability of information models  </vt:lpstr>
      <vt:lpstr>Agenda</vt:lpstr>
      <vt:lpstr>Interoperability Problem</vt:lpstr>
      <vt:lpstr>Interoperability Problem</vt:lpstr>
      <vt:lpstr>IsoSemantic Models – Example of Problem (from Dr. Linda Bird)</vt:lpstr>
      <vt:lpstr>IsoSemantic Models – Example Instances (from Dr. Linda Bird)</vt:lpstr>
      <vt:lpstr>Modeling Approach</vt:lpstr>
      <vt:lpstr>Top-Down Modeling Approach</vt:lpstr>
      <vt:lpstr>Top-Down Modeling Approach</vt:lpstr>
      <vt:lpstr>Bottom-Up Modeling Approach</vt:lpstr>
      <vt:lpstr>Bottom-Up Modeling Approach</vt:lpstr>
      <vt:lpstr>Archetype</vt:lpstr>
      <vt:lpstr>Archetypes</vt:lpstr>
      <vt:lpstr>Without Archetypes</vt:lpstr>
      <vt:lpstr>With Archetypes</vt:lpstr>
      <vt:lpstr>Reference Model Example</vt:lpstr>
      <vt:lpstr>An Archetype Example</vt:lpstr>
      <vt:lpstr>Detailed Clinical Models</vt:lpstr>
      <vt:lpstr>Clinical Information Modeling Initiative</vt:lpstr>
      <vt:lpstr>CIMI – Strategic Goal</vt:lpstr>
      <vt:lpstr>CIMI – Deliverables</vt:lpstr>
      <vt:lpstr>CIMI – Target Domains</vt:lpstr>
      <vt:lpstr>CIMI – Shared Repository</vt:lpstr>
      <vt:lpstr>CIMI – Coded Elements</vt:lpstr>
      <vt:lpstr>CIMI – Model Browser</vt:lpstr>
      <vt:lpstr>Frameworks &amp; Tools</vt:lpstr>
      <vt:lpstr>HL7 Templates</vt:lpstr>
      <vt:lpstr>HL7 DCMs</vt:lpstr>
      <vt:lpstr>Archetype Definition Language</vt:lpstr>
      <vt:lpstr>ADL Workbench</vt:lpstr>
      <vt:lpstr>ADL Workbench</vt:lpstr>
      <vt:lpstr>OpenEHR - CKM</vt:lpstr>
      <vt:lpstr>OpenEHR ADL</vt:lpstr>
      <vt:lpstr>GE-Intermountain Healthcare</vt:lpstr>
      <vt:lpstr>GE-Intermountain Healthcare</vt:lpstr>
      <vt:lpstr>Frameworks &amp; Tools</vt:lpstr>
      <vt:lpstr>AML : An OMG Standard</vt:lpstr>
      <vt:lpstr>Unified Modeling Language</vt:lpstr>
      <vt:lpstr>UML Example</vt:lpstr>
      <vt:lpstr>UML Instance Example</vt:lpstr>
      <vt:lpstr>XMI – XML Metadata Interchange</vt:lpstr>
      <vt:lpstr>UML Extension mechanism</vt:lpstr>
      <vt:lpstr>UML Extension mechanism</vt:lpstr>
      <vt:lpstr>UML Profile</vt:lpstr>
      <vt:lpstr>Archetypes in UML</vt:lpstr>
      <vt:lpstr>Clinical Models</vt:lpstr>
      <vt:lpstr>Clinical Models</vt:lpstr>
      <vt:lpstr>Code Generation</vt:lpstr>
      <vt:lpstr>Inside AML Specifications</vt:lpstr>
      <vt:lpstr>Reference Model</vt:lpstr>
      <vt:lpstr>Reference Model</vt:lpstr>
      <vt:lpstr>Archetype Model</vt:lpstr>
      <vt:lpstr>Archetype Model</vt:lpstr>
      <vt:lpstr>Constraint Model</vt:lpstr>
      <vt:lpstr>Constraints</vt:lpstr>
      <vt:lpstr>Identification &amp; Designatable</vt:lpstr>
      <vt:lpstr>Terminology Profile</vt:lpstr>
      <vt:lpstr>Terminology Profile</vt:lpstr>
      <vt:lpstr>Terminology Binding</vt:lpstr>
      <vt:lpstr>Common Terminology Services 2</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Sharma, Deepak K., M.S.</dc:creator>
  <cp:lastModifiedBy>Sharma, Deepak K., M.S.</cp:lastModifiedBy>
  <cp:revision>140</cp:revision>
  <dcterms:created xsi:type="dcterms:W3CDTF">2015-04-20T17:19:03Z</dcterms:created>
  <dcterms:modified xsi:type="dcterms:W3CDTF">2015-04-22T02:57:04Z</dcterms:modified>
</cp:coreProperties>
</file>