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257" r:id="rId3"/>
    <p:sldId id="259" r:id="rId4"/>
    <p:sldId id="260"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6" r:id="rId19"/>
    <p:sldId id="277" r:id="rId20"/>
    <p:sldId id="279" r:id="rId21"/>
    <p:sldId id="280" r:id="rId22"/>
    <p:sldId id="281" r:id="rId23"/>
    <p:sldId id="282" r:id="rId24"/>
    <p:sldId id="283" r:id="rId25"/>
    <p:sldId id="285" r:id="rId26"/>
    <p:sldId id="284" r:id="rId27"/>
    <p:sldId id="286" r:id="rId28"/>
    <p:sldId id="294" r:id="rId29"/>
    <p:sldId id="287" r:id="rId30"/>
    <p:sldId id="288" r:id="rId31"/>
    <p:sldId id="289" r:id="rId32"/>
    <p:sldId id="290" r:id="rId33"/>
    <p:sldId id="291" r:id="rId34"/>
    <p:sldId id="292" r:id="rId35"/>
    <p:sldId id="293" r:id="rId36"/>
    <p:sldId id="295"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00" autoAdjust="0"/>
  </p:normalViewPr>
  <p:slideViewPr>
    <p:cSldViewPr snapToGrid="0" snapToObjects="1">
      <p:cViewPr varScale="1">
        <p:scale>
          <a:sx n="145" d="100"/>
          <a:sy n="145" d="100"/>
        </p:scale>
        <p:origin x="-220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E404DF-A481-9947-96A5-2670D04DEC71}"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44940F-C5C0-2A43-B218-8DB659C38B7B}" type="slidenum">
              <a:rPr lang="en-US" smtClean="0"/>
              <a:t>‹#›</a:t>
            </a:fld>
            <a:endParaRPr lang="en-US"/>
          </a:p>
        </p:txBody>
      </p:sp>
    </p:spTree>
    <p:extLst>
      <p:ext uri="{BB962C8B-B14F-4D97-AF65-F5344CB8AC3E}">
        <p14:creationId xmlns:p14="http://schemas.microsoft.com/office/powerpoint/2010/main" val="137834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EB127-2393-2648-9E5A-D1CC2ED2BBDB}"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6746B-70A0-EC44-97DF-9E8D253B1298}" type="slidenum">
              <a:rPr lang="en-US" smtClean="0"/>
              <a:t>‹#›</a:t>
            </a:fld>
            <a:endParaRPr lang="en-US"/>
          </a:p>
        </p:txBody>
      </p:sp>
    </p:spTree>
    <p:extLst>
      <p:ext uri="{BB962C8B-B14F-4D97-AF65-F5344CB8AC3E}">
        <p14:creationId xmlns:p14="http://schemas.microsoft.com/office/powerpoint/2010/main" val="20687123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trying to solve.</a:t>
            </a:r>
            <a:r>
              <a:rPr lang="en-US" baseline="0" dirty="0" smtClean="0"/>
              <a:t> We are trying to make two systems interoperable. It is an old problem. But with lots of information being exchanged electronically in today’s world, it becomes really really important that information that is exchanged</a:t>
            </a:r>
          </a:p>
          <a:p>
            <a:r>
              <a:rPr lang="en-US" baseline="0" dirty="0" smtClean="0"/>
              <a:t>Does not lose it what it is and what it means. How to be on the same page? As far as data is concerned and semantics that data carries from its sender.</a:t>
            </a:r>
          </a:p>
        </p:txBody>
      </p:sp>
      <p:sp>
        <p:nvSpPr>
          <p:cNvPr id="4" name="Slide Number Placeholder 3"/>
          <p:cNvSpPr>
            <a:spLocks noGrp="1"/>
          </p:cNvSpPr>
          <p:nvPr>
            <p:ph type="sldNum" sz="quarter" idx="10"/>
          </p:nvPr>
        </p:nvSpPr>
        <p:spPr/>
        <p:txBody>
          <a:bodyPr/>
          <a:lstStyle/>
          <a:p>
            <a:fld id="{EF56746B-70A0-EC44-97DF-9E8D253B1298}" type="slidenum">
              <a:rPr lang="en-US" smtClean="0"/>
              <a:t>3</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have a model which participating entities aware of and ‘reference’, it is called a reference model – A reference model defines classes, data types, modeling patterns. We see that we define constraint(s) based on our needs and what and how we want to use the RM. These constraints talk “About” the reference model and its elements. Constraint do not affect RM in any way. And that is how we have an archetype. An archetype talk about only ONE reference model.</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12</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have an archetype library which is a set of archetypes of all sizes – that are all about a reference model.  Archetypes comes in all sizes, they can be just a simple, single constraint or can be lots of constraints and also by reusing existing archetypes.</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13</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a situation where an application works with a RM and implements the constraints without dealing with an archetype.  The constraints are Inside the application itself </a:t>
            </a:r>
            <a:r>
              <a:rPr lang="en-US" baseline="0" dirty="0" smtClean="0"/>
              <a:t>– </a:t>
            </a:r>
            <a:r>
              <a:rPr lang="en-US" baseline="0" dirty="0" smtClean="0"/>
              <a:t>It is not </a:t>
            </a:r>
            <a:r>
              <a:rPr lang="en-US" baseline="0" dirty="0" smtClean="0"/>
              <a:t>very flexible. </a:t>
            </a:r>
          </a:p>
        </p:txBody>
      </p:sp>
      <p:sp>
        <p:nvSpPr>
          <p:cNvPr id="4" name="Slide Number Placeholder 3"/>
          <p:cNvSpPr>
            <a:spLocks noGrp="1"/>
          </p:cNvSpPr>
          <p:nvPr>
            <p:ph type="sldNum" sz="quarter" idx="10"/>
          </p:nvPr>
        </p:nvSpPr>
        <p:spPr/>
        <p:txBody>
          <a:bodyPr/>
          <a:lstStyle/>
          <a:p>
            <a:fld id="{EF56746B-70A0-EC44-97DF-9E8D253B1298}" type="slidenum">
              <a:rPr lang="en-US" smtClean="0"/>
              <a:t>14</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archetypes where an application employs with an archetype/archetype library as an external resource and just references RM to validate incoming instances by using archetypes.  </a:t>
            </a:r>
          </a:p>
          <a:p>
            <a:r>
              <a:rPr lang="en-US" baseline="0" dirty="0" smtClean="0"/>
              <a:t>Archetype libraries can be switched or constraints cab be changed without affecting the application itself.</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15</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show an example of how an archetype might be created. First of all we have shared reference model.  This is a very simple model where element is the leaf node and item group is a collection of more item-groups or leaf nodes (ELEMENT).  Each item group can have a a meaning associated with it – tells what it means., using LINK. And a node item-group can have participation by a party – for example – and organization, patient, or care-giver.</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16</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example is about an archetype for patient’s specimen collection. You can see that simples archetype on the right is show the what body site the specimen comes from. Collecting a specimen is described by an archetype collection action and similarly receiving a specimen is by </a:t>
            </a:r>
            <a:r>
              <a:rPr lang="en-US" baseline="0" dirty="0" err="1" smtClean="0"/>
              <a:t>ReceiveAction</a:t>
            </a:r>
            <a:r>
              <a:rPr lang="en-US" baseline="0" dirty="0" smtClean="0"/>
              <a:t> archetype. Please note that Collection action uses an existing archetype to defined itself. Similarly Specimen itself is an archetype composed by using other smaller archetypes. It specializes a parent archetype “Material Entity”.</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we can</a:t>
            </a:r>
            <a:r>
              <a:rPr lang="en-US" baseline="0" dirty="0" smtClean="0"/>
              <a:t> create more and more, as needed, the clinical models like Lab test, clinical statements, reports and what not.</a:t>
            </a:r>
          </a:p>
          <a:p>
            <a:r>
              <a:rPr lang="en-US" baseline="0" dirty="0" smtClean="0"/>
              <a:t>So a single global collection of shared clinical models is of great value to achieve improve interoperability.</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18</a:t>
            </a:fld>
            <a:endParaRPr lang="en-US"/>
          </a:p>
        </p:txBody>
      </p:sp>
    </p:spTree>
    <p:extLst>
      <p:ext uri="{BB962C8B-B14F-4D97-AF65-F5344CB8AC3E}">
        <p14:creationId xmlns:p14="http://schemas.microsoft.com/office/powerpoint/2010/main" val="287749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2011 meeting</a:t>
            </a:r>
            <a:r>
              <a:rPr lang="en-US" baseline="0" dirty="0" smtClean="0"/>
              <a:t> of Modelers, participants concluded that having a shared repository of shared clinical information models will be of high value for interoperability.  They felt that the newly formed group would be independent of any standards group and ensure that models that are created are open and free to use. </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19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Standards for data information exchanged have been developed and being utilized, but standards don</a:t>
            </a:r>
            <a:r>
              <a:rPr lang="fr-FR" baseline="0" dirty="0" smtClean="0"/>
              <a:t>’</a:t>
            </a:r>
            <a:r>
              <a:rPr lang="en-US" baseline="0" dirty="0" smtClean="0"/>
              <a:t>t always mean interoperability. </a:t>
            </a:r>
          </a:p>
          <a:p>
            <a:r>
              <a:rPr lang="en-US" baseline="0" dirty="0" smtClean="0"/>
              <a:t>We have models, schemas, metadata that two systems exchange (if they can exchange)</a:t>
            </a:r>
          </a:p>
          <a:p>
            <a:r>
              <a:rPr lang="en-US" baseline="0" dirty="0" smtClean="0"/>
              <a:t>We have been using modeling approaches, sharing schemas and meta data in various ways </a:t>
            </a:r>
            <a:endParaRPr lang="en-US"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4</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Initial load of models comes from </a:t>
            </a:r>
            <a:r>
              <a:rPr lang="en-US" baseline="0" dirty="0" err="1" smtClean="0"/>
              <a:t>OpenEHR</a:t>
            </a:r>
            <a:r>
              <a:rPr lang="en-US" baseline="0" dirty="0" smtClean="0"/>
              <a:t> archetypes and from IHC CEMs, about which we talk about shortly.</a:t>
            </a:r>
          </a:p>
          <a:p>
            <a:r>
              <a:rPr lang="en-US" baseline="0" dirty="0" smtClean="0"/>
              <a:t>So to get started with the models, a smaller but very generic reference model has been created – CIMI RM. Archetypes are based on CIMI RM and bound to standard terminology and ontologies. Models can be downloaded as-is for the use in EHRs.</a:t>
            </a:r>
          </a:p>
          <a:p>
            <a:r>
              <a:rPr lang="en-US" baseline="0" dirty="0" smtClean="0"/>
              <a:t>Translators will be added to import and export models in canonical model formats.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Initial load of models comes from </a:t>
            </a:r>
            <a:r>
              <a:rPr lang="en-US" baseline="0" dirty="0" err="1" smtClean="0"/>
              <a:t>OpenEHR</a:t>
            </a:r>
            <a:r>
              <a:rPr lang="en-US" baseline="0" dirty="0" smtClean="0"/>
              <a:t> archetypes and from IHC CEMs, about which we talk about shortly.</a:t>
            </a:r>
          </a:p>
          <a:p>
            <a:r>
              <a:rPr lang="en-US" baseline="0" dirty="0" smtClean="0"/>
              <a:t>So to get started with the models, a smaller but very generic reference model has been created – CIMI RM. Archetypes are based on CIMI RM and bound to standard terminology and ontologies. Models can be downloaded as-is for the use in EHRs.</a:t>
            </a:r>
          </a:p>
          <a:p>
            <a:r>
              <a:rPr lang="en-US" baseline="0" dirty="0" smtClean="0"/>
              <a:t>Translators will be added to import and export models in canonical model formats.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how information about a diagnosis might be stored. Even though these three different healthcare providers are storing the same diagnosis, but how different they are as far as </a:t>
            </a:r>
          </a:p>
          <a:p>
            <a:r>
              <a:rPr lang="en-US" baseline="0" dirty="0" smtClean="0"/>
              <a:t>UI element goes and how the values are coordinates and stored.  Some people say that Oh may be they are not using the same model.</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a:t>
            </a:fld>
            <a:endParaRPr lang="en-US"/>
          </a:p>
        </p:txBody>
      </p:sp>
    </p:spTree>
    <p:extLst>
      <p:ext uri="{BB962C8B-B14F-4D97-AF65-F5344CB8AC3E}">
        <p14:creationId xmlns:p14="http://schemas.microsoft.com/office/powerpoint/2010/main" val="2430588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Clinical Knowledge Manager</a:t>
            </a:r>
            <a:r>
              <a:rPr lang="en-US" baseline="0" dirty="0" smtClean="0"/>
              <a:t> is an online collaboration portal for ADL archetypes.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here they seem to be using the exactly same model hierarchy but the values are stored.  So what can be done?  There has to be a way to constrain the way things are stored and described.</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a:t>
            </a:fld>
            <a:endParaRPr lang="en-US"/>
          </a:p>
        </p:txBody>
      </p:sp>
    </p:spTree>
    <p:extLst>
      <p:ext uri="{BB962C8B-B14F-4D97-AF65-F5344CB8AC3E}">
        <p14:creationId xmlns:p14="http://schemas.microsoft.com/office/powerpoint/2010/main" val="9877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typical modeling approach</a:t>
            </a:r>
            <a:r>
              <a:rPr lang="en-US" baseline="0" dirty="0" smtClean="0"/>
              <a:t> when we model we follow the top down modeling approach.</a:t>
            </a:r>
          </a:p>
          <a:p>
            <a:r>
              <a:rPr lang="en-US" baseline="0" dirty="0" smtClean="0"/>
              <a:t>We start with the most abstract class at the top and we create subtypes specialize the subclasses</a:t>
            </a:r>
          </a:p>
          <a:p>
            <a:r>
              <a:rPr lang="en-US" baseline="0" dirty="0" smtClean="0"/>
              <a:t>By adding properties and relationships. We are actually keep adding more to the child classes.</a:t>
            </a:r>
          </a:p>
          <a:p>
            <a:r>
              <a:rPr lang="en-US" baseline="0" dirty="0" smtClean="0"/>
              <a:t>When we want to send data about a class, we create instance of that class and send it.</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instance data that is valid for that class level.  This</a:t>
            </a:r>
            <a:r>
              <a:rPr lang="en-US" baseline="0" dirty="0" smtClean="0"/>
              <a:t> slide was inspired by Harold </a:t>
            </a:r>
            <a:r>
              <a:rPr lang="en-US" baseline="0" dirty="0" err="1" smtClean="0"/>
              <a:t>Solbrig’s</a:t>
            </a:r>
            <a:r>
              <a:rPr lang="en-US" baseline="0" dirty="0" smtClean="0"/>
              <a:t> presentation at HL7 last year.</a:t>
            </a:r>
          </a:p>
          <a:p>
            <a:r>
              <a:rPr lang="en-US" baseline="0" dirty="0" smtClean="0"/>
              <a:t>So you create instances of classes in your reference model and send it across.</a:t>
            </a:r>
          </a:p>
        </p:txBody>
      </p:sp>
      <p:sp>
        <p:nvSpPr>
          <p:cNvPr id="4" name="Slide Number Placeholder 3"/>
          <p:cNvSpPr>
            <a:spLocks noGrp="1"/>
          </p:cNvSpPr>
          <p:nvPr>
            <p:ph type="sldNum" sz="quarter" idx="10"/>
          </p:nvPr>
        </p:nvSpPr>
        <p:spPr/>
        <p:txBody>
          <a:bodyPr/>
          <a:lstStyle/>
          <a:p>
            <a:fld id="{EF56746B-70A0-EC44-97DF-9E8D253B1298}" type="slidenum">
              <a:rPr lang="en-US" smtClean="0"/>
              <a:t>8</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my world, if my model stops at Hemoglobin test then</a:t>
            </a:r>
            <a:r>
              <a:rPr lang="en-US" baseline="0" dirty="0" smtClean="0"/>
              <a:t> any data about A1C test will not have any meaning or value</a:t>
            </a:r>
            <a:r>
              <a:rPr lang="en-US" baseline="0" dirty="0" smtClean="0"/>
              <a:t>.  So there is a problem. Even if there is a common model, users will extend it based on their needs and create data instances for the extensions.</a:t>
            </a:r>
          </a:p>
          <a:p>
            <a:r>
              <a:rPr lang="en-US" baseline="0" dirty="0" smtClean="0"/>
              <a:t>How to exchange this information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9</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is bottom-up modeling or it is viewed as constraint modeling. This slide is replicated from </a:t>
            </a:r>
            <a:r>
              <a:rPr lang="en-US" baseline="0" dirty="0" err="1" smtClean="0"/>
              <a:t>Haold</a:t>
            </a:r>
            <a:r>
              <a:rPr lang="en-US" baseline="0" dirty="0" smtClean="0"/>
              <a:t> </a:t>
            </a:r>
            <a:r>
              <a:rPr lang="en-US" baseline="0" dirty="0" err="1" smtClean="0"/>
              <a:t>Solbrig’s</a:t>
            </a:r>
            <a:r>
              <a:rPr lang="en-US" baseline="0" dirty="0" smtClean="0"/>
              <a:t> slide because it captures Constraint modeling approach in a very concise way.</a:t>
            </a:r>
          </a:p>
          <a:p>
            <a:r>
              <a:rPr lang="en-US" baseline="0" dirty="0" smtClean="0"/>
              <a:t>In Constraint modeling we start from a general model – model with the all the classes and that becomes the most abstract level of exchange. We specialize these classes by narrowing down by constraining </a:t>
            </a:r>
          </a:p>
          <a:p>
            <a:r>
              <a:rPr lang="en-US" baseline="0" dirty="0" smtClean="0"/>
              <a:t>Elements on cardinality of their attributes, values and value ranges that they can be assigned. Whether the class members are optional , mandatory or prohibited. Any instance of our narrowed down view will be valid</a:t>
            </a:r>
          </a:p>
          <a:p>
            <a:r>
              <a:rPr lang="en-US" baseline="0" dirty="0" smtClean="0"/>
              <a:t>At the recipient's end of this shared model.  Enumeration subsets, renaming</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10</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Quick example of an archetype which defines an abnormal A1C test by defining constraints on the reference model classes and attributes.</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11</a:t>
            </a:fld>
            <a:endParaRPr lang="en-US"/>
          </a:p>
        </p:txBody>
      </p:sp>
    </p:spTree>
    <p:extLst>
      <p:ext uri="{BB962C8B-B14F-4D97-AF65-F5344CB8AC3E}">
        <p14:creationId xmlns:p14="http://schemas.microsoft.com/office/powerpoint/2010/main" val="369283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8FDC0-B29A-7D4F-8C88-73C633B06123}"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5010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D44EF-CCB0-BA48-B532-B0CC27438B0A}"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6094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CE3C2-A4AE-084D-92F8-63CF5F0E916F}"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57513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EEE3A-AFF8-B84D-9AC8-AABE5D2599F6}"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087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5657-E48B-6941-BC5E-0BC59A3C9D28}"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02473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4760C-8116-6249-86EE-7DB5590F1E96}"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4713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12907-CF4F-7542-88AD-6BCE22631D84}" type="datetime1">
              <a:rPr lang="en-US" smtClean="0"/>
              <a:t>4/21/15</a:t>
            </a:fld>
            <a:endParaRPr lang="en-US"/>
          </a:p>
        </p:txBody>
      </p:sp>
      <p:sp>
        <p:nvSpPr>
          <p:cNvPr id="8" name="Footer Placeholder 7"/>
          <p:cNvSpPr>
            <a:spLocks noGrp="1"/>
          </p:cNvSpPr>
          <p:nvPr>
            <p:ph type="ftr" sz="quarter" idx="11"/>
          </p:nvPr>
        </p:nvSpPr>
        <p:spPr/>
        <p:txBody>
          <a:bodyPr/>
          <a:lstStyle/>
          <a:p>
            <a:r>
              <a:rPr lang="en-US" smtClean="0"/>
              <a:t>Archetype Modeling Language</a:t>
            </a:r>
            <a:endParaRPr lang="en-US"/>
          </a:p>
        </p:txBody>
      </p:sp>
      <p:sp>
        <p:nvSpPr>
          <p:cNvPr id="9" name="Slide Number Placeholder 8"/>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5578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EBE74-156C-6745-825D-25AC29D909A4}" type="datetime1">
              <a:rPr lang="en-US" smtClean="0"/>
              <a:t>4/21/15</a:t>
            </a:fld>
            <a:endParaRPr lang="en-US"/>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780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0AAE2-B59D-A842-A9B1-2514484DBA31}" type="datetime1">
              <a:rPr lang="en-US" smtClean="0"/>
              <a:t>4/21/15</a:t>
            </a:fld>
            <a:endParaRPr lang="en-US"/>
          </a:p>
        </p:txBody>
      </p:sp>
      <p:sp>
        <p:nvSpPr>
          <p:cNvPr id="3" name="Footer Placeholder 2"/>
          <p:cNvSpPr>
            <a:spLocks noGrp="1"/>
          </p:cNvSpPr>
          <p:nvPr>
            <p:ph type="ftr" sz="quarter" idx="11"/>
          </p:nvPr>
        </p:nvSpPr>
        <p:spPr/>
        <p:txBody>
          <a:bodyPr/>
          <a:lstStyle/>
          <a:p>
            <a:r>
              <a:rPr lang="en-US" smtClean="0"/>
              <a:t>Archetype Modeling Language</a:t>
            </a:r>
            <a:endParaRPr lang="en-US"/>
          </a:p>
        </p:txBody>
      </p:sp>
      <p:sp>
        <p:nvSpPr>
          <p:cNvPr id="4" name="Slide Number Placeholder 3"/>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17448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B2675-CB51-424C-9CEC-02FB29D915A0}"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56830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69D1D3-E6DF-8A4E-8EA0-C203C6A1677F}"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23613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B029E-FD5B-F649-ADBC-FDC22D77868D}" type="datetime1">
              <a:rPr lang="en-US" smtClean="0"/>
              <a:t>4/21/15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Archetype Modeling Language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60CE6-A564-2C44-BB7B-900AEECBE3A4}" type="slidenum">
              <a:rPr lang="en-US" smtClean="0"/>
              <a:t>‹#›</a:t>
            </a:fld>
            <a:endParaRPr lang="en-US"/>
          </a:p>
        </p:txBody>
      </p:sp>
    </p:spTree>
    <p:extLst>
      <p:ext uri="{BB962C8B-B14F-4D97-AF65-F5344CB8AC3E}">
        <p14:creationId xmlns:p14="http://schemas.microsoft.com/office/powerpoint/2010/main" val="41016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opencimi.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opencimi.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opencimi.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hyperlink" Target="http://www.clinicalelement.com/cimi-browser"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openeh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clinicalelement.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8144"/>
            <a:ext cx="7772400" cy="2628140"/>
          </a:xfrm>
        </p:spPr>
        <p:txBody>
          <a:bodyPr>
            <a:normAutofit/>
          </a:bodyPr>
          <a:lstStyle/>
          <a:p>
            <a:r>
              <a:rPr lang="en-US" sz="6000" dirty="0" smtClean="0">
                <a:solidFill>
                  <a:srgbClr val="0000FF"/>
                </a:solidFill>
              </a:rPr>
              <a:t>AML</a:t>
            </a:r>
            <a:r>
              <a:rPr lang="en-US" dirty="0" smtClean="0"/>
              <a:t/>
            </a:r>
            <a:br>
              <a:rPr lang="en-US" dirty="0" smtClean="0"/>
            </a:br>
            <a:r>
              <a:rPr lang="en-US" dirty="0" smtClean="0"/>
              <a:t>Archetype Modeling Language</a:t>
            </a:r>
            <a:br>
              <a:rPr lang="en-US" dirty="0" smtClean="0"/>
            </a:br>
            <a:r>
              <a:rPr lang="en-US" sz="2000" i="1" dirty="0" smtClean="0"/>
              <a:t>Improving interoperability of information models  </a:t>
            </a:r>
            <a:endParaRPr lang="en-US" sz="2000" i="1" dirty="0"/>
          </a:p>
        </p:txBody>
      </p:sp>
      <p:sp>
        <p:nvSpPr>
          <p:cNvPr id="3" name="Subtitle 2"/>
          <p:cNvSpPr>
            <a:spLocks noGrp="1"/>
          </p:cNvSpPr>
          <p:nvPr>
            <p:ph type="subTitle" idx="1"/>
          </p:nvPr>
        </p:nvSpPr>
        <p:spPr>
          <a:xfrm>
            <a:off x="1371600" y="3886200"/>
            <a:ext cx="6400800" cy="2300618"/>
          </a:xfrm>
        </p:spPr>
        <p:txBody>
          <a:bodyPr>
            <a:normAutofit lnSpcReduction="10000"/>
          </a:bodyPr>
          <a:lstStyle/>
          <a:p>
            <a:endParaRPr lang="en-US" dirty="0" smtClean="0"/>
          </a:p>
          <a:p>
            <a:r>
              <a:rPr lang="en-US" dirty="0" smtClean="0"/>
              <a:t>Deepak K. Sharma</a:t>
            </a:r>
          </a:p>
          <a:p>
            <a:r>
              <a:rPr lang="en-US" dirty="0" smtClean="0"/>
              <a:t>University of Minnesota</a:t>
            </a:r>
          </a:p>
          <a:p>
            <a:r>
              <a:rPr lang="en-US" dirty="0" smtClean="0"/>
              <a:t>April 23, 2015</a:t>
            </a:r>
            <a:endParaRPr lang="en-US" dirty="0"/>
          </a:p>
        </p:txBody>
      </p:sp>
      <p:cxnSp>
        <p:nvCxnSpPr>
          <p:cNvPr id="4" name="Straight Connector 3"/>
          <p:cNvCxnSpPr/>
          <p:nvPr/>
        </p:nvCxnSpPr>
        <p:spPr>
          <a:xfrm flipV="1">
            <a:off x="0" y="3399902"/>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5372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Constraint or Bottom-up Modeling</a:t>
            </a:r>
          </a:p>
          <a:p>
            <a:pPr lvl="1"/>
            <a:r>
              <a:rPr lang="en-US" dirty="0" smtClean="0"/>
              <a:t>Start with a general model</a:t>
            </a:r>
          </a:p>
          <a:p>
            <a:pPr lvl="1"/>
            <a:r>
              <a:rPr lang="en-US" dirty="0" smtClean="0"/>
              <a:t>Becomes the most abstract level of exchange</a:t>
            </a:r>
          </a:p>
          <a:p>
            <a:pPr lvl="1"/>
            <a:r>
              <a:rPr lang="en-US" dirty="0" smtClean="0"/>
              <a:t>Specialize by</a:t>
            </a:r>
          </a:p>
          <a:p>
            <a:pPr lvl="2"/>
            <a:r>
              <a:rPr lang="en-US" dirty="0" smtClean="0"/>
              <a:t>Cardinality</a:t>
            </a:r>
          </a:p>
          <a:p>
            <a:pPr lvl="2"/>
            <a:r>
              <a:rPr lang="en-US" dirty="0" smtClean="0"/>
              <a:t>Values and value ranges</a:t>
            </a:r>
          </a:p>
          <a:p>
            <a:pPr lvl="2"/>
            <a:r>
              <a:rPr lang="en-US" dirty="0" smtClean="0"/>
              <a:t>Optional/Mandatory/Prohibited</a:t>
            </a:r>
          </a:p>
          <a:p>
            <a:pPr lvl="2"/>
            <a:r>
              <a:rPr lang="en-US" dirty="0" smtClean="0"/>
              <a:t>Enumeration subsets</a:t>
            </a:r>
          </a:p>
          <a:p>
            <a:pPr lvl="2"/>
            <a:r>
              <a:rPr lang="en-US" dirty="0" smtClean="0"/>
              <a:t>Renaming</a:t>
            </a:r>
            <a:endParaRPr lang="en-US" dirty="0"/>
          </a:p>
        </p:txBody>
      </p:sp>
      <p:sp>
        <p:nvSpPr>
          <p:cNvPr id="11" name="TextBox 10"/>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Tree>
    <p:extLst>
      <p:ext uri="{BB962C8B-B14F-4D97-AF65-F5344CB8AC3E}">
        <p14:creationId xmlns:p14="http://schemas.microsoft.com/office/powerpoint/2010/main" val="15430071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Example</a:t>
            </a:r>
          </a:p>
          <a:p>
            <a:pPr marL="0" indent="0">
              <a:buNone/>
            </a:pPr>
            <a:r>
              <a:rPr lang="en-US" dirty="0" smtClean="0"/>
              <a:t>	Abnormal A1C Test = Set of Constraints</a:t>
            </a:r>
          </a:p>
          <a:p>
            <a:pPr lvl="1"/>
            <a:r>
              <a:rPr lang="en-US" dirty="0" smtClean="0"/>
              <a:t>Pathological Test {0..*}</a:t>
            </a:r>
          </a:p>
          <a:p>
            <a:pPr lvl="1"/>
            <a:r>
              <a:rPr lang="en-US" dirty="0" smtClean="0"/>
              <a:t>Has </a:t>
            </a:r>
            <a:r>
              <a:rPr lang="en-US" dirty="0" err="1" smtClean="0"/>
              <a:t>measuredValue</a:t>
            </a:r>
            <a:r>
              <a:rPr lang="en-US" dirty="0" smtClean="0"/>
              <a:t> {1..*}</a:t>
            </a:r>
          </a:p>
          <a:p>
            <a:pPr lvl="1"/>
            <a:r>
              <a:rPr lang="en-US" dirty="0" err="1" smtClean="0"/>
              <a:t>measuredValue</a:t>
            </a:r>
            <a:r>
              <a:rPr lang="en-US" dirty="0" smtClean="0"/>
              <a:t> &gt; </a:t>
            </a:r>
            <a:r>
              <a:rPr lang="en-US" dirty="0" err="1" smtClean="0"/>
              <a:t>Some_Threshold_Value</a:t>
            </a:r>
            <a:endParaRPr lang="en-US" dirty="0"/>
          </a:p>
          <a:p>
            <a:pPr lvl="1"/>
            <a:r>
              <a:rPr lang="en-US" dirty="0" smtClean="0"/>
              <a:t>Type == “A1C”</a:t>
            </a:r>
            <a:endParaRPr lang="en-US" dirty="0"/>
          </a:p>
        </p:txBody>
      </p:sp>
    </p:spTree>
    <p:extLst>
      <p:ext uri="{BB962C8B-B14F-4D97-AF65-F5344CB8AC3E}">
        <p14:creationId xmlns:p14="http://schemas.microsoft.com/office/powerpoint/2010/main" val="38527936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298051" y="3064467"/>
            <a:ext cx="3732111" cy="3142396"/>
          </a:xfrm>
          <a:prstGeom prst="rect">
            <a:avLst/>
          </a:prstGeom>
        </p:spPr>
      </p:pic>
      <p:sp>
        <p:nvSpPr>
          <p:cNvPr id="9" name="TextBox 8"/>
          <p:cNvSpPr txBox="1"/>
          <p:nvPr/>
        </p:nvSpPr>
        <p:spPr>
          <a:xfrm>
            <a:off x="1347707" y="3137453"/>
            <a:ext cx="1891974" cy="923330"/>
          </a:xfrm>
          <a:prstGeom prst="rect">
            <a:avLst/>
          </a:prstGeom>
          <a:noFill/>
        </p:spPr>
        <p:txBody>
          <a:bodyPr wrap="square" rtlCol="0">
            <a:spAutoFit/>
          </a:bodyPr>
          <a:lstStyle/>
          <a:p>
            <a:r>
              <a:rPr lang="en-US" dirty="0" smtClean="0">
                <a:solidFill>
                  <a:schemeClr val="bg1">
                    <a:lumMod val="95000"/>
                  </a:schemeClr>
                </a:solidFill>
              </a:rPr>
              <a:t>Constraints on Reference Model Elements</a:t>
            </a:r>
            <a:endParaRPr lang="en-US" dirty="0">
              <a:solidFill>
                <a:schemeClr val="bg1">
                  <a:lumMod val="95000"/>
                </a:schemeClr>
              </a:solidFill>
            </a:endParaRPr>
          </a:p>
        </p:txBody>
      </p:sp>
      <p:sp>
        <p:nvSpPr>
          <p:cNvPr id="12" name="Bent Arrow 11"/>
          <p:cNvSpPr/>
          <p:nvPr/>
        </p:nvSpPr>
        <p:spPr>
          <a:xfrm>
            <a:off x="2021561" y="1736367"/>
            <a:ext cx="1866056" cy="1328100"/>
          </a:xfrm>
          <a:prstGeom prst="bentArrow">
            <a:avLst>
              <a:gd name="adj1" fmla="val 25000"/>
              <a:gd name="adj2" fmla="val 24512"/>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“about”</a:t>
            </a:r>
            <a:endParaRPr lang="en-US" dirty="0">
              <a:solidFill>
                <a:schemeClr val="tx1"/>
              </a:solidFill>
            </a:endParaRPr>
          </a:p>
        </p:txBody>
      </p:sp>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43119" y="4807365"/>
            <a:ext cx="3148744" cy="923330"/>
          </a:xfrm>
          <a:prstGeom prst="rect">
            <a:avLst/>
          </a:prstGeom>
          <a:noFill/>
        </p:spPr>
        <p:txBody>
          <a:bodyPr wrap="none" lIns="91440" tIns="45720" rIns="91440" bIns="45720">
            <a:spAutoFit/>
          </a:bodyPr>
          <a:lstStyle/>
          <a:p>
            <a:pPr algn="ctr"/>
            <a:r>
              <a:rPr lang="en-US" sz="5400" dirty="0" smtClean="0"/>
              <a:t>Archetype</a:t>
            </a:r>
            <a:endParaRPr lang="en-US" sz="5400" dirty="0"/>
          </a:p>
        </p:txBody>
      </p:sp>
      <p:cxnSp>
        <p:nvCxnSpPr>
          <p:cNvPr id="17" name="Straight Arrow Connector 16"/>
          <p:cNvCxnSpPr/>
          <p:nvPr/>
        </p:nvCxnSpPr>
        <p:spPr>
          <a:xfrm flipH="1" flipV="1">
            <a:off x="2915714" y="4807366"/>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451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508095" y="2329092"/>
            <a:ext cx="490010" cy="412583"/>
          </a:xfrm>
          <a:prstGeom prst="rect">
            <a:avLst/>
          </a:prstGeom>
        </p:spPr>
      </p:pic>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76596" y="4807365"/>
            <a:ext cx="3081793" cy="1754327"/>
          </a:xfrm>
          <a:prstGeom prst="rect">
            <a:avLst/>
          </a:prstGeom>
          <a:noFill/>
        </p:spPr>
        <p:txBody>
          <a:bodyPr wrap="none" lIns="91440" tIns="45720" rIns="91440" bIns="45720">
            <a:spAutoFit/>
          </a:bodyPr>
          <a:lstStyle/>
          <a:p>
            <a:pPr algn="ctr"/>
            <a:r>
              <a:rPr lang="en-US" sz="5400" dirty="0" smtClean="0"/>
              <a:t>Archetype </a:t>
            </a:r>
          </a:p>
          <a:p>
            <a:pPr algn="ctr"/>
            <a:r>
              <a:rPr lang="en-US" sz="5400" dirty="0" smtClean="0"/>
              <a:t>Library</a:t>
            </a:r>
            <a:endParaRPr lang="en-US" sz="5400" dirty="0"/>
          </a:p>
        </p:txBody>
      </p:sp>
      <p:cxnSp>
        <p:nvCxnSpPr>
          <p:cNvPr id="17" name="Straight Arrow Connector 16"/>
          <p:cNvCxnSpPr/>
          <p:nvPr/>
        </p:nvCxnSpPr>
        <p:spPr>
          <a:xfrm flipH="1" flipV="1">
            <a:off x="3926491" y="4435747"/>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1145090" y="1891629"/>
            <a:ext cx="1039118" cy="874925"/>
          </a:xfrm>
          <a:prstGeom prst="rect">
            <a:avLst/>
          </a:prstGeom>
        </p:spPr>
      </p:pic>
      <p:pic>
        <p:nvPicPr>
          <p:cNvPr id="16" name="Picture 15"/>
          <p:cNvPicPr>
            <a:picLocks noChangeAspect="1"/>
          </p:cNvPicPr>
          <p:nvPr/>
        </p:nvPicPr>
        <p:blipFill>
          <a:blip r:embed="rId4"/>
          <a:stretch>
            <a:fillRect/>
          </a:stretch>
        </p:blipFill>
        <p:spPr>
          <a:xfrm>
            <a:off x="379718" y="3042344"/>
            <a:ext cx="764564" cy="643754"/>
          </a:xfrm>
          <a:prstGeom prst="rect">
            <a:avLst/>
          </a:prstGeom>
        </p:spPr>
      </p:pic>
      <p:pic>
        <p:nvPicPr>
          <p:cNvPr id="18" name="Picture 17"/>
          <p:cNvPicPr>
            <a:picLocks noChangeAspect="1"/>
          </p:cNvPicPr>
          <p:nvPr/>
        </p:nvPicPr>
        <p:blipFill>
          <a:blip r:embed="rId4"/>
          <a:stretch>
            <a:fillRect/>
          </a:stretch>
        </p:blipFill>
        <p:spPr>
          <a:xfrm>
            <a:off x="1588656" y="2850445"/>
            <a:ext cx="945177" cy="795828"/>
          </a:xfrm>
          <a:prstGeom prst="rect">
            <a:avLst/>
          </a:prstGeom>
        </p:spPr>
      </p:pic>
      <p:pic>
        <p:nvPicPr>
          <p:cNvPr id="19" name="Picture 18"/>
          <p:cNvPicPr>
            <a:picLocks noChangeAspect="1"/>
          </p:cNvPicPr>
          <p:nvPr/>
        </p:nvPicPr>
        <p:blipFill>
          <a:blip r:embed="rId4"/>
          <a:stretch>
            <a:fillRect/>
          </a:stretch>
        </p:blipFill>
        <p:spPr>
          <a:xfrm>
            <a:off x="1014665" y="3158205"/>
            <a:ext cx="489355" cy="412031"/>
          </a:xfrm>
          <a:prstGeom prst="rect">
            <a:avLst/>
          </a:prstGeom>
        </p:spPr>
      </p:pic>
      <p:pic>
        <p:nvPicPr>
          <p:cNvPr id="20" name="Picture 19"/>
          <p:cNvPicPr>
            <a:picLocks noChangeAspect="1"/>
          </p:cNvPicPr>
          <p:nvPr/>
        </p:nvPicPr>
        <p:blipFill>
          <a:blip r:embed="rId4"/>
          <a:stretch>
            <a:fillRect/>
          </a:stretch>
        </p:blipFill>
        <p:spPr>
          <a:xfrm>
            <a:off x="510528" y="3514229"/>
            <a:ext cx="1146846" cy="965631"/>
          </a:xfrm>
          <a:prstGeom prst="rect">
            <a:avLst/>
          </a:prstGeom>
        </p:spPr>
      </p:pic>
      <p:pic>
        <p:nvPicPr>
          <p:cNvPr id="21" name="Picture 20"/>
          <p:cNvPicPr>
            <a:picLocks noChangeAspect="1"/>
          </p:cNvPicPr>
          <p:nvPr/>
        </p:nvPicPr>
        <p:blipFill>
          <a:blip r:embed="rId4"/>
          <a:stretch>
            <a:fillRect/>
          </a:stretch>
        </p:blipFill>
        <p:spPr>
          <a:xfrm>
            <a:off x="1392038" y="4163611"/>
            <a:ext cx="764564" cy="643754"/>
          </a:xfrm>
          <a:prstGeom prst="rect">
            <a:avLst/>
          </a:prstGeom>
        </p:spPr>
      </p:pic>
      <p:pic>
        <p:nvPicPr>
          <p:cNvPr id="22" name="Picture 21"/>
          <p:cNvPicPr>
            <a:picLocks noChangeAspect="1"/>
          </p:cNvPicPr>
          <p:nvPr/>
        </p:nvPicPr>
        <p:blipFill>
          <a:blip r:embed="rId4"/>
          <a:stretch>
            <a:fillRect/>
          </a:stretch>
        </p:blipFill>
        <p:spPr>
          <a:xfrm>
            <a:off x="2443527" y="3248359"/>
            <a:ext cx="764564" cy="643754"/>
          </a:xfrm>
          <a:prstGeom prst="rect">
            <a:avLst/>
          </a:prstGeom>
        </p:spPr>
      </p:pic>
      <p:pic>
        <p:nvPicPr>
          <p:cNvPr id="23" name="Picture 22"/>
          <p:cNvPicPr>
            <a:picLocks noChangeAspect="1"/>
          </p:cNvPicPr>
          <p:nvPr/>
        </p:nvPicPr>
        <p:blipFill>
          <a:blip r:embed="rId4"/>
          <a:stretch>
            <a:fillRect/>
          </a:stretch>
        </p:blipFill>
        <p:spPr>
          <a:xfrm>
            <a:off x="379718" y="4707883"/>
            <a:ext cx="764564" cy="643754"/>
          </a:xfrm>
          <a:prstGeom prst="rect">
            <a:avLst/>
          </a:prstGeom>
        </p:spPr>
      </p:pic>
      <p:pic>
        <p:nvPicPr>
          <p:cNvPr id="24" name="Picture 23"/>
          <p:cNvPicPr>
            <a:picLocks noChangeAspect="1"/>
          </p:cNvPicPr>
          <p:nvPr/>
        </p:nvPicPr>
        <p:blipFill>
          <a:blip r:embed="rId4"/>
          <a:stretch>
            <a:fillRect/>
          </a:stretch>
        </p:blipFill>
        <p:spPr>
          <a:xfrm>
            <a:off x="1517664" y="5351637"/>
            <a:ext cx="764564" cy="643754"/>
          </a:xfrm>
          <a:prstGeom prst="rect">
            <a:avLst/>
          </a:prstGeom>
        </p:spPr>
      </p:pic>
      <p:pic>
        <p:nvPicPr>
          <p:cNvPr id="25" name="Picture 24"/>
          <p:cNvPicPr>
            <a:picLocks noChangeAspect="1"/>
          </p:cNvPicPr>
          <p:nvPr/>
        </p:nvPicPr>
        <p:blipFill>
          <a:blip r:embed="rId4"/>
          <a:stretch>
            <a:fillRect/>
          </a:stretch>
        </p:blipFill>
        <p:spPr>
          <a:xfrm>
            <a:off x="2156602" y="4318921"/>
            <a:ext cx="764564" cy="643754"/>
          </a:xfrm>
          <a:prstGeom prst="rect">
            <a:avLst/>
          </a:prstGeom>
        </p:spPr>
      </p:pic>
      <p:pic>
        <p:nvPicPr>
          <p:cNvPr id="26" name="Picture 25"/>
          <p:cNvPicPr>
            <a:picLocks noChangeAspect="1"/>
          </p:cNvPicPr>
          <p:nvPr/>
        </p:nvPicPr>
        <p:blipFill>
          <a:blip r:embed="rId4"/>
          <a:stretch>
            <a:fillRect/>
          </a:stretch>
        </p:blipFill>
        <p:spPr>
          <a:xfrm>
            <a:off x="2538884" y="2097921"/>
            <a:ext cx="764564" cy="643754"/>
          </a:xfrm>
          <a:prstGeom prst="rect">
            <a:avLst/>
          </a:prstGeom>
        </p:spPr>
      </p:pic>
      <p:pic>
        <p:nvPicPr>
          <p:cNvPr id="27" name="Picture 26"/>
          <p:cNvPicPr>
            <a:picLocks noChangeAspect="1"/>
          </p:cNvPicPr>
          <p:nvPr/>
        </p:nvPicPr>
        <p:blipFill>
          <a:blip r:embed="rId4"/>
          <a:stretch>
            <a:fillRect/>
          </a:stretch>
        </p:blipFill>
        <p:spPr>
          <a:xfrm>
            <a:off x="753100" y="5712596"/>
            <a:ext cx="764564" cy="643754"/>
          </a:xfrm>
          <a:prstGeom prst="rect">
            <a:avLst/>
          </a:prstGeom>
        </p:spPr>
      </p:pic>
      <p:pic>
        <p:nvPicPr>
          <p:cNvPr id="28" name="Picture 27"/>
          <p:cNvPicPr>
            <a:picLocks noChangeAspect="1"/>
          </p:cNvPicPr>
          <p:nvPr/>
        </p:nvPicPr>
        <p:blipFill>
          <a:blip r:embed="rId4"/>
          <a:stretch>
            <a:fillRect/>
          </a:stretch>
        </p:blipFill>
        <p:spPr>
          <a:xfrm>
            <a:off x="2437855" y="5227407"/>
            <a:ext cx="764564" cy="643754"/>
          </a:xfrm>
          <a:prstGeom prst="rect">
            <a:avLst/>
          </a:prstGeom>
        </p:spPr>
      </p:pic>
      <p:sp>
        <p:nvSpPr>
          <p:cNvPr id="5" name="Double Brace 4"/>
          <p:cNvSpPr/>
          <p:nvPr/>
        </p:nvSpPr>
        <p:spPr>
          <a:xfrm>
            <a:off x="1" y="1660458"/>
            <a:ext cx="3874658" cy="4844437"/>
          </a:xfrm>
          <a:prstGeom prst="brace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30854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Without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1807098" y="3446817"/>
            <a:ext cx="4966400" cy="2909533"/>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a:t>c</a:t>
            </a:r>
            <a:r>
              <a:rPr lang="en-US" dirty="0" smtClean="0"/>
              <a:t>odes </a:t>
            </a:r>
            <a:r>
              <a:rPr lang="en-US" dirty="0" smtClean="0"/>
              <a:t>constraints:</a:t>
            </a:r>
          </a:p>
          <a:p>
            <a:pPr algn="ctr"/>
            <a:r>
              <a:rPr lang="en-US" dirty="0" smtClean="0"/>
              <a:t>Pathological test == “A1C”,</a:t>
            </a:r>
          </a:p>
          <a:p>
            <a:pPr algn="ctr"/>
            <a:r>
              <a:rPr lang="en-US" dirty="0" err="1" smtClean="0"/>
              <a:t>measuredValue</a:t>
            </a:r>
            <a:r>
              <a:rPr lang="en-US" dirty="0" smtClean="0"/>
              <a:t> &gt; </a:t>
            </a:r>
            <a:r>
              <a:rPr lang="en-US" dirty="0" err="1" smtClean="0"/>
              <a:t>threashold</a:t>
            </a:r>
            <a:r>
              <a:rPr lang="en-US" dirty="0" smtClean="0"/>
              <a:t> value</a:t>
            </a:r>
          </a:p>
          <a:p>
            <a:pPr algn="ctr"/>
            <a:r>
              <a:rPr lang="en-US" dirty="0" smtClean="0"/>
              <a:t>….</a:t>
            </a:r>
          </a:p>
          <a:p>
            <a:pPr algn="ctr"/>
            <a:r>
              <a:rPr lang="en-US" dirty="0" smtClean="0"/>
              <a:t>Other constraints</a:t>
            </a:r>
            <a:endParaRPr lang="en-US" dirty="0"/>
          </a:p>
        </p:txBody>
      </p:sp>
    </p:spTree>
    <p:extLst>
      <p:ext uri="{BB962C8B-B14F-4D97-AF65-F5344CB8AC3E}">
        <p14:creationId xmlns:p14="http://schemas.microsoft.com/office/powerpoint/2010/main" val="23487229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2715418" y="5273889"/>
            <a:ext cx="3267623" cy="1199082"/>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p:txBody>
      </p:sp>
      <p:pic>
        <p:nvPicPr>
          <p:cNvPr id="5" name="Picture 4" descr="Screen Shot 2015-04-20 at 10.47.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726" y="2814948"/>
            <a:ext cx="1820501" cy="2458941"/>
          </a:xfrm>
          <a:prstGeom prst="rect">
            <a:avLst/>
          </a:prstGeom>
        </p:spPr>
      </p:pic>
      <p:sp>
        <p:nvSpPr>
          <p:cNvPr id="8" name="TextBox 7"/>
          <p:cNvSpPr txBox="1"/>
          <p:nvPr/>
        </p:nvSpPr>
        <p:spPr>
          <a:xfrm>
            <a:off x="6738537" y="5319272"/>
            <a:ext cx="1243227" cy="369332"/>
          </a:xfrm>
          <a:prstGeom prst="rect">
            <a:avLst/>
          </a:prstGeom>
          <a:noFill/>
        </p:spPr>
        <p:txBody>
          <a:bodyPr wrap="square" rtlCol="0">
            <a:spAutoFit/>
          </a:bodyPr>
          <a:lstStyle/>
          <a:p>
            <a:r>
              <a:rPr lang="en-US" dirty="0" smtClean="0"/>
              <a:t>Archetypes</a:t>
            </a:r>
            <a:endParaRPr lang="en-US" dirty="0"/>
          </a:p>
        </p:txBody>
      </p:sp>
      <p:cxnSp>
        <p:nvCxnSpPr>
          <p:cNvPr id="10" name="Straight Arrow Connector 9"/>
          <p:cNvCxnSpPr/>
          <p:nvPr/>
        </p:nvCxnSpPr>
        <p:spPr>
          <a:xfrm flipV="1">
            <a:off x="5027985" y="4159506"/>
            <a:ext cx="1205162" cy="958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393008" y="3403854"/>
            <a:ext cx="25917" cy="1870035"/>
          </a:xfrm>
          <a:prstGeom prst="straightConnector1">
            <a:avLst/>
          </a:prstGeom>
          <a:ln w="38100" cmpd="sng">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Bent Arrow 8"/>
          <p:cNvSpPr/>
          <p:nvPr/>
        </p:nvSpPr>
        <p:spPr>
          <a:xfrm flipH="1">
            <a:off x="6481379" y="1769242"/>
            <a:ext cx="825971" cy="929182"/>
          </a:xfrm>
          <a:prstGeom prst="bentArrow">
            <a:avLst>
              <a:gd name="adj1" fmla="val 25000"/>
              <a:gd name="adj2" fmla="val 28107"/>
              <a:gd name="adj3" fmla="val 25000"/>
              <a:gd name="adj4" fmla="val 73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46059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Reference Model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16</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Screen Shot 2015-04-21 at 11.17.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3197"/>
            <a:ext cx="9144000" cy="4593167"/>
          </a:xfrm>
          <a:prstGeom prst="rect">
            <a:avLst/>
          </a:prstGeom>
        </p:spPr>
      </p:pic>
    </p:spTree>
    <p:extLst>
      <p:ext uri="{BB962C8B-B14F-4D97-AF65-F5344CB8AC3E}">
        <p14:creationId xmlns:p14="http://schemas.microsoft.com/office/powerpoint/2010/main" val="24391611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1 at 12.1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39" y="2075221"/>
            <a:ext cx="8495862" cy="4782779"/>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An </a:t>
            </a:r>
            <a:r>
              <a:rPr lang="en-US" dirty="0" smtClean="0"/>
              <a:t>Archetype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24069" y="1488967"/>
            <a:ext cx="3056759" cy="1200329"/>
          </a:xfrm>
          <a:prstGeom prst="rect">
            <a:avLst/>
          </a:prstGeom>
          <a:noFill/>
        </p:spPr>
        <p:txBody>
          <a:bodyPr wrap="square" rtlCol="0">
            <a:spAutoFit/>
          </a:bodyPr>
          <a:lstStyle/>
          <a:p>
            <a:r>
              <a:rPr lang="en-US" dirty="0" smtClean="0"/>
              <a:t>Simple Example: Specimen collection from a body site.</a:t>
            </a:r>
          </a:p>
          <a:p>
            <a:endParaRPr lang="en-US" dirty="0"/>
          </a:p>
          <a:p>
            <a:endParaRPr lang="en-US" dirty="0"/>
          </a:p>
        </p:txBody>
      </p:sp>
      <p:pic>
        <p:nvPicPr>
          <p:cNvPr id="8" name="Picture 7" descr="Screen Shot 2015-04-21 at 11.17.3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703" y="1375542"/>
            <a:ext cx="4951098" cy="2487010"/>
          </a:xfrm>
          <a:prstGeom prst="rect">
            <a:avLst/>
          </a:prstGeom>
          <a:ln w="38100" cmpd="sng">
            <a:solidFill>
              <a:schemeClr val="tx1"/>
            </a:solidFill>
          </a:ln>
        </p:spPr>
      </p:pic>
      <p:pic>
        <p:nvPicPr>
          <p:cNvPr id="10" name="Picture 9"/>
          <p:cNvPicPr>
            <a:picLocks noChangeAspect="1"/>
          </p:cNvPicPr>
          <p:nvPr/>
        </p:nvPicPr>
        <p:blipFill>
          <a:blip r:embed="rId5"/>
          <a:stretch>
            <a:fillRect/>
          </a:stretch>
        </p:blipFill>
        <p:spPr>
          <a:xfrm>
            <a:off x="1672896" y="2461000"/>
            <a:ext cx="271139" cy="228296"/>
          </a:xfrm>
          <a:prstGeom prst="rect">
            <a:avLst/>
          </a:prstGeom>
        </p:spPr>
      </p:pic>
      <p:pic>
        <p:nvPicPr>
          <p:cNvPr id="11" name="Picture 10"/>
          <p:cNvPicPr>
            <a:picLocks noChangeAspect="1"/>
          </p:cNvPicPr>
          <p:nvPr/>
        </p:nvPicPr>
        <p:blipFill>
          <a:blip r:embed="rId5"/>
          <a:stretch>
            <a:fillRect/>
          </a:stretch>
        </p:blipFill>
        <p:spPr>
          <a:xfrm>
            <a:off x="2008470" y="4461297"/>
            <a:ext cx="271139" cy="228296"/>
          </a:xfrm>
          <a:prstGeom prst="rect">
            <a:avLst/>
          </a:prstGeom>
        </p:spPr>
      </p:pic>
      <p:pic>
        <p:nvPicPr>
          <p:cNvPr id="12" name="Picture 11"/>
          <p:cNvPicPr>
            <a:picLocks noChangeAspect="1"/>
          </p:cNvPicPr>
          <p:nvPr/>
        </p:nvPicPr>
        <p:blipFill>
          <a:blip r:embed="rId5"/>
          <a:stretch>
            <a:fillRect/>
          </a:stretch>
        </p:blipFill>
        <p:spPr>
          <a:xfrm>
            <a:off x="5500413" y="4461297"/>
            <a:ext cx="271139" cy="228296"/>
          </a:xfrm>
          <a:prstGeom prst="rect">
            <a:avLst/>
          </a:prstGeom>
        </p:spPr>
      </p:pic>
      <p:pic>
        <p:nvPicPr>
          <p:cNvPr id="13" name="Picture 12"/>
          <p:cNvPicPr>
            <a:picLocks noChangeAspect="1"/>
          </p:cNvPicPr>
          <p:nvPr/>
        </p:nvPicPr>
        <p:blipFill>
          <a:blip r:embed="rId5"/>
          <a:stretch>
            <a:fillRect/>
          </a:stretch>
        </p:blipFill>
        <p:spPr>
          <a:xfrm>
            <a:off x="5482895" y="5973034"/>
            <a:ext cx="271139" cy="228296"/>
          </a:xfrm>
          <a:prstGeom prst="rect">
            <a:avLst/>
          </a:prstGeom>
        </p:spPr>
      </p:pic>
      <p:pic>
        <p:nvPicPr>
          <p:cNvPr id="14" name="Picture 13"/>
          <p:cNvPicPr>
            <a:picLocks noChangeAspect="1"/>
          </p:cNvPicPr>
          <p:nvPr/>
        </p:nvPicPr>
        <p:blipFill>
          <a:blip r:embed="rId5"/>
          <a:stretch>
            <a:fillRect/>
          </a:stretch>
        </p:blipFill>
        <p:spPr>
          <a:xfrm>
            <a:off x="8311931" y="4895724"/>
            <a:ext cx="271139" cy="228296"/>
          </a:xfrm>
          <a:prstGeom prst="rect">
            <a:avLst/>
          </a:prstGeom>
        </p:spPr>
      </p:pic>
      <p:sp>
        <p:nvSpPr>
          <p:cNvPr id="15" name="TextBox 14"/>
          <p:cNvSpPr txBox="1"/>
          <p:nvPr/>
        </p:nvSpPr>
        <p:spPr>
          <a:xfrm>
            <a:off x="8031655" y="1488967"/>
            <a:ext cx="551415" cy="369332"/>
          </a:xfrm>
          <a:prstGeom prst="rect">
            <a:avLst/>
          </a:prstGeom>
          <a:noFill/>
        </p:spPr>
        <p:txBody>
          <a:bodyPr wrap="square" rtlCol="0">
            <a:spAutoFit/>
          </a:bodyPr>
          <a:lstStyle/>
          <a:p>
            <a:r>
              <a:rPr lang="en-US" dirty="0" smtClean="0"/>
              <a:t>RM</a:t>
            </a:r>
            <a:endParaRPr lang="en-US" dirty="0"/>
          </a:p>
        </p:txBody>
      </p:sp>
    </p:spTree>
    <p:extLst>
      <p:ext uri="{BB962C8B-B14F-4D97-AF65-F5344CB8AC3E}">
        <p14:creationId xmlns:p14="http://schemas.microsoft.com/office/powerpoint/2010/main" val="12008744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Detailed Clinical Models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can create …. For example</a:t>
            </a:r>
            <a:endParaRPr lang="en-US" dirty="0"/>
          </a:p>
          <a:p>
            <a:pPr marL="0" indent="0">
              <a:buNone/>
            </a:pPr>
            <a:r>
              <a:rPr lang="en-US" dirty="0" smtClean="0"/>
              <a:t>A Clinical Model  =&gt; Laboratory Test</a:t>
            </a:r>
            <a:endParaRPr lang="en-US" dirty="0"/>
          </a:p>
          <a:p>
            <a:pPr lvl="8"/>
            <a:r>
              <a:rPr lang="en-US" dirty="0" smtClean="0"/>
              <a:t>Diagnostic Service</a:t>
            </a:r>
          </a:p>
          <a:p>
            <a:pPr lvl="8"/>
            <a:r>
              <a:rPr lang="en-US" dirty="0" smtClean="0"/>
              <a:t>Specimen</a:t>
            </a:r>
          </a:p>
          <a:p>
            <a:pPr lvl="8"/>
            <a:r>
              <a:rPr lang="en-US" dirty="0" smtClean="0"/>
              <a:t>Diagnosis</a:t>
            </a:r>
          </a:p>
          <a:p>
            <a:pPr lvl="8"/>
            <a:r>
              <a:rPr lang="en-US" dirty="0" smtClean="0"/>
              <a:t>Conclusions</a:t>
            </a:r>
          </a:p>
          <a:p>
            <a:pPr marL="457200" lvl="1" indent="0">
              <a:buNone/>
            </a:pPr>
            <a:r>
              <a:rPr lang="en-US" dirty="0" smtClean="0"/>
              <a:t>And others like… Clinical Statements, Reports, Procedures, …..so on</a:t>
            </a:r>
          </a:p>
          <a:p>
            <a:pPr marL="457200" lvl="1" indent="0">
              <a:buNone/>
            </a:pPr>
            <a:endParaRPr lang="en-US" dirty="0"/>
          </a:p>
          <a:p>
            <a:pPr marL="457200" lvl="1" indent="0">
              <a:buNone/>
            </a:pPr>
            <a:r>
              <a:rPr lang="en-US" dirty="0" smtClean="0"/>
              <a:t>“Shared Detailed Clinical Information Models”</a:t>
            </a:r>
          </a:p>
          <a:p>
            <a:pPr marL="457200" lvl="1" indent="0">
              <a:buNone/>
            </a:pPr>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18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91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fontScale="90000"/>
          </a:bodyPr>
          <a:lstStyle/>
          <a:p>
            <a:r>
              <a:rPr lang="en-US" dirty="0" smtClean="0"/>
              <a:t>Clinical Information Modeling Initiative</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Since 2011</a:t>
            </a:r>
          </a:p>
          <a:p>
            <a:pPr lvl="1"/>
            <a:r>
              <a:rPr lang="en-US" dirty="0">
                <a:hlinkClick r:id="rId3"/>
              </a:rPr>
              <a:t>http://www.opencimi.org</a:t>
            </a:r>
            <a:r>
              <a:rPr lang="en-US" dirty="0" smtClean="0">
                <a:hlinkClick r:id="rId3"/>
              </a:rPr>
              <a:t>/</a:t>
            </a:r>
            <a:endParaRPr lang="en-US" dirty="0" smtClean="0"/>
          </a:p>
          <a:p>
            <a:pPr lvl="1"/>
            <a:r>
              <a:rPr lang="en-US" dirty="0" smtClean="0"/>
              <a:t>Mission Statement:</a:t>
            </a:r>
            <a:endParaRPr lang="en-US" dirty="0" smtClean="0">
              <a:latin typeface="Avenir Heavy"/>
              <a:cs typeface="Avenir Heavy"/>
            </a:endParaRPr>
          </a:p>
          <a:p>
            <a:pPr marL="457200" lvl="1" indent="0">
              <a:buNone/>
            </a:pPr>
            <a:r>
              <a:rPr lang="en-US" dirty="0" smtClean="0">
                <a:latin typeface="Avenir Heavy"/>
                <a:cs typeface="Avenir Heavy"/>
              </a:rPr>
              <a:t>Improve </a:t>
            </a:r>
            <a:r>
              <a:rPr lang="en-US" dirty="0">
                <a:latin typeface="Avenir Heavy"/>
                <a:cs typeface="Avenir Heavy"/>
              </a:rPr>
              <a:t>the interoperability of healthcare systems through shared implementable clinical information models</a:t>
            </a:r>
            <a:r>
              <a:rPr lang="en-US" dirty="0" smtClean="0">
                <a:latin typeface="Avenir Heavy"/>
                <a:cs typeface="Avenir Heavy"/>
              </a:rPr>
              <a:t>.</a:t>
            </a:r>
          </a:p>
          <a:p>
            <a:pPr marL="457200" lvl="1" indent="0" algn="ctr">
              <a:buNone/>
            </a:pPr>
            <a:r>
              <a:rPr lang="en-US" sz="2000" i="1" dirty="0" smtClean="0"/>
              <a:t>(A Single Curated Collection)</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19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creen Shot 2015-04-21 at 12.36.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1675477"/>
            <a:ext cx="6096000" cy="900944"/>
          </a:xfrm>
          <a:prstGeom prst="rect">
            <a:avLst/>
          </a:prstGeom>
        </p:spPr>
      </p:pic>
    </p:spTree>
    <p:extLst>
      <p:ext uri="{BB962C8B-B14F-4D97-AF65-F5344CB8AC3E}">
        <p14:creationId xmlns:p14="http://schemas.microsoft.com/office/powerpoint/2010/main" val="51493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interoperability problem.</a:t>
            </a:r>
          </a:p>
          <a:p>
            <a:r>
              <a:rPr lang="en-US" dirty="0" smtClean="0"/>
              <a:t>Archetypes - Constraint Modeling.</a:t>
            </a:r>
          </a:p>
          <a:p>
            <a:r>
              <a:rPr lang="en-US" dirty="0" smtClean="0"/>
              <a:t>CIMI - Clinical </a:t>
            </a:r>
            <a:r>
              <a:rPr lang="en-US" dirty="0"/>
              <a:t>Information Modeling </a:t>
            </a:r>
            <a:r>
              <a:rPr lang="en-US" dirty="0" smtClean="0"/>
              <a:t>Initiative.</a:t>
            </a:r>
            <a:endParaRPr lang="en-US" dirty="0"/>
          </a:p>
          <a:p>
            <a:r>
              <a:rPr lang="en-US" dirty="0" smtClean="0"/>
              <a:t>Existing </a:t>
            </a:r>
            <a:r>
              <a:rPr lang="en-US" dirty="0" smtClean="0"/>
              <a:t>Frameworks </a:t>
            </a:r>
            <a:r>
              <a:rPr lang="en-US" dirty="0" smtClean="0"/>
              <a:t>&amp; Tools.</a:t>
            </a:r>
          </a:p>
          <a:p>
            <a:r>
              <a:rPr lang="en-US" dirty="0" smtClean="0"/>
              <a:t>AML - Archetype </a:t>
            </a:r>
            <a:r>
              <a:rPr lang="en-US" dirty="0" smtClean="0"/>
              <a:t>Modeling Language.</a:t>
            </a:r>
          </a:p>
          <a:p>
            <a:r>
              <a:rPr lang="en-US" dirty="0" smtClean="0"/>
              <a:t>AML </a:t>
            </a:r>
            <a:r>
              <a:rPr lang="en-US" dirty="0" smtClean="0"/>
              <a:t>Tooling.</a:t>
            </a:r>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718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Strategic Goal</a:t>
            </a:r>
            <a:endParaRPr lang="en-US" dirty="0"/>
          </a:p>
        </p:txBody>
      </p:sp>
      <p:sp>
        <p:nvSpPr>
          <p:cNvPr id="3" name="Content Placeholder 2"/>
          <p:cNvSpPr>
            <a:spLocks noGrp="1"/>
          </p:cNvSpPr>
          <p:nvPr>
            <p:ph idx="1"/>
          </p:nvPr>
        </p:nvSpPr>
        <p:spPr/>
        <p:txBody>
          <a:bodyPr>
            <a:normAutofit/>
          </a:bodyPr>
          <a:lstStyle/>
          <a:p>
            <a:pPr lvl="1"/>
            <a:endParaRPr lang="en-US" dirty="0" smtClean="0"/>
          </a:p>
          <a:p>
            <a:r>
              <a:rPr lang="en-US" dirty="0"/>
              <a:t>Be able to share data, applications, reports, alerts, protocols, and decision support modules with anyone in the </a:t>
            </a:r>
            <a:r>
              <a:rPr lang="en-US" dirty="0" smtClean="0"/>
              <a:t>WORLD.</a:t>
            </a:r>
          </a:p>
          <a:p>
            <a:endParaRPr lang="en-US" dirty="0"/>
          </a:p>
          <a:p>
            <a:r>
              <a:rPr lang="en-US" dirty="0" smtClean="0"/>
              <a:t>To have “</a:t>
            </a:r>
            <a:r>
              <a:rPr lang="en-US" dirty="0"/>
              <a:t>plug-n-play” </a:t>
            </a:r>
            <a:r>
              <a:rPr lang="en-US" dirty="0" smtClean="0"/>
              <a:t>interoperability.</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261650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Deliverables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0000"/>
                </a:solidFill>
              </a:rPr>
              <a:t>Shared </a:t>
            </a:r>
            <a:r>
              <a:rPr lang="en-US" dirty="0">
                <a:solidFill>
                  <a:srgbClr val="000000"/>
                </a:solidFill>
              </a:rPr>
              <a:t>repository of detailed clinical information </a:t>
            </a:r>
            <a:r>
              <a:rPr lang="en-US" dirty="0" smtClean="0">
                <a:solidFill>
                  <a:srgbClr val="000000"/>
                </a:solidFill>
              </a:rPr>
              <a:t>models.</a:t>
            </a:r>
            <a:endParaRPr lang="en-US" dirty="0">
              <a:solidFill>
                <a:srgbClr val="000000"/>
              </a:solidFill>
            </a:endParaRPr>
          </a:p>
          <a:p>
            <a:r>
              <a:rPr lang="en-US" dirty="0">
                <a:solidFill>
                  <a:srgbClr val="000000"/>
                </a:solidFill>
              </a:rPr>
              <a:t>Using a single formalism (now support </a:t>
            </a:r>
            <a:r>
              <a:rPr lang="en-US" dirty="0" smtClean="0">
                <a:solidFill>
                  <a:srgbClr val="000000"/>
                </a:solidFill>
              </a:rPr>
              <a:t>of two</a:t>
            </a:r>
            <a:r>
              <a:rPr lang="en-US" dirty="0">
                <a:solidFill>
                  <a:srgbClr val="000000"/>
                </a:solidFill>
              </a:rPr>
              <a:t>!</a:t>
            </a:r>
            <a:r>
              <a:rPr lang="en-US" dirty="0" smtClean="0">
                <a:solidFill>
                  <a:srgbClr val="000000"/>
                </a:solidFill>
              </a:rPr>
              <a:t>) – ADL &amp; AML.</a:t>
            </a:r>
            <a:endParaRPr lang="en-US" dirty="0">
              <a:solidFill>
                <a:srgbClr val="000000"/>
              </a:solidFill>
            </a:endParaRPr>
          </a:p>
          <a:p>
            <a:r>
              <a:rPr lang="en-US" dirty="0">
                <a:solidFill>
                  <a:srgbClr val="000000"/>
                </a:solidFill>
              </a:rPr>
              <a:t>Based on a common set of base data </a:t>
            </a:r>
            <a:r>
              <a:rPr lang="en-US" dirty="0" smtClean="0">
                <a:solidFill>
                  <a:srgbClr val="000000"/>
                </a:solidFill>
              </a:rPr>
              <a:t>types. </a:t>
            </a:r>
            <a:endParaRPr lang="en-US" dirty="0">
              <a:solidFill>
                <a:srgbClr val="000000"/>
              </a:solidFill>
            </a:endParaRPr>
          </a:p>
          <a:p>
            <a:r>
              <a:rPr lang="en-US" dirty="0">
                <a:solidFill>
                  <a:srgbClr val="000000"/>
                </a:solidFill>
              </a:rPr>
              <a:t>With formal bindings of the models to standard coded </a:t>
            </a:r>
            <a:r>
              <a:rPr lang="en-US" dirty="0" smtClean="0">
                <a:solidFill>
                  <a:srgbClr val="000000"/>
                </a:solidFill>
              </a:rPr>
              <a:t>terminologies. </a:t>
            </a:r>
            <a:endParaRPr lang="en-US" dirty="0">
              <a:solidFill>
                <a:srgbClr val="000000"/>
              </a:solidFill>
            </a:endParaRPr>
          </a:p>
          <a:p>
            <a:r>
              <a:rPr lang="en-US" dirty="0">
                <a:solidFill>
                  <a:srgbClr val="000000"/>
                </a:solidFill>
              </a:rPr>
              <a:t>Repository is open and models are free for use at no </a:t>
            </a:r>
            <a:r>
              <a:rPr lang="en-US" dirty="0" smtClean="0">
                <a:solidFill>
                  <a:srgbClr val="000000"/>
                </a:solidFill>
              </a:rPr>
              <a:t>cost.</a:t>
            </a:r>
          </a:p>
          <a:p>
            <a:r>
              <a:rPr lang="en-US" dirty="0" smtClean="0">
                <a:solidFill>
                  <a:srgbClr val="000000"/>
                </a:solidFill>
              </a:rPr>
              <a:t>Models that support multiple contexts.</a:t>
            </a:r>
            <a:endParaRPr lang="en-US" dirty="0">
              <a:solidFill>
                <a:srgbClr val="000000"/>
              </a:solidFill>
            </a:endParaRPr>
          </a:p>
          <a:p>
            <a:pPr marL="457200" lvl="1" indent="0">
              <a:buNone/>
            </a:pP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361717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Target Domains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0"/>
                </a:solidFill>
              </a:rPr>
              <a:t>EHR data </a:t>
            </a:r>
            <a:r>
              <a:rPr lang="en-US" dirty="0" smtClean="0">
                <a:solidFill>
                  <a:srgbClr val="000000"/>
                </a:solidFill>
              </a:rPr>
              <a:t>storage.</a:t>
            </a:r>
            <a:endParaRPr lang="en-US" dirty="0">
              <a:solidFill>
                <a:srgbClr val="000000"/>
              </a:solidFill>
            </a:endParaRPr>
          </a:p>
          <a:p>
            <a:r>
              <a:rPr lang="en-US" dirty="0">
                <a:solidFill>
                  <a:srgbClr val="000000"/>
                </a:solidFill>
              </a:rPr>
              <a:t>Message </a:t>
            </a:r>
            <a:r>
              <a:rPr lang="en-US" dirty="0" smtClean="0">
                <a:solidFill>
                  <a:srgbClr val="000000"/>
                </a:solidFill>
              </a:rPr>
              <a:t>and </a:t>
            </a:r>
            <a:r>
              <a:rPr lang="en-US" dirty="0">
                <a:solidFill>
                  <a:srgbClr val="000000"/>
                </a:solidFill>
              </a:rPr>
              <a:t>service </a:t>
            </a:r>
            <a:r>
              <a:rPr lang="en-US" dirty="0" smtClean="0">
                <a:solidFill>
                  <a:srgbClr val="000000"/>
                </a:solidFill>
              </a:rPr>
              <a:t>payload.</a:t>
            </a:r>
            <a:endParaRPr lang="en-US" dirty="0">
              <a:solidFill>
                <a:srgbClr val="000000"/>
              </a:solidFill>
            </a:endParaRPr>
          </a:p>
          <a:p>
            <a:r>
              <a:rPr lang="en-US" dirty="0">
                <a:solidFill>
                  <a:srgbClr val="000000"/>
                </a:solidFill>
              </a:rPr>
              <a:t>Decision logic (queries of EHR data</a:t>
            </a:r>
            <a:r>
              <a:rPr lang="en-US" dirty="0" smtClean="0">
                <a:solidFill>
                  <a:srgbClr val="000000"/>
                </a:solidFill>
              </a:rPr>
              <a:t>).</a:t>
            </a:r>
            <a:endParaRPr lang="en-US" dirty="0">
              <a:solidFill>
                <a:srgbClr val="000000"/>
              </a:solidFill>
            </a:endParaRPr>
          </a:p>
          <a:p>
            <a:r>
              <a:rPr lang="en-US" dirty="0">
                <a:solidFill>
                  <a:srgbClr val="000000"/>
                </a:solidFill>
              </a:rPr>
              <a:t>Clinical trials data (clinical research</a:t>
            </a:r>
            <a:r>
              <a:rPr lang="en-US" dirty="0" smtClean="0">
                <a:solidFill>
                  <a:srgbClr val="000000"/>
                </a:solidFill>
              </a:rPr>
              <a:t>).</a:t>
            </a:r>
            <a:endParaRPr lang="en-US" dirty="0">
              <a:solidFill>
                <a:srgbClr val="000000"/>
              </a:solidFill>
            </a:endParaRPr>
          </a:p>
          <a:p>
            <a:r>
              <a:rPr lang="en-US" dirty="0">
                <a:solidFill>
                  <a:srgbClr val="000000"/>
                </a:solidFill>
              </a:rPr>
              <a:t>Quality </a:t>
            </a:r>
            <a:r>
              <a:rPr lang="en-US" dirty="0" smtClean="0">
                <a:solidFill>
                  <a:srgbClr val="000000"/>
                </a:solidFill>
              </a:rPr>
              <a:t>measures.</a:t>
            </a:r>
            <a:endParaRPr lang="en-US" dirty="0">
              <a:solidFill>
                <a:srgbClr val="000000"/>
              </a:solidFill>
            </a:endParaRPr>
          </a:p>
          <a:p>
            <a:r>
              <a:rPr lang="en-US" dirty="0">
                <a:solidFill>
                  <a:srgbClr val="000000"/>
                </a:solidFill>
              </a:rPr>
              <a:t>Normalization of data for secondary </a:t>
            </a:r>
            <a:r>
              <a:rPr lang="en-US" dirty="0" smtClean="0">
                <a:solidFill>
                  <a:srgbClr val="000000"/>
                </a:solidFill>
              </a:rPr>
              <a:t>use.</a:t>
            </a:r>
            <a:endParaRPr lang="en-US" dirty="0">
              <a:solidFill>
                <a:srgbClr val="000000"/>
              </a:solidFill>
            </a:endParaRPr>
          </a:p>
          <a:p>
            <a:r>
              <a:rPr lang="en-US" dirty="0">
                <a:solidFill>
                  <a:srgbClr val="000000"/>
                </a:solidFill>
              </a:rPr>
              <a:t>Creation of </a:t>
            </a:r>
            <a:r>
              <a:rPr lang="en-US" dirty="0" smtClean="0">
                <a:solidFill>
                  <a:srgbClr val="000000"/>
                </a:solidFill>
              </a:rPr>
              <a:t>structured data </a:t>
            </a:r>
            <a:r>
              <a:rPr lang="en-US" dirty="0">
                <a:solidFill>
                  <a:srgbClr val="000000"/>
                </a:solidFill>
              </a:rPr>
              <a:t>entry </a:t>
            </a:r>
            <a:r>
              <a:rPr lang="en-US" dirty="0" smtClean="0">
                <a:solidFill>
                  <a:srgbClr val="000000"/>
                </a:solidFill>
              </a:rPr>
              <a:t>screens.</a:t>
            </a:r>
            <a:endParaRPr lang="en-US" dirty="0">
              <a:solidFill>
                <a:srgbClr val="000000"/>
              </a:solidFill>
            </a:endParaRPr>
          </a:p>
          <a:p>
            <a:r>
              <a:rPr lang="en-US" dirty="0">
                <a:solidFill>
                  <a:srgbClr val="000000"/>
                </a:solidFill>
              </a:rPr>
              <a:t>Capture of coding output from </a:t>
            </a:r>
            <a:r>
              <a:rPr lang="en-US" dirty="0" smtClean="0">
                <a:solidFill>
                  <a:srgbClr val="000000"/>
                </a:solidFill>
              </a:rPr>
              <a:t>NLP.</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426748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Shared Repository</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18621" y="6356350"/>
            <a:ext cx="2277241" cy="707886"/>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pic>
        <p:nvPicPr>
          <p:cNvPr id="11" name="Picture 10" descr="Screen Shot 2015-04-21 at 1.31.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275" y="1242735"/>
            <a:ext cx="7620001" cy="5196951"/>
          </a:xfrm>
          <a:prstGeom prst="rect">
            <a:avLst/>
          </a:prstGeom>
        </p:spPr>
      </p:pic>
    </p:spTree>
    <p:extLst>
      <p:ext uri="{BB962C8B-B14F-4D97-AF65-F5344CB8AC3E}">
        <p14:creationId xmlns:p14="http://schemas.microsoft.com/office/powerpoint/2010/main" val="21750956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Coded Elements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Model Elements are bound to Standard Terminologies and Ontologies:</a:t>
            </a:r>
          </a:p>
          <a:p>
            <a:pPr lvl="1"/>
            <a:r>
              <a:rPr lang="en-US" b="1" dirty="0">
                <a:solidFill>
                  <a:srgbClr val="000000"/>
                </a:solidFill>
              </a:rPr>
              <a:t>SNOMED CT</a:t>
            </a:r>
            <a:r>
              <a:rPr lang="en-US" dirty="0">
                <a:solidFill>
                  <a:srgbClr val="000000"/>
                </a:solidFill>
              </a:rPr>
              <a:t>  - primary and preferred.</a:t>
            </a:r>
          </a:p>
          <a:p>
            <a:pPr marL="914400" lvl="2" indent="0">
              <a:buNone/>
            </a:pPr>
            <a:r>
              <a:rPr lang="en-US" sz="1600" i="1" dirty="0">
                <a:solidFill>
                  <a:srgbClr val="000000"/>
                </a:solidFill>
              </a:rPr>
              <a:t>Systematized Nomenclature of Medicine – Clinical Terms</a:t>
            </a:r>
            <a:endParaRPr lang="en-US" dirty="0">
              <a:solidFill>
                <a:srgbClr val="000000"/>
              </a:solidFill>
            </a:endParaRPr>
          </a:p>
          <a:p>
            <a:pPr lvl="1"/>
            <a:r>
              <a:rPr lang="en-US" b="1" dirty="0">
                <a:solidFill>
                  <a:srgbClr val="000000"/>
                </a:solidFill>
              </a:rPr>
              <a:t>LOINC</a:t>
            </a:r>
            <a:r>
              <a:rPr lang="en-US" dirty="0">
                <a:solidFill>
                  <a:srgbClr val="000000"/>
                </a:solidFill>
              </a:rPr>
              <a:t>  - approved.</a:t>
            </a:r>
          </a:p>
          <a:p>
            <a:pPr marL="914400" lvl="2" indent="0">
              <a:buNone/>
            </a:pPr>
            <a:r>
              <a:rPr lang="en-US" sz="1600" i="1" dirty="0">
                <a:solidFill>
                  <a:srgbClr val="000000"/>
                </a:solidFill>
              </a:rPr>
              <a:t>Logical Observation Identifiers Names and </a:t>
            </a:r>
            <a:r>
              <a:rPr lang="en-US" sz="1600" i="1" dirty="0" smtClean="0">
                <a:solidFill>
                  <a:srgbClr val="000000"/>
                </a:solidFill>
              </a:rPr>
              <a:t>Codes</a:t>
            </a:r>
          </a:p>
          <a:p>
            <a:pPr marL="914400" lvl="2" indent="0">
              <a:buNone/>
            </a:pPr>
            <a:endParaRPr lang="en-US" dirty="0" smtClean="0">
              <a:solidFill>
                <a:srgbClr val="000000"/>
              </a:solidFill>
            </a:endParaRPr>
          </a:p>
          <a:p>
            <a:r>
              <a:rPr lang="en-US" dirty="0" smtClean="0">
                <a:solidFill>
                  <a:srgbClr val="000000"/>
                </a:solidFill>
              </a:rPr>
              <a:t>CIMI SNOMED CT Identifier for extension.</a:t>
            </a:r>
          </a:p>
          <a:p>
            <a:r>
              <a:rPr lang="en-US" dirty="0" smtClean="0">
                <a:solidFill>
                  <a:srgbClr val="000000"/>
                </a:solidFill>
              </a:rPr>
              <a:t>Value-sets only by reference.</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04798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Model Browser</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28139" y="5811560"/>
            <a:ext cx="3090040" cy="1046440"/>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a:t>
            </a:r>
            <a:r>
              <a:rPr lang="en-US" sz="1100" dirty="0" smtClean="0">
                <a:hlinkClick r:id="rId3"/>
              </a:rPr>
              <a:t>www.clinicalelement.com/cimi-browser</a:t>
            </a:r>
            <a:endParaRPr lang="en-US" sz="1100" dirty="0" smtClean="0"/>
          </a:p>
          <a:p>
            <a:endParaRPr lang="en-US" sz="1100" dirty="0" smtClean="0"/>
          </a:p>
          <a:p>
            <a:endParaRPr lang="en-US" dirty="0" smtClean="0"/>
          </a:p>
        </p:txBody>
      </p:sp>
      <p:pic>
        <p:nvPicPr>
          <p:cNvPr id="3" name="Picture 2" descr="Screen Shot 2015-04-21 at 2.01.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074"/>
            <a:ext cx="9144000" cy="4716379"/>
          </a:xfrm>
          <a:prstGeom prst="rect">
            <a:avLst/>
          </a:prstGeom>
        </p:spPr>
      </p:pic>
      <p:cxnSp>
        <p:nvCxnSpPr>
          <p:cNvPr id="8" name="Straight Arrow Connector 7"/>
          <p:cNvCxnSpPr/>
          <p:nvPr/>
        </p:nvCxnSpPr>
        <p:spPr>
          <a:xfrm flipH="1" flipV="1">
            <a:off x="5439103" y="1900621"/>
            <a:ext cx="648138"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4566744" y="1825298"/>
            <a:ext cx="1520497" cy="7147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087241" y="1825299"/>
            <a:ext cx="152400" cy="714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6087241" y="1900621"/>
            <a:ext cx="1016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087241" y="1900621"/>
            <a:ext cx="1778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80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Frameworks &amp; Tools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So… How to create models now?</a:t>
            </a:r>
          </a:p>
          <a:p>
            <a:r>
              <a:rPr lang="en-US" dirty="0" smtClean="0">
                <a:solidFill>
                  <a:srgbClr val="000000"/>
                </a:solidFill>
              </a:rPr>
              <a:t>Existing</a:t>
            </a:r>
          </a:p>
          <a:p>
            <a:pPr lvl="1"/>
            <a:r>
              <a:rPr lang="en-US" dirty="0" smtClean="0">
                <a:solidFill>
                  <a:srgbClr val="000000"/>
                </a:solidFill>
              </a:rPr>
              <a:t>HL7: Templates. </a:t>
            </a:r>
          </a:p>
          <a:p>
            <a:pPr lvl="1"/>
            <a:r>
              <a:rPr lang="en-US" dirty="0" err="1" smtClean="0">
                <a:solidFill>
                  <a:srgbClr val="000000"/>
                </a:solidFill>
              </a:rPr>
              <a:t>OpenEHR</a:t>
            </a:r>
            <a:r>
              <a:rPr lang="en-US" dirty="0" smtClean="0">
                <a:solidFill>
                  <a:srgbClr val="000000"/>
                </a:solidFill>
              </a:rPr>
              <a:t>: Archetype Definition Language (ADL).</a:t>
            </a:r>
          </a:p>
          <a:p>
            <a:pPr lvl="1"/>
            <a:r>
              <a:rPr lang="en-US" dirty="0" smtClean="0">
                <a:solidFill>
                  <a:srgbClr val="000000"/>
                </a:solidFill>
              </a:rPr>
              <a:t>GE-Intermountain Healthcare : Clinical Element Modeling Language (CEML).</a:t>
            </a:r>
          </a:p>
          <a:p>
            <a:r>
              <a:rPr lang="en-US" dirty="0" smtClean="0">
                <a:solidFill>
                  <a:srgbClr val="000000"/>
                </a:solidFill>
              </a:rPr>
              <a:t>New</a:t>
            </a:r>
          </a:p>
          <a:p>
            <a:pPr lvl="1"/>
            <a:r>
              <a:rPr lang="en-US" dirty="0" smtClean="0">
                <a:solidFill>
                  <a:srgbClr val="000000"/>
                </a:solidFill>
              </a:rPr>
              <a:t>CIMI: Archetype Modeling Language (AML).</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28878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HL7 Templates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Templates are similar to Archetypes.</a:t>
            </a:r>
          </a:p>
          <a:p>
            <a:r>
              <a:rPr lang="en-US" dirty="0" smtClean="0">
                <a:solidFill>
                  <a:srgbClr val="000000"/>
                </a:solidFill>
              </a:rPr>
              <a:t>Detailed Clinical Model with HL7 templates.</a:t>
            </a:r>
          </a:p>
          <a:p>
            <a:r>
              <a:rPr lang="en-US" dirty="0" smtClean="0">
                <a:solidFill>
                  <a:srgbClr val="000000"/>
                </a:solidFill>
              </a:rPr>
              <a:t>Bridge the gaps between technical representational formats - HL7 v3 templates and </a:t>
            </a:r>
            <a:r>
              <a:rPr lang="en-US" dirty="0" err="1" smtClean="0">
                <a:solidFill>
                  <a:srgbClr val="000000"/>
                </a:solidFill>
              </a:rPr>
              <a:t>OpenEHR</a:t>
            </a:r>
            <a:r>
              <a:rPr lang="en-US" dirty="0" smtClean="0">
                <a:solidFill>
                  <a:srgbClr val="000000"/>
                </a:solidFill>
              </a:rPr>
              <a:t> archetypes.</a:t>
            </a:r>
          </a:p>
          <a:p>
            <a:r>
              <a:rPr lang="en-US" dirty="0" smtClean="0">
                <a:solidFill>
                  <a:srgbClr val="000000"/>
                </a:solidFill>
              </a:rPr>
              <a:t>DCM’s in UML</a:t>
            </a:r>
          </a:p>
          <a:p>
            <a:pPr lvl="1"/>
            <a:r>
              <a:rPr lang="en-US" dirty="0" smtClean="0">
                <a:solidFill>
                  <a:srgbClr val="000000"/>
                </a:solidFill>
              </a:rPr>
              <a:t>HL7 “Flavored” non-normative UML.</a:t>
            </a:r>
          </a:p>
          <a:p>
            <a:pPr lvl="1"/>
            <a:r>
              <a:rPr lang="en-US" dirty="0" smtClean="0">
                <a:solidFill>
                  <a:srgbClr val="000000"/>
                </a:solidFill>
              </a:rPr>
              <a:t>Not sure if is successful?</a:t>
            </a:r>
          </a:p>
          <a:p>
            <a:pPr lvl="1"/>
            <a:endParaRPr lang="en-US" dirty="0" smtClean="0">
              <a:solidFill>
                <a:srgbClr val="000000"/>
              </a:solidFill>
            </a:endParaRPr>
          </a:p>
          <a:p>
            <a:pPr lvl="1"/>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5673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HL7 DCMs</a:t>
            </a:r>
            <a:endParaRPr lang="en-US" dirty="0"/>
          </a:p>
        </p:txBody>
      </p:sp>
      <p:sp>
        <p:nvSpPr>
          <p:cNvPr id="3" name="Content Placeholder 2"/>
          <p:cNvSpPr>
            <a:spLocks noGrp="1"/>
          </p:cNvSpPr>
          <p:nvPr>
            <p:ph idx="1"/>
          </p:nvPr>
        </p:nvSpPr>
        <p:spPr/>
        <p:txBody>
          <a:bodyPr>
            <a:normAutofit/>
          </a:bodyPr>
          <a:lstStyle/>
          <a:p>
            <a:pPr lvl="1"/>
            <a:endParaRPr lang="en-US" dirty="0" smtClean="0">
              <a:solidFill>
                <a:srgbClr val="000000"/>
              </a:solidFill>
            </a:endParaRPr>
          </a:p>
          <a:p>
            <a:pPr lvl="1"/>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3.20.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8600"/>
            <a:ext cx="9144000" cy="3846469"/>
          </a:xfrm>
          <a:prstGeom prst="rect">
            <a:avLst/>
          </a:prstGeom>
        </p:spPr>
      </p:pic>
      <p:cxnSp>
        <p:nvCxnSpPr>
          <p:cNvPr id="10" name="Straight Connector 9"/>
          <p:cNvCxnSpPr/>
          <p:nvPr/>
        </p:nvCxnSpPr>
        <p:spPr>
          <a:xfrm>
            <a:off x="2829034" y="3503448"/>
            <a:ext cx="5857766" cy="175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7667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 Definition Language</a:t>
            </a:r>
            <a:endParaRPr lang="en-US" dirty="0"/>
          </a:p>
        </p:txBody>
      </p:sp>
      <p:sp>
        <p:nvSpPr>
          <p:cNvPr id="3" name="Content Placeholder 2"/>
          <p:cNvSpPr>
            <a:spLocks noGrp="1"/>
          </p:cNvSpPr>
          <p:nvPr>
            <p:ph idx="1"/>
          </p:nvPr>
        </p:nvSpPr>
        <p:spPr/>
        <p:txBody>
          <a:bodyPr>
            <a:normAutofit fontScale="92500"/>
          </a:bodyPr>
          <a:lstStyle/>
          <a:p>
            <a:pPr>
              <a:buFontTx/>
              <a:buChar char="-"/>
            </a:pPr>
            <a:r>
              <a:rPr lang="en-US" dirty="0" err="1" smtClean="0">
                <a:solidFill>
                  <a:srgbClr val="000000"/>
                </a:solidFill>
              </a:rPr>
              <a:t>OpenEHR</a:t>
            </a:r>
            <a:r>
              <a:rPr lang="en-US" dirty="0">
                <a:solidFill>
                  <a:srgbClr val="000000"/>
                </a:solidFill>
              </a:rPr>
              <a:t>  - </a:t>
            </a:r>
            <a:r>
              <a:rPr lang="en-US" dirty="0">
                <a:solidFill>
                  <a:srgbClr val="000000"/>
                </a:solidFill>
                <a:hlinkClick r:id="rId3"/>
              </a:rPr>
              <a:t>http://</a:t>
            </a:r>
            <a:r>
              <a:rPr lang="en-US" dirty="0" smtClean="0">
                <a:solidFill>
                  <a:srgbClr val="000000"/>
                </a:solidFill>
                <a:hlinkClick r:id="rId3"/>
              </a:rPr>
              <a:t>www.openehr.org</a:t>
            </a:r>
            <a:endParaRPr lang="en-US" dirty="0">
              <a:solidFill>
                <a:srgbClr val="000000"/>
              </a:solidFill>
            </a:endParaRPr>
          </a:p>
          <a:p>
            <a:pPr>
              <a:buFontTx/>
              <a:buChar char="-"/>
            </a:pPr>
            <a:r>
              <a:rPr lang="en-US" dirty="0" smtClean="0">
                <a:solidFill>
                  <a:srgbClr val="000000"/>
                </a:solidFill>
              </a:rPr>
              <a:t>Open source tools by Ocean Informatics</a:t>
            </a:r>
          </a:p>
          <a:p>
            <a:pPr>
              <a:buFontTx/>
              <a:buChar char="-"/>
            </a:pPr>
            <a:r>
              <a:rPr lang="en-US" dirty="0" smtClean="0">
                <a:solidFill>
                  <a:srgbClr val="000000"/>
                </a:solidFill>
              </a:rPr>
              <a:t>ADL 2.0  (AOM -  ADL object model).</a:t>
            </a:r>
          </a:p>
          <a:p>
            <a:pPr>
              <a:buFontTx/>
              <a:buChar char="-"/>
            </a:pPr>
            <a:r>
              <a:rPr lang="en-US" dirty="0" smtClean="0">
                <a:solidFill>
                  <a:srgbClr val="000000"/>
                </a:solidFill>
              </a:rPr>
              <a:t>Format: ODIN – Object Data Instance Notation.</a:t>
            </a:r>
          </a:p>
          <a:p>
            <a:pPr>
              <a:buFontTx/>
              <a:buChar char="-"/>
            </a:pPr>
            <a:r>
              <a:rPr lang="en-US" dirty="0" smtClean="0">
                <a:solidFill>
                  <a:srgbClr val="000000"/>
                </a:solidFill>
              </a:rPr>
              <a:t>Proprietary tools to absorb archetypes in ODIN.  Open now??</a:t>
            </a:r>
          </a:p>
          <a:p>
            <a:pPr>
              <a:buFontTx/>
              <a:buChar char="-"/>
            </a:pPr>
            <a:r>
              <a:rPr lang="en-US" dirty="0" smtClean="0">
                <a:solidFill>
                  <a:srgbClr val="000000"/>
                </a:solidFill>
              </a:rPr>
              <a:t>Multiple tools – Editor, ADL Workbench – written in Eiffel language. </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453317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Exchange or share information:</a:t>
            </a:r>
          </a:p>
          <a:p>
            <a:r>
              <a:rPr lang="en-US" dirty="0" smtClean="0"/>
              <a:t>How to be “On The Same Page”?</a:t>
            </a:r>
          </a:p>
          <a:p>
            <a:pPr lvl="1"/>
            <a:r>
              <a:rPr lang="en-US" dirty="0" smtClean="0"/>
              <a:t>Data</a:t>
            </a:r>
          </a:p>
          <a:p>
            <a:pPr lvl="1"/>
            <a:r>
              <a:rPr lang="en-US" dirty="0" smtClean="0"/>
              <a:t>Semantics</a:t>
            </a:r>
          </a:p>
          <a:p>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854" y="3211732"/>
            <a:ext cx="3817194" cy="2914431"/>
          </a:xfrm>
          <a:prstGeom prst="rect">
            <a:avLst/>
          </a:prstGeom>
        </p:spPr>
      </p:pic>
    </p:spTree>
    <p:extLst>
      <p:ext uri="{BB962C8B-B14F-4D97-AF65-F5344CB8AC3E}">
        <p14:creationId xmlns:p14="http://schemas.microsoft.com/office/powerpoint/2010/main" val="26543774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ADL Workbench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2.28.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719" y="1372475"/>
            <a:ext cx="5975308" cy="5095382"/>
          </a:xfrm>
          <a:prstGeom prst="rect">
            <a:avLst/>
          </a:prstGeom>
        </p:spPr>
      </p:pic>
    </p:spTree>
    <p:extLst>
      <p:ext uri="{BB962C8B-B14F-4D97-AF65-F5344CB8AC3E}">
        <p14:creationId xmlns:p14="http://schemas.microsoft.com/office/powerpoint/2010/main" val="388715286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ADL Workbench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0" y="1231136"/>
            <a:ext cx="9144000" cy="5633699"/>
          </a:xfrm>
          <a:prstGeom prst="rect">
            <a:avLst/>
          </a:prstGeom>
        </p:spPr>
      </p:pic>
    </p:spTree>
    <p:extLst>
      <p:ext uri="{BB962C8B-B14F-4D97-AF65-F5344CB8AC3E}">
        <p14:creationId xmlns:p14="http://schemas.microsoft.com/office/powerpoint/2010/main" val="12083596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err="1" smtClean="0"/>
              <a:t>OpenEHR</a:t>
            </a:r>
            <a:r>
              <a:rPr lang="en-US" dirty="0" smtClean="0"/>
              <a:t> - CKM</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2.34.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22" y="1250770"/>
            <a:ext cx="7190828" cy="5607230"/>
          </a:xfrm>
          <a:prstGeom prst="rect">
            <a:avLst/>
          </a:prstGeom>
        </p:spPr>
      </p:pic>
      <p:sp>
        <p:nvSpPr>
          <p:cNvPr id="10" name="TextBox 9"/>
          <p:cNvSpPr txBox="1"/>
          <p:nvPr/>
        </p:nvSpPr>
        <p:spPr>
          <a:xfrm>
            <a:off x="7059448" y="2881586"/>
            <a:ext cx="1259490" cy="369332"/>
          </a:xfrm>
          <a:prstGeom prst="rect">
            <a:avLst/>
          </a:prstGeom>
          <a:noFill/>
        </p:spPr>
        <p:txBody>
          <a:bodyPr wrap="square" rtlCol="0">
            <a:spAutoFit/>
          </a:bodyPr>
          <a:lstStyle/>
          <a:p>
            <a:r>
              <a:rPr lang="en-US" dirty="0" smtClean="0">
                <a:solidFill>
                  <a:srgbClr val="FF0000"/>
                </a:solidFill>
              </a:rPr>
              <a:t>ADL1.5</a:t>
            </a:r>
            <a:endParaRPr lang="en-US" dirty="0">
              <a:solidFill>
                <a:srgbClr val="FF0000"/>
              </a:solidFill>
            </a:endParaRPr>
          </a:p>
        </p:txBody>
      </p:sp>
      <p:sp>
        <p:nvSpPr>
          <p:cNvPr id="11" name="TextBox 10"/>
          <p:cNvSpPr txBox="1"/>
          <p:nvPr/>
        </p:nvSpPr>
        <p:spPr>
          <a:xfrm>
            <a:off x="6563710" y="1250770"/>
            <a:ext cx="2542628"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http://</a:t>
            </a:r>
            <a:r>
              <a:rPr lang="en-US" dirty="0" err="1"/>
              <a:t>openehr.org</a:t>
            </a:r>
            <a:r>
              <a:rPr lang="en-US" dirty="0"/>
              <a:t>/</a:t>
            </a:r>
            <a:r>
              <a:rPr lang="en-US" dirty="0" err="1"/>
              <a:t>ckm</a:t>
            </a:r>
            <a:r>
              <a:rPr lang="en-US" dirty="0"/>
              <a:t>/</a:t>
            </a:r>
          </a:p>
        </p:txBody>
      </p:sp>
    </p:spTree>
    <p:extLst>
      <p:ext uri="{BB962C8B-B14F-4D97-AF65-F5344CB8AC3E}">
        <p14:creationId xmlns:p14="http://schemas.microsoft.com/office/powerpoint/2010/main" val="24325001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err="1" smtClean="0"/>
              <a:t>OpenEHR</a:t>
            </a:r>
            <a:r>
              <a:rPr lang="en-US" dirty="0" smtClean="0"/>
              <a:t> ADL</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solidFill>
                  <a:srgbClr val="000000"/>
                </a:solidFill>
              </a:rPr>
              <a:t>Most traction.</a:t>
            </a:r>
          </a:p>
          <a:p>
            <a:pPr>
              <a:buFontTx/>
              <a:buChar char="-"/>
            </a:pPr>
            <a:r>
              <a:rPr lang="en-US" dirty="0" smtClean="0">
                <a:solidFill>
                  <a:srgbClr val="000000"/>
                </a:solidFill>
              </a:rPr>
              <a:t>Get started with rich set of tools.</a:t>
            </a:r>
          </a:p>
          <a:p>
            <a:pPr>
              <a:buFontTx/>
              <a:buChar char="-"/>
            </a:pPr>
            <a:r>
              <a:rPr lang="en-US" dirty="0" smtClean="0">
                <a:solidFill>
                  <a:srgbClr val="000000"/>
                </a:solidFill>
              </a:rPr>
              <a:t>Leverage with existing archetypes.</a:t>
            </a:r>
          </a:p>
          <a:p>
            <a:pPr marL="0" indent="0">
              <a:buNone/>
            </a:pPr>
            <a:endParaRPr lang="en-US" dirty="0" smtClean="0">
              <a:solidFill>
                <a:srgbClr val="000000"/>
              </a:solidFill>
            </a:endParaRPr>
          </a:p>
          <a:p>
            <a:pPr marL="0" indent="0">
              <a:buNone/>
            </a:pPr>
            <a:r>
              <a:rPr lang="en-US" dirty="0" smtClean="0">
                <a:solidFill>
                  <a:srgbClr val="000000"/>
                </a:solidFill>
              </a:rPr>
              <a:t>Issues</a:t>
            </a:r>
            <a:endParaRPr lang="en-US" dirty="0">
              <a:solidFill>
                <a:srgbClr val="000000"/>
              </a:solidFill>
            </a:endParaRPr>
          </a:p>
          <a:p>
            <a:pPr>
              <a:buFontTx/>
              <a:buChar char="-"/>
            </a:pPr>
            <a:r>
              <a:rPr lang="en-US" dirty="0" smtClean="0">
                <a:solidFill>
                  <a:srgbClr val="000000"/>
                </a:solidFill>
              </a:rPr>
              <a:t>Proprietary</a:t>
            </a:r>
          </a:p>
          <a:p>
            <a:pPr>
              <a:buFontTx/>
              <a:buChar char="-"/>
            </a:pPr>
            <a:r>
              <a:rPr lang="en-US" dirty="0" smtClean="0">
                <a:solidFill>
                  <a:srgbClr val="000000"/>
                </a:solidFill>
              </a:rPr>
              <a:t>No easy gateway </a:t>
            </a:r>
          </a:p>
          <a:p>
            <a:pPr>
              <a:buFontTx/>
              <a:buChar char="-"/>
            </a:pPr>
            <a:r>
              <a:rPr lang="en-US" dirty="0" smtClean="0">
                <a:solidFill>
                  <a:srgbClr val="000000"/>
                </a:solidFill>
              </a:rPr>
              <a:t>Translation needed:</a:t>
            </a:r>
          </a:p>
          <a:p>
            <a:pPr lvl="1">
              <a:buFontTx/>
              <a:buChar char="-"/>
            </a:pPr>
            <a:r>
              <a:rPr lang="en-US" dirty="0" smtClean="0">
                <a:solidFill>
                  <a:srgbClr val="000000"/>
                </a:solidFill>
              </a:rPr>
              <a:t>your Reference model to ADL compatible format.</a:t>
            </a:r>
          </a:p>
          <a:p>
            <a:pPr lvl="1">
              <a:buFontTx/>
              <a:buChar char="-"/>
            </a:pPr>
            <a:r>
              <a:rPr lang="en-US" dirty="0" smtClean="0">
                <a:solidFill>
                  <a:srgbClr val="000000"/>
                </a:solidFill>
              </a:rPr>
              <a:t>Convert models back.</a:t>
            </a:r>
          </a:p>
          <a:p>
            <a:pPr>
              <a:buFontTx/>
              <a:buChar char="-"/>
            </a:pPr>
            <a:r>
              <a:rPr lang="en-US" dirty="0" smtClean="0">
                <a:solidFill>
                  <a:srgbClr val="000000"/>
                </a:solidFill>
              </a:rPr>
              <a:t>Challenging setup ?</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645517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GE-Intermountain Healthcare</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solidFill>
                  <a:srgbClr val="000000"/>
                </a:solidFill>
              </a:rPr>
              <a:t>Clinical Element Modeling Language – CEML.</a:t>
            </a:r>
          </a:p>
          <a:p>
            <a:pPr>
              <a:buFontTx/>
              <a:buChar char="-"/>
            </a:pPr>
            <a:r>
              <a:rPr lang="en-US" dirty="0" smtClean="0">
                <a:solidFill>
                  <a:srgbClr val="000000"/>
                </a:solidFill>
              </a:rPr>
              <a:t>Modeling at IHC</a:t>
            </a:r>
          </a:p>
          <a:p>
            <a:pPr lvl="1">
              <a:buFontTx/>
              <a:buChar char="-"/>
            </a:pPr>
            <a:r>
              <a:rPr lang="en-US" dirty="0" smtClean="0">
                <a:solidFill>
                  <a:srgbClr val="000000"/>
                </a:solidFill>
              </a:rPr>
              <a:t>1994 – ASN.1</a:t>
            </a:r>
          </a:p>
          <a:p>
            <a:pPr lvl="1">
              <a:buFontTx/>
              <a:buChar char="-"/>
            </a:pPr>
            <a:r>
              <a:rPr lang="en-US" dirty="0" smtClean="0">
                <a:solidFill>
                  <a:srgbClr val="000000"/>
                </a:solidFill>
              </a:rPr>
              <a:t>2000 – XML Schema</a:t>
            </a:r>
          </a:p>
          <a:p>
            <a:pPr lvl="1">
              <a:buFontTx/>
              <a:buChar char="-"/>
            </a:pPr>
            <a:r>
              <a:rPr lang="en-US" dirty="0" smtClean="0">
                <a:solidFill>
                  <a:srgbClr val="000000"/>
                </a:solidFill>
              </a:rPr>
              <a:t>2004 – CEML  (5000+ Models)</a:t>
            </a:r>
          </a:p>
          <a:p>
            <a:pPr lvl="1">
              <a:buFontTx/>
              <a:buChar char="-"/>
            </a:pPr>
            <a:r>
              <a:rPr lang="en-US" dirty="0" smtClean="0">
                <a:solidFill>
                  <a:srgbClr val="000000"/>
                </a:solidFill>
              </a:rPr>
              <a:t>2009 – CDL (Constraint Definition Language)</a:t>
            </a:r>
          </a:p>
          <a:p>
            <a:pPr lvl="1">
              <a:buFontTx/>
              <a:buChar char="-"/>
            </a:pPr>
            <a:r>
              <a:rPr lang="en-US" dirty="0" smtClean="0">
                <a:solidFill>
                  <a:srgbClr val="000000"/>
                </a:solidFill>
              </a:rPr>
              <a:t>2013 – Back to CEML</a:t>
            </a:r>
          </a:p>
          <a:p>
            <a:pPr lvl="1">
              <a:buFontTx/>
              <a:buChar char="-"/>
            </a:pPr>
            <a:r>
              <a:rPr lang="en-US" dirty="0" smtClean="0">
                <a:solidFill>
                  <a:srgbClr val="000000"/>
                </a:solidFill>
              </a:rPr>
              <a:t>2014 – Converted models to ADL, FHIR profiles</a:t>
            </a:r>
          </a:p>
          <a:p>
            <a:pPr>
              <a:buFontTx/>
              <a:buChar char="-"/>
            </a:pPr>
            <a:endParaRPr lang="en-US" dirty="0" smtClean="0">
              <a:solidFill>
                <a:srgbClr val="000000"/>
              </a:solidFill>
            </a:endParaRP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TextBox 7"/>
          <p:cNvSpPr txBox="1"/>
          <p:nvPr/>
        </p:nvSpPr>
        <p:spPr>
          <a:xfrm>
            <a:off x="252939" y="6430142"/>
            <a:ext cx="1726510" cy="261610"/>
          </a:xfrm>
          <a:prstGeom prst="rect">
            <a:avLst/>
          </a:prstGeom>
          <a:noFill/>
        </p:spPr>
        <p:txBody>
          <a:bodyPr wrap="square" rtlCol="0">
            <a:spAutoFit/>
          </a:bodyPr>
          <a:lstStyle/>
          <a:p>
            <a:r>
              <a:rPr lang="en-US" sz="1100" i="1" dirty="0" smtClean="0"/>
              <a:t>Courtesy: </a:t>
            </a:r>
            <a:r>
              <a:rPr lang="en-US" sz="1100" i="1" dirty="0" smtClean="0"/>
              <a:t>Stan Huff at IHC</a:t>
            </a:r>
            <a:endParaRPr lang="en-US" sz="1100" i="1" dirty="0"/>
          </a:p>
        </p:txBody>
      </p:sp>
    </p:spTree>
    <p:extLst>
      <p:ext uri="{BB962C8B-B14F-4D97-AF65-F5344CB8AC3E}">
        <p14:creationId xmlns:p14="http://schemas.microsoft.com/office/powerpoint/2010/main" val="12510015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GE-Intermountain Healthcare</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solidFill>
                  <a:srgbClr val="000000"/>
                </a:solidFill>
              </a:rPr>
              <a:t>IHC Models at </a:t>
            </a:r>
            <a:r>
              <a:rPr lang="en-US" dirty="0" smtClean="0">
                <a:solidFill>
                  <a:srgbClr val="000000"/>
                </a:solidFill>
                <a:hlinkClick r:id="rId3"/>
              </a:rPr>
              <a:t>www.clinicalelement.com</a:t>
            </a:r>
            <a:endParaRPr lang="en-US" dirty="0">
              <a:solidFill>
                <a:srgbClr val="000000"/>
              </a:solidFill>
            </a:endParaRPr>
          </a:p>
          <a:p>
            <a:pPr>
              <a:buFontTx/>
              <a:buChar char="-"/>
            </a:pPr>
            <a:r>
              <a:rPr lang="en-US" dirty="0" smtClean="0">
                <a:solidFill>
                  <a:srgbClr val="000000"/>
                </a:solidFill>
              </a:rPr>
              <a:t>Contributions to:</a:t>
            </a:r>
          </a:p>
          <a:p>
            <a:pPr lvl="1">
              <a:buFontTx/>
              <a:buChar char="-"/>
            </a:pPr>
            <a:r>
              <a:rPr lang="en-US" dirty="0" smtClean="0">
                <a:solidFill>
                  <a:srgbClr val="000000"/>
                </a:solidFill>
              </a:rPr>
              <a:t>CEML models to ADL 1.5</a:t>
            </a:r>
          </a:p>
          <a:p>
            <a:pPr lvl="1">
              <a:buFontTx/>
              <a:buChar char="-"/>
            </a:pPr>
            <a:r>
              <a:rPr lang="en-US" dirty="0" smtClean="0">
                <a:solidFill>
                  <a:srgbClr val="000000"/>
                </a:solidFill>
              </a:rPr>
              <a:t>CEML models to CIMI</a:t>
            </a:r>
          </a:p>
          <a:p>
            <a:pPr marL="0" indent="0">
              <a:buNone/>
            </a:pPr>
            <a:r>
              <a:rPr lang="en-US" dirty="0" smtClean="0">
                <a:solidFill>
                  <a:srgbClr val="000000"/>
                </a:solidFill>
              </a:rPr>
              <a:t>Issues:</a:t>
            </a:r>
          </a:p>
          <a:p>
            <a:pPr lvl="1"/>
            <a:r>
              <a:rPr lang="en-US" dirty="0" smtClean="0">
                <a:solidFill>
                  <a:srgbClr val="000000"/>
                </a:solidFill>
              </a:rPr>
              <a:t>CEML (or CDL) compilers </a:t>
            </a:r>
            <a:r>
              <a:rPr lang="en-US" dirty="0" smtClean="0">
                <a:solidFill>
                  <a:srgbClr val="000000"/>
                </a:solidFill>
                <a:sym typeface="Wingdings"/>
              </a:rPr>
              <a:t></a:t>
            </a:r>
            <a:r>
              <a:rPr lang="en-US" dirty="0" smtClean="0">
                <a:solidFill>
                  <a:srgbClr val="000000"/>
                </a:solidFill>
              </a:rPr>
              <a:t> proprietary.</a:t>
            </a:r>
          </a:p>
          <a:p>
            <a:pPr lvl="1"/>
            <a:r>
              <a:rPr lang="en-US" dirty="0" smtClean="0">
                <a:solidFill>
                  <a:srgbClr val="000000"/>
                </a:solidFill>
              </a:rPr>
              <a:t>Process to get resources from IHC – </a:t>
            </a:r>
          </a:p>
          <a:p>
            <a:pPr lvl="2"/>
            <a:r>
              <a:rPr lang="en-US" dirty="0" smtClean="0">
                <a:solidFill>
                  <a:srgbClr val="000000"/>
                </a:solidFill>
              </a:rPr>
              <a:t>Data normalization working with CEMs (</a:t>
            </a:r>
            <a:r>
              <a:rPr lang="en-US" dirty="0" err="1" smtClean="0">
                <a:solidFill>
                  <a:srgbClr val="000000"/>
                </a:solidFill>
              </a:rPr>
              <a:t>sharpn.org</a:t>
            </a:r>
            <a:r>
              <a:rPr lang="en-US" dirty="0" smtClean="0">
                <a:solidFill>
                  <a:srgbClr val="000000"/>
                </a:solidFill>
              </a:rPr>
              <a:t>)</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455401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Frameworks &amp; Tools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So… How to create models now?</a:t>
            </a:r>
          </a:p>
          <a:p>
            <a:r>
              <a:rPr lang="en-US" dirty="0" smtClean="0">
                <a:solidFill>
                  <a:srgbClr val="000000"/>
                </a:solidFill>
              </a:rPr>
              <a:t>Existing</a:t>
            </a:r>
          </a:p>
          <a:p>
            <a:pPr lvl="1"/>
            <a:r>
              <a:rPr lang="en-US" dirty="0" smtClean="0">
                <a:solidFill>
                  <a:srgbClr val="000000"/>
                </a:solidFill>
              </a:rPr>
              <a:t>HL7: Templates. </a:t>
            </a:r>
            <a:r>
              <a:rPr lang="en-US" dirty="0" smtClean="0">
                <a:solidFill>
                  <a:srgbClr val="008000"/>
                </a:solidFill>
                <a:latin typeface="Zapf Dingbats"/>
                <a:ea typeface="Zapf Dingbats"/>
                <a:cs typeface="Zapf Dingbats"/>
                <a:sym typeface="Zapf Dingbats"/>
              </a:rPr>
              <a:t>✔</a:t>
            </a:r>
            <a:endParaRPr lang="en-US" dirty="0" smtClean="0">
              <a:solidFill>
                <a:srgbClr val="008000"/>
              </a:solidFill>
            </a:endParaRPr>
          </a:p>
          <a:p>
            <a:pPr lvl="1"/>
            <a:r>
              <a:rPr lang="en-US" dirty="0" err="1" smtClean="0">
                <a:solidFill>
                  <a:srgbClr val="000000"/>
                </a:solidFill>
              </a:rPr>
              <a:t>OpenEHR</a:t>
            </a:r>
            <a:r>
              <a:rPr lang="en-US" dirty="0" smtClean="0">
                <a:solidFill>
                  <a:srgbClr val="000000"/>
                </a:solidFill>
              </a:rPr>
              <a:t>: Archetype Definition Language.</a:t>
            </a:r>
            <a:r>
              <a:rPr lang="en-US" dirty="0" smtClean="0">
                <a:solidFill>
                  <a:srgbClr val="008000"/>
                </a:solidFill>
                <a:latin typeface="Zapf Dingbats"/>
                <a:ea typeface="Zapf Dingbats"/>
                <a:cs typeface="Zapf Dingbats"/>
                <a:sym typeface="Zapf Dingbats"/>
              </a:rPr>
              <a:t> </a:t>
            </a:r>
            <a:r>
              <a:rPr lang="en-US" dirty="0">
                <a:solidFill>
                  <a:srgbClr val="008000"/>
                </a:solidFill>
                <a:latin typeface="Zapf Dingbats"/>
                <a:ea typeface="Zapf Dingbats"/>
                <a:cs typeface="Zapf Dingbats"/>
                <a:sym typeface="Zapf Dingbats"/>
              </a:rPr>
              <a:t>✔</a:t>
            </a:r>
            <a:endParaRPr lang="en-US" dirty="0" smtClean="0">
              <a:solidFill>
                <a:srgbClr val="000000"/>
              </a:solidFill>
            </a:endParaRPr>
          </a:p>
          <a:p>
            <a:pPr lvl="1"/>
            <a:r>
              <a:rPr lang="en-US" dirty="0" smtClean="0">
                <a:solidFill>
                  <a:srgbClr val="000000"/>
                </a:solidFill>
              </a:rPr>
              <a:t>GE-Intermountain Healthcare : Clinical Element Modeling Language (CEML).</a:t>
            </a:r>
            <a:r>
              <a:rPr lang="en-US" dirty="0">
                <a:solidFill>
                  <a:srgbClr val="008000"/>
                </a:solidFill>
                <a:latin typeface="Zapf Dingbats"/>
                <a:ea typeface="Zapf Dingbats"/>
                <a:cs typeface="Zapf Dingbats"/>
                <a:sym typeface="Zapf Dingbats"/>
              </a:rPr>
              <a:t> ✔</a:t>
            </a:r>
            <a:endParaRPr lang="en-US" dirty="0" smtClean="0">
              <a:solidFill>
                <a:srgbClr val="000000"/>
              </a:solidFill>
            </a:endParaRPr>
          </a:p>
          <a:p>
            <a:r>
              <a:rPr lang="en-US" dirty="0" smtClean="0">
                <a:solidFill>
                  <a:srgbClr val="000000"/>
                </a:solidFill>
              </a:rPr>
              <a:t>New</a:t>
            </a:r>
          </a:p>
          <a:p>
            <a:pPr lvl="1"/>
            <a:r>
              <a:rPr lang="en-US" dirty="0" smtClean="0">
                <a:solidFill>
                  <a:srgbClr val="000000"/>
                </a:solidFill>
              </a:rPr>
              <a:t>CIMI: Archetype Modeling Language (AML).</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312661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r>
              <a:rPr lang="en-US" dirty="0" smtClean="0"/>
              <a:t>Standards - Model/Schema/Metadata</a:t>
            </a:r>
          </a:p>
          <a:p>
            <a:pPr lvl="1"/>
            <a:r>
              <a:rPr lang="en-US" dirty="0" smtClean="0"/>
              <a:t>Proprietary (not shared freely)</a:t>
            </a:r>
          </a:p>
          <a:p>
            <a:pPr lvl="1"/>
            <a:r>
              <a:rPr lang="en-US" dirty="0" smtClean="0"/>
              <a:t>Finding semantics – mapping, transforms</a:t>
            </a:r>
          </a:p>
          <a:p>
            <a:r>
              <a:rPr lang="en-US" dirty="0" smtClean="0"/>
              <a:t>Multiple </a:t>
            </a:r>
          </a:p>
          <a:p>
            <a:pPr lvl="1"/>
            <a:r>
              <a:rPr lang="en-US" dirty="0" smtClean="0"/>
              <a:t>organizations</a:t>
            </a:r>
          </a:p>
          <a:p>
            <a:pPr lvl="1"/>
            <a:r>
              <a:rPr lang="en-US" dirty="0" smtClean="0"/>
              <a:t>systems</a:t>
            </a:r>
          </a:p>
          <a:p>
            <a:pPr marL="0" indent="0">
              <a:buNone/>
            </a:pPr>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5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073" y="3582276"/>
            <a:ext cx="4219606" cy="3037490"/>
          </a:xfrm>
          <a:prstGeom prst="rect">
            <a:avLst/>
          </a:prstGeom>
        </p:spPr>
      </p:pic>
    </p:spTree>
    <p:extLst>
      <p:ext uri="{BB962C8B-B14F-4D97-AF65-F5344CB8AC3E}">
        <p14:creationId xmlns:p14="http://schemas.microsoft.com/office/powerpoint/2010/main" val="5207859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2" y="152400"/>
            <a:ext cx="8164016" cy="838200"/>
          </a:xfrm>
        </p:spPr>
        <p:txBody>
          <a:bodyPr>
            <a:normAutofit fontScale="90000"/>
          </a:bodyPr>
          <a:lstStyle/>
          <a:p>
            <a:pPr algn="ctr"/>
            <a:r>
              <a:rPr lang="en-AU" sz="3200" dirty="0" err="1" smtClean="0"/>
              <a:t>IsoSemantic</a:t>
            </a:r>
            <a:r>
              <a:rPr lang="en-AU" sz="3200" dirty="0" smtClean="0"/>
              <a:t> Models – Example of Problem</a:t>
            </a:r>
            <a:br>
              <a:rPr lang="en-AU" sz="3200" dirty="0" smtClean="0"/>
            </a:br>
            <a:r>
              <a:rPr lang="en-AU" sz="2400" dirty="0" smtClean="0"/>
              <a:t>(from </a:t>
            </a:r>
            <a:r>
              <a:rPr lang="en-AU" sz="2400" dirty="0" err="1" smtClean="0"/>
              <a:t>Dr.</a:t>
            </a:r>
            <a:r>
              <a:rPr lang="en-AU" sz="2400" dirty="0" smtClean="0"/>
              <a:t> Linda Bird)</a:t>
            </a:r>
            <a:endParaRPr lang="en-AU" sz="2400" dirty="0"/>
          </a:p>
        </p:txBody>
      </p:sp>
      <p:pic>
        <p:nvPicPr>
          <p:cNvPr id="5" name="Picture 2"/>
          <p:cNvPicPr>
            <a:picLocks noChangeAspect="1" noChangeArrowheads="1"/>
          </p:cNvPicPr>
          <p:nvPr/>
        </p:nvPicPr>
        <p:blipFill>
          <a:blip r:embed="rId3" cstate="print"/>
          <a:srcRect/>
          <a:stretch>
            <a:fillRect/>
          </a:stretch>
        </p:blipFill>
        <p:spPr bwMode="auto">
          <a:xfrm>
            <a:off x="270457" y="2455887"/>
            <a:ext cx="2537138" cy="37814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2993064" y="2455886"/>
            <a:ext cx="2712277" cy="3781425"/>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5876054" y="2455887"/>
            <a:ext cx="2997490" cy="3781425"/>
          </a:xfrm>
          <a:prstGeom prst="rect">
            <a:avLst/>
          </a:prstGeom>
          <a:noFill/>
          <a:ln w="9525">
            <a:noFill/>
            <a:miter lim="800000"/>
            <a:headEnd/>
            <a:tailEnd/>
          </a:ln>
        </p:spPr>
      </p:pic>
      <p:sp>
        <p:nvSpPr>
          <p:cNvPr id="8" name="Rectangle 7"/>
          <p:cNvSpPr/>
          <p:nvPr/>
        </p:nvSpPr>
        <p:spPr>
          <a:xfrm>
            <a:off x="0" y="1599183"/>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9" name="Straight Connector 8"/>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221655" y="6341241"/>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41972611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6"/>
          <p:cNvPicPr>
            <a:picLocks noChangeArrowheads="1"/>
          </p:cNvPicPr>
          <p:nvPr/>
        </p:nvPicPr>
        <p:blipFill>
          <a:blip r:embed="rId3" cstate="print"/>
          <a:srcRect l="-627" t="-1176" r="-519" b="-1620"/>
          <a:stretch>
            <a:fillRect/>
          </a:stretch>
        </p:blipFill>
        <p:spPr bwMode="auto">
          <a:xfrm>
            <a:off x="341586" y="1677363"/>
            <a:ext cx="8583448" cy="4611327"/>
          </a:xfrm>
          <a:prstGeom prst="rect">
            <a:avLst/>
          </a:prstGeom>
          <a:solidFill>
            <a:schemeClr val="bg1"/>
          </a:solidFill>
          <a:ln w="9525">
            <a:noFill/>
            <a:miter lim="800000"/>
            <a:headEnd/>
            <a:tailEnd/>
          </a:ln>
        </p:spPr>
      </p:pic>
      <p:sp>
        <p:nvSpPr>
          <p:cNvPr id="2" name="Title 1"/>
          <p:cNvSpPr>
            <a:spLocks noGrp="1"/>
          </p:cNvSpPr>
          <p:nvPr>
            <p:ph type="title"/>
          </p:nvPr>
        </p:nvSpPr>
        <p:spPr>
          <a:xfrm>
            <a:off x="80392" y="152400"/>
            <a:ext cx="8020000" cy="838200"/>
          </a:xfrm>
        </p:spPr>
        <p:txBody>
          <a:bodyPr>
            <a:normAutofit fontScale="90000"/>
          </a:bodyPr>
          <a:lstStyle/>
          <a:p>
            <a:pPr algn="ctr"/>
            <a:r>
              <a:rPr lang="en-AU" sz="3200" dirty="0" err="1" smtClean="0"/>
              <a:t>IsoSemantic</a:t>
            </a:r>
            <a:r>
              <a:rPr lang="en-AU" sz="3200" dirty="0" smtClean="0"/>
              <a:t> Models – Example </a:t>
            </a:r>
            <a:r>
              <a:rPr lang="en-AU" sz="3200" dirty="0"/>
              <a:t>Instances</a:t>
            </a:r>
            <a:br>
              <a:rPr lang="en-AU" sz="3200" dirty="0"/>
            </a:br>
            <a:r>
              <a:rPr lang="en-AU" sz="2400" dirty="0"/>
              <a:t>(from </a:t>
            </a:r>
            <a:r>
              <a:rPr lang="en-AU" sz="2400" dirty="0" err="1"/>
              <a:t>Dr.</a:t>
            </a:r>
            <a:r>
              <a:rPr lang="en-AU" sz="2400" dirty="0"/>
              <a:t> Linda Bird)</a:t>
            </a:r>
          </a:p>
        </p:txBody>
      </p:sp>
      <p:sp>
        <p:nvSpPr>
          <p:cNvPr id="5" name="Rectangle 4"/>
          <p:cNvSpPr/>
          <p:nvPr/>
        </p:nvSpPr>
        <p:spPr>
          <a:xfrm>
            <a:off x="0" y="1066800"/>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7" name="Straight Connector 6"/>
          <p:cNvCxnSpPr/>
          <p:nvPr/>
        </p:nvCxnSpPr>
        <p:spPr>
          <a:xfrm flipV="1">
            <a:off x="0" y="1066800"/>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21655" y="6472046"/>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2675471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Modeling Approach</a:t>
            </a:r>
            <a:endParaRPr lang="en-US" dirty="0"/>
          </a:p>
        </p:txBody>
      </p:sp>
      <p:sp>
        <p:nvSpPr>
          <p:cNvPr id="3" name="Content Placeholder 2"/>
          <p:cNvSpPr>
            <a:spLocks noGrp="1"/>
          </p:cNvSpPr>
          <p:nvPr>
            <p:ph idx="1"/>
          </p:nvPr>
        </p:nvSpPr>
        <p:spPr/>
        <p:txBody>
          <a:bodyPr/>
          <a:lstStyle/>
          <a:p>
            <a:r>
              <a:rPr lang="en-US" dirty="0" smtClean="0"/>
              <a:t>Top-Down Modeling</a:t>
            </a:r>
            <a:endParaRPr lang="en-US" dirty="0"/>
          </a:p>
          <a:p>
            <a:pPr marL="457200" lvl="1" indent="0">
              <a:buNone/>
            </a:pPr>
            <a:endParaRPr lang="en-US" dirty="0"/>
          </a:p>
          <a:p>
            <a:pPr marL="457200" lvl="1" indent="0">
              <a:buNone/>
            </a:pPr>
            <a:r>
              <a:rPr lang="en-US" dirty="0" smtClean="0"/>
              <a:t>Generic </a:t>
            </a:r>
            <a:r>
              <a:rPr lang="en-US" dirty="0" smtClean="0">
                <a:sym typeface="Wingdings"/>
              </a:rPr>
              <a:t> Specific</a:t>
            </a:r>
          </a:p>
          <a:p>
            <a:pPr marL="457200" lvl="1" indent="0">
              <a:buNone/>
            </a:pPr>
            <a:endParaRPr lang="en-US" dirty="0" smtClean="0">
              <a:sym typeface="Wingdings"/>
            </a:endParaRPr>
          </a:p>
          <a:p>
            <a:pPr marL="457200" lvl="1" indent="0">
              <a:buNone/>
            </a:pPr>
            <a:r>
              <a:rPr lang="en-US" dirty="0" smtClean="0">
                <a:sym typeface="Wingdings"/>
              </a:rPr>
              <a:t>At each level we specialize</a:t>
            </a:r>
          </a:p>
          <a:p>
            <a:pPr lvl="1"/>
            <a:r>
              <a:rPr lang="en-US" dirty="0" smtClean="0">
                <a:sym typeface="Wingdings"/>
              </a:rPr>
              <a:t>Properties</a:t>
            </a:r>
          </a:p>
          <a:p>
            <a:pPr lvl="1"/>
            <a:r>
              <a:rPr lang="en-US" dirty="0" smtClean="0">
                <a:sym typeface="Wingdings"/>
              </a:rPr>
              <a:t>Associations</a:t>
            </a:r>
          </a:p>
          <a:p>
            <a:pPr lvl="1"/>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descr="Screen Shot 2015-04-20 at 9.5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091" y="1188975"/>
            <a:ext cx="3505200" cy="5575300"/>
          </a:xfrm>
          <a:prstGeom prst="rect">
            <a:avLst/>
          </a:prstGeom>
        </p:spPr>
      </p:pic>
    </p:spTree>
    <p:extLst>
      <p:ext uri="{BB962C8B-B14F-4D97-AF65-F5344CB8AC3E}">
        <p14:creationId xmlns:p14="http://schemas.microsoft.com/office/powerpoint/2010/main" val="34412224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5-04-20 at 9.5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32900"/>
            <a:ext cx="8364817" cy="5123450"/>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8133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4-20 at 9.56.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13" y="1225005"/>
            <a:ext cx="8190187" cy="5046018"/>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29914" y="5275607"/>
            <a:ext cx="7751689" cy="700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690069" y="5973379"/>
            <a:ext cx="525517"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061680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ppt_w</p:attrName>
                                        </p:attrNameLst>
                                      </p:cBhvr>
                                      <p:tavLst>
                                        <p:tav tm="0">
                                          <p:val>
                                            <p:fltVal val="0"/>
                                          </p:val>
                                        </p:tav>
                                        <p:tav tm="100000">
                                          <p:val>
                                            <p:strVal val="#ppt_w"/>
                                          </p:val>
                                        </p:tav>
                                      </p:tavLst>
                                    </p:anim>
                                    <p:anim calcmode="lin" valueType="num">
                                      <p:cBhvr>
                                        <p:cTn id="8" dur="20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816</TotalTime>
  <Words>2399</Words>
  <Application>Microsoft Macintosh PowerPoint</Application>
  <PresentationFormat>On-screen Show (4:3)</PresentationFormat>
  <Paragraphs>335</Paragraphs>
  <Slides>36</Slides>
  <Notes>34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AML Archetype Modeling Language Improving interoperability of information models  </vt:lpstr>
      <vt:lpstr>Agenda</vt:lpstr>
      <vt:lpstr>Interoperability Problem</vt:lpstr>
      <vt:lpstr>Interoperability Problem</vt:lpstr>
      <vt:lpstr>IsoSemantic Models – Example of Problem (from Dr. Linda Bird)</vt:lpstr>
      <vt:lpstr>IsoSemantic Models – Example Instances (from Dr. Linda Bird)</vt:lpstr>
      <vt:lpstr>Modeling Approach</vt:lpstr>
      <vt:lpstr>Top-Down Modeling Approach</vt:lpstr>
      <vt:lpstr>Top-Down Modeling Approach</vt:lpstr>
      <vt:lpstr>Bottom-Up Modeling Approach</vt:lpstr>
      <vt:lpstr>Bottom-Up Modeling Approach</vt:lpstr>
      <vt:lpstr>Archetype</vt:lpstr>
      <vt:lpstr>Archetypes</vt:lpstr>
      <vt:lpstr>Without Archetypes</vt:lpstr>
      <vt:lpstr>With Archetypes</vt:lpstr>
      <vt:lpstr>Reference Model Example</vt:lpstr>
      <vt:lpstr>An Archetype Example</vt:lpstr>
      <vt:lpstr>Detailed Clinical Models</vt:lpstr>
      <vt:lpstr>Clinical Information Modeling Initiative</vt:lpstr>
      <vt:lpstr>CIMI – Strategic Goal</vt:lpstr>
      <vt:lpstr>CIMI – Deliverables</vt:lpstr>
      <vt:lpstr>CIMI – Target Domains</vt:lpstr>
      <vt:lpstr>CIMI – Shared Repository</vt:lpstr>
      <vt:lpstr>CIMI – Coded Elements</vt:lpstr>
      <vt:lpstr>CIMI – Model Browser</vt:lpstr>
      <vt:lpstr>Frameworks &amp; Tools</vt:lpstr>
      <vt:lpstr>HL7 Templates</vt:lpstr>
      <vt:lpstr>HL7 DCMs</vt:lpstr>
      <vt:lpstr>Archetype Definition Language</vt:lpstr>
      <vt:lpstr>ADL Workbench</vt:lpstr>
      <vt:lpstr>ADL Workbench</vt:lpstr>
      <vt:lpstr>OpenEHR - CKM</vt:lpstr>
      <vt:lpstr>OpenEHR ADL</vt:lpstr>
      <vt:lpstr>GE-Intermountain Healthcare</vt:lpstr>
      <vt:lpstr>GE-Intermountain Healthcare</vt:lpstr>
      <vt:lpstr>Frameworks &amp; Tools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Deepak K., M.S.</dc:creator>
  <cp:lastModifiedBy>Sharma, Deepak K., M.S.</cp:lastModifiedBy>
  <cp:revision>83</cp:revision>
  <dcterms:created xsi:type="dcterms:W3CDTF">2015-04-20T17:19:03Z</dcterms:created>
  <dcterms:modified xsi:type="dcterms:W3CDTF">2015-04-21T20:44:34Z</dcterms:modified>
</cp:coreProperties>
</file>