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330" r:id="rId3"/>
    <p:sldId id="349" r:id="rId4"/>
    <p:sldId id="329" r:id="rId5"/>
    <p:sldId id="259" r:id="rId6"/>
    <p:sldId id="260" r:id="rId7"/>
    <p:sldId id="346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344" r:id="rId23"/>
    <p:sldId id="277" r:id="rId24"/>
    <p:sldId id="279" r:id="rId25"/>
    <p:sldId id="281" r:id="rId26"/>
    <p:sldId id="280" r:id="rId27"/>
    <p:sldId id="282" r:id="rId28"/>
    <p:sldId id="283" r:id="rId29"/>
    <p:sldId id="285" r:id="rId30"/>
    <p:sldId id="284" r:id="rId31"/>
    <p:sldId id="289" r:id="rId32"/>
    <p:sldId id="290" r:id="rId33"/>
    <p:sldId id="296" r:id="rId34"/>
    <p:sldId id="298" r:id="rId35"/>
    <p:sldId id="328" r:id="rId36"/>
    <p:sldId id="297" r:id="rId37"/>
    <p:sldId id="307" r:id="rId38"/>
    <p:sldId id="308" r:id="rId39"/>
    <p:sldId id="309" r:id="rId40"/>
    <p:sldId id="310" r:id="rId41"/>
    <p:sldId id="311" r:id="rId42"/>
    <p:sldId id="315" r:id="rId43"/>
    <p:sldId id="316" r:id="rId44"/>
    <p:sldId id="347" r:id="rId45"/>
    <p:sldId id="322" r:id="rId46"/>
    <p:sldId id="324" r:id="rId47"/>
    <p:sldId id="325" r:id="rId48"/>
    <p:sldId id="326" r:id="rId49"/>
    <p:sldId id="327" r:id="rId50"/>
    <p:sldId id="333" r:id="rId51"/>
    <p:sldId id="338" r:id="rId52"/>
    <p:sldId id="339" r:id="rId53"/>
    <p:sldId id="340" r:id="rId54"/>
    <p:sldId id="334" r:id="rId55"/>
    <p:sldId id="335" r:id="rId56"/>
    <p:sldId id="341" r:id="rId57"/>
    <p:sldId id="336" r:id="rId58"/>
    <p:sldId id="342" r:id="rId59"/>
    <p:sldId id="348" r:id="rId60"/>
    <p:sldId id="331" r:id="rId61"/>
    <p:sldId id="343" r:id="rId62"/>
    <p:sldId id="332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700"/>
    <a:srgbClr val="C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83" autoAdjust="0"/>
  </p:normalViewPr>
  <p:slideViewPr>
    <p:cSldViewPr snapToGrid="0" snapToObjects="1">
      <p:cViewPr varScale="1">
        <p:scale>
          <a:sx n="135" d="100"/>
          <a:sy n="135" d="100"/>
        </p:scale>
        <p:origin x="-2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04DF-A481-9947-96A5-2670D04DEC7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940F-C5C0-2A43-B218-8DB659C38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44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B127-2393-2648-9E5A-D1CC2ED2BBD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6746B-70A0-EC44-97DF-9E8D253B1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12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12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0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0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0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0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0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0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0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0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9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Yes we can set standards, create schemas, share metadata etc. but standards don</a:t>
            </a:r>
            <a:r>
              <a:rPr lang="fr-FR" baseline="0" dirty="0" smtClean="0"/>
              <a:t>’</a:t>
            </a:r>
            <a:r>
              <a:rPr lang="en-US" baseline="0" dirty="0" smtClean="0"/>
              <a:t>t always mean interoperability. We have models, schemas, metadata that two systems exchange (if they can exchange).</a:t>
            </a:r>
          </a:p>
          <a:p>
            <a:r>
              <a:rPr lang="en-US" baseline="0" dirty="0" smtClean="0"/>
              <a:t>Sometimes it requires additional transforms, maps to store semantics correctly. Imagine if multiple organizations are involved and being consistent with internal external maps/transforms is not always possible.</a:t>
            </a:r>
          </a:p>
          <a:p>
            <a:r>
              <a:rPr lang="en-US" baseline="0" dirty="0" smtClean="0"/>
              <a:t>Different ways are being used at different places to store data internally.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9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07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07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886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1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0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6746B-70A0-EC44-97DF-9E8D253B12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3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FDC0-B29A-7D4F-8C88-73C633B06123}" type="datetime1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0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D44EF-CCB0-BA48-B532-B0CC27438B0A}" type="datetime1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E3C2-A4AE-084D-92F8-63CF5F0E916F}" type="datetime1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EE3A-AFF8-B84D-9AC8-AABE5D2599F6}" type="datetime1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1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5657-E48B-6941-BC5E-0BC59A3C9D28}" type="datetime1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3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760C-8116-6249-86EE-7DB5590F1E96}" type="datetime1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3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2907-CF4F-7542-88AD-6BCE22631D84}" type="datetime1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E74-156C-6745-825D-25AC29D909A4}" type="datetime1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AAE2-B59D-A842-A9B1-2514484DBA31}" type="datetime1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8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2675-CB51-424C-9CEC-02FB29D915A0}" type="datetime1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0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1D3-E6DF-8A4E-8EA0-C203C6A1677F}" type="datetime1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B029E-FD5B-F649-ADBC-FDC22D77868D}" type="datetime1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0CE6-A564-2C44-BB7B-900AEECBE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imi.org/" TargetMode="Externa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opencimi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opencimi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opencimi.or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imi.org/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nicalelement.com/cimi-browser" TargetMode="External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opencimi/A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semantix/AMLTooling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8144"/>
            <a:ext cx="7772400" cy="262814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00FF"/>
                </a:solidFill>
              </a:rPr>
              <a:t>AML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Archetype Modeling Language</a:t>
            </a:r>
            <a:br>
              <a:rPr lang="en-US" dirty="0" smtClean="0"/>
            </a:br>
            <a:r>
              <a:rPr lang="en-US" sz="2000" i="1" dirty="0" smtClean="0"/>
              <a:t>Improving interoperability of information models  </a:t>
            </a:r>
            <a:endParaRPr lang="en-US" sz="2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7695"/>
            <a:ext cx="6400800" cy="2871894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Pre-Thesis Seminar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By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sz="8000" dirty="0" smtClean="0">
                <a:solidFill>
                  <a:srgbClr val="000000"/>
                </a:solidFill>
              </a:rPr>
              <a:t>Deepak Sharma</a:t>
            </a:r>
          </a:p>
          <a:p>
            <a:endParaRPr lang="en-US" sz="5100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Master of Science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Biomedical Informatics &amp; Computational Biology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University of Minnesota, Rochester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April 23, 2015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29558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3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Modeling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Generic </a:t>
            </a:r>
            <a:r>
              <a:rPr lang="en-US" dirty="0" smtClean="0">
                <a:sym typeface="Wingdings"/>
              </a:rPr>
              <a:t> Specific</a:t>
            </a:r>
          </a:p>
          <a:p>
            <a:pPr marL="457200" lvl="1" indent="0">
              <a:buNone/>
            </a:pPr>
            <a:endParaRPr lang="en-US" dirty="0" smtClean="0">
              <a:sym typeface="Wingdings"/>
            </a:endParaRP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At each level we specialize</a:t>
            </a:r>
          </a:p>
          <a:p>
            <a:pPr lvl="1"/>
            <a:r>
              <a:rPr lang="en-US" dirty="0" smtClean="0">
                <a:sym typeface="Wingdings"/>
              </a:rPr>
              <a:t>Properties</a:t>
            </a:r>
          </a:p>
          <a:p>
            <a:pPr lvl="1"/>
            <a:r>
              <a:rPr lang="en-US" dirty="0" smtClean="0">
                <a:sym typeface="Wingdings"/>
              </a:rPr>
              <a:t>Associations</a:t>
            </a:r>
          </a:p>
          <a:p>
            <a:pPr lvl="1"/>
            <a:endParaRPr lang="en-US" dirty="0" smtClean="0">
              <a:sym typeface="Wingdings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5-04-22 at 9.21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52" y="1225004"/>
            <a:ext cx="2836570" cy="54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Top-Down 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>
              <a:sym typeface="Wingdings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5-04-22 at 9.2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44" y="1225005"/>
            <a:ext cx="7240411" cy="53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13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04-22 at 9.21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9" y="1225005"/>
            <a:ext cx="7336971" cy="5342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Top-Down Modeling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>
              <a:sym typeface="Wingdings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29914" y="5509495"/>
            <a:ext cx="7751689" cy="70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6335" y="5912556"/>
            <a:ext cx="306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does not make sense !!</a:t>
            </a:r>
          </a:p>
        </p:txBody>
      </p: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3358445" y="6097222"/>
            <a:ext cx="64911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03623" y="5136066"/>
            <a:ext cx="1597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 I have this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972758" y="5320732"/>
            <a:ext cx="13095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80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Bottom-Up Modeling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 or Bottom-up Modeling</a:t>
            </a:r>
          </a:p>
          <a:p>
            <a:pPr lvl="1"/>
            <a:r>
              <a:rPr lang="en-US" dirty="0" smtClean="0"/>
              <a:t>Start with a general model</a:t>
            </a:r>
          </a:p>
          <a:p>
            <a:pPr lvl="1"/>
            <a:r>
              <a:rPr lang="en-US" dirty="0" smtClean="0"/>
              <a:t>Becomes the most abstract level of exchange</a:t>
            </a:r>
          </a:p>
          <a:p>
            <a:pPr lvl="1"/>
            <a:r>
              <a:rPr lang="en-US" dirty="0" smtClean="0"/>
              <a:t>Specialize by</a:t>
            </a:r>
          </a:p>
          <a:p>
            <a:pPr lvl="2"/>
            <a:r>
              <a:rPr lang="en-US" dirty="0" smtClean="0"/>
              <a:t>Cardinality</a:t>
            </a:r>
          </a:p>
          <a:p>
            <a:pPr lvl="2"/>
            <a:r>
              <a:rPr lang="en-US" dirty="0" smtClean="0"/>
              <a:t>Values and value ranges</a:t>
            </a:r>
          </a:p>
          <a:p>
            <a:pPr lvl="2"/>
            <a:r>
              <a:rPr lang="en-US" dirty="0" smtClean="0"/>
              <a:t>Optional/Mandatory/Prohibited</a:t>
            </a:r>
          </a:p>
          <a:p>
            <a:pPr lvl="2"/>
            <a:r>
              <a:rPr lang="en-US" dirty="0" smtClean="0"/>
              <a:t>Enumeration subsets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662" y="6430142"/>
            <a:ext cx="3110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Courtesy: Harold </a:t>
            </a:r>
            <a:r>
              <a:rPr lang="en-US" sz="1100" i="1" dirty="0" err="1" smtClean="0"/>
              <a:t>Solbrig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543007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Bottom-Up Modeling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Constraints on shared model:</a:t>
            </a:r>
          </a:p>
          <a:p>
            <a:pPr marL="0" indent="0">
              <a:buNone/>
            </a:pPr>
            <a:r>
              <a:rPr lang="en-US" dirty="0" smtClean="0"/>
              <a:t>	Abnormal A1C Test = Set of Constraints</a:t>
            </a:r>
          </a:p>
          <a:p>
            <a:pPr lvl="1"/>
            <a:r>
              <a:rPr lang="en-US" dirty="0" err="1" smtClean="0"/>
              <a:t>LaboratoryTest</a:t>
            </a:r>
            <a:r>
              <a:rPr lang="en-US" dirty="0" smtClean="0"/>
              <a:t> {</a:t>
            </a:r>
            <a:r>
              <a:rPr lang="en-US" dirty="0"/>
              <a:t>1</a:t>
            </a:r>
            <a:r>
              <a:rPr lang="en-US" dirty="0" smtClean="0"/>
              <a:t>}</a:t>
            </a:r>
          </a:p>
          <a:p>
            <a:pPr lvl="1"/>
            <a:r>
              <a:rPr lang="en-US" dirty="0" err="1" smtClean="0"/>
              <a:t>measuredValue</a:t>
            </a:r>
            <a:r>
              <a:rPr lang="en-US" dirty="0" smtClean="0"/>
              <a:t> {1..*}</a:t>
            </a:r>
          </a:p>
          <a:p>
            <a:pPr lvl="1"/>
            <a:r>
              <a:rPr lang="en-US" dirty="0" smtClean="0"/>
              <a:t>{x| x in {</a:t>
            </a:r>
            <a:r>
              <a:rPr lang="en-US" dirty="0" err="1" smtClean="0"/>
              <a:t>measuredValues</a:t>
            </a:r>
            <a:r>
              <a:rPr lang="en-US" dirty="0" smtClean="0"/>
              <a:t>},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x &gt; SomeThresholdValueforA1C}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9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Archetype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Screen Shot 2015-04-20 at 10.03.0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4" b="11494"/>
          <a:stretch>
            <a:fillRect/>
          </a:stretch>
        </p:blipFill>
        <p:spPr>
          <a:xfrm>
            <a:off x="4220604" y="1451292"/>
            <a:ext cx="4665192" cy="256567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1" y="3064467"/>
            <a:ext cx="3732111" cy="31423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7707" y="3137453"/>
            <a:ext cx="1891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Constraints on Reference Model Elements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Bent Arrow 11"/>
          <p:cNvSpPr/>
          <p:nvPr/>
        </p:nvSpPr>
        <p:spPr>
          <a:xfrm>
            <a:off x="2021561" y="1736367"/>
            <a:ext cx="1866056" cy="1328100"/>
          </a:xfrm>
          <a:prstGeom prst="bentArrow">
            <a:avLst>
              <a:gd name="adj1" fmla="val 25000"/>
              <a:gd name="adj2" fmla="val 24512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“about”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3077" y="2436097"/>
            <a:ext cx="222890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Reference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43119" y="4807365"/>
            <a:ext cx="3148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Archetype</a:t>
            </a:r>
            <a:endParaRPr lang="en-US" sz="5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915714" y="4807366"/>
            <a:ext cx="1114448" cy="544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5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allAtOnce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Archetypes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Screen Shot 2015-04-20 at 10.03.0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4" b="11494"/>
          <a:stretch>
            <a:fillRect/>
          </a:stretch>
        </p:blipFill>
        <p:spPr>
          <a:xfrm>
            <a:off x="4220604" y="1451292"/>
            <a:ext cx="4665192" cy="256567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95" y="2329092"/>
            <a:ext cx="490010" cy="41258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13077" y="2436097"/>
            <a:ext cx="222890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Reference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76596" y="4807365"/>
            <a:ext cx="3081793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Archetype </a:t>
            </a:r>
          </a:p>
          <a:p>
            <a:pPr algn="ctr"/>
            <a:r>
              <a:rPr lang="en-US" sz="5400" dirty="0" smtClean="0"/>
              <a:t>Library</a:t>
            </a:r>
            <a:endParaRPr lang="en-US" sz="5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926491" y="4435747"/>
            <a:ext cx="1114448" cy="544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090" y="1891629"/>
            <a:ext cx="1039118" cy="874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18" y="3042344"/>
            <a:ext cx="764564" cy="6437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656" y="2850445"/>
            <a:ext cx="945177" cy="7958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65" y="3158205"/>
            <a:ext cx="489355" cy="4120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28" y="3514229"/>
            <a:ext cx="1146846" cy="9656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038" y="4163611"/>
            <a:ext cx="764564" cy="6437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527" y="3248359"/>
            <a:ext cx="764564" cy="64375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18" y="4707883"/>
            <a:ext cx="764564" cy="6437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664" y="5351637"/>
            <a:ext cx="764564" cy="643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602" y="4318921"/>
            <a:ext cx="764564" cy="6437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884" y="2097921"/>
            <a:ext cx="764564" cy="64375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00" y="5712596"/>
            <a:ext cx="764564" cy="64375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855" y="5227407"/>
            <a:ext cx="764564" cy="643754"/>
          </a:xfrm>
          <a:prstGeom prst="rect">
            <a:avLst/>
          </a:prstGeom>
        </p:spPr>
      </p:pic>
      <p:sp>
        <p:nvSpPr>
          <p:cNvPr id="5" name="Double Brace 4"/>
          <p:cNvSpPr/>
          <p:nvPr/>
        </p:nvSpPr>
        <p:spPr>
          <a:xfrm>
            <a:off x="1" y="1660458"/>
            <a:ext cx="3874658" cy="4844437"/>
          </a:xfrm>
          <a:prstGeom prst="brace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Without Archetypes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Screen Shot 2015-04-20 at 10.03.0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4" b="11494"/>
          <a:stretch>
            <a:fillRect/>
          </a:stretch>
        </p:blipFill>
        <p:spPr>
          <a:xfrm>
            <a:off x="2715418" y="1451292"/>
            <a:ext cx="3267623" cy="1797067"/>
          </a:xfrm>
        </p:spPr>
      </p:pic>
      <p:sp>
        <p:nvSpPr>
          <p:cNvPr id="13" name="TextBox 12"/>
          <p:cNvSpPr txBox="1"/>
          <p:nvPr/>
        </p:nvSpPr>
        <p:spPr>
          <a:xfrm>
            <a:off x="3252640" y="2329092"/>
            <a:ext cx="222890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Reference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Preparation 2"/>
          <p:cNvSpPr/>
          <p:nvPr/>
        </p:nvSpPr>
        <p:spPr>
          <a:xfrm>
            <a:off x="1807098" y="3446817"/>
            <a:ext cx="4966400" cy="2909533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odes constraints:</a:t>
            </a:r>
          </a:p>
          <a:p>
            <a:pPr algn="ctr"/>
            <a:r>
              <a:rPr lang="en-US" dirty="0" err="1" smtClean="0"/>
              <a:t>LaboratoryTest</a:t>
            </a:r>
            <a:r>
              <a:rPr lang="en-US" dirty="0" smtClean="0"/>
              <a:t> == “A1C”,</a:t>
            </a:r>
          </a:p>
          <a:p>
            <a:pPr algn="ctr"/>
            <a:r>
              <a:rPr lang="en-US" dirty="0" err="1" smtClean="0"/>
              <a:t>measuredValue</a:t>
            </a:r>
            <a:r>
              <a:rPr lang="en-US" dirty="0" smtClean="0"/>
              <a:t> &gt; </a:t>
            </a:r>
            <a:r>
              <a:rPr lang="en-US" dirty="0" err="1" smtClean="0"/>
              <a:t>threashold</a:t>
            </a:r>
            <a:r>
              <a:rPr lang="en-US" dirty="0" smtClean="0"/>
              <a:t> value</a:t>
            </a:r>
          </a:p>
          <a:p>
            <a:pPr algn="ctr"/>
            <a:r>
              <a:rPr lang="en-US" dirty="0" smtClean="0"/>
              <a:t>….</a:t>
            </a:r>
          </a:p>
          <a:p>
            <a:pPr algn="ctr"/>
            <a:r>
              <a:rPr lang="en-US" dirty="0" smtClean="0"/>
              <a:t>Other constraints…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2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With Archetypes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Screen Shot 2015-04-20 at 10.03.00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4" b="11494"/>
          <a:stretch>
            <a:fillRect/>
          </a:stretch>
        </p:blipFill>
        <p:spPr>
          <a:xfrm>
            <a:off x="2715418" y="1451292"/>
            <a:ext cx="3267623" cy="1797067"/>
          </a:xfrm>
        </p:spPr>
      </p:pic>
      <p:sp>
        <p:nvSpPr>
          <p:cNvPr id="13" name="TextBox 12"/>
          <p:cNvSpPr txBox="1"/>
          <p:nvPr/>
        </p:nvSpPr>
        <p:spPr>
          <a:xfrm>
            <a:off x="3252640" y="2329092"/>
            <a:ext cx="222890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Reference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Preparation 2"/>
          <p:cNvSpPr/>
          <p:nvPr/>
        </p:nvSpPr>
        <p:spPr>
          <a:xfrm>
            <a:off x="2715418" y="5273889"/>
            <a:ext cx="3267623" cy="1199082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</p:txBody>
      </p:sp>
      <p:pic>
        <p:nvPicPr>
          <p:cNvPr id="5" name="Picture 4" descr="Screen Shot 2015-04-20 at 10.47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26" y="2814948"/>
            <a:ext cx="1820501" cy="24589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38537" y="5319272"/>
            <a:ext cx="124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Archetypes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7985" y="4159506"/>
            <a:ext cx="1205162" cy="958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93008" y="3403854"/>
            <a:ext cx="25917" cy="1870035"/>
          </a:xfrm>
          <a:prstGeom prst="straightConnector1">
            <a:avLst/>
          </a:prstGeom>
          <a:ln w="38100" cmpd="sng">
            <a:solidFill>
              <a:schemeClr val="accent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Bent Arrow 8"/>
          <p:cNvSpPr/>
          <p:nvPr/>
        </p:nvSpPr>
        <p:spPr>
          <a:xfrm flipH="1">
            <a:off x="6481379" y="1769242"/>
            <a:ext cx="825971" cy="929182"/>
          </a:xfrm>
          <a:prstGeom prst="bentArrow">
            <a:avLst>
              <a:gd name="adj1" fmla="val 25000"/>
              <a:gd name="adj2" fmla="val 28107"/>
              <a:gd name="adj3" fmla="val 25000"/>
              <a:gd name="adj4" fmla="val 73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60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Reference Model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Shot 2015-04-21 at 11.17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3197"/>
            <a:ext cx="9144000" cy="45931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903" y="5524606"/>
            <a:ext cx="285943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miniCIMI</a:t>
            </a:r>
            <a:r>
              <a:rPr lang="en-US" dirty="0" smtClean="0"/>
              <a:t> Reference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6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Advisers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creen Shot 2015-04-22 at 1.41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1014"/>
            <a:ext cx="1168005" cy="14639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7916" y="1461014"/>
            <a:ext cx="584363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Dr. Christopher </a:t>
            </a:r>
            <a:r>
              <a:rPr lang="en-US" sz="2400" b="1" dirty="0"/>
              <a:t>G. Chute</a:t>
            </a:r>
            <a:r>
              <a:rPr lang="en-US" sz="2400" dirty="0"/>
              <a:t>, </a:t>
            </a:r>
            <a:r>
              <a:rPr lang="en-US" sz="2400" dirty="0" smtClean="0"/>
              <a:t>MD, Dr. P.H.</a:t>
            </a:r>
          </a:p>
          <a:p>
            <a:r>
              <a:rPr lang="en-US" sz="1400" dirty="0" smtClean="0"/>
              <a:t>Bloomberg Distinguished Professor of Health Informatics,</a:t>
            </a:r>
          </a:p>
          <a:p>
            <a:r>
              <a:rPr lang="en-US" sz="1400" dirty="0" smtClean="0"/>
              <a:t>Professor of Medicine, Public Health, and Nursing,</a:t>
            </a:r>
          </a:p>
          <a:p>
            <a:r>
              <a:rPr lang="en-US" sz="1400" dirty="0" smtClean="0"/>
              <a:t>Chief Health Information Research Officer,</a:t>
            </a:r>
          </a:p>
          <a:p>
            <a:r>
              <a:rPr lang="en-US" sz="1400" dirty="0" smtClean="0"/>
              <a:t>John Hopkins Medicine Professor,</a:t>
            </a:r>
          </a:p>
          <a:p>
            <a:r>
              <a:rPr lang="en-US" sz="1400" dirty="0" smtClean="0"/>
              <a:t>John Hopkins, Baltimore, Maryland.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2392" y="36676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Screen Shot 2015-04-22 at 1.51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07826"/>
            <a:ext cx="1164850" cy="15508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17916" y="3068392"/>
            <a:ext cx="584363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Dr. Claudia Neuhauser</a:t>
            </a:r>
            <a:r>
              <a:rPr lang="en-US" sz="2400" dirty="0" smtClean="0"/>
              <a:t>, PhD.</a:t>
            </a:r>
          </a:p>
          <a:p>
            <a:r>
              <a:rPr lang="en-US" sz="1400" dirty="0" smtClean="0"/>
              <a:t>Director of Informatics Institute,</a:t>
            </a:r>
          </a:p>
          <a:p>
            <a:r>
              <a:rPr lang="en-US" sz="1400" dirty="0" smtClean="0"/>
              <a:t>Interim Director, Minnesota Supercomputing Institute,</a:t>
            </a:r>
          </a:p>
          <a:p>
            <a:r>
              <a:rPr lang="en-US" sz="1400" dirty="0" smtClean="0"/>
              <a:t>Office of the Vice President for Research,</a:t>
            </a:r>
          </a:p>
          <a:p>
            <a:r>
              <a:rPr lang="en-US" sz="1400" dirty="0" smtClean="0"/>
              <a:t>Director of Graduate Studies, Biomedical Informatics &amp; Computational Biology</a:t>
            </a:r>
          </a:p>
          <a:p>
            <a:r>
              <a:rPr lang="en-US" sz="1400" dirty="0" smtClean="0"/>
              <a:t>University Of Minnesota,  Minneapolis, Minnesota.</a:t>
            </a:r>
          </a:p>
        </p:txBody>
      </p:sp>
      <p:pic>
        <p:nvPicPr>
          <p:cNvPr id="13" name="Picture 12" descr="Screen Shot 2015-04-22 at 2.03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39298"/>
            <a:ext cx="1164490" cy="138455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17916" y="4700608"/>
            <a:ext cx="584363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Dr. Guoqian Jiang</a:t>
            </a:r>
            <a:r>
              <a:rPr lang="en-US" sz="2400" dirty="0" smtClean="0"/>
              <a:t>, MD, PhD.</a:t>
            </a:r>
          </a:p>
          <a:p>
            <a:r>
              <a:rPr lang="en-US" sz="1400" dirty="0" smtClean="0"/>
              <a:t>Associate Professor of Biomedical Informatics,</a:t>
            </a:r>
          </a:p>
          <a:p>
            <a:r>
              <a:rPr lang="en-US" sz="1400" dirty="0" smtClean="0"/>
              <a:t>Associate Consultant in Department of Health Sciences Research,</a:t>
            </a:r>
          </a:p>
          <a:p>
            <a:r>
              <a:rPr lang="en-US" sz="1400" dirty="0" smtClean="0"/>
              <a:t>Division of Biomedical Statistics &amp; Informatics,</a:t>
            </a:r>
          </a:p>
          <a:p>
            <a:r>
              <a:rPr lang="en-US" sz="1400" dirty="0" smtClean="0"/>
              <a:t>Mayo Clinic College of Medicine,</a:t>
            </a:r>
          </a:p>
          <a:p>
            <a:r>
              <a:rPr lang="en-US" sz="1400" dirty="0" smtClean="0"/>
              <a:t>Rochester, Minnesota.</a:t>
            </a:r>
          </a:p>
        </p:txBody>
      </p:sp>
    </p:spTree>
    <p:extLst>
      <p:ext uri="{BB962C8B-B14F-4D97-AF65-F5344CB8AC3E}">
        <p14:creationId xmlns:p14="http://schemas.microsoft.com/office/powerpoint/2010/main" val="204236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4-21 at 12.10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" y="2075221"/>
            <a:ext cx="8495862" cy="47827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An Archetype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4069" y="1488967"/>
            <a:ext cx="3056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Example: Specimen collection from a body site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Screen Shot 2015-04-21 at 11.17.3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03" y="1375542"/>
            <a:ext cx="4951098" cy="2487010"/>
          </a:xfrm>
          <a:prstGeom prst="rect">
            <a:avLst/>
          </a:prstGeom>
          <a:ln w="38100" cmpd="sng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896" y="2461000"/>
            <a:ext cx="271139" cy="228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470" y="4461297"/>
            <a:ext cx="271139" cy="2282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413" y="4461297"/>
            <a:ext cx="271139" cy="2282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895" y="5973034"/>
            <a:ext cx="271139" cy="2282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931" y="4895724"/>
            <a:ext cx="271139" cy="2282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31655" y="1488967"/>
            <a:ext cx="551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74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Clinical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We can create …. more Clinical Models  =&gt;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For 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Laboratory Test,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Diagnostics,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Specimen , and so on…</a:t>
            </a:r>
          </a:p>
          <a:p>
            <a:pPr marL="0" indent="0">
              <a:buNone/>
            </a:pPr>
            <a:r>
              <a:rPr lang="en-US" dirty="0" smtClean="0"/>
              <a:t>And share them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“Shared Clinical Information Models”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– help improve Interoperability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914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Archetypes – what, why?</a:t>
            </a:r>
            <a:r>
              <a:rPr lang="en-US" sz="4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 ✔</a:t>
            </a:r>
            <a:r>
              <a:rPr lang="en-US" sz="4400" dirty="0" smtClean="0"/>
              <a:t> </a:t>
            </a:r>
          </a:p>
          <a:p>
            <a:endParaRPr lang="en-US" sz="4400" dirty="0" smtClean="0"/>
          </a:p>
          <a:p>
            <a:r>
              <a:rPr lang="en-US" sz="4400" b="1" dirty="0" smtClean="0"/>
              <a:t>Archetype Modeling Language</a:t>
            </a:r>
          </a:p>
          <a:p>
            <a:endParaRPr lang="en-US" sz="4400" dirty="0" smtClean="0"/>
          </a:p>
          <a:p>
            <a:r>
              <a:rPr lang="en-US" sz="4400" dirty="0" smtClean="0"/>
              <a:t>AML Tooling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22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02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Clinical Information Modeling Initiative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Since 2011</a:t>
            </a:r>
          </a:p>
          <a:p>
            <a:pPr lvl="1"/>
            <a:r>
              <a:rPr lang="en-US" dirty="0">
                <a:hlinkClick r:id="rId3"/>
              </a:rPr>
              <a:t>http://www.opencimi.org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Mission Statement</a:t>
            </a:r>
            <a:endParaRPr lang="en-US" dirty="0" smtClean="0">
              <a:latin typeface="Avenir Heavy"/>
              <a:cs typeface="Avenir Heavy"/>
            </a:endParaRPr>
          </a:p>
          <a:p>
            <a:pPr marL="457200" lvl="1" indent="0">
              <a:buNone/>
            </a:pPr>
            <a:r>
              <a:rPr lang="en-US" dirty="0" smtClean="0">
                <a:latin typeface="Avenir Heavy"/>
                <a:cs typeface="Avenir Heavy"/>
              </a:rPr>
              <a:t>“Improve </a:t>
            </a:r>
            <a:r>
              <a:rPr lang="en-US" dirty="0">
                <a:latin typeface="Avenir Heavy"/>
                <a:cs typeface="Avenir Heavy"/>
              </a:rPr>
              <a:t>the interoperability of healthcare systems through shared implementable clinical information </a:t>
            </a:r>
            <a:r>
              <a:rPr lang="en-US" dirty="0" smtClean="0">
                <a:latin typeface="Avenir Heavy"/>
                <a:cs typeface="Avenir Heavy"/>
              </a:rPr>
              <a:t>models”</a:t>
            </a:r>
          </a:p>
          <a:p>
            <a:pPr marL="457200" lvl="1" indent="0" algn="ctr">
              <a:buNone/>
            </a:pPr>
            <a:r>
              <a:rPr lang="en-US" sz="2000" i="1" dirty="0" smtClean="0"/>
              <a:t>(A Single Curated Collection)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15-04-21 at 12.36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675477"/>
            <a:ext cx="6096000" cy="9009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6074" y="4158074"/>
            <a:ext cx="7384815" cy="186266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4000"/>
                </a:schemeClr>
              </a:gs>
            </a:gsLst>
            <a:lin ang="16200000" scaled="0"/>
            <a:tileRect/>
          </a:gra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CIMI – Strategic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“Be </a:t>
            </a:r>
            <a:r>
              <a:rPr lang="en-US" b="1" dirty="0"/>
              <a:t>able to share data, applications, reports, alerts, protocols, and decision support modules with </a:t>
            </a:r>
            <a:r>
              <a:rPr lang="en-US" b="1" u="sng" dirty="0"/>
              <a:t>anyone in the </a:t>
            </a:r>
            <a:r>
              <a:rPr lang="en-US" b="1" u="sng" dirty="0" smtClean="0"/>
              <a:t>WORLD</a:t>
            </a:r>
            <a:r>
              <a:rPr lang="en-US" b="1" dirty="0" smtClean="0"/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24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200" y="5817741"/>
            <a:ext cx="227724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://www.opencimi.org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650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CIMI – Target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EHR data </a:t>
            </a:r>
            <a:r>
              <a:rPr lang="en-US" dirty="0" smtClean="0">
                <a:solidFill>
                  <a:srgbClr val="000000"/>
                </a:solidFill>
              </a:rPr>
              <a:t>storage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Message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dirty="0">
                <a:solidFill>
                  <a:srgbClr val="000000"/>
                </a:solidFill>
              </a:rPr>
              <a:t>service </a:t>
            </a:r>
            <a:r>
              <a:rPr lang="en-US" dirty="0" smtClean="0">
                <a:solidFill>
                  <a:srgbClr val="000000"/>
                </a:solidFill>
              </a:rPr>
              <a:t>payload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Decision logic (queries of EHR data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Clinical trials data (clinical research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Quality </a:t>
            </a:r>
            <a:r>
              <a:rPr lang="en-US" dirty="0" smtClean="0">
                <a:solidFill>
                  <a:srgbClr val="000000"/>
                </a:solidFill>
              </a:rPr>
              <a:t>measures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Normalization of data for secondary </a:t>
            </a:r>
            <a:r>
              <a:rPr lang="en-US" dirty="0" smtClean="0">
                <a:solidFill>
                  <a:srgbClr val="000000"/>
                </a:solidFill>
              </a:rPr>
              <a:t>use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Creation of </a:t>
            </a:r>
            <a:r>
              <a:rPr lang="en-US" dirty="0" smtClean="0">
                <a:solidFill>
                  <a:srgbClr val="000000"/>
                </a:solidFill>
              </a:rPr>
              <a:t>structured data </a:t>
            </a:r>
            <a:r>
              <a:rPr lang="en-US" dirty="0">
                <a:solidFill>
                  <a:srgbClr val="000000"/>
                </a:solidFill>
              </a:rPr>
              <a:t>entry </a:t>
            </a:r>
            <a:r>
              <a:rPr lang="en-US" dirty="0" smtClean="0">
                <a:solidFill>
                  <a:srgbClr val="000000"/>
                </a:solidFill>
              </a:rPr>
              <a:t>screens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Capture of coding output from </a:t>
            </a:r>
            <a:r>
              <a:rPr lang="en-US" dirty="0" smtClean="0">
                <a:solidFill>
                  <a:srgbClr val="000000"/>
                </a:solidFill>
              </a:rPr>
              <a:t>NLP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25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200" y="5817741"/>
            <a:ext cx="227724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://www.opencimi.org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748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CIMI –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0000"/>
                </a:solidFill>
              </a:rPr>
              <a:t>Shared </a:t>
            </a:r>
            <a:r>
              <a:rPr lang="en-US" b="1" u="sng" dirty="0">
                <a:solidFill>
                  <a:srgbClr val="000000"/>
                </a:solidFill>
              </a:rPr>
              <a:t>repository </a:t>
            </a:r>
            <a:r>
              <a:rPr lang="en-US" dirty="0" smtClean="0">
                <a:solidFill>
                  <a:srgbClr val="000000"/>
                </a:solidFill>
              </a:rPr>
              <a:t>of clinical </a:t>
            </a:r>
            <a:r>
              <a:rPr lang="en-US" dirty="0">
                <a:solidFill>
                  <a:srgbClr val="000000"/>
                </a:solidFill>
              </a:rPr>
              <a:t>information </a:t>
            </a:r>
            <a:r>
              <a:rPr lang="en-US" dirty="0" smtClean="0">
                <a:solidFill>
                  <a:srgbClr val="000000"/>
                </a:solidFill>
              </a:rPr>
              <a:t>models  </a:t>
            </a:r>
          </a:p>
          <a:p>
            <a:r>
              <a:rPr lang="en-US" b="1" u="sng" dirty="0" smtClean="0">
                <a:solidFill>
                  <a:srgbClr val="000000"/>
                </a:solidFill>
              </a:rPr>
              <a:t>Single formalism</a:t>
            </a:r>
            <a:r>
              <a:rPr lang="en-US" dirty="0" smtClean="0">
                <a:solidFill>
                  <a:srgbClr val="000000"/>
                </a:solidFill>
              </a:rPr>
              <a:t> with 2 representations: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ADL &amp; AML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u="sng" dirty="0">
                <a:solidFill>
                  <a:srgbClr val="000000"/>
                </a:solidFill>
              </a:rPr>
              <a:t>F</a:t>
            </a:r>
            <a:r>
              <a:rPr lang="en-US" b="1" u="sng" dirty="0" smtClean="0">
                <a:solidFill>
                  <a:srgbClr val="000000"/>
                </a:solidFill>
              </a:rPr>
              <a:t>ormal </a:t>
            </a:r>
            <a:r>
              <a:rPr lang="en-US" b="1" u="sng" dirty="0">
                <a:solidFill>
                  <a:srgbClr val="000000"/>
                </a:solidFill>
              </a:rPr>
              <a:t>bindings</a:t>
            </a: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to standard terminologies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Model Repository:</a:t>
            </a:r>
          </a:p>
          <a:p>
            <a:pPr lvl="1"/>
            <a:r>
              <a:rPr lang="en-US" b="1" u="sng" dirty="0" smtClean="0">
                <a:solidFill>
                  <a:srgbClr val="000000"/>
                </a:solidFill>
              </a:rPr>
              <a:t>Open</a:t>
            </a:r>
            <a:r>
              <a:rPr lang="en-US" dirty="0" smtClean="0">
                <a:solidFill>
                  <a:srgbClr val="000000"/>
                </a:solidFill>
              </a:rPr>
              <a:t> &amp; </a:t>
            </a:r>
            <a:r>
              <a:rPr lang="en-US" b="1" u="sng" dirty="0" smtClean="0">
                <a:solidFill>
                  <a:srgbClr val="000000"/>
                </a:solidFill>
              </a:rPr>
              <a:t>free </a:t>
            </a:r>
            <a:r>
              <a:rPr lang="en-US" b="1" u="sng" dirty="0">
                <a:solidFill>
                  <a:srgbClr val="000000"/>
                </a:solidFill>
              </a:rPr>
              <a:t>for </a:t>
            </a:r>
            <a:r>
              <a:rPr lang="en-US" b="1" u="sng" dirty="0" smtClean="0">
                <a:solidFill>
                  <a:srgbClr val="000000"/>
                </a:solidFill>
              </a:rPr>
              <a:t>use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26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3200" y="5817741"/>
            <a:ext cx="227724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Source: 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://www.opencimi.org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717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CIMI – Shared Repository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27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8621" y="6356350"/>
            <a:ext cx="2277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 smtClean="0"/>
          </a:p>
          <a:p>
            <a:r>
              <a:rPr lang="en-US" sz="1100" dirty="0" smtClean="0"/>
              <a:t>Source: 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://www.opencimi.org</a:t>
            </a:r>
            <a:r>
              <a:rPr lang="en-US" sz="1100" dirty="0" smtClean="0">
                <a:hlinkClick r:id="rId3"/>
              </a:rPr>
              <a:t>/</a:t>
            </a:r>
            <a:endParaRPr lang="en-US" sz="1100" dirty="0" smtClean="0"/>
          </a:p>
          <a:p>
            <a:endParaRPr lang="en-US" dirty="0" smtClean="0"/>
          </a:p>
        </p:txBody>
      </p:sp>
      <p:pic>
        <p:nvPicPr>
          <p:cNvPr id="11" name="Picture 10" descr="Screen Shot 2015-04-21 at 1.31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75" y="1242735"/>
            <a:ext cx="7620001" cy="51969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85172" y="3564758"/>
            <a:ext cx="735725" cy="437931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793" y="3827517"/>
            <a:ext cx="315310" cy="2627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95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CIMI – Standard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Model Elements are bound to Standard Terminologies and Ontologies: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SNOMED CT</a:t>
            </a:r>
            <a:r>
              <a:rPr lang="en-US" dirty="0">
                <a:solidFill>
                  <a:srgbClr val="000000"/>
                </a:solidFill>
              </a:rPr>
              <a:t>  - primary and </a:t>
            </a:r>
            <a:r>
              <a:rPr lang="en-US" dirty="0" smtClean="0">
                <a:solidFill>
                  <a:srgbClr val="000000"/>
                </a:solidFill>
              </a:rPr>
              <a:t>preferred</a:t>
            </a:r>
            <a:endParaRPr lang="en-US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US" sz="1600" i="1" dirty="0">
                <a:solidFill>
                  <a:srgbClr val="000000"/>
                </a:solidFill>
              </a:rPr>
              <a:t>Systematized Nomenclature of Medicine – Clinical Terms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LOINC</a:t>
            </a:r>
            <a:r>
              <a:rPr lang="en-US" dirty="0">
                <a:solidFill>
                  <a:srgbClr val="000000"/>
                </a:solidFill>
              </a:rPr>
              <a:t>  - </a:t>
            </a:r>
            <a:r>
              <a:rPr lang="en-US" dirty="0" smtClean="0">
                <a:solidFill>
                  <a:srgbClr val="000000"/>
                </a:solidFill>
              </a:rPr>
              <a:t>approved</a:t>
            </a:r>
            <a:endParaRPr lang="en-US" dirty="0">
              <a:solidFill>
                <a:srgbClr val="000000"/>
              </a:solidFill>
            </a:endParaRPr>
          </a:p>
          <a:p>
            <a:pPr marL="914400" lvl="2" indent="0">
              <a:buNone/>
            </a:pPr>
            <a:r>
              <a:rPr lang="en-US" sz="1600" i="1" dirty="0">
                <a:solidFill>
                  <a:srgbClr val="000000"/>
                </a:solidFill>
              </a:rPr>
              <a:t>Logical Observation Identifiers Names and </a:t>
            </a:r>
            <a:r>
              <a:rPr lang="en-US" sz="1600" i="1" dirty="0" smtClean="0">
                <a:solidFill>
                  <a:srgbClr val="000000"/>
                </a:solidFill>
              </a:rPr>
              <a:t>Codes</a:t>
            </a:r>
          </a:p>
          <a:p>
            <a:pPr marL="914400" lvl="2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SNOMED CT CIMI Identifier for extension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Value-sets only by reference vs. list of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28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79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CIMI – Model Browser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29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28139" y="5811560"/>
            <a:ext cx="30900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 smtClean="0"/>
          </a:p>
          <a:p>
            <a:r>
              <a:rPr lang="en-US" sz="1100" dirty="0" smtClean="0"/>
              <a:t>Source: </a:t>
            </a:r>
            <a:r>
              <a:rPr lang="en-US" sz="1100" dirty="0" smtClean="0">
                <a:hlinkClick r:id="rId3"/>
              </a:rPr>
              <a:t>http</a:t>
            </a:r>
            <a:r>
              <a:rPr lang="en-US" sz="1100" dirty="0">
                <a:hlinkClick r:id="rId3"/>
              </a:rPr>
              <a:t>://</a:t>
            </a:r>
            <a:r>
              <a:rPr lang="en-US" sz="1100" dirty="0" smtClean="0">
                <a:hlinkClick r:id="rId3"/>
              </a:rPr>
              <a:t>www.clinicalelement.com/cimi-browser</a:t>
            </a:r>
            <a:endParaRPr lang="en-US" sz="1100" dirty="0" smtClean="0"/>
          </a:p>
          <a:p>
            <a:endParaRPr lang="en-US" sz="1100" dirty="0" smtClean="0"/>
          </a:p>
          <a:p>
            <a:endParaRPr lang="en-US" dirty="0" smtClean="0"/>
          </a:p>
        </p:txBody>
      </p:sp>
      <p:pic>
        <p:nvPicPr>
          <p:cNvPr id="3" name="Picture 2" descr="Screen Shot 2015-04-21 at 2.01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074"/>
            <a:ext cx="9144000" cy="471637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439103" y="1900621"/>
            <a:ext cx="648138" cy="639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66744" y="1825298"/>
            <a:ext cx="1520497" cy="7147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87241" y="1825299"/>
            <a:ext cx="152400" cy="714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087241" y="1900621"/>
            <a:ext cx="1016000" cy="639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087241" y="1900621"/>
            <a:ext cx="1778000" cy="639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0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Mentor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7916" y="1461014"/>
            <a:ext cx="5843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Harold R. </a:t>
            </a:r>
            <a:r>
              <a:rPr lang="en-US" sz="2400" b="1" dirty="0" err="1" smtClean="0"/>
              <a:t>Solbrig</a:t>
            </a:r>
            <a:r>
              <a:rPr lang="en-US" sz="2400" dirty="0" smtClean="0"/>
              <a:t>, MS</a:t>
            </a:r>
          </a:p>
          <a:p>
            <a:r>
              <a:rPr lang="en-US" sz="1400" dirty="0" smtClean="0"/>
              <a:t>Technical Specialist II,</a:t>
            </a:r>
          </a:p>
          <a:p>
            <a:r>
              <a:rPr lang="en-US" sz="1400" dirty="0"/>
              <a:t>Division of Biomedical Statistics &amp; Informatics,</a:t>
            </a:r>
          </a:p>
          <a:p>
            <a:r>
              <a:rPr lang="en-US" sz="1400" dirty="0"/>
              <a:t>Mayo </a:t>
            </a:r>
            <a:r>
              <a:rPr lang="en-US" sz="1400" dirty="0" smtClean="0"/>
              <a:t>Clinic,</a:t>
            </a:r>
            <a:endParaRPr lang="en-US" sz="1400" dirty="0"/>
          </a:p>
          <a:p>
            <a:r>
              <a:rPr lang="en-US" sz="1400" dirty="0"/>
              <a:t>Rochester, Minnesota.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2392" y="366766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Screen Shot 2015-04-23 at 11.44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" y="1461014"/>
            <a:ext cx="1207911" cy="14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5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Other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HL7: Templates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OpenEHR</a:t>
            </a:r>
            <a:r>
              <a:rPr lang="en-US" dirty="0" smtClean="0">
                <a:solidFill>
                  <a:srgbClr val="000000"/>
                </a:solidFill>
              </a:rPr>
              <a:t>: Archetype Definition Language (ADL)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GE-Intermountain Healthcare : Clinical Element Modeling Language (CEML)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creen Shot 2015-04-21 at 3.20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9144000" cy="3846469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829034" y="3503448"/>
            <a:ext cx="5857766" cy="17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87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ADL Workbench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136"/>
            <a:ext cx="9144000" cy="56336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444" y="2380075"/>
            <a:ext cx="5729112" cy="31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5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OpenEHR</a:t>
            </a:r>
            <a:r>
              <a:rPr lang="en-US" dirty="0" smtClean="0"/>
              <a:t> - CKM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creen Shot 2015-04-21 at 2.34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2" y="1250770"/>
            <a:ext cx="7190828" cy="56072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59448" y="2881586"/>
            <a:ext cx="125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ADL1.5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3710" y="1250770"/>
            <a:ext cx="2542628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openehr.org</a:t>
            </a:r>
            <a:r>
              <a:rPr lang="en-US" dirty="0"/>
              <a:t>/</a:t>
            </a:r>
            <a:r>
              <a:rPr lang="en-US" dirty="0" err="1"/>
              <a:t>ckm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32500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AML Preliminary submission to OMG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in November 2014</a:t>
            </a:r>
          </a:p>
          <a:p>
            <a:pPr lvl="1">
              <a:buFontTx/>
              <a:buChar char="-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Currently being revised…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AML specification is collection of UML artifacts: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Profiles, stereotypes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Data types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Classes, Packages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  <a:hlinkClick r:id="rId3"/>
              </a:rPr>
              <a:t>https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://github.com/opencimi/</a:t>
            </a:r>
            <a:r>
              <a:rPr lang="en-US" dirty="0" smtClean="0">
                <a:solidFill>
                  <a:srgbClr val="000000"/>
                </a:solidFill>
                <a:hlinkClick r:id="rId3"/>
              </a:rPr>
              <a:t>AML</a:t>
            </a:r>
            <a:endParaRPr lang="en-US" dirty="0" smtClean="0">
              <a:solidFill>
                <a:srgbClr val="000000"/>
              </a:solidFill>
            </a:endParaRPr>
          </a:p>
          <a:p>
            <a:pPr marL="742950" lvl="2" indent="-34290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(in a bit of disarray at the moment)</a:t>
            </a:r>
          </a:p>
          <a:p>
            <a:pPr>
              <a:buFontTx/>
              <a:buChar char="-"/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buFontTx/>
              <a:buChar char="-"/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buFontTx/>
              <a:buChar char="-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1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Unified Modeling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UML is an OMG standard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Creating and exchanging Models -  (XMI)</a:t>
            </a:r>
          </a:p>
          <a:p>
            <a:pPr lvl="1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Create:</a:t>
            </a:r>
          </a:p>
          <a:p>
            <a:pPr lvl="2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Classes, Properties, Associations, Enumeration</a:t>
            </a:r>
          </a:p>
          <a:p>
            <a:pPr lvl="2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Generalization / Specialization</a:t>
            </a:r>
          </a:p>
          <a:p>
            <a:pPr lvl="2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Extension Mechanism</a:t>
            </a:r>
          </a:p>
          <a:p>
            <a:pPr lvl="3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Stereotypes, tags, constraints (OCL)</a:t>
            </a:r>
          </a:p>
          <a:p>
            <a:pPr lvl="2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Profiles </a:t>
            </a:r>
          </a:p>
          <a:p>
            <a:pPr lvl="3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Collection of Stereotypes, domain specific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34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OCL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0662" y="6430142"/>
            <a:ext cx="3110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Courtesy: Harold </a:t>
            </a:r>
            <a:r>
              <a:rPr lang="en-US" sz="1100" i="1" dirty="0" err="1" smtClean="0"/>
              <a:t>Solbrig</a:t>
            </a:r>
            <a:endParaRPr lang="en-US" sz="11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28234" y="1651781"/>
            <a:ext cx="7282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Constraints are in “Object Constraint Language” – OCL: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Textual Language to describe constraints, e.g.</a:t>
            </a:r>
          </a:p>
          <a:p>
            <a:pPr lvl="1"/>
            <a:endParaRPr lang="en-US" sz="2400" dirty="0" smtClean="0"/>
          </a:p>
          <a:p>
            <a:pPr marL="1257300" lvl="2" indent="-342900">
              <a:buFont typeface="Arial"/>
              <a:buChar char="•"/>
            </a:pPr>
            <a:r>
              <a:rPr lang="en-US" sz="1400" dirty="0" smtClean="0">
                <a:cs typeface="Courier New"/>
              </a:rPr>
              <a:t>Context=Patient  </a:t>
            </a:r>
          </a:p>
          <a:p>
            <a:pPr lvl="3"/>
            <a:r>
              <a:rPr lang="en-US" sz="1400" dirty="0" smtClean="0">
                <a:latin typeface="Courier New"/>
                <a:cs typeface="Courier New"/>
              </a:rPr>
              <a:t>{</a:t>
            </a:r>
            <a:r>
              <a:rPr lang="en-US" sz="1400" dirty="0" err="1" smtClean="0">
                <a:latin typeface="Courier New"/>
                <a:cs typeface="Courier New"/>
              </a:rPr>
              <a:t>self.age</a:t>
            </a:r>
            <a:r>
              <a:rPr lang="en-US" sz="1400" dirty="0" smtClean="0">
                <a:latin typeface="Courier New"/>
                <a:cs typeface="Courier New"/>
              </a:rPr>
              <a:t> &gt;= “18”}</a:t>
            </a:r>
          </a:p>
          <a:p>
            <a:pPr marL="1257300" lvl="2" indent="-342900">
              <a:buFont typeface="Arial"/>
              <a:buChar char="•"/>
            </a:pPr>
            <a:endParaRPr lang="en-US" sz="1400" dirty="0" smtClean="0">
              <a:latin typeface="Courier New"/>
              <a:cs typeface="Courier New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400" dirty="0">
                <a:cs typeface="Courier New"/>
              </a:rPr>
              <a:t>Context</a:t>
            </a:r>
            <a:r>
              <a:rPr lang="en-US" sz="1400" dirty="0" smtClean="0">
                <a:cs typeface="Courier New"/>
              </a:rPr>
              <a:t>=</a:t>
            </a:r>
            <a:r>
              <a:rPr lang="en-US" sz="1400" dirty="0" err="1" smtClean="0">
                <a:cs typeface="Courier New"/>
              </a:rPr>
              <a:t>SingularAttributeConstraint</a:t>
            </a:r>
            <a:endParaRPr lang="en-US" sz="1400" dirty="0" smtClean="0">
              <a:cs typeface="Courier New"/>
            </a:endParaRPr>
          </a:p>
          <a:p>
            <a:pPr marL="1200150" lvl="2" indent="-285750">
              <a:buFont typeface="Arial"/>
              <a:buChar char="•"/>
            </a:pPr>
            <a:endParaRPr lang="en-US" sz="1400" dirty="0" smtClean="0">
              <a:cs typeface="Courier New"/>
            </a:endParaRPr>
          </a:p>
          <a:p>
            <a:pPr lvl="2"/>
            <a:r>
              <a:rPr lang="en-US" sz="1400" dirty="0" smtClean="0">
                <a:latin typeface="Courier New"/>
                <a:cs typeface="Courier New"/>
              </a:rPr>
              <a:t>{(</a:t>
            </a:r>
            <a:r>
              <a:rPr lang="en-US" sz="1400" dirty="0" err="1">
                <a:latin typeface="Courier New"/>
                <a:cs typeface="Courier New"/>
              </a:rPr>
              <a:t>self.base_Property.redefinedProperty</a:t>
            </a:r>
            <a:r>
              <a:rPr lang="en-US" sz="1400" dirty="0">
                <a:latin typeface="Courier New"/>
                <a:cs typeface="Courier New"/>
              </a:rPr>
              <a:t>-&gt;size()=1</a:t>
            </a:r>
            <a:r>
              <a:rPr lang="en-US" sz="1400" dirty="0" smtClean="0">
                <a:latin typeface="Courier New"/>
                <a:cs typeface="Courier New"/>
              </a:rPr>
              <a:t>)and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						(</a:t>
            </a:r>
            <a:r>
              <a:rPr lang="en-US" sz="1400" dirty="0" err="1">
                <a:latin typeface="Courier New"/>
                <a:cs typeface="Courier New"/>
              </a:rPr>
              <a:t>self.base_Property.upper</a:t>
            </a:r>
            <a:r>
              <a:rPr lang="en-US" sz="1400" dirty="0">
                <a:latin typeface="Courier New"/>
                <a:cs typeface="Courier New"/>
              </a:rPr>
              <a:t>=1</a:t>
            </a:r>
            <a:r>
              <a:rPr lang="en-US" sz="1400" dirty="0" smtClean="0">
                <a:latin typeface="Courier New"/>
                <a:cs typeface="Courier New"/>
              </a:rPr>
              <a:t>)}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9544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Archetypes in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Advantages:</a:t>
            </a:r>
          </a:p>
          <a:p>
            <a:pPr lvl="1">
              <a:buFontTx/>
              <a:buChar char="-"/>
            </a:pPr>
            <a:r>
              <a:rPr lang="en-US" sz="3900" dirty="0" smtClean="0">
                <a:solidFill>
                  <a:srgbClr val="000000"/>
                </a:solidFill>
              </a:rPr>
              <a:t>UML is OMG standard, non-proprietary</a:t>
            </a:r>
          </a:p>
          <a:p>
            <a:pPr lvl="1">
              <a:buFontTx/>
              <a:buChar char="-"/>
            </a:pPr>
            <a:r>
              <a:rPr lang="en-US" sz="3900" dirty="0" smtClean="0">
                <a:solidFill>
                  <a:srgbClr val="000000"/>
                </a:solidFill>
              </a:rPr>
              <a:t>UML is familiar to modelers</a:t>
            </a:r>
          </a:p>
          <a:p>
            <a:pPr lvl="1">
              <a:buFontTx/>
              <a:buChar char="-"/>
            </a:pPr>
            <a:r>
              <a:rPr lang="en-US" sz="3900" dirty="0" smtClean="0">
                <a:solidFill>
                  <a:srgbClr val="000000"/>
                </a:solidFill>
              </a:rPr>
              <a:t>Model-Driven Architecture</a:t>
            </a:r>
          </a:p>
          <a:p>
            <a:pPr lvl="1">
              <a:buFontTx/>
              <a:buChar char="-"/>
            </a:pPr>
            <a:r>
              <a:rPr lang="en-US" sz="3900" dirty="0" smtClean="0">
                <a:solidFill>
                  <a:srgbClr val="000000"/>
                </a:solidFill>
              </a:rPr>
              <a:t>AML works directly with UML RMs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36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8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Clinical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37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3902" y="1491931"/>
            <a:ext cx="1731776" cy="577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UML Meta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3902" y="2408058"/>
            <a:ext cx="1731776" cy="5772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 descr="Screen Shot 2015-04-20 at 10.47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" y="3321139"/>
            <a:ext cx="1820501" cy="24589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3686" y="5780080"/>
            <a:ext cx="124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Archetype Library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89036" y="4363208"/>
            <a:ext cx="1731776" cy="5772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Clinical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97031" y="4447574"/>
            <a:ext cx="1731776" cy="57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Clinical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30245" y="4515608"/>
            <a:ext cx="1731776" cy="577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Clinical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62033" y="4651826"/>
            <a:ext cx="1731776" cy="577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Clinical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Sun 15"/>
          <p:cNvSpPr/>
          <p:nvPr/>
        </p:nvSpPr>
        <p:spPr>
          <a:xfrm>
            <a:off x="4221417" y="2640383"/>
            <a:ext cx="1927156" cy="1722825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MDA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22678" y="2595979"/>
            <a:ext cx="1203620" cy="577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6553200" y="2884597"/>
            <a:ext cx="1046670" cy="93324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Application Template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Bevel 19"/>
          <p:cNvSpPr/>
          <p:nvPr/>
        </p:nvSpPr>
        <p:spPr>
          <a:xfrm>
            <a:off x="6485955" y="4605386"/>
            <a:ext cx="1181160" cy="670116"/>
          </a:xfrm>
          <a:prstGeom prst="bevel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Application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20" idx="6"/>
            <a:endCxn id="18" idx="2"/>
          </p:cNvCxnSpPr>
          <p:nvPr/>
        </p:nvCxnSpPr>
        <p:spPr>
          <a:xfrm flipV="1">
            <a:off x="7076535" y="3817844"/>
            <a:ext cx="0" cy="787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26099" y="5780080"/>
            <a:ext cx="1731776" cy="577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Instance Data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0" name="Straight Arrow Connector 29"/>
          <p:cNvCxnSpPr>
            <a:stCxn id="10" idx="0"/>
            <a:endCxn id="9" idx="2"/>
          </p:cNvCxnSpPr>
          <p:nvPr/>
        </p:nvCxnSpPr>
        <p:spPr>
          <a:xfrm flipV="1">
            <a:off x="1469790" y="2985294"/>
            <a:ext cx="0" cy="3358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1"/>
          </p:cNvCxnSpPr>
          <p:nvPr/>
        </p:nvCxnSpPr>
        <p:spPr>
          <a:xfrm flipV="1">
            <a:off x="2078131" y="2884597"/>
            <a:ext cx="644547" cy="763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793942" y="4786614"/>
            <a:ext cx="1563526" cy="306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047947" y="5092844"/>
            <a:ext cx="2309521" cy="359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1900513" y="4218258"/>
            <a:ext cx="1456955" cy="874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1"/>
          </p:cNvCxnSpPr>
          <p:nvPr/>
        </p:nvCxnSpPr>
        <p:spPr>
          <a:xfrm flipH="1" flipV="1">
            <a:off x="4793809" y="5229062"/>
            <a:ext cx="1532290" cy="8396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Striped Right Arrow 50"/>
          <p:cNvSpPr/>
          <p:nvPr/>
        </p:nvSpPr>
        <p:spPr>
          <a:xfrm rot="16200000" flipH="1" flipV="1">
            <a:off x="6638699" y="5270850"/>
            <a:ext cx="875671" cy="519660"/>
          </a:xfrm>
          <a:prstGeom prst="stripedRightArrow">
            <a:avLst>
              <a:gd name="adj1" fmla="val 50000"/>
              <a:gd name="adj2" fmla="val 539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076535" y="5321849"/>
            <a:ext cx="781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Validates</a:t>
            </a:r>
            <a:endParaRPr lang="en-US" sz="1100" dirty="0"/>
          </a:p>
        </p:txBody>
      </p:sp>
      <p:sp>
        <p:nvSpPr>
          <p:cNvPr id="53" name="Bent Arrow 52"/>
          <p:cNvSpPr/>
          <p:nvPr/>
        </p:nvSpPr>
        <p:spPr>
          <a:xfrm>
            <a:off x="3685576" y="3571374"/>
            <a:ext cx="535842" cy="64688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6019800" y="3214757"/>
            <a:ext cx="466155" cy="2129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771681" y="2953147"/>
            <a:ext cx="781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Generate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0502" y="3907073"/>
            <a:ext cx="781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Transform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2335678" y="3321139"/>
            <a:ext cx="52397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about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509753" y="3007953"/>
            <a:ext cx="1012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Meta-model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59539" y="2769181"/>
            <a:ext cx="905852" cy="23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UML Profiles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323254" y="5518470"/>
            <a:ext cx="541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UML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9" idx="0"/>
            <a:endCxn id="8" idx="2"/>
          </p:cNvCxnSpPr>
          <p:nvPr/>
        </p:nvCxnSpPr>
        <p:spPr>
          <a:xfrm flipV="1">
            <a:off x="1469790" y="2069167"/>
            <a:ext cx="0" cy="33889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09634" y="2953147"/>
            <a:ext cx="541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UML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420812" y="4977428"/>
            <a:ext cx="541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UML</a:t>
            </a:r>
            <a:endParaRPr lang="en-US" sz="900" dirty="0"/>
          </a:p>
        </p:txBody>
      </p:sp>
      <p:sp>
        <p:nvSpPr>
          <p:cNvPr id="3" name="Magnetic Disk 2"/>
          <p:cNvSpPr/>
          <p:nvPr/>
        </p:nvSpPr>
        <p:spPr>
          <a:xfrm>
            <a:off x="2797032" y="5607765"/>
            <a:ext cx="1864990" cy="773857"/>
          </a:xfrm>
          <a:prstGeom prst="flowChartMagneticDisk">
            <a:avLst/>
          </a:prstGeom>
          <a:ln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CIMI Model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27477" y="5246122"/>
            <a:ext cx="0" cy="413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Inside AML Specifications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38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3902" y="1491931"/>
            <a:ext cx="1731776" cy="577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UML Meta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3902" y="2408058"/>
            <a:ext cx="1731776" cy="577236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 descr="Screen Shot 2015-04-20 at 10.47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9" y="3321139"/>
            <a:ext cx="1820501" cy="24589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3686" y="5780080"/>
            <a:ext cx="124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Archetypes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89036" y="4363208"/>
            <a:ext cx="1731776" cy="5772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Clinical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97031" y="4447574"/>
            <a:ext cx="1731776" cy="577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Clinical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30245" y="4515608"/>
            <a:ext cx="1731776" cy="577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Clinical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62033" y="4651826"/>
            <a:ext cx="1731776" cy="577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Clinical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Sun 15"/>
          <p:cNvSpPr/>
          <p:nvPr/>
        </p:nvSpPr>
        <p:spPr>
          <a:xfrm>
            <a:off x="4221417" y="2640383"/>
            <a:ext cx="1927156" cy="1722825"/>
          </a:xfrm>
          <a:prstGeom prst="su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MDA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22678" y="2595979"/>
            <a:ext cx="1203620" cy="577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6553200" y="2884597"/>
            <a:ext cx="1046670" cy="933247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Application Template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0" name="Bevel 19"/>
          <p:cNvSpPr/>
          <p:nvPr/>
        </p:nvSpPr>
        <p:spPr>
          <a:xfrm>
            <a:off x="6485955" y="4605386"/>
            <a:ext cx="1181160" cy="670116"/>
          </a:xfrm>
          <a:prstGeom prst="bevel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Application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>
            <a:stCxn id="20" idx="6"/>
            <a:endCxn id="18" idx="2"/>
          </p:cNvCxnSpPr>
          <p:nvPr/>
        </p:nvCxnSpPr>
        <p:spPr>
          <a:xfrm flipV="1">
            <a:off x="7076535" y="3817844"/>
            <a:ext cx="0" cy="787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326099" y="5780080"/>
            <a:ext cx="1731776" cy="577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Instance Data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0" name="Straight Arrow Connector 29"/>
          <p:cNvCxnSpPr>
            <a:stCxn id="10" idx="0"/>
            <a:endCxn id="9" idx="2"/>
          </p:cNvCxnSpPr>
          <p:nvPr/>
        </p:nvCxnSpPr>
        <p:spPr>
          <a:xfrm flipV="1">
            <a:off x="1469790" y="2985294"/>
            <a:ext cx="0" cy="3358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7" idx="1"/>
          </p:cNvCxnSpPr>
          <p:nvPr/>
        </p:nvCxnSpPr>
        <p:spPr>
          <a:xfrm flipV="1">
            <a:off x="2078131" y="2884597"/>
            <a:ext cx="644547" cy="763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793942" y="4786614"/>
            <a:ext cx="1563526" cy="306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047947" y="5092844"/>
            <a:ext cx="2309521" cy="359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1900513" y="4218258"/>
            <a:ext cx="1456955" cy="874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1"/>
          </p:cNvCxnSpPr>
          <p:nvPr/>
        </p:nvCxnSpPr>
        <p:spPr>
          <a:xfrm flipH="1" flipV="1">
            <a:off x="4793809" y="5229062"/>
            <a:ext cx="1532290" cy="83963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Striped Right Arrow 50"/>
          <p:cNvSpPr/>
          <p:nvPr/>
        </p:nvSpPr>
        <p:spPr>
          <a:xfrm rot="16200000" flipH="1" flipV="1">
            <a:off x="6638699" y="5270850"/>
            <a:ext cx="875671" cy="519660"/>
          </a:xfrm>
          <a:prstGeom prst="stripedRightArrow">
            <a:avLst>
              <a:gd name="adj1" fmla="val 50000"/>
              <a:gd name="adj2" fmla="val 5399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076535" y="5321849"/>
            <a:ext cx="781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Validates</a:t>
            </a:r>
            <a:endParaRPr lang="en-US" sz="1100" dirty="0"/>
          </a:p>
        </p:txBody>
      </p:sp>
      <p:sp>
        <p:nvSpPr>
          <p:cNvPr id="53" name="Bent Arrow 52"/>
          <p:cNvSpPr/>
          <p:nvPr/>
        </p:nvSpPr>
        <p:spPr>
          <a:xfrm>
            <a:off x="3685576" y="3571374"/>
            <a:ext cx="535842" cy="64688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6019800" y="3214757"/>
            <a:ext cx="466155" cy="2129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771681" y="2953147"/>
            <a:ext cx="781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Generate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3880502" y="3907073"/>
            <a:ext cx="7815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Transform</a:t>
            </a:r>
            <a:endParaRPr 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2118053" y="3522352"/>
            <a:ext cx="52397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about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509753" y="3007953"/>
            <a:ext cx="1012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Meta-model</a:t>
            </a:r>
            <a:endParaRPr 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559539" y="2769181"/>
            <a:ext cx="905852" cy="23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UML Profiles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323254" y="5518470"/>
            <a:ext cx="541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UML</a:t>
            </a:r>
            <a:endParaRPr lang="en-US" sz="1100" dirty="0"/>
          </a:p>
        </p:txBody>
      </p:sp>
      <p:cxnSp>
        <p:nvCxnSpPr>
          <p:cNvPr id="62" name="Straight Arrow Connector 61"/>
          <p:cNvCxnSpPr>
            <a:stCxn id="9" idx="0"/>
            <a:endCxn id="8" idx="2"/>
          </p:cNvCxnSpPr>
          <p:nvPr/>
        </p:nvCxnSpPr>
        <p:spPr>
          <a:xfrm flipV="1">
            <a:off x="1469790" y="2069167"/>
            <a:ext cx="0" cy="33889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609634" y="2953147"/>
            <a:ext cx="541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UML</a:t>
            </a:r>
            <a:endParaRPr 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420812" y="4977428"/>
            <a:ext cx="541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UML</a:t>
            </a:r>
            <a:endParaRPr lang="en-US" sz="900" dirty="0"/>
          </a:p>
        </p:txBody>
      </p:sp>
      <p:sp>
        <p:nvSpPr>
          <p:cNvPr id="3" name="Magnetic Disk 2"/>
          <p:cNvSpPr/>
          <p:nvPr/>
        </p:nvSpPr>
        <p:spPr>
          <a:xfrm>
            <a:off x="2797032" y="5607765"/>
            <a:ext cx="1864990" cy="773857"/>
          </a:xfrm>
          <a:prstGeom prst="flowChartMagneticDisk">
            <a:avLst/>
          </a:prstGeom>
          <a:ln>
            <a:solidFill>
              <a:srgbClr val="00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CIMI Model Repository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727477" y="5246122"/>
            <a:ext cx="0" cy="413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335678" y="1491931"/>
            <a:ext cx="6502267" cy="9161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03902" y="1491931"/>
            <a:ext cx="2458131" cy="9161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35678" y="2985294"/>
            <a:ext cx="6502267" cy="37361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3902" y="3007954"/>
            <a:ext cx="2458131" cy="37135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62033" y="1491931"/>
            <a:ext cx="5775912" cy="5229544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17408"/>
              </p:ext>
            </p:extLst>
          </p:nvPr>
        </p:nvGraphicFramePr>
        <p:xfrm>
          <a:off x="3208353" y="1615382"/>
          <a:ext cx="5478446" cy="49709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5347"/>
                <a:gridCol w="3253099"/>
              </a:tblGrid>
              <a:tr h="71013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AML</a:t>
                      </a:r>
                      <a:r>
                        <a:rPr lang="en-US" b="1" baseline="0" dirty="0" smtClean="0"/>
                        <a:t> Object Model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AML Profile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7101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 Model Profile</a:t>
                      </a:r>
                      <a:endParaRPr lang="en-US" dirty="0"/>
                    </a:p>
                  </a:txBody>
                  <a:tcPr anchor="ctr"/>
                </a:tc>
              </a:tr>
              <a:tr h="7101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Archetype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Archetype Profile</a:t>
                      </a:r>
                      <a:endParaRPr lang="en-US" dirty="0"/>
                    </a:p>
                  </a:txBody>
                  <a:tcPr anchor="ctr"/>
                </a:tc>
              </a:tr>
              <a:tr h="7101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Constraint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Constraint Profile</a:t>
                      </a:r>
                      <a:endParaRPr lang="en-US" dirty="0"/>
                    </a:p>
                  </a:txBody>
                  <a:tcPr anchor="ctr"/>
                </a:tc>
              </a:tr>
              <a:tr h="7101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Terminology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Terminology Profile</a:t>
                      </a:r>
                      <a:endParaRPr lang="en-US" dirty="0"/>
                    </a:p>
                  </a:txBody>
                  <a:tcPr anchor="ctr"/>
                </a:tc>
              </a:tr>
              <a:tr h="7101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Rules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Rules Profile</a:t>
                      </a:r>
                      <a:endParaRPr lang="en-US" dirty="0"/>
                    </a:p>
                  </a:txBody>
                  <a:tcPr anchor="ctr"/>
                </a:tc>
              </a:tr>
              <a:tr h="7101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Metadata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Identification &amp; Designation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268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Reference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Describes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characteristics </a:t>
            </a:r>
            <a:r>
              <a:rPr lang="en-US" dirty="0">
                <a:solidFill>
                  <a:srgbClr val="000000"/>
                </a:solidFill>
              </a:rPr>
              <a:t>a target Reference Model (RM) must have in order for the constraint model to refer to it </a:t>
            </a:r>
            <a:r>
              <a:rPr lang="en-US" dirty="0" smtClean="0">
                <a:solidFill>
                  <a:srgbClr val="000000"/>
                </a:solidFill>
              </a:rPr>
              <a:t>predictably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0000"/>
                </a:solidFill>
              </a:rPr>
              <a:t>Reference Model Profile: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the  set of data types whose values can be directly constrained by an AML Model.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also specifies a small set of stereotypes that are used to "decorate" a reference model and its various components.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39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29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b="1" dirty="0" smtClean="0"/>
              <a:t>Archetypes – what, why?</a:t>
            </a:r>
          </a:p>
          <a:p>
            <a:endParaRPr lang="en-US" sz="4400" dirty="0" smtClean="0"/>
          </a:p>
          <a:p>
            <a:r>
              <a:rPr lang="en-US" sz="4400" dirty="0" smtClean="0"/>
              <a:t>Archetype Modeling Language</a:t>
            </a:r>
          </a:p>
          <a:p>
            <a:endParaRPr lang="en-US" sz="4400" dirty="0" smtClean="0"/>
          </a:p>
          <a:p>
            <a:r>
              <a:rPr lang="en-US" sz="4400" dirty="0" smtClean="0"/>
              <a:t>AML Tooling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7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Archetype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Defines relationship </a:t>
            </a:r>
            <a:r>
              <a:rPr lang="en-US" dirty="0"/>
              <a:t>between archetype libraries, archetypes and archetype versions. </a:t>
            </a: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000000"/>
                </a:solidFill>
              </a:rPr>
              <a:t>Archetype Profile:</a:t>
            </a:r>
          </a:p>
          <a:p>
            <a:pPr marL="0" indent="0">
              <a:buNone/>
            </a:pPr>
            <a:r>
              <a:rPr lang="en-US" dirty="0" smtClean="0"/>
              <a:t>Constraint related to Archetype Library, Archetype and Archetype Version.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40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60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Constraint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Illustrates how constraints are defined.  This is core part of the AML specifications.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>
                <a:solidFill>
                  <a:srgbClr val="000000"/>
                </a:solidFill>
              </a:rPr>
              <a:t>Constraint Profile: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the modeling elements that may be applied to a reference model and archetype.  These elements “constrain” the target model narrowing the semantics and syntax. 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0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Identification &amp; </a:t>
            </a:r>
            <a:r>
              <a:rPr lang="en-US" dirty="0" err="1" smtClean="0"/>
              <a:t>Designatable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42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Advised by ISO 11179-3</a:t>
            </a:r>
          </a:p>
          <a:p>
            <a:r>
              <a:rPr lang="en-US" dirty="0" err="1"/>
              <a:t>IdentifiableItem</a:t>
            </a:r>
            <a:endParaRPr lang="en-US" dirty="0"/>
          </a:p>
          <a:p>
            <a:pPr lvl="1"/>
            <a:r>
              <a:rPr lang="en-US" dirty="0"/>
              <a:t>Namespace + id</a:t>
            </a:r>
          </a:p>
          <a:p>
            <a:r>
              <a:rPr lang="en-US" dirty="0" err="1" smtClean="0"/>
              <a:t>DesignatableItem</a:t>
            </a:r>
            <a:endParaRPr lang="en-US" dirty="0"/>
          </a:p>
          <a:p>
            <a:pPr lvl="1"/>
            <a:r>
              <a:rPr lang="en-US" dirty="0"/>
              <a:t>Language + sign + [description]</a:t>
            </a:r>
          </a:p>
          <a:p>
            <a:r>
              <a:rPr lang="en-US" dirty="0"/>
              <a:t>Namespaces</a:t>
            </a:r>
          </a:p>
          <a:p>
            <a:r>
              <a:rPr lang="en-US" dirty="0"/>
              <a:t>“meaning” linkage from Class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662" y="6430142"/>
            <a:ext cx="3110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Courtesy: Harold </a:t>
            </a:r>
            <a:r>
              <a:rPr lang="en-US" sz="1100" i="1" dirty="0" err="1" smtClean="0"/>
              <a:t>Solbrig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45690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Terminology Profile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43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Describes how various elements of Standards:</a:t>
            </a:r>
          </a:p>
          <a:p>
            <a:pPr lvl="1"/>
            <a:r>
              <a:rPr lang="en-US" dirty="0" smtClean="0"/>
              <a:t>Common Terminology Services (CTS2)</a:t>
            </a:r>
          </a:p>
          <a:p>
            <a:pPr lvl="1"/>
            <a:r>
              <a:rPr lang="en-US" dirty="0" smtClean="0"/>
              <a:t>ISO 11179 – Metadata Repository (3</a:t>
            </a:r>
            <a:r>
              <a:rPr lang="en-US" baseline="30000" dirty="0" smtClean="0"/>
              <a:t>rd</a:t>
            </a:r>
            <a:r>
              <a:rPr lang="en-US" dirty="0" smtClean="0"/>
              <a:t> Ed.)</a:t>
            </a:r>
          </a:p>
          <a:p>
            <a:pPr marL="0" indent="0">
              <a:buNone/>
            </a:pPr>
            <a:r>
              <a:rPr lang="en-US" dirty="0" smtClean="0"/>
              <a:t>can be utilized to bind identifiers and terms used (in archetypes) to terminology resources like:</a:t>
            </a:r>
          </a:p>
          <a:p>
            <a:pPr lvl="1">
              <a:buFontTx/>
              <a:buChar char="-"/>
            </a:pPr>
            <a:r>
              <a:rPr lang="en-US" dirty="0" smtClean="0"/>
              <a:t>Code Systems</a:t>
            </a:r>
          </a:p>
          <a:p>
            <a:pPr lvl="1">
              <a:buFontTx/>
              <a:buChar char="-"/>
            </a:pPr>
            <a:r>
              <a:rPr lang="en-US" dirty="0" smtClean="0"/>
              <a:t>Value Sets and Permissible Values</a:t>
            </a:r>
          </a:p>
        </p:txBody>
      </p:sp>
    </p:spTree>
    <p:extLst>
      <p:ext uri="{BB962C8B-B14F-4D97-AF65-F5344CB8AC3E}">
        <p14:creationId xmlns:p14="http://schemas.microsoft.com/office/powerpoint/2010/main" val="422739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Archetypes – what, why?</a:t>
            </a:r>
            <a:r>
              <a:rPr lang="en-US" sz="4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 ✔</a:t>
            </a:r>
            <a:r>
              <a:rPr lang="en-US" sz="4400" dirty="0" smtClean="0"/>
              <a:t> </a:t>
            </a:r>
          </a:p>
          <a:p>
            <a:endParaRPr lang="en-US" sz="4400" dirty="0" smtClean="0"/>
          </a:p>
          <a:p>
            <a:r>
              <a:rPr lang="en-US" sz="4400" dirty="0" smtClean="0"/>
              <a:t>Archetype Modeling Language </a:t>
            </a:r>
            <a:r>
              <a:rPr lang="en-US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400" dirty="0" smtClean="0"/>
          </a:p>
          <a:p>
            <a:endParaRPr lang="en-US" sz="4400" dirty="0" smtClean="0"/>
          </a:p>
          <a:p>
            <a:r>
              <a:rPr lang="en-US" sz="4400" b="1" dirty="0" smtClean="0"/>
              <a:t>AML Tooling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44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43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AML Tooling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AML </a:t>
            </a:r>
            <a:r>
              <a:rPr lang="en-US" dirty="0">
                <a:sym typeface="Wingdings"/>
              </a:rPr>
              <a:t>Object </a:t>
            </a:r>
            <a:r>
              <a:rPr lang="en-US" dirty="0" smtClean="0">
                <a:sym typeface="Wingdings"/>
              </a:rPr>
              <a:t>Model (AML-OM) </a:t>
            </a:r>
          </a:p>
          <a:p>
            <a:pPr lvl="1"/>
            <a:r>
              <a:rPr lang="en-US" dirty="0" smtClean="0">
                <a:sym typeface="Wingdings"/>
              </a:rPr>
              <a:t>Inspired </a:t>
            </a:r>
            <a:r>
              <a:rPr lang="en-US" dirty="0">
                <a:sym typeface="Wingdings"/>
              </a:rPr>
              <a:t>from ADL Object </a:t>
            </a:r>
            <a:r>
              <a:rPr lang="en-US" dirty="0" smtClean="0">
                <a:sym typeface="Wingdings"/>
              </a:rPr>
              <a:t>Model (AOM)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Existing ADL archetype  </a:t>
            </a:r>
            <a:r>
              <a:rPr lang="en-US" dirty="0" smtClean="0">
                <a:sym typeface="Wingdings"/>
              </a:rPr>
              <a:t> AML archetypes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Map AOM  AML-OM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Developing a converter is to visualize real, existing archetypes in AML programmatically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Testing and Constraints validation comes next</a:t>
            </a:r>
          </a:p>
        </p:txBody>
      </p:sp>
    </p:spTree>
    <p:extLst>
      <p:ext uri="{BB962C8B-B14F-4D97-AF65-F5344CB8AC3E}">
        <p14:creationId xmlns:p14="http://schemas.microsoft.com/office/powerpoint/2010/main" val="231194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AML Tooling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Location: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://github.com/semantix/</a:t>
            </a:r>
            <a:r>
              <a:rPr lang="en-US" dirty="0" smtClean="0">
                <a:hlinkClick r:id="rId3"/>
              </a:rPr>
              <a:t>AMLTooling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Sub-projects:</a:t>
            </a:r>
          </a:p>
          <a:p>
            <a:pPr lvl="1"/>
            <a:r>
              <a:rPr lang="en-US" dirty="0" smtClean="0"/>
              <a:t>ADL2AMLConverter – The Converter</a:t>
            </a:r>
          </a:p>
          <a:p>
            <a:pPr lvl="1"/>
            <a:r>
              <a:rPr lang="en-US" dirty="0" smtClean="0"/>
              <a:t>AML MD Library – AML Wrapper on MD Open API</a:t>
            </a:r>
          </a:p>
          <a:p>
            <a:pPr lvl="1"/>
            <a:r>
              <a:rPr lang="en-US" dirty="0" smtClean="0"/>
              <a:t>AML MD Plugin – Menu Plug-in to </a:t>
            </a:r>
            <a:r>
              <a:rPr lang="en-US" dirty="0" err="1" smtClean="0"/>
              <a:t>MagicDraw</a:t>
            </a:r>
            <a:r>
              <a:rPr lang="en-US" dirty="0" smtClean="0"/>
              <a:t> 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4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lternate Process 26"/>
          <p:cNvSpPr/>
          <p:nvPr/>
        </p:nvSpPr>
        <p:spPr>
          <a:xfrm>
            <a:off x="2995448" y="4107791"/>
            <a:ext cx="2408621" cy="1555759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ADL2AML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Converter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ADL2AML Converter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47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101900"/>
              </p:ext>
            </p:extLst>
          </p:nvPr>
        </p:nvGraphicFramePr>
        <p:xfrm>
          <a:off x="3486806" y="1585489"/>
          <a:ext cx="1339194" cy="2087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9597"/>
                <a:gridCol w="669597"/>
              </a:tblGrid>
              <a:tr h="196280"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Traceability Matrix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6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6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6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6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96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Multidocument 8"/>
          <p:cNvSpPr/>
          <p:nvPr/>
        </p:nvSpPr>
        <p:spPr>
          <a:xfrm>
            <a:off x="1352330" y="4589518"/>
            <a:ext cx="762000" cy="665655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ADL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Predefined Process 9"/>
          <p:cNvSpPr/>
          <p:nvPr/>
        </p:nvSpPr>
        <p:spPr>
          <a:xfrm>
            <a:off x="3124200" y="4195379"/>
            <a:ext cx="414283" cy="1357587"/>
          </a:xfrm>
          <a:prstGeom prst="flowChartPredefined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ADL Parser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40605" y="4887311"/>
            <a:ext cx="85484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cess 12"/>
          <p:cNvSpPr/>
          <p:nvPr/>
        </p:nvSpPr>
        <p:spPr>
          <a:xfrm>
            <a:off x="1610709" y="2408621"/>
            <a:ext cx="1488965" cy="1515241"/>
          </a:xfrm>
          <a:prstGeom prst="flowChartProcess">
            <a:avLst/>
          </a:prstGeom>
          <a:ln w="28575" cap="rnd" cmpd="sng">
            <a:solidFill>
              <a:schemeClr val="tx1"/>
            </a:solidFill>
            <a:prstDash val="sysDot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0709" y="3687381"/>
            <a:ext cx="1488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ADL Objects</a:t>
            </a:r>
            <a:endParaRPr lang="en-US" sz="1200" dirty="0"/>
          </a:p>
        </p:txBody>
      </p:sp>
      <p:sp>
        <p:nvSpPr>
          <p:cNvPr id="15" name="Connector 14"/>
          <p:cNvSpPr/>
          <p:nvPr/>
        </p:nvSpPr>
        <p:spPr>
          <a:xfrm>
            <a:off x="1733330" y="2575036"/>
            <a:ext cx="254001" cy="2802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nector 15"/>
          <p:cNvSpPr/>
          <p:nvPr/>
        </p:nvSpPr>
        <p:spPr>
          <a:xfrm>
            <a:off x="1784129" y="3056760"/>
            <a:ext cx="254001" cy="2802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nector 16"/>
          <p:cNvSpPr/>
          <p:nvPr/>
        </p:nvSpPr>
        <p:spPr>
          <a:xfrm>
            <a:off x="2063529" y="2599560"/>
            <a:ext cx="254001" cy="2802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nector 17"/>
          <p:cNvSpPr/>
          <p:nvPr/>
        </p:nvSpPr>
        <p:spPr>
          <a:xfrm>
            <a:off x="2088929" y="2916622"/>
            <a:ext cx="254001" cy="2802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nector 18"/>
          <p:cNvSpPr/>
          <p:nvPr/>
        </p:nvSpPr>
        <p:spPr>
          <a:xfrm>
            <a:off x="2520729" y="2776484"/>
            <a:ext cx="254001" cy="2802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nector 19"/>
          <p:cNvSpPr/>
          <p:nvPr/>
        </p:nvSpPr>
        <p:spPr>
          <a:xfrm>
            <a:off x="2026743" y="3314264"/>
            <a:ext cx="254001" cy="2802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nector 20"/>
          <p:cNvSpPr/>
          <p:nvPr/>
        </p:nvSpPr>
        <p:spPr>
          <a:xfrm>
            <a:off x="2415626" y="3191643"/>
            <a:ext cx="254001" cy="2802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nector 21"/>
          <p:cNvSpPr/>
          <p:nvPr/>
        </p:nvSpPr>
        <p:spPr>
          <a:xfrm>
            <a:off x="2774730" y="3407105"/>
            <a:ext cx="254001" cy="2802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nector 22"/>
          <p:cNvSpPr/>
          <p:nvPr/>
        </p:nvSpPr>
        <p:spPr>
          <a:xfrm>
            <a:off x="2765095" y="2958664"/>
            <a:ext cx="254001" cy="2802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nector 23"/>
          <p:cNvSpPr/>
          <p:nvPr/>
        </p:nvSpPr>
        <p:spPr>
          <a:xfrm>
            <a:off x="2746701" y="2496208"/>
            <a:ext cx="254001" cy="2802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nector 25"/>
          <p:cNvSpPr/>
          <p:nvPr/>
        </p:nvSpPr>
        <p:spPr>
          <a:xfrm>
            <a:off x="1657128" y="3471919"/>
            <a:ext cx="254001" cy="280276"/>
          </a:xfrm>
          <a:prstGeom prst="flowChartConnecto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lternate Process 27"/>
          <p:cNvSpPr/>
          <p:nvPr/>
        </p:nvSpPr>
        <p:spPr>
          <a:xfrm>
            <a:off x="4782207" y="4195379"/>
            <a:ext cx="525517" cy="135758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MD Open API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746701" y="3923862"/>
            <a:ext cx="572817" cy="521135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Process 34"/>
          <p:cNvSpPr/>
          <p:nvPr/>
        </p:nvSpPr>
        <p:spPr>
          <a:xfrm>
            <a:off x="5205247" y="2408621"/>
            <a:ext cx="1488965" cy="1515241"/>
          </a:xfrm>
          <a:prstGeom prst="flowChartProcess">
            <a:avLst/>
          </a:prstGeom>
          <a:ln w="28575" cap="rnd" cmpd="sng">
            <a:solidFill>
              <a:schemeClr val="tx1"/>
            </a:solidFill>
            <a:prstDash val="sysDot"/>
            <a:beve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205247" y="3649071"/>
            <a:ext cx="1488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AML Objects</a:t>
            </a:r>
            <a:endParaRPr lang="en-US" sz="1200" dirty="0"/>
          </a:p>
        </p:txBody>
      </p:sp>
      <p:sp>
        <p:nvSpPr>
          <p:cNvPr id="37" name="Hexagon 36"/>
          <p:cNvSpPr/>
          <p:nvPr/>
        </p:nvSpPr>
        <p:spPr>
          <a:xfrm>
            <a:off x="5307724" y="2575036"/>
            <a:ext cx="254000" cy="201448"/>
          </a:xfrm>
          <a:prstGeom prst="hexagon">
            <a:avLst/>
          </a:prstGeom>
          <a:solidFill>
            <a:srgbClr val="C7C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/>
          <p:cNvSpPr/>
          <p:nvPr/>
        </p:nvSpPr>
        <p:spPr>
          <a:xfrm>
            <a:off x="5307724" y="2990195"/>
            <a:ext cx="254000" cy="201448"/>
          </a:xfrm>
          <a:prstGeom prst="hexagon">
            <a:avLst/>
          </a:prstGeom>
          <a:solidFill>
            <a:srgbClr val="C7C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/>
          <p:cNvSpPr/>
          <p:nvPr/>
        </p:nvSpPr>
        <p:spPr>
          <a:xfrm>
            <a:off x="5640551" y="2585548"/>
            <a:ext cx="254000" cy="201448"/>
          </a:xfrm>
          <a:prstGeom prst="hexagon">
            <a:avLst/>
          </a:prstGeom>
          <a:solidFill>
            <a:srgbClr val="C7C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Hexagon 39"/>
          <p:cNvSpPr/>
          <p:nvPr/>
        </p:nvSpPr>
        <p:spPr>
          <a:xfrm>
            <a:off x="5561724" y="2893851"/>
            <a:ext cx="254000" cy="201448"/>
          </a:xfrm>
          <a:prstGeom prst="hexagon">
            <a:avLst/>
          </a:prstGeom>
          <a:solidFill>
            <a:srgbClr val="C7C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Hexagon 40"/>
          <p:cNvSpPr/>
          <p:nvPr/>
        </p:nvSpPr>
        <p:spPr>
          <a:xfrm>
            <a:off x="6069724" y="2575036"/>
            <a:ext cx="254000" cy="201448"/>
          </a:xfrm>
          <a:prstGeom prst="hexagon">
            <a:avLst/>
          </a:prstGeom>
          <a:solidFill>
            <a:srgbClr val="C7C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/>
          <p:cNvSpPr/>
          <p:nvPr/>
        </p:nvSpPr>
        <p:spPr>
          <a:xfrm>
            <a:off x="5941847" y="2937644"/>
            <a:ext cx="254000" cy="201448"/>
          </a:xfrm>
          <a:prstGeom prst="hexagon">
            <a:avLst/>
          </a:prstGeom>
          <a:solidFill>
            <a:srgbClr val="C7C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/>
          <p:cNvSpPr/>
          <p:nvPr/>
        </p:nvSpPr>
        <p:spPr>
          <a:xfrm>
            <a:off x="5307724" y="3471919"/>
            <a:ext cx="254000" cy="201448"/>
          </a:xfrm>
          <a:prstGeom prst="hexagon">
            <a:avLst/>
          </a:prstGeom>
          <a:solidFill>
            <a:srgbClr val="C7C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/>
          <p:cNvSpPr/>
          <p:nvPr/>
        </p:nvSpPr>
        <p:spPr>
          <a:xfrm>
            <a:off x="5616027" y="3236312"/>
            <a:ext cx="254000" cy="201448"/>
          </a:xfrm>
          <a:prstGeom prst="hexagon">
            <a:avLst/>
          </a:prstGeom>
          <a:solidFill>
            <a:srgbClr val="C7C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/>
          <p:cNvSpPr/>
          <p:nvPr/>
        </p:nvSpPr>
        <p:spPr>
          <a:xfrm>
            <a:off x="6299200" y="2793127"/>
            <a:ext cx="254000" cy="201448"/>
          </a:xfrm>
          <a:prstGeom prst="hexagon">
            <a:avLst/>
          </a:prstGeom>
          <a:solidFill>
            <a:srgbClr val="C7C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/>
          <p:cNvSpPr/>
          <p:nvPr/>
        </p:nvSpPr>
        <p:spPr>
          <a:xfrm>
            <a:off x="5892800" y="3213540"/>
            <a:ext cx="254000" cy="201448"/>
          </a:xfrm>
          <a:prstGeom prst="hexagon">
            <a:avLst/>
          </a:prstGeom>
          <a:solidFill>
            <a:srgbClr val="C7C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6208108" y="3112816"/>
            <a:ext cx="254000" cy="201448"/>
          </a:xfrm>
          <a:prstGeom prst="hexagon">
            <a:avLst/>
          </a:prstGeom>
          <a:solidFill>
            <a:srgbClr val="C7C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/>
          <p:cNvSpPr/>
          <p:nvPr/>
        </p:nvSpPr>
        <p:spPr>
          <a:xfrm>
            <a:off x="6173076" y="3429003"/>
            <a:ext cx="254000" cy="201448"/>
          </a:xfrm>
          <a:prstGeom prst="hexagon">
            <a:avLst/>
          </a:prstGeom>
          <a:solidFill>
            <a:srgbClr val="C7C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/>
          <p:cNvSpPr/>
          <p:nvPr/>
        </p:nvSpPr>
        <p:spPr>
          <a:xfrm>
            <a:off x="5790324" y="3460762"/>
            <a:ext cx="254000" cy="201448"/>
          </a:xfrm>
          <a:prstGeom prst="hexagon">
            <a:avLst/>
          </a:prstGeom>
          <a:solidFill>
            <a:srgbClr val="C7C7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208108" y="2382086"/>
            <a:ext cx="5417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UML</a:t>
            </a:r>
            <a:endParaRPr lang="en-US" sz="900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1911129" y="2058276"/>
            <a:ext cx="1933905" cy="718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0" idx="3"/>
          </p:cNvCxnSpPr>
          <p:nvPr/>
        </p:nvCxnSpPr>
        <p:spPr>
          <a:xfrm flipV="1">
            <a:off x="2063941" y="2382086"/>
            <a:ext cx="1842404" cy="1171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2"/>
          </p:cNvCxnSpPr>
          <p:nvPr/>
        </p:nvCxnSpPr>
        <p:spPr>
          <a:xfrm>
            <a:off x="2088929" y="3056760"/>
            <a:ext cx="1756105" cy="82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7" idx="5"/>
          </p:cNvCxnSpPr>
          <p:nvPr/>
        </p:nvCxnSpPr>
        <p:spPr>
          <a:xfrm>
            <a:off x="2280332" y="2838791"/>
            <a:ext cx="1564702" cy="714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7" idx="3"/>
          </p:cNvCxnSpPr>
          <p:nvPr/>
        </p:nvCxnSpPr>
        <p:spPr>
          <a:xfrm>
            <a:off x="4400331" y="2135532"/>
            <a:ext cx="907393" cy="540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4" idx="4"/>
          </p:cNvCxnSpPr>
          <p:nvPr/>
        </p:nvCxnSpPr>
        <p:spPr>
          <a:xfrm>
            <a:off x="4391572" y="2495335"/>
            <a:ext cx="1274817" cy="740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41" idx="3"/>
          </p:cNvCxnSpPr>
          <p:nvPr/>
        </p:nvCxnSpPr>
        <p:spPr>
          <a:xfrm flipV="1">
            <a:off x="4391572" y="2675760"/>
            <a:ext cx="1678152" cy="532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6" idx="3"/>
          </p:cNvCxnSpPr>
          <p:nvPr/>
        </p:nvCxnSpPr>
        <p:spPr>
          <a:xfrm flipV="1">
            <a:off x="4391572" y="3314264"/>
            <a:ext cx="1501228" cy="268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7" idx="3"/>
          </p:cNvCxnSpPr>
          <p:nvPr/>
        </p:nvCxnSpPr>
        <p:spPr>
          <a:xfrm>
            <a:off x="4318000" y="2793127"/>
            <a:ext cx="1890108" cy="420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1" idx="5"/>
          </p:cNvCxnSpPr>
          <p:nvPr/>
        </p:nvCxnSpPr>
        <p:spPr>
          <a:xfrm flipV="1">
            <a:off x="2632429" y="2776484"/>
            <a:ext cx="1212605" cy="654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45034" y="2058277"/>
            <a:ext cx="472966" cy="734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3853793" y="2496208"/>
            <a:ext cx="532524" cy="2754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883573" y="2360449"/>
            <a:ext cx="516758" cy="12340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3845034" y="2120463"/>
            <a:ext cx="541283" cy="10186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3845034" y="3213540"/>
            <a:ext cx="555297" cy="339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Striped Right Arrow 92"/>
          <p:cNvSpPr/>
          <p:nvPr/>
        </p:nvSpPr>
        <p:spPr>
          <a:xfrm rot="16200000" flipH="1">
            <a:off x="3787712" y="3846392"/>
            <a:ext cx="757616" cy="439594"/>
          </a:xfrm>
          <a:prstGeom prst="stripedRightArrow">
            <a:avLst>
              <a:gd name="adj1" fmla="val 50000"/>
              <a:gd name="adj2" fmla="val 511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205247" y="1558296"/>
            <a:ext cx="1488965" cy="5772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AML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5" name="Straight Arrow Connector 94"/>
          <p:cNvCxnSpPr>
            <a:stCxn id="35" idx="0"/>
            <a:endCxn id="94" idx="2"/>
          </p:cNvCxnSpPr>
          <p:nvPr/>
        </p:nvCxnSpPr>
        <p:spPr>
          <a:xfrm flipV="1">
            <a:off x="5949730" y="2135532"/>
            <a:ext cx="0" cy="273089"/>
          </a:xfrm>
          <a:prstGeom prst="straightConnector1">
            <a:avLst/>
          </a:prstGeom>
          <a:ln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694212" y="3056759"/>
            <a:ext cx="765053" cy="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33472" y="3139092"/>
            <a:ext cx="14171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Export to a target format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0437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ADL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48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 Shot 2015-04-22 at 12.14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90207" y="2434897"/>
            <a:ext cx="288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ADL file for archetype “</a:t>
            </a:r>
            <a:r>
              <a:rPr lang="en-US" dirty="0" err="1" smtClean="0"/>
              <a:t>specimen_collection_site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0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ADL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49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 Shot 2015-04-22 at 12.14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5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0441" y="1351586"/>
            <a:ext cx="3034796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Archetype Metadata Section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22485" y="4086398"/>
            <a:ext cx="3048029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Constraints/Definition</a:t>
            </a:r>
            <a:r>
              <a:rPr lang="en-US" dirty="0"/>
              <a:t> </a:t>
            </a:r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09344" y="5617686"/>
            <a:ext cx="3811785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Terms &amp; Terminology Binding</a:t>
            </a:r>
            <a:r>
              <a:rPr lang="en-US" dirty="0"/>
              <a:t> </a:t>
            </a:r>
            <a:r>
              <a:rPr lang="en-US" dirty="0" smtClean="0"/>
              <a:t>Section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40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Interoperability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Exchange or share information:</a:t>
            </a:r>
          </a:p>
          <a:p>
            <a:r>
              <a:rPr lang="en-US" dirty="0" smtClean="0"/>
              <a:t>How to be “On The Same Page”?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Semantics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5-04-20 at 2.4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54" y="3211732"/>
            <a:ext cx="3817194" cy="29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7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4-22 at 12.14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500" cy="6858000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2895174" y="831912"/>
            <a:ext cx="6156260" cy="3244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ADL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Screen Shot 2015-04-22 at 2.30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10" y="2164628"/>
            <a:ext cx="7381824" cy="1911542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sp>
        <p:nvSpPr>
          <p:cNvPr id="34" name="Rectangle 33"/>
          <p:cNvSpPr/>
          <p:nvPr/>
        </p:nvSpPr>
        <p:spPr>
          <a:xfrm>
            <a:off x="0" y="0"/>
            <a:ext cx="2895174" cy="8170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895174" y="0"/>
            <a:ext cx="6156260" cy="2164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0" y="0"/>
            <a:ext cx="1669610" cy="2164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0" y="831912"/>
            <a:ext cx="1669610" cy="3244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37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4-22 at 12.14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500" cy="6858000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2895174" y="831912"/>
            <a:ext cx="6156260" cy="3244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ADL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Screen Shot 2015-04-22 at 2.30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10" y="2164628"/>
            <a:ext cx="7381824" cy="1911542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cxnSp>
        <p:nvCxnSpPr>
          <p:cNvPr id="14" name="Straight Connector 13"/>
          <p:cNvCxnSpPr/>
          <p:nvPr/>
        </p:nvCxnSpPr>
        <p:spPr>
          <a:xfrm>
            <a:off x="2087012" y="2637522"/>
            <a:ext cx="110123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40644" y="2656714"/>
            <a:ext cx="119749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83085" y="2656714"/>
            <a:ext cx="291008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721778" y="2637522"/>
            <a:ext cx="723961" cy="1919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9466" y="2909167"/>
            <a:ext cx="11559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0"/>
          </p:cNvCxnSpPr>
          <p:nvPr/>
        </p:nvCxnSpPr>
        <p:spPr>
          <a:xfrm flipV="1">
            <a:off x="2407437" y="2637522"/>
            <a:ext cx="0" cy="271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0716" y="2909167"/>
            <a:ext cx="11559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RM Class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3838687" y="2637523"/>
            <a:ext cx="0" cy="271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39166" y="2947698"/>
            <a:ext cx="176126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Archetype Name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0"/>
          </p:cNvCxnSpPr>
          <p:nvPr/>
        </p:nvCxnSpPr>
        <p:spPr>
          <a:xfrm flipV="1">
            <a:off x="6019800" y="2637523"/>
            <a:ext cx="0" cy="310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30858" y="2996540"/>
            <a:ext cx="11559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Version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063832" y="2656714"/>
            <a:ext cx="0" cy="310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0"/>
            <a:ext cx="2895174" cy="8170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895174" y="0"/>
            <a:ext cx="6156260" cy="2164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0" y="0"/>
            <a:ext cx="1669610" cy="2164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0" y="831912"/>
            <a:ext cx="1669610" cy="3244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4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4-22 at 12.14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500" cy="6858000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>
            <a:off x="2895174" y="831912"/>
            <a:ext cx="6156260" cy="3244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ADL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Screen Shot 2015-04-22 at 2.30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10" y="2164628"/>
            <a:ext cx="7381824" cy="1911542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  <p:cxnSp>
        <p:nvCxnSpPr>
          <p:cNvPr id="16" name="Straight Connector 15"/>
          <p:cNvCxnSpPr/>
          <p:nvPr/>
        </p:nvCxnSpPr>
        <p:spPr>
          <a:xfrm>
            <a:off x="4564756" y="3331635"/>
            <a:ext cx="291008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4822" y="2287382"/>
            <a:ext cx="11559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Specialize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 flipH="1">
            <a:off x="6172228" y="2656714"/>
            <a:ext cx="1490565" cy="4159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9" idx="1"/>
          </p:cNvCxnSpPr>
          <p:nvPr/>
        </p:nvCxnSpPr>
        <p:spPr>
          <a:xfrm flipH="1">
            <a:off x="6172228" y="3587741"/>
            <a:ext cx="1490565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0" y="0"/>
            <a:ext cx="2895174" cy="8170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895174" y="0"/>
            <a:ext cx="6156260" cy="2164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0" y="0"/>
            <a:ext cx="1669610" cy="2164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0" y="831912"/>
            <a:ext cx="1669610" cy="3244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62793" y="3403075"/>
            <a:ext cx="115594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4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5-04-22 at 12.14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0" y="0"/>
            <a:ext cx="2895174" cy="8170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5-04-22 at 2.51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143000"/>
            <a:ext cx="5321300" cy="5715000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983983" y="274638"/>
            <a:ext cx="1367660" cy="79990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6692" y="274638"/>
            <a:ext cx="341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Maps to Archetype Model in 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55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54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 Shot 2015-04-22 at 12.14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5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852531"/>
            <a:ext cx="4846500" cy="30815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5-04-22 at 2.58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71" y="1784350"/>
            <a:ext cx="3365500" cy="4572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969763" y="4004467"/>
            <a:ext cx="1577408" cy="90647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36034" y="4964101"/>
            <a:ext cx="341914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Maps to a ‘Resource’ of Archetype Model in 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9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ADL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55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 Shot 2015-04-22 at 12.14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5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3898558"/>
            <a:ext cx="3294815" cy="1065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-1" y="1188975"/>
            <a:ext cx="2087013" cy="2709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0" y="3396596"/>
            <a:ext cx="2087012" cy="15676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294814" y="1188975"/>
            <a:ext cx="5701541" cy="2745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94814" y="3396596"/>
            <a:ext cx="5701541" cy="15676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5-04-22 at 2.31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12" y="1188976"/>
            <a:ext cx="6909343" cy="22076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539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56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 Shot 2015-04-22 at 12.14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5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3898558"/>
            <a:ext cx="3294815" cy="106566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creen Shot 2015-04-22 at 3.26.4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-1"/>
            <a:ext cx="6019800" cy="4490683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V="1">
            <a:off x="3124200" y="4564600"/>
            <a:ext cx="2461888" cy="31969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88828" y="4779557"/>
            <a:ext cx="341914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Maps to Constraint Model of 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ADL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57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 Shot 2015-04-22 at 12.14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5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990867"/>
            <a:ext cx="3223768" cy="18671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95927"/>
            <a:ext cx="1502391" cy="47949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" y="4102811"/>
            <a:ext cx="1502390" cy="2755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23768" y="195927"/>
            <a:ext cx="4370468" cy="47949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223768" y="4102811"/>
            <a:ext cx="4370468" cy="2755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 Shot 2015-04-22 at 2.31.2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91" y="195927"/>
            <a:ext cx="6091845" cy="3906884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539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58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 Shot 2015-04-22 at 12.14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65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990867"/>
            <a:ext cx="3223768" cy="186713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Shot 2015-04-22 at 3.40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79" y="940828"/>
            <a:ext cx="7750421" cy="3279922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3037269" y="3969603"/>
            <a:ext cx="2477772" cy="150081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8356" y="4667701"/>
            <a:ext cx="341914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Maps to Terminology Binding Profile of 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46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smtClean="0"/>
              <a:t>Archetypes – what, why?</a:t>
            </a:r>
            <a:r>
              <a:rPr lang="en-US" sz="4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 </a:t>
            </a:r>
            <a:r>
              <a:rPr lang="en-US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 ✔</a:t>
            </a:r>
            <a:r>
              <a:rPr lang="en-US" sz="4400" dirty="0" smtClean="0"/>
              <a:t> </a:t>
            </a:r>
          </a:p>
          <a:p>
            <a:endParaRPr lang="en-US" sz="4400" dirty="0" smtClean="0"/>
          </a:p>
          <a:p>
            <a:r>
              <a:rPr lang="en-US" sz="4400" dirty="0" smtClean="0"/>
              <a:t>Archetype Modeling Language </a:t>
            </a:r>
            <a:r>
              <a:rPr lang="en-US" sz="4400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AML Tooling </a:t>
            </a:r>
            <a:r>
              <a:rPr lang="en-US" sz="4400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44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59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781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/>
          <a:lstStyle/>
          <a:p>
            <a:r>
              <a:rPr lang="en-US" dirty="0" smtClean="0"/>
              <a:t>Interoperability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Standards - Model/Schema/Metadata</a:t>
            </a:r>
          </a:p>
          <a:p>
            <a:pPr lvl="1"/>
            <a:r>
              <a:rPr lang="en-US" dirty="0" smtClean="0"/>
              <a:t>Proprietary (not shared freely)</a:t>
            </a:r>
          </a:p>
          <a:p>
            <a:pPr lvl="1"/>
            <a:r>
              <a:rPr lang="en-US" dirty="0" smtClean="0"/>
              <a:t>Finding semantics – mapping, transforms</a:t>
            </a:r>
          </a:p>
          <a:p>
            <a:r>
              <a:rPr lang="en-US" dirty="0" smtClean="0"/>
              <a:t>Multiple </a:t>
            </a:r>
          </a:p>
          <a:p>
            <a:pPr lvl="1"/>
            <a:r>
              <a:rPr lang="en-US" dirty="0" smtClean="0"/>
              <a:t>organizations</a:t>
            </a:r>
          </a:p>
          <a:p>
            <a:pPr lvl="1"/>
            <a:r>
              <a:rPr lang="en-US" dirty="0" smtClean="0"/>
              <a:t>systems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 Shot 2015-04-20 at 2.50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073" y="3582276"/>
            <a:ext cx="4219606" cy="30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5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Completed AML Spec./Tooling Tasks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60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Model 2 Text Transforms:</a:t>
            </a:r>
          </a:p>
          <a:p>
            <a:pPr lvl="1"/>
            <a:r>
              <a:rPr lang="en-US" dirty="0" smtClean="0"/>
              <a:t>Completed IBM RSA Business Intelligence Report Tool (BIRT) Template to dynamically generate specifications</a:t>
            </a:r>
          </a:p>
          <a:p>
            <a:pPr lvl="1"/>
            <a:r>
              <a:rPr lang="en-US" dirty="0" smtClean="0"/>
              <a:t>Completed Apache Velocity Template –</a:t>
            </a:r>
          </a:p>
          <a:p>
            <a:pPr marL="914400" lvl="2" indent="0">
              <a:buNone/>
            </a:pPr>
            <a:r>
              <a:rPr lang="en-US" dirty="0" smtClean="0"/>
              <a:t>IBM RSA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MagicDraw</a:t>
            </a:r>
            <a:endParaRPr lang="en-US" dirty="0" smtClean="0"/>
          </a:p>
          <a:p>
            <a:r>
              <a:rPr lang="en-US" dirty="0" smtClean="0"/>
              <a:t>AML API Layer over </a:t>
            </a:r>
            <a:r>
              <a:rPr lang="en-US" dirty="0" err="1" smtClean="0"/>
              <a:t>MagicDraw</a:t>
            </a:r>
            <a:r>
              <a:rPr lang="en-US" dirty="0" smtClean="0"/>
              <a:t> </a:t>
            </a:r>
            <a:r>
              <a:rPr lang="en-US" dirty="0" err="1" smtClean="0"/>
              <a:t>OpenAPIs</a:t>
            </a:r>
            <a:endParaRPr lang="en-US" dirty="0" smtClean="0"/>
          </a:p>
          <a:p>
            <a:r>
              <a:rPr lang="en-US" dirty="0" smtClean="0"/>
              <a:t>AML Specifications</a:t>
            </a:r>
          </a:p>
          <a:p>
            <a:pPr lvl="1"/>
            <a:r>
              <a:rPr lang="en-US" dirty="0" smtClean="0"/>
              <a:t>EA -&gt; RSA -&gt; MD,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4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Acknowledgements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61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Dr. Chris Chute</a:t>
            </a:r>
          </a:p>
          <a:p>
            <a:r>
              <a:rPr lang="en-US" dirty="0" smtClean="0"/>
              <a:t>Dr. Claudia Neuhauser</a:t>
            </a:r>
          </a:p>
          <a:p>
            <a:r>
              <a:rPr lang="en-US" dirty="0" smtClean="0"/>
              <a:t>Dr. Guoqian Jiang</a:t>
            </a:r>
          </a:p>
          <a:p>
            <a:endParaRPr lang="en-US" dirty="0" smtClean="0"/>
          </a:p>
          <a:p>
            <a:r>
              <a:rPr lang="en-US" dirty="0" smtClean="0"/>
              <a:t>Harold </a:t>
            </a:r>
            <a:r>
              <a:rPr lang="en-US" dirty="0" err="1" smtClean="0"/>
              <a:t>Solbrig</a:t>
            </a:r>
            <a:r>
              <a:rPr lang="en-US" dirty="0"/>
              <a:t> </a:t>
            </a:r>
            <a:r>
              <a:rPr lang="en-US" dirty="0" smtClean="0"/>
              <a:t>(Mayo Clinic)</a:t>
            </a:r>
          </a:p>
          <a:p>
            <a:r>
              <a:rPr lang="en-US" dirty="0" smtClean="0"/>
              <a:t>CIMI Modeling Task Force</a:t>
            </a:r>
          </a:p>
          <a:p>
            <a:r>
              <a:rPr lang="en-US" dirty="0" smtClean="0"/>
              <a:t>Dr. Stan Huff (GE-Intermountain Healthcare)</a:t>
            </a:r>
          </a:p>
          <a:p>
            <a:endParaRPr lang="en-US" dirty="0" smtClean="0"/>
          </a:p>
          <a:p>
            <a:r>
              <a:rPr lang="en-US" dirty="0" smtClean="0"/>
              <a:t>Dr. Susan Van Riper (University of Minnesota)</a:t>
            </a:r>
          </a:p>
        </p:txBody>
      </p:sp>
    </p:spTree>
    <p:extLst>
      <p:ext uri="{BB962C8B-B14F-4D97-AF65-F5344CB8AC3E}">
        <p14:creationId xmlns:p14="http://schemas.microsoft.com/office/powerpoint/2010/main" val="2243663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Thank  You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Questions &amp; Comments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069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337"/>
          </a:xfrm>
        </p:spPr>
        <p:txBody>
          <a:bodyPr>
            <a:normAutofit/>
          </a:bodyPr>
          <a:lstStyle/>
          <a:p>
            <a:r>
              <a:rPr lang="en-US" dirty="0" smtClean="0"/>
              <a:t>Terminology Binding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Archetype Modeling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0CE6-A564-2C44-BB7B-900AEECBE3A4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970690" y="6393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Meaning is defined with coded terms: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Blood Specimen – SNOMED ID: 122560006</a:t>
            </a:r>
          </a:p>
          <a:p>
            <a:endParaRPr lang="en-US" dirty="0"/>
          </a:p>
        </p:txBody>
      </p:sp>
      <p:pic>
        <p:nvPicPr>
          <p:cNvPr id="8" name="Picture 7" descr="Screen Shot 2015-04-21 at 9.42.4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33802"/>
            <a:ext cx="4114800" cy="1320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6496" y="5524643"/>
            <a:ext cx="145154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“blspec001”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99488" y="5491159"/>
            <a:ext cx="14515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“</a:t>
            </a:r>
            <a:r>
              <a:rPr lang="en-US" dirty="0" err="1" smtClean="0"/>
              <a:t>Blood_spec</a:t>
            </a:r>
            <a:r>
              <a:rPr lang="en-US" dirty="0" smtClean="0"/>
              <a:t>”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1285225" y="4094202"/>
            <a:ext cx="1153175" cy="1396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9450" y="4385270"/>
            <a:ext cx="145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definedBy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8" idx="3"/>
          </p:cNvCxnSpPr>
          <p:nvPr/>
        </p:nvCxnSpPr>
        <p:spPr>
          <a:xfrm flipH="1" flipV="1">
            <a:off x="6553200" y="4094202"/>
            <a:ext cx="872063" cy="1396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32135" y="4385270"/>
            <a:ext cx="145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definedBy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53271" y="6042115"/>
            <a:ext cx="185979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Meaning is same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9557" y="4838894"/>
            <a:ext cx="190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ConceptReference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67221" y="4838894"/>
            <a:ext cx="190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ConceptReference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7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2" y="152400"/>
            <a:ext cx="8164016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3200" dirty="0" err="1" smtClean="0"/>
              <a:t>IsoSemantic</a:t>
            </a:r>
            <a:r>
              <a:rPr lang="en-AU" sz="3200" dirty="0" smtClean="0"/>
              <a:t> Models – Example of Problem</a:t>
            </a:r>
            <a:br>
              <a:rPr lang="en-AU" sz="3200" dirty="0" smtClean="0"/>
            </a:br>
            <a:r>
              <a:rPr lang="en-AU" sz="2400" dirty="0" smtClean="0"/>
              <a:t>(from </a:t>
            </a:r>
            <a:r>
              <a:rPr lang="en-AU" sz="2400" dirty="0" err="1" smtClean="0"/>
              <a:t>Dr.</a:t>
            </a:r>
            <a:r>
              <a:rPr lang="en-AU" sz="2400" dirty="0" smtClean="0"/>
              <a:t> Linda Bird)</a:t>
            </a:r>
            <a:endParaRPr lang="en-A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457" y="2455887"/>
            <a:ext cx="2537138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93064" y="2455886"/>
            <a:ext cx="2712277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6054" y="2455887"/>
            <a:ext cx="299749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1599183"/>
            <a:ext cx="9144000" cy="461665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66"/>
                </a:solidFill>
                <a:latin typeface="Arial" charset="0"/>
              </a:rPr>
              <a:t>e.g. “Suspected Lung Cancer”</a:t>
            </a:r>
            <a:endParaRPr lang="en-US" sz="2400" dirty="0">
              <a:solidFill>
                <a:srgbClr val="000066"/>
              </a:solidFill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1188975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221655" y="6341241"/>
            <a:ext cx="4651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Courtesy: Dr. Stanley M. Huff (Intermountain Healthcare), and Dr. Linda Bird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19726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6"/>
          <p:cNvPicPr>
            <a:picLocks noChangeArrowheads="1"/>
          </p:cNvPicPr>
          <p:nvPr/>
        </p:nvPicPr>
        <p:blipFill>
          <a:blip r:embed="rId3" cstate="print"/>
          <a:srcRect l="-627" t="-1176" r="-519" b="-1620"/>
          <a:stretch>
            <a:fillRect/>
          </a:stretch>
        </p:blipFill>
        <p:spPr bwMode="auto">
          <a:xfrm>
            <a:off x="341586" y="1677363"/>
            <a:ext cx="8583448" cy="46113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92" y="152400"/>
            <a:ext cx="8020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3200" dirty="0" err="1" smtClean="0"/>
              <a:t>IsoSemantic</a:t>
            </a:r>
            <a:r>
              <a:rPr lang="en-AU" sz="3200" dirty="0" smtClean="0"/>
              <a:t> Models – Example </a:t>
            </a:r>
            <a:r>
              <a:rPr lang="en-AU" sz="3200" dirty="0"/>
              <a:t>Instances</a:t>
            </a:r>
            <a:br>
              <a:rPr lang="en-AU" sz="3200" dirty="0"/>
            </a:br>
            <a:r>
              <a:rPr lang="en-AU" sz="2400" dirty="0"/>
              <a:t>(from </a:t>
            </a:r>
            <a:r>
              <a:rPr lang="en-AU" sz="2400" dirty="0" err="1"/>
              <a:t>Dr.</a:t>
            </a:r>
            <a:r>
              <a:rPr lang="en-AU" sz="2400" dirty="0"/>
              <a:t> Linda Bird)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066800"/>
            <a:ext cx="9144000" cy="461665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0066"/>
                </a:solidFill>
                <a:latin typeface="Arial" charset="0"/>
              </a:rPr>
              <a:t>e.g. “Suspected Lung Cancer”</a:t>
            </a:r>
            <a:endParaRPr lang="en-US" sz="2400" dirty="0">
              <a:solidFill>
                <a:srgbClr val="000066"/>
              </a:solidFill>
              <a:latin typeface="Arial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0" y="1066800"/>
            <a:ext cx="9144000" cy="36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21655" y="6472046"/>
            <a:ext cx="4651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 smtClean="0"/>
              <a:t>Courtesy: Dr. Stanley M. Huff (Intermountain Healthcare), and Dr. Linda Bird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675471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1894</Words>
  <Application>Microsoft Macintosh PowerPoint</Application>
  <PresentationFormat>On-screen Show (4:3)</PresentationFormat>
  <Paragraphs>589</Paragraphs>
  <Slides>62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AML Archetype Modeling Language Improving interoperability of information models  </vt:lpstr>
      <vt:lpstr>Advisers</vt:lpstr>
      <vt:lpstr>Mentor</vt:lpstr>
      <vt:lpstr>Agenda</vt:lpstr>
      <vt:lpstr>Interoperability Problem</vt:lpstr>
      <vt:lpstr>Interoperability Problem</vt:lpstr>
      <vt:lpstr>Terminology Binding</vt:lpstr>
      <vt:lpstr>IsoSemantic Models – Example of Problem (from Dr. Linda Bird)</vt:lpstr>
      <vt:lpstr>IsoSemantic Models – Example Instances (from Dr. Linda Bird)</vt:lpstr>
      <vt:lpstr>Modeling Approach</vt:lpstr>
      <vt:lpstr>Top-Down Modeling Approach</vt:lpstr>
      <vt:lpstr>Top-Down Modeling Approach</vt:lpstr>
      <vt:lpstr>Bottom-Up Modeling Approach</vt:lpstr>
      <vt:lpstr>Bottom-Up Modeling Approach</vt:lpstr>
      <vt:lpstr>Archetype</vt:lpstr>
      <vt:lpstr>Archetypes</vt:lpstr>
      <vt:lpstr>Without Archetypes</vt:lpstr>
      <vt:lpstr>With Archetypes</vt:lpstr>
      <vt:lpstr>Reference Model Example</vt:lpstr>
      <vt:lpstr>An Archetype Example</vt:lpstr>
      <vt:lpstr>Clinical Models</vt:lpstr>
      <vt:lpstr>Agenda</vt:lpstr>
      <vt:lpstr>Clinical Information Modeling Initiative</vt:lpstr>
      <vt:lpstr>CIMI – Strategic Goal</vt:lpstr>
      <vt:lpstr>CIMI – Target Domains</vt:lpstr>
      <vt:lpstr>CIMI – Deliverables</vt:lpstr>
      <vt:lpstr>CIMI – Shared Repository</vt:lpstr>
      <vt:lpstr>CIMI – Standard Terminologies</vt:lpstr>
      <vt:lpstr>CIMI – Model Browser</vt:lpstr>
      <vt:lpstr>Other Efforts</vt:lpstr>
      <vt:lpstr>ADL Workbench</vt:lpstr>
      <vt:lpstr>OpenEHR - CKM</vt:lpstr>
      <vt:lpstr>AML</vt:lpstr>
      <vt:lpstr>Unified Modeling Language</vt:lpstr>
      <vt:lpstr>OCL</vt:lpstr>
      <vt:lpstr>Archetypes in UML</vt:lpstr>
      <vt:lpstr>Clinical Models</vt:lpstr>
      <vt:lpstr>Inside AML Specifications</vt:lpstr>
      <vt:lpstr>Reference Model</vt:lpstr>
      <vt:lpstr>Archetype Model</vt:lpstr>
      <vt:lpstr>Constraint Model</vt:lpstr>
      <vt:lpstr>Identification &amp; Designatable</vt:lpstr>
      <vt:lpstr>Terminology Profile</vt:lpstr>
      <vt:lpstr>Agenda</vt:lpstr>
      <vt:lpstr>AML Tooling</vt:lpstr>
      <vt:lpstr>AML Tooling</vt:lpstr>
      <vt:lpstr>ADL2AML Converter</vt:lpstr>
      <vt:lpstr>ADL</vt:lpstr>
      <vt:lpstr>ADL</vt:lpstr>
      <vt:lpstr>ADL</vt:lpstr>
      <vt:lpstr>ADL</vt:lpstr>
      <vt:lpstr>ADL</vt:lpstr>
      <vt:lpstr>PowerPoint Presentation</vt:lpstr>
      <vt:lpstr>PowerPoint Presentation</vt:lpstr>
      <vt:lpstr>ADL</vt:lpstr>
      <vt:lpstr>PowerPoint Presentation</vt:lpstr>
      <vt:lpstr>ADL</vt:lpstr>
      <vt:lpstr>PowerPoint Presentation</vt:lpstr>
      <vt:lpstr>Agenda</vt:lpstr>
      <vt:lpstr>Completed AML Spec./Tooling Tasks</vt:lpstr>
      <vt:lpstr>Acknowledgements </vt:lpstr>
      <vt:lpstr>Thank  You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Deepak K., M.S.</dc:creator>
  <cp:lastModifiedBy>Sharma, Deepak K., M.S.</cp:lastModifiedBy>
  <cp:revision>323</cp:revision>
  <dcterms:created xsi:type="dcterms:W3CDTF">2015-04-20T17:19:03Z</dcterms:created>
  <dcterms:modified xsi:type="dcterms:W3CDTF">2015-04-23T16:52:48Z</dcterms:modified>
</cp:coreProperties>
</file>