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4"/>
  </p:notesMasterIdLst>
  <p:handoutMasterIdLst>
    <p:handoutMasterId r:id="rId65"/>
  </p:handoutMasterIdLst>
  <p:sldIdLst>
    <p:sldId id="256" r:id="rId2"/>
    <p:sldId id="330" r:id="rId3"/>
    <p:sldId id="349" r:id="rId4"/>
    <p:sldId id="329" r:id="rId5"/>
    <p:sldId id="259" r:id="rId6"/>
    <p:sldId id="260" r:id="rId7"/>
    <p:sldId id="346" r:id="rId8"/>
    <p:sldId id="262" r:id="rId9"/>
    <p:sldId id="263" r:id="rId10"/>
    <p:sldId id="264" r:id="rId11"/>
    <p:sldId id="265" r:id="rId12"/>
    <p:sldId id="266" r:id="rId13"/>
    <p:sldId id="267" r:id="rId14"/>
    <p:sldId id="270" r:id="rId15"/>
    <p:sldId id="268" r:id="rId16"/>
    <p:sldId id="269" r:id="rId17"/>
    <p:sldId id="271" r:id="rId18"/>
    <p:sldId id="272" r:id="rId19"/>
    <p:sldId id="273" r:id="rId20"/>
    <p:sldId id="274" r:id="rId21"/>
    <p:sldId id="276" r:id="rId22"/>
    <p:sldId id="344" r:id="rId23"/>
    <p:sldId id="277" r:id="rId24"/>
    <p:sldId id="279" r:id="rId25"/>
    <p:sldId id="281" r:id="rId26"/>
    <p:sldId id="280" r:id="rId27"/>
    <p:sldId id="282" r:id="rId28"/>
    <p:sldId id="283" r:id="rId29"/>
    <p:sldId id="285" r:id="rId30"/>
    <p:sldId id="284" r:id="rId31"/>
    <p:sldId id="289" r:id="rId32"/>
    <p:sldId id="290" r:id="rId33"/>
    <p:sldId id="296" r:id="rId34"/>
    <p:sldId id="298" r:id="rId35"/>
    <p:sldId id="328" r:id="rId36"/>
    <p:sldId id="297" r:id="rId37"/>
    <p:sldId id="307" r:id="rId38"/>
    <p:sldId id="308" r:id="rId39"/>
    <p:sldId id="309" r:id="rId40"/>
    <p:sldId id="310" r:id="rId41"/>
    <p:sldId id="311" r:id="rId42"/>
    <p:sldId id="315" r:id="rId43"/>
    <p:sldId id="316" r:id="rId44"/>
    <p:sldId id="347" r:id="rId45"/>
    <p:sldId id="322" r:id="rId46"/>
    <p:sldId id="324" r:id="rId47"/>
    <p:sldId id="325" r:id="rId48"/>
    <p:sldId id="326" r:id="rId49"/>
    <p:sldId id="327" r:id="rId50"/>
    <p:sldId id="333" r:id="rId51"/>
    <p:sldId id="338" r:id="rId52"/>
    <p:sldId id="339" r:id="rId53"/>
    <p:sldId id="340" r:id="rId54"/>
    <p:sldId id="334" r:id="rId55"/>
    <p:sldId id="335" r:id="rId56"/>
    <p:sldId id="341" r:id="rId57"/>
    <p:sldId id="336" r:id="rId58"/>
    <p:sldId id="342" r:id="rId59"/>
    <p:sldId id="348" r:id="rId60"/>
    <p:sldId id="331" r:id="rId61"/>
    <p:sldId id="343" r:id="rId62"/>
    <p:sldId id="332"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700"/>
    <a:srgbClr val="C7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83" autoAdjust="0"/>
  </p:normalViewPr>
  <p:slideViewPr>
    <p:cSldViewPr snapToGrid="0" snapToObjects="1">
      <p:cViewPr varScale="1">
        <p:scale>
          <a:sx n="135" d="100"/>
          <a:sy n="135" d="100"/>
        </p:scale>
        <p:origin x="-24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E404DF-A481-9947-96A5-2670D04DEC71}" type="datetimeFigureOut">
              <a:rPr lang="en-US" smtClean="0"/>
              <a:t>4/23/15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44940F-C5C0-2A43-B218-8DB659C38B7B}" type="slidenum">
              <a:rPr lang="en-US" smtClean="0"/>
              <a:t>‹#›</a:t>
            </a:fld>
            <a:endParaRPr lang="en-US"/>
          </a:p>
        </p:txBody>
      </p:sp>
    </p:spTree>
    <p:extLst>
      <p:ext uri="{BB962C8B-B14F-4D97-AF65-F5344CB8AC3E}">
        <p14:creationId xmlns:p14="http://schemas.microsoft.com/office/powerpoint/2010/main" val="137834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EB127-2393-2648-9E5A-D1CC2ED2BBDB}" type="datetimeFigureOut">
              <a:rPr lang="en-US" smtClean="0"/>
              <a:t>4/23/15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6746B-70A0-EC44-97DF-9E8D253B1298}" type="slidenum">
              <a:rPr lang="en-US" smtClean="0"/>
              <a:t>‹#›</a:t>
            </a:fld>
            <a:endParaRPr lang="en-US"/>
          </a:p>
        </p:txBody>
      </p:sp>
    </p:spTree>
    <p:extLst>
      <p:ext uri="{BB962C8B-B14F-4D97-AF65-F5344CB8AC3E}">
        <p14:creationId xmlns:p14="http://schemas.microsoft.com/office/powerpoint/2010/main" val="20687123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a:t>
            </a:fld>
            <a:endParaRPr lang="en-US"/>
          </a:p>
        </p:txBody>
      </p:sp>
    </p:spTree>
    <p:extLst>
      <p:ext uri="{BB962C8B-B14F-4D97-AF65-F5344CB8AC3E}">
        <p14:creationId xmlns:p14="http://schemas.microsoft.com/office/powerpoint/2010/main" val="912312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instance data that is valid for that class level.  This</a:t>
            </a:r>
            <a:r>
              <a:rPr lang="en-US" baseline="0" dirty="0" smtClean="0"/>
              <a:t> slide was inspired by Harold </a:t>
            </a:r>
            <a:r>
              <a:rPr lang="en-US" baseline="0" dirty="0" err="1" smtClean="0"/>
              <a:t>Solbrig’s</a:t>
            </a:r>
            <a:r>
              <a:rPr lang="en-US" baseline="0" dirty="0" smtClean="0"/>
              <a:t> presentation at HL7 last year.</a:t>
            </a:r>
          </a:p>
          <a:p>
            <a:r>
              <a:rPr lang="en-US" baseline="0" dirty="0" smtClean="0"/>
              <a:t>So you create instances of classes in your reference model and send it across.</a:t>
            </a:r>
          </a:p>
        </p:txBody>
      </p:sp>
      <p:sp>
        <p:nvSpPr>
          <p:cNvPr id="4" name="Slide Number Placeholder 3"/>
          <p:cNvSpPr>
            <a:spLocks noGrp="1"/>
          </p:cNvSpPr>
          <p:nvPr>
            <p:ph type="sldNum" sz="quarter" idx="10"/>
          </p:nvPr>
        </p:nvSpPr>
        <p:spPr/>
        <p:txBody>
          <a:bodyPr/>
          <a:lstStyle/>
          <a:p>
            <a:fld id="{EF56746B-70A0-EC44-97DF-9E8D253B1298}" type="slidenum">
              <a:rPr lang="en-US" smtClean="0"/>
              <a:t>11</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my world, if my model stops at Hemoglobin test then</a:t>
            </a:r>
            <a:r>
              <a:rPr lang="en-US" baseline="0" dirty="0" smtClean="0"/>
              <a:t> any data about A1C test will not have any meaning or value.  So there is a problem. Even if there is a common model, users will extend it based on their needs and create data instances for the extensions.</a:t>
            </a:r>
          </a:p>
          <a:p>
            <a:r>
              <a:rPr lang="en-US" baseline="0" dirty="0" smtClean="0"/>
              <a:t>How to exchange this information</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12</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is bottom-up modeling or it is viewed as constraint modeling. This slide is replicated from </a:t>
            </a:r>
            <a:r>
              <a:rPr lang="en-US" baseline="0" dirty="0" err="1" smtClean="0"/>
              <a:t>Haold</a:t>
            </a:r>
            <a:r>
              <a:rPr lang="en-US" baseline="0" dirty="0" smtClean="0"/>
              <a:t> </a:t>
            </a:r>
            <a:r>
              <a:rPr lang="en-US" baseline="0" dirty="0" err="1" smtClean="0"/>
              <a:t>Solbrig’s</a:t>
            </a:r>
            <a:r>
              <a:rPr lang="en-US" baseline="0" dirty="0" smtClean="0"/>
              <a:t> slide because it captures Constraint modeling approach in a very concise way.</a:t>
            </a:r>
          </a:p>
          <a:p>
            <a:r>
              <a:rPr lang="en-US" baseline="0" dirty="0" smtClean="0"/>
              <a:t>In Constraint modeling we start from a general model – model with the all the classes and that becomes the most abstract level of exchange. We specialize these classes by narrowing down by constraining </a:t>
            </a:r>
          </a:p>
          <a:p>
            <a:r>
              <a:rPr lang="en-US" baseline="0" dirty="0" smtClean="0"/>
              <a:t>Elements on cardinality of their attributes, values and value ranges that they can be assigned. Whether the class members are optional , mandatory or prohibited. Any instance of our narrowed down view will be valid</a:t>
            </a:r>
          </a:p>
          <a:p>
            <a:r>
              <a:rPr lang="en-US" baseline="0" dirty="0" smtClean="0"/>
              <a:t>At the recipient's end of this shared model.  Enumeration subsets, renaming</a:t>
            </a:r>
          </a:p>
        </p:txBody>
      </p:sp>
      <p:sp>
        <p:nvSpPr>
          <p:cNvPr id="4" name="Slide Number Placeholder 3"/>
          <p:cNvSpPr>
            <a:spLocks noGrp="1"/>
          </p:cNvSpPr>
          <p:nvPr>
            <p:ph type="sldNum" sz="quarter" idx="10"/>
          </p:nvPr>
        </p:nvSpPr>
        <p:spPr/>
        <p:txBody>
          <a:bodyPr/>
          <a:lstStyle/>
          <a:p>
            <a:fld id="{EF56746B-70A0-EC44-97DF-9E8D253B1298}" type="slidenum">
              <a:rPr lang="en-US" smtClean="0"/>
              <a:t>13</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Quick example of an archetype which defines an abnormal A1C test by defining constraints on the reference model classes and attributes.</a:t>
            </a:r>
          </a:p>
        </p:txBody>
      </p:sp>
      <p:sp>
        <p:nvSpPr>
          <p:cNvPr id="4" name="Slide Number Placeholder 3"/>
          <p:cNvSpPr>
            <a:spLocks noGrp="1"/>
          </p:cNvSpPr>
          <p:nvPr>
            <p:ph type="sldNum" sz="quarter" idx="10"/>
          </p:nvPr>
        </p:nvSpPr>
        <p:spPr/>
        <p:txBody>
          <a:bodyPr/>
          <a:lstStyle/>
          <a:p>
            <a:fld id="{EF56746B-70A0-EC44-97DF-9E8D253B1298}" type="slidenum">
              <a:rPr lang="en-US" smtClean="0"/>
              <a:t>14</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have a model which participating entities aware of and ‘reference’, it is called a reference model – A reference model defines classes, data types, modeling patterns. We see that we define constraint(s) based on our needs and what and how we want to use the RM. These constraints talk “About” the reference model and its elements. Constraint do not affect RM in any way. And that is how we have an archetype. An archetype talk about only ONE reference model.</a:t>
            </a:r>
          </a:p>
        </p:txBody>
      </p:sp>
      <p:sp>
        <p:nvSpPr>
          <p:cNvPr id="4" name="Slide Number Placeholder 3"/>
          <p:cNvSpPr>
            <a:spLocks noGrp="1"/>
          </p:cNvSpPr>
          <p:nvPr>
            <p:ph type="sldNum" sz="quarter" idx="10"/>
          </p:nvPr>
        </p:nvSpPr>
        <p:spPr/>
        <p:txBody>
          <a:bodyPr/>
          <a:lstStyle/>
          <a:p>
            <a:fld id="{EF56746B-70A0-EC44-97DF-9E8D253B1298}" type="slidenum">
              <a:rPr lang="en-US" smtClean="0"/>
              <a:t>15</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have an archetype library which is a set of archetypes of all sizes – that are all about a reference model.  Archetypes comes in all sizes, they can be just a simple, single constraint or can be lots of constraints and also by reusing existing archetypes.</a:t>
            </a:r>
          </a:p>
        </p:txBody>
      </p:sp>
      <p:sp>
        <p:nvSpPr>
          <p:cNvPr id="4" name="Slide Number Placeholder 3"/>
          <p:cNvSpPr>
            <a:spLocks noGrp="1"/>
          </p:cNvSpPr>
          <p:nvPr>
            <p:ph type="sldNum" sz="quarter" idx="10"/>
          </p:nvPr>
        </p:nvSpPr>
        <p:spPr/>
        <p:txBody>
          <a:bodyPr/>
          <a:lstStyle/>
          <a:p>
            <a:fld id="{EF56746B-70A0-EC44-97DF-9E8D253B1298}" type="slidenum">
              <a:rPr lang="en-US" smtClean="0"/>
              <a:t>16</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a situation where an application works with a RM and implements the constraints without dealing with an archetype.  The constraints are Inside the application itself – It is not very flexible. </a:t>
            </a:r>
          </a:p>
        </p:txBody>
      </p:sp>
      <p:sp>
        <p:nvSpPr>
          <p:cNvPr id="4" name="Slide Number Placeholder 3"/>
          <p:cNvSpPr>
            <a:spLocks noGrp="1"/>
          </p:cNvSpPr>
          <p:nvPr>
            <p:ph type="sldNum" sz="quarter" idx="10"/>
          </p:nvPr>
        </p:nvSpPr>
        <p:spPr/>
        <p:txBody>
          <a:bodyPr/>
          <a:lstStyle/>
          <a:p>
            <a:fld id="{EF56746B-70A0-EC44-97DF-9E8D253B1298}" type="slidenum">
              <a:rPr lang="en-US" smtClean="0"/>
              <a:t>17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archetypes where an application employs with an archetype/archetype library as an external resource and just references RM to validate incoming instances by using archetypes.  </a:t>
            </a:r>
          </a:p>
          <a:p>
            <a:r>
              <a:rPr lang="en-US" baseline="0" dirty="0" smtClean="0"/>
              <a:t>Archetype libraries can be switched or constraints cab be changed without affecting the application itself.</a:t>
            </a:r>
          </a:p>
        </p:txBody>
      </p:sp>
      <p:sp>
        <p:nvSpPr>
          <p:cNvPr id="4" name="Slide Number Placeholder 3"/>
          <p:cNvSpPr>
            <a:spLocks noGrp="1"/>
          </p:cNvSpPr>
          <p:nvPr>
            <p:ph type="sldNum" sz="quarter" idx="10"/>
          </p:nvPr>
        </p:nvSpPr>
        <p:spPr/>
        <p:txBody>
          <a:bodyPr/>
          <a:lstStyle/>
          <a:p>
            <a:fld id="{EF56746B-70A0-EC44-97DF-9E8D253B1298}" type="slidenum">
              <a:rPr lang="en-US" smtClean="0"/>
              <a:t>18</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show an example of how an archetype might be created. First of all we have shared reference model.  This is a very simple model where element is the leaf node and item group is a collection of more item-groups or leaf nodes (ELEMENT).  Each item group can have a a meaning associated with it – tells what it means., using LINK. And a node item-group can have participation by a party – for example – and organization, patient, or care-giver.</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19</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example is about an archetype for patient’s specimen collection. You can see that simples archetype on the right is show the what body site the specimen comes from. Collecting a specimen is described by an archetype collection action and similarly receiving a specimen is by </a:t>
            </a:r>
            <a:r>
              <a:rPr lang="en-US" baseline="0" dirty="0" err="1" smtClean="0"/>
              <a:t>ReceiveAction</a:t>
            </a:r>
            <a:r>
              <a:rPr lang="en-US" baseline="0" dirty="0" smtClean="0"/>
              <a:t> archetype. Please note that Collection action uses an existing archetype to defined itself. Similarly Specimen itself is an archetype composed by using other smaller archetypes. It specializes a parent archetype “Material Entity”.</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20</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a:t>
            </a:fld>
            <a:endParaRPr lang="en-US"/>
          </a:p>
        </p:txBody>
      </p:sp>
    </p:spTree>
    <p:extLst>
      <p:ext uri="{BB962C8B-B14F-4D97-AF65-F5344CB8AC3E}">
        <p14:creationId xmlns:p14="http://schemas.microsoft.com/office/powerpoint/2010/main" val="2686581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we can</a:t>
            </a:r>
            <a:r>
              <a:rPr lang="en-US" baseline="0" dirty="0" smtClean="0"/>
              <a:t> create more and more, as needed, the clinical models like Lab test, clinical statements, reports and what not.</a:t>
            </a:r>
          </a:p>
          <a:p>
            <a:r>
              <a:rPr lang="en-US" baseline="0" dirty="0" smtClean="0"/>
              <a:t>So a single global collection of shared clinical models is of great value to achieve improve interoperability.</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21</a:t>
            </a:fld>
            <a:endParaRPr lang="en-US"/>
          </a:p>
        </p:txBody>
      </p:sp>
    </p:spTree>
    <p:extLst>
      <p:ext uri="{BB962C8B-B14F-4D97-AF65-F5344CB8AC3E}">
        <p14:creationId xmlns:p14="http://schemas.microsoft.com/office/powerpoint/2010/main" val="2877493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22</a:t>
            </a:fld>
            <a:endParaRPr lang="en-US"/>
          </a:p>
        </p:txBody>
      </p:sp>
    </p:spTree>
    <p:extLst>
      <p:ext uri="{BB962C8B-B14F-4D97-AF65-F5344CB8AC3E}">
        <p14:creationId xmlns:p14="http://schemas.microsoft.com/office/powerpoint/2010/main" val="2857900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2011 meeting</a:t>
            </a:r>
            <a:r>
              <a:rPr lang="en-US" baseline="0" dirty="0" smtClean="0"/>
              <a:t> of Modelers, participants concluded that having a shared repository of shared clinical information models will be of high value for interoperability.  They felt that the newly formed group would be independent of any standards group and ensure that models that are created are open and free to use. </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Jump starting the repository with models – we have models that come from </a:t>
            </a:r>
            <a:r>
              <a:rPr lang="en-US" baseline="0" dirty="0" err="1" smtClean="0"/>
              <a:t>OpenEHR</a:t>
            </a:r>
            <a:r>
              <a:rPr lang="en-US" baseline="0" dirty="0" smtClean="0"/>
              <a:t> archetypes in ADL format and the IHC CEM models converted to ADL format by GE-IHC team. They based on CIMI RM and possibly can be viewed and exported into other formats, as shown here.</a:t>
            </a:r>
          </a:p>
        </p:txBody>
      </p:sp>
      <p:sp>
        <p:nvSpPr>
          <p:cNvPr id="4" name="Slide Number Placeholder 3"/>
          <p:cNvSpPr>
            <a:spLocks noGrp="1"/>
          </p:cNvSpPr>
          <p:nvPr>
            <p:ph type="sldNum" sz="quarter" idx="10"/>
          </p:nvPr>
        </p:nvSpPr>
        <p:spPr/>
        <p:txBody>
          <a:bodyPr/>
          <a:lstStyle/>
          <a:p>
            <a:fld id="{EF56746B-70A0-EC44-97DF-9E8D253B1298}" type="slidenum">
              <a:rPr lang="en-US" smtClean="0"/>
              <a:t>29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HL7</a:t>
            </a:r>
            <a:r>
              <a:rPr lang="en-US" baseline="0" dirty="0" smtClean="0"/>
              <a:t> Templates – DCM, HL7 Flavored UML, trying to bridge some gaps between ADL and V3 Templates. Not sure how successful as their main wiki has a disclaimer.</a:t>
            </a:r>
          </a:p>
          <a:p>
            <a:r>
              <a:rPr lang="en-US" baseline="0" dirty="0" err="1" smtClean="0"/>
              <a:t>OpenEHR</a:t>
            </a:r>
            <a:r>
              <a:rPr lang="en-US" baseline="0" dirty="0" smtClean="0"/>
              <a:t> has most traction so far. They have </a:t>
            </a:r>
            <a:r>
              <a:rPr lang="en-US" baseline="0" dirty="0" err="1" smtClean="0"/>
              <a:t>OpenEHR</a:t>
            </a:r>
            <a:r>
              <a:rPr lang="en-US" baseline="0" dirty="0" smtClean="0"/>
              <a:t> open source tools (by a company Ocean Informatics lead by Thomas Beale).</a:t>
            </a:r>
          </a:p>
          <a:p>
            <a:r>
              <a:rPr lang="en-US" baseline="0" dirty="0" smtClean="0"/>
              <a:t>Released Archetype Definition Language and its object model AOM- specifications. ADL formats comes from ODIN – Object Data Instance Notation.</a:t>
            </a:r>
          </a:p>
        </p:txBody>
      </p:sp>
      <p:sp>
        <p:nvSpPr>
          <p:cNvPr id="4" name="Slide Number Placeholder 3"/>
          <p:cNvSpPr>
            <a:spLocks noGrp="1"/>
          </p:cNvSpPr>
          <p:nvPr>
            <p:ph type="sldNum" sz="quarter" idx="10"/>
          </p:nvPr>
        </p:nvSpPr>
        <p:spPr/>
        <p:txBody>
          <a:bodyPr/>
          <a:lstStyle/>
          <a:p>
            <a:fld id="{EF56746B-70A0-EC44-97DF-9E8D253B1298}" type="slidenum">
              <a:rPr lang="en-US" smtClean="0"/>
              <a:t>30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a:t>
            </a:fld>
            <a:endParaRPr lang="en-US"/>
          </a:p>
        </p:txBody>
      </p:sp>
    </p:spTree>
    <p:extLst>
      <p:ext uri="{BB962C8B-B14F-4D97-AF65-F5344CB8AC3E}">
        <p14:creationId xmlns:p14="http://schemas.microsoft.com/office/powerpoint/2010/main" val="285790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ADL workbench – proprietary, written</a:t>
            </a:r>
            <a:r>
              <a:rPr lang="en-US" baseline="0" dirty="0" smtClean="0"/>
              <a:t> in Eiffel, but efforts are underway to release it in and for Java.</a:t>
            </a:r>
            <a:r>
              <a:rPr lang="en-US" dirty="0" smtClean="0"/>
              <a:t>  There is no easy</a:t>
            </a:r>
            <a:r>
              <a:rPr lang="en-US" baseline="0" dirty="0" smtClean="0"/>
              <a:t> gateway to Model Driven Architecture.</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Clinical Knowledge Manager</a:t>
            </a:r>
            <a:r>
              <a:rPr lang="en-US" baseline="0" dirty="0" smtClean="0"/>
              <a:t> is an online collaboration portal for ADL archetypes.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core</a:t>
            </a:r>
            <a:r>
              <a:rPr lang="en-US" baseline="0" dirty="0" smtClean="0"/>
              <a:t> RM elements that a model must have for Constraints to work.</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Archetype model guides</a:t>
            </a:r>
            <a:r>
              <a:rPr lang="en-US" baseline="0" dirty="0" smtClean="0"/>
              <a:t> us about creating Archetype library and archetype classes along with their version information.</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lots of information (clinical or non-clinical) being exchanged electronically in today’s world, it becomes really really important that information that is exchanged</a:t>
            </a:r>
          </a:p>
          <a:p>
            <a:r>
              <a:rPr lang="en-US" baseline="0" dirty="0" smtClean="0"/>
              <a:t>does not lose it what it is and what it means. How to be on the same page? In this new age of internet - semantics of the data being exchanged is equally </a:t>
            </a:r>
          </a:p>
          <a:p>
            <a:r>
              <a:rPr lang="en-US" baseline="0" dirty="0" smtClean="0"/>
              <a:t>(and sometime more) than what data literally displays.</a:t>
            </a:r>
          </a:p>
        </p:txBody>
      </p:sp>
      <p:sp>
        <p:nvSpPr>
          <p:cNvPr id="4" name="Slide Number Placeholder 3"/>
          <p:cNvSpPr>
            <a:spLocks noGrp="1"/>
          </p:cNvSpPr>
          <p:nvPr>
            <p:ph type="sldNum" sz="quarter" idx="10"/>
          </p:nvPr>
        </p:nvSpPr>
        <p:spPr/>
        <p:txBody>
          <a:bodyPr/>
          <a:lstStyle/>
          <a:p>
            <a:fld id="{EF56746B-70A0-EC44-97DF-9E8D253B1298}" type="slidenum">
              <a:rPr lang="en-US" smtClean="0"/>
              <a:t>5</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 to AML. Define elements</a:t>
            </a:r>
            <a:r>
              <a:rPr lang="en-US" baseline="0" dirty="0" smtClean="0"/>
              <a:t> which constrain the target RM. </a:t>
            </a:r>
            <a:r>
              <a:rPr lang="en-US" baseline="0" dirty="0" err="1" smtClean="0"/>
              <a:t>ComplexObjectConstraints</a:t>
            </a:r>
            <a:r>
              <a:rPr lang="en-US" baseline="0" dirty="0" smtClean="0"/>
              <a:t>, </a:t>
            </a:r>
            <a:r>
              <a:rPr lang="en-US" baseline="0" dirty="0" err="1" smtClean="0"/>
              <a:t>AttributeConstraints</a:t>
            </a:r>
            <a:r>
              <a:rPr lang="en-US" baseline="0" dirty="0" smtClean="0"/>
              <a:t>, </a:t>
            </a:r>
            <a:r>
              <a:rPr lang="en-US" baseline="0" dirty="0" err="1" smtClean="0"/>
              <a:t>TerminologyConstraints</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to create identifiable items, namespaces and meaning linkage from classes.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Terminology</a:t>
            </a:r>
            <a:r>
              <a:rPr lang="en-US" baseline="0" dirty="0" smtClean="0"/>
              <a:t> profile binds IDs and Terms to a terminology resource.</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a:t>
            </a:r>
            <a:r>
              <a:rPr lang="en-US" baseline="0" dirty="0" smtClean="0"/>
              <a:t> tooling any standard or spec usually just remains a standard and no-one really uses it and it looses its claim to the value it proposed.</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44</a:t>
            </a:fld>
            <a:endParaRPr lang="en-US"/>
          </a:p>
        </p:txBody>
      </p:sp>
    </p:spTree>
    <p:extLst>
      <p:ext uri="{BB962C8B-B14F-4D97-AF65-F5344CB8AC3E}">
        <p14:creationId xmlns:p14="http://schemas.microsoft.com/office/powerpoint/2010/main" val="2857900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AML Object model is inspired by</a:t>
            </a:r>
            <a:r>
              <a:rPr lang="en-US" baseline="0" dirty="0" smtClean="0"/>
              <a:t> ADL Object model AOM.</a:t>
            </a:r>
            <a:r>
              <a:rPr lang="en-US" baseline="0" dirty="0"/>
              <a:t> </a:t>
            </a:r>
            <a:r>
              <a:rPr lang="en-US" baseline="0" dirty="0" smtClean="0"/>
              <a:t>We have fulfilled AML RFP requirements – in most cases, by mapping components of ADL into AML.</a:t>
            </a:r>
          </a:p>
          <a:p>
            <a:r>
              <a:rPr lang="en-US" baseline="0" dirty="0" smtClean="0"/>
              <a:t>So it made sense to try AML specifications by creating archetypes in AML by converting ADL converting ADL archetypes into UML.</a:t>
            </a:r>
          </a:p>
          <a:p>
            <a:r>
              <a:rPr lang="en-US" baseline="0" dirty="0" smtClean="0"/>
              <a:t>To see real archetypes in AML world – made me excited to write this converter. Once we have archetype in AML, testing them and validating constraints comes next.</a:t>
            </a:r>
          </a:p>
        </p:txBody>
      </p:sp>
      <p:sp>
        <p:nvSpPr>
          <p:cNvPr id="4" name="Slide Number Placeholder 3"/>
          <p:cNvSpPr>
            <a:spLocks noGrp="1"/>
          </p:cNvSpPr>
          <p:nvPr>
            <p:ph type="sldNum" sz="quarter" idx="10"/>
          </p:nvPr>
        </p:nvSpPr>
        <p:spPr/>
        <p:txBody>
          <a:bodyPr/>
          <a:lstStyle/>
          <a:p>
            <a:fld id="{EF56746B-70A0-EC44-97DF-9E8D253B1298}" type="slidenum">
              <a:rPr lang="en-US" smtClean="0"/>
              <a:t>45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Yes we can set standards, create schemas, share metadata etc. but standards don</a:t>
            </a:r>
            <a:r>
              <a:rPr lang="fr-FR" baseline="0" dirty="0" smtClean="0"/>
              <a:t>’</a:t>
            </a:r>
            <a:r>
              <a:rPr lang="en-US" baseline="0" dirty="0" smtClean="0"/>
              <a:t>t always mean interoperability. We have models, schemas, metadata that two systems exchange (if they can exchange).</a:t>
            </a:r>
          </a:p>
          <a:p>
            <a:r>
              <a:rPr lang="en-US" baseline="0" dirty="0" smtClean="0"/>
              <a:t>Sometimes it requires additional transforms, maps to store semantics correctly. Imagine if multiple organizations are involved and being consistent with internal external maps/transforms is not always possible.</a:t>
            </a:r>
          </a:p>
          <a:p>
            <a:r>
              <a:rPr lang="en-US" baseline="0" dirty="0" smtClean="0"/>
              <a:t>Different ways are being used at different places to store data internally.</a:t>
            </a:r>
          </a:p>
        </p:txBody>
      </p:sp>
      <p:sp>
        <p:nvSpPr>
          <p:cNvPr id="4" name="Slide Number Placeholder 3"/>
          <p:cNvSpPr>
            <a:spLocks noGrp="1"/>
          </p:cNvSpPr>
          <p:nvPr>
            <p:ph type="sldNum" sz="quarter" idx="10"/>
          </p:nvPr>
        </p:nvSpPr>
        <p:spPr/>
        <p:txBody>
          <a:bodyPr/>
          <a:lstStyle/>
          <a:p>
            <a:fld id="{EF56746B-70A0-EC44-97DF-9E8D253B1298}" type="slidenum">
              <a:rPr lang="en-US" smtClean="0"/>
              <a:t>6</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a:t>
            </a:r>
            <a:r>
              <a:rPr lang="en-US" baseline="0" dirty="0" smtClean="0"/>
              <a:t> tooling any standard or spec usually just remains a standard and no-one really uses it and it looses its claim to the value it proposed.</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59</a:t>
            </a:fld>
            <a:endParaRPr lang="en-US"/>
          </a:p>
        </p:txBody>
      </p:sp>
    </p:spTree>
    <p:extLst>
      <p:ext uri="{BB962C8B-B14F-4D97-AF65-F5344CB8AC3E}">
        <p14:creationId xmlns:p14="http://schemas.microsoft.com/office/powerpoint/2010/main" val="2857900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how information about a diagnosis might be stored. Even though these three different healthcare providers are storing the same diagnosis, but how different they are as far as </a:t>
            </a:r>
          </a:p>
          <a:p>
            <a:r>
              <a:rPr lang="en-US" baseline="0" dirty="0" smtClean="0"/>
              <a:t>UI element goes and how the values are coordinates and stored.  Some people say that Oh may be they are not using the same model.</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8</a:t>
            </a:fld>
            <a:endParaRPr lang="en-US"/>
          </a:p>
        </p:txBody>
      </p:sp>
    </p:spTree>
    <p:extLst>
      <p:ext uri="{BB962C8B-B14F-4D97-AF65-F5344CB8AC3E}">
        <p14:creationId xmlns:p14="http://schemas.microsoft.com/office/powerpoint/2010/main" val="2430588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here they seem to be using the exactly same model hierarchy but the way values are stored at each level.</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9</a:t>
            </a:fld>
            <a:endParaRPr lang="en-US"/>
          </a:p>
        </p:txBody>
      </p:sp>
    </p:spTree>
    <p:extLst>
      <p:ext uri="{BB962C8B-B14F-4D97-AF65-F5344CB8AC3E}">
        <p14:creationId xmlns:p14="http://schemas.microsoft.com/office/powerpoint/2010/main" val="9877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be there is something about</a:t>
            </a:r>
            <a:r>
              <a:rPr lang="en-US" baseline="0" dirty="0" smtClean="0"/>
              <a:t> how we model things. </a:t>
            </a:r>
            <a:r>
              <a:rPr lang="en-US" dirty="0" smtClean="0"/>
              <a:t>In a typical modeling approach</a:t>
            </a:r>
            <a:r>
              <a:rPr lang="en-US" baseline="0" dirty="0" smtClean="0"/>
              <a:t> </a:t>
            </a:r>
          </a:p>
          <a:p>
            <a:r>
              <a:rPr lang="en-US" baseline="0" dirty="0" smtClean="0"/>
              <a:t>when we model we follow the top down modeling approach.</a:t>
            </a:r>
          </a:p>
          <a:p>
            <a:r>
              <a:rPr lang="en-US" baseline="0" dirty="0" smtClean="0"/>
              <a:t>We start with the most abstract class at the top and we create subtypes specialize the subclasses</a:t>
            </a:r>
          </a:p>
          <a:p>
            <a:r>
              <a:rPr lang="en-US" baseline="0" dirty="0" smtClean="0"/>
              <a:t>By adding properties and relationships. We are actually keep adding more to the child classes.</a:t>
            </a:r>
          </a:p>
          <a:p>
            <a:r>
              <a:rPr lang="en-US" baseline="0" dirty="0" smtClean="0"/>
              <a:t>When we want to send data about a class, we create instance of that class and send it.</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10</a:t>
            </a:fld>
            <a:endParaRPr lang="en-US"/>
          </a:p>
        </p:txBody>
      </p:sp>
    </p:spTree>
    <p:extLst>
      <p:ext uri="{BB962C8B-B14F-4D97-AF65-F5344CB8AC3E}">
        <p14:creationId xmlns:p14="http://schemas.microsoft.com/office/powerpoint/2010/main" val="369283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8FDC0-B29A-7D4F-8C88-73C633B06123}" type="datetime1">
              <a:rPr lang="en-US" smtClean="0"/>
              <a:t>4/23/15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501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D44EF-CCB0-BA48-B532-B0CC27438B0A}" type="datetime1">
              <a:rPr lang="en-US" smtClean="0"/>
              <a:t>4/23/15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6094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CE3C2-A4AE-084D-92F8-63CF5F0E916F}" type="datetime1">
              <a:rPr lang="en-US" smtClean="0"/>
              <a:t>4/23/15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5751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EEE3A-AFF8-B84D-9AC8-AABE5D2599F6}" type="datetime1">
              <a:rPr lang="en-US" smtClean="0"/>
              <a:t>4/23/15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087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5657-E48B-6941-BC5E-0BC59A3C9D28}" type="datetime1">
              <a:rPr lang="en-US" smtClean="0"/>
              <a:t>4/23/15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0247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4760C-8116-6249-86EE-7DB5590F1E96}" type="datetime1">
              <a:rPr lang="en-US" smtClean="0"/>
              <a:t>4/23/15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4713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12907-CF4F-7542-88AD-6BCE22631D84}" type="datetime1">
              <a:rPr lang="en-US" smtClean="0"/>
              <a:t>4/23/15</a:t>
            </a:fld>
            <a:endParaRPr lang="en-US"/>
          </a:p>
        </p:txBody>
      </p:sp>
      <p:sp>
        <p:nvSpPr>
          <p:cNvPr id="8" name="Footer Placeholder 7"/>
          <p:cNvSpPr>
            <a:spLocks noGrp="1"/>
          </p:cNvSpPr>
          <p:nvPr>
            <p:ph type="ftr" sz="quarter" idx="11"/>
          </p:nvPr>
        </p:nvSpPr>
        <p:spPr/>
        <p:txBody>
          <a:bodyPr/>
          <a:lstStyle/>
          <a:p>
            <a:r>
              <a:rPr lang="en-US" smtClean="0"/>
              <a:t>Archetype Modeling Language</a:t>
            </a:r>
            <a:endParaRPr lang="en-US"/>
          </a:p>
        </p:txBody>
      </p:sp>
      <p:sp>
        <p:nvSpPr>
          <p:cNvPr id="9" name="Slide Number Placeholder 8"/>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5578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EBE74-156C-6745-825D-25AC29D909A4}" type="datetime1">
              <a:rPr lang="en-US" smtClean="0"/>
              <a:t>4/23/15</a:t>
            </a:fld>
            <a:endParaRPr lang="en-US"/>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780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0AAE2-B59D-A842-A9B1-2514484DBA31}" type="datetime1">
              <a:rPr lang="en-US" smtClean="0"/>
              <a:t>4/23/15</a:t>
            </a:fld>
            <a:endParaRPr lang="en-US"/>
          </a:p>
        </p:txBody>
      </p:sp>
      <p:sp>
        <p:nvSpPr>
          <p:cNvPr id="3" name="Footer Placeholder 2"/>
          <p:cNvSpPr>
            <a:spLocks noGrp="1"/>
          </p:cNvSpPr>
          <p:nvPr>
            <p:ph type="ftr" sz="quarter" idx="11"/>
          </p:nvPr>
        </p:nvSpPr>
        <p:spPr/>
        <p:txBody>
          <a:bodyPr/>
          <a:lstStyle/>
          <a:p>
            <a:r>
              <a:rPr lang="en-US" smtClean="0"/>
              <a:t>Archetype Modeling Language</a:t>
            </a:r>
            <a:endParaRPr lang="en-US"/>
          </a:p>
        </p:txBody>
      </p:sp>
      <p:sp>
        <p:nvSpPr>
          <p:cNvPr id="4" name="Slide Number Placeholder 3"/>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1744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B2675-CB51-424C-9CEC-02FB29D915A0}" type="datetime1">
              <a:rPr lang="en-US" smtClean="0"/>
              <a:t>4/23/15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56830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9D1D3-E6DF-8A4E-8EA0-C203C6A1677F}" type="datetime1">
              <a:rPr lang="en-US" smtClean="0"/>
              <a:t>4/23/15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23613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B029E-FD5B-F649-ADBC-FDC22D77868D}" type="datetime1">
              <a:rPr lang="en-US" smtClean="0"/>
              <a:t>4/23/15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Archetype Modeling Language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60CE6-A564-2C44-BB7B-900AEECBE3A4}" type="slidenum">
              <a:rPr lang="en-US" smtClean="0"/>
              <a:t>‹#›</a:t>
            </a:fld>
            <a:endParaRPr lang="en-US"/>
          </a:p>
        </p:txBody>
      </p:sp>
    </p:spTree>
    <p:extLst>
      <p:ext uri="{BB962C8B-B14F-4D97-AF65-F5344CB8AC3E}">
        <p14:creationId xmlns:p14="http://schemas.microsoft.com/office/powerpoint/2010/main" val="41016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opencimi.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opencimi.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opencimi.or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hyperlink" Target="http://www.clinicalelement.com/cimi-browser" TargetMode="External"/><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hub.com/opencimi/A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github.com/semantix/AMLTool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semantix/AMLTooling/blob/master/docs/AMLTooling_Short.pptx" TargetMode="External"/><Relationship Id="rId4" Type="http://schemas.openxmlformats.org/officeDocument/2006/relationships/hyperlink" Target="mailto:sharm110@umn.edu" TargetMode="External"/><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8144"/>
            <a:ext cx="7772400" cy="2628140"/>
          </a:xfrm>
        </p:spPr>
        <p:txBody>
          <a:bodyPr>
            <a:normAutofit/>
          </a:bodyPr>
          <a:lstStyle/>
          <a:p>
            <a:r>
              <a:rPr lang="en-US" sz="6000" dirty="0" smtClean="0">
                <a:solidFill>
                  <a:srgbClr val="0000FF"/>
                </a:solidFill>
              </a:rPr>
              <a:t>AML</a:t>
            </a:r>
            <a:r>
              <a:rPr lang="en-US" dirty="0" smtClean="0"/>
              <a:t/>
            </a:r>
            <a:br>
              <a:rPr lang="en-US" dirty="0" smtClean="0"/>
            </a:br>
            <a:r>
              <a:rPr lang="en-US" dirty="0" smtClean="0"/>
              <a:t>Archetype Modeling Language</a:t>
            </a:r>
            <a:br>
              <a:rPr lang="en-US" dirty="0" smtClean="0"/>
            </a:br>
            <a:r>
              <a:rPr lang="en-US" sz="2000" i="1" dirty="0" smtClean="0"/>
              <a:t>Improving interoperability of information models  </a:t>
            </a:r>
            <a:endParaRPr lang="en-US" sz="2000" i="1" dirty="0"/>
          </a:p>
        </p:txBody>
      </p:sp>
      <p:sp>
        <p:nvSpPr>
          <p:cNvPr id="3" name="Subtitle 2"/>
          <p:cNvSpPr>
            <a:spLocks noGrp="1"/>
          </p:cNvSpPr>
          <p:nvPr>
            <p:ph type="subTitle" idx="1"/>
          </p:nvPr>
        </p:nvSpPr>
        <p:spPr>
          <a:xfrm>
            <a:off x="1371600" y="3477695"/>
            <a:ext cx="6400800" cy="2871894"/>
          </a:xfrm>
        </p:spPr>
        <p:txBody>
          <a:bodyPr>
            <a:normAutofit fontScale="47500" lnSpcReduction="20000"/>
          </a:bodyPr>
          <a:lstStyle/>
          <a:p>
            <a:r>
              <a:rPr lang="en-US" dirty="0">
                <a:solidFill>
                  <a:srgbClr val="000000"/>
                </a:solidFill>
              </a:rPr>
              <a:t>Pre-Thesis Seminar</a:t>
            </a:r>
          </a:p>
          <a:p>
            <a:r>
              <a:rPr lang="en-US" dirty="0" smtClean="0">
                <a:solidFill>
                  <a:srgbClr val="000000"/>
                </a:solidFill>
              </a:rPr>
              <a:t>By</a:t>
            </a:r>
          </a:p>
          <a:p>
            <a:endParaRPr lang="en-US" dirty="0" smtClean="0">
              <a:solidFill>
                <a:srgbClr val="000000"/>
              </a:solidFill>
            </a:endParaRPr>
          </a:p>
          <a:p>
            <a:r>
              <a:rPr lang="en-US" sz="8000" dirty="0" smtClean="0">
                <a:solidFill>
                  <a:srgbClr val="000000"/>
                </a:solidFill>
              </a:rPr>
              <a:t>Deepak Sharma</a:t>
            </a:r>
          </a:p>
          <a:p>
            <a:endParaRPr lang="en-US" sz="5100" dirty="0" smtClean="0">
              <a:solidFill>
                <a:srgbClr val="000000"/>
              </a:solidFill>
            </a:endParaRPr>
          </a:p>
          <a:p>
            <a:r>
              <a:rPr lang="en-US" dirty="0" smtClean="0">
                <a:solidFill>
                  <a:srgbClr val="000000"/>
                </a:solidFill>
              </a:rPr>
              <a:t>Master of Science</a:t>
            </a:r>
          </a:p>
          <a:p>
            <a:r>
              <a:rPr lang="en-US" dirty="0" smtClean="0">
                <a:solidFill>
                  <a:srgbClr val="000000"/>
                </a:solidFill>
              </a:rPr>
              <a:t>Biomedical Informatics &amp; Computational Biology</a:t>
            </a:r>
          </a:p>
          <a:p>
            <a:r>
              <a:rPr lang="en-US" dirty="0" smtClean="0">
                <a:solidFill>
                  <a:srgbClr val="000000"/>
                </a:solidFill>
              </a:rPr>
              <a:t>University of Minnesota, Rochester</a:t>
            </a:r>
          </a:p>
          <a:p>
            <a:r>
              <a:rPr lang="en-US" dirty="0" smtClean="0">
                <a:solidFill>
                  <a:srgbClr val="000000"/>
                </a:solidFill>
              </a:rPr>
              <a:t>April 23, 2015</a:t>
            </a:r>
            <a:endParaRPr lang="en-US" dirty="0">
              <a:solidFill>
                <a:srgbClr val="000000"/>
              </a:solidFill>
            </a:endParaRPr>
          </a:p>
        </p:txBody>
      </p:sp>
      <p:cxnSp>
        <p:nvCxnSpPr>
          <p:cNvPr id="4" name="Straight Connector 3"/>
          <p:cNvCxnSpPr/>
          <p:nvPr/>
        </p:nvCxnSpPr>
        <p:spPr>
          <a:xfrm flipV="1">
            <a:off x="0" y="29558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5372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Modeling Approach</a:t>
            </a:r>
            <a:endParaRPr lang="en-US" dirty="0"/>
          </a:p>
        </p:txBody>
      </p:sp>
      <p:sp>
        <p:nvSpPr>
          <p:cNvPr id="3" name="Content Placeholder 2"/>
          <p:cNvSpPr>
            <a:spLocks noGrp="1"/>
          </p:cNvSpPr>
          <p:nvPr>
            <p:ph idx="1"/>
          </p:nvPr>
        </p:nvSpPr>
        <p:spPr/>
        <p:txBody>
          <a:bodyPr/>
          <a:lstStyle/>
          <a:p>
            <a:r>
              <a:rPr lang="en-US" dirty="0" smtClean="0"/>
              <a:t>Top-Down Modeling</a:t>
            </a:r>
            <a:endParaRPr lang="en-US" dirty="0"/>
          </a:p>
          <a:p>
            <a:pPr marL="457200" lvl="1" indent="0">
              <a:buNone/>
            </a:pPr>
            <a:endParaRPr lang="en-US" dirty="0"/>
          </a:p>
          <a:p>
            <a:pPr marL="457200" lvl="1" indent="0">
              <a:buNone/>
            </a:pPr>
            <a:r>
              <a:rPr lang="en-US" dirty="0" smtClean="0"/>
              <a:t>Generic </a:t>
            </a:r>
            <a:r>
              <a:rPr lang="en-US" dirty="0" smtClean="0">
                <a:sym typeface="Wingdings"/>
              </a:rPr>
              <a:t> Specific</a:t>
            </a:r>
          </a:p>
          <a:p>
            <a:pPr marL="457200" lvl="1" indent="0">
              <a:buNone/>
            </a:pPr>
            <a:endParaRPr lang="en-US" dirty="0" smtClean="0">
              <a:sym typeface="Wingdings"/>
            </a:endParaRPr>
          </a:p>
          <a:p>
            <a:pPr marL="457200" lvl="1" indent="0">
              <a:buNone/>
            </a:pPr>
            <a:r>
              <a:rPr lang="en-US" dirty="0" smtClean="0">
                <a:sym typeface="Wingdings"/>
              </a:rPr>
              <a:t>At each level we specialize</a:t>
            </a:r>
          </a:p>
          <a:p>
            <a:pPr lvl="1"/>
            <a:r>
              <a:rPr lang="en-US" dirty="0" smtClean="0">
                <a:sym typeface="Wingdings"/>
              </a:rPr>
              <a:t>Properties</a:t>
            </a:r>
          </a:p>
          <a:p>
            <a:pPr lvl="1"/>
            <a:r>
              <a:rPr lang="en-US" dirty="0" smtClean="0">
                <a:sym typeface="Wingdings"/>
              </a:rPr>
              <a:t>Associations</a:t>
            </a:r>
          </a:p>
          <a:p>
            <a:pPr lvl="1"/>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10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2 at 9.21.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652" y="1225004"/>
            <a:ext cx="2836570" cy="5496471"/>
          </a:xfrm>
          <a:prstGeom prst="rect">
            <a:avLst/>
          </a:prstGeom>
        </p:spPr>
      </p:pic>
    </p:spTree>
    <p:extLst>
      <p:ext uri="{BB962C8B-B14F-4D97-AF65-F5344CB8AC3E}">
        <p14:creationId xmlns:p14="http://schemas.microsoft.com/office/powerpoint/2010/main" val="34412224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11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2 at 9.21.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44" y="1225005"/>
            <a:ext cx="7240411" cy="5339666"/>
          </a:xfrm>
          <a:prstGeom prst="rect">
            <a:avLst/>
          </a:prstGeom>
        </p:spPr>
      </p:pic>
    </p:spTree>
    <p:extLst>
      <p:ext uri="{BB962C8B-B14F-4D97-AF65-F5344CB8AC3E}">
        <p14:creationId xmlns:p14="http://schemas.microsoft.com/office/powerpoint/2010/main" val="8018133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5-04-22 at 9.21.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99" y="1225005"/>
            <a:ext cx="7336971" cy="5342025"/>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12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29914" y="5509495"/>
            <a:ext cx="7751689" cy="700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96335" y="5912556"/>
            <a:ext cx="3062110" cy="369332"/>
          </a:xfrm>
          <a:prstGeom prst="rect">
            <a:avLst/>
          </a:prstGeom>
          <a:noFill/>
        </p:spPr>
        <p:txBody>
          <a:bodyPr wrap="square" rtlCol="0">
            <a:spAutoFit/>
          </a:bodyPr>
          <a:lstStyle/>
          <a:p>
            <a:r>
              <a:rPr lang="en-US" dirty="0" smtClean="0">
                <a:solidFill>
                  <a:srgbClr val="FF0000"/>
                </a:solidFill>
              </a:rPr>
              <a:t>This does not make sense !!</a:t>
            </a:r>
          </a:p>
        </p:txBody>
      </p:sp>
      <p:cxnSp>
        <p:nvCxnSpPr>
          <p:cNvPr id="12" name="Straight Arrow Connector 11"/>
          <p:cNvCxnSpPr>
            <a:stCxn id="8" idx="3"/>
          </p:cNvCxnSpPr>
          <p:nvPr/>
        </p:nvCxnSpPr>
        <p:spPr>
          <a:xfrm>
            <a:off x="3358445" y="6097222"/>
            <a:ext cx="6491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403623" y="5136066"/>
            <a:ext cx="1597377" cy="369332"/>
          </a:xfrm>
          <a:prstGeom prst="rect">
            <a:avLst/>
          </a:prstGeom>
          <a:noFill/>
        </p:spPr>
        <p:txBody>
          <a:bodyPr wrap="square" rtlCol="0">
            <a:spAutoFit/>
          </a:bodyPr>
          <a:lstStyle/>
          <a:p>
            <a:r>
              <a:rPr lang="en-US" dirty="0" smtClean="0">
                <a:solidFill>
                  <a:srgbClr val="FF0000"/>
                </a:solidFill>
              </a:rPr>
              <a:t>If I have this</a:t>
            </a:r>
          </a:p>
        </p:txBody>
      </p:sp>
      <p:cxnSp>
        <p:nvCxnSpPr>
          <p:cNvPr id="16" name="Straight Arrow Connector 15"/>
          <p:cNvCxnSpPr/>
          <p:nvPr/>
        </p:nvCxnSpPr>
        <p:spPr>
          <a:xfrm flipH="1">
            <a:off x="4972758" y="5320732"/>
            <a:ext cx="13095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6808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Constraint or Bottom-up Modeling</a:t>
            </a:r>
          </a:p>
          <a:p>
            <a:pPr lvl="1"/>
            <a:r>
              <a:rPr lang="en-US" dirty="0" smtClean="0"/>
              <a:t>Start with a general model</a:t>
            </a:r>
          </a:p>
          <a:p>
            <a:pPr lvl="1"/>
            <a:r>
              <a:rPr lang="en-US" dirty="0" smtClean="0"/>
              <a:t>Becomes the most abstract level of exchange</a:t>
            </a:r>
          </a:p>
          <a:p>
            <a:pPr lvl="1"/>
            <a:r>
              <a:rPr lang="en-US" dirty="0" smtClean="0"/>
              <a:t>Specialize by</a:t>
            </a:r>
          </a:p>
          <a:p>
            <a:pPr lvl="2"/>
            <a:r>
              <a:rPr lang="en-US" dirty="0" smtClean="0"/>
              <a:t>Cardinality</a:t>
            </a:r>
          </a:p>
          <a:p>
            <a:pPr lvl="2"/>
            <a:r>
              <a:rPr lang="en-US" dirty="0" smtClean="0"/>
              <a:t>Values and value ranges</a:t>
            </a:r>
          </a:p>
          <a:p>
            <a:pPr lvl="2"/>
            <a:r>
              <a:rPr lang="en-US" dirty="0" smtClean="0"/>
              <a:t>Optional/Mandatory/Prohibited</a:t>
            </a:r>
          </a:p>
          <a:p>
            <a:pPr lvl="2"/>
            <a:r>
              <a:rPr lang="en-US" dirty="0" smtClean="0"/>
              <a:t>Enumeration subsets</a:t>
            </a:r>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5430071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Constraints on shared model:</a:t>
            </a:r>
          </a:p>
          <a:p>
            <a:pPr marL="0" indent="0">
              <a:buNone/>
            </a:pPr>
            <a:r>
              <a:rPr lang="en-US" dirty="0" smtClean="0"/>
              <a:t>	Abnormal A1C Test = Set of Constraints</a:t>
            </a:r>
          </a:p>
          <a:p>
            <a:pPr lvl="1"/>
            <a:r>
              <a:rPr lang="en-US" dirty="0" err="1" smtClean="0"/>
              <a:t>LaboratoryTest</a:t>
            </a:r>
            <a:r>
              <a:rPr lang="en-US" dirty="0" smtClean="0"/>
              <a:t> {</a:t>
            </a:r>
            <a:r>
              <a:rPr lang="en-US" dirty="0"/>
              <a:t>1</a:t>
            </a:r>
            <a:r>
              <a:rPr lang="en-US" dirty="0" smtClean="0"/>
              <a:t>}</a:t>
            </a:r>
          </a:p>
          <a:p>
            <a:pPr lvl="1"/>
            <a:r>
              <a:rPr lang="en-US" dirty="0" err="1" smtClean="0"/>
              <a:t>measuredValue</a:t>
            </a:r>
            <a:r>
              <a:rPr lang="en-US" dirty="0" smtClean="0"/>
              <a:t> {1..*}</a:t>
            </a:r>
          </a:p>
          <a:p>
            <a:pPr lvl="1"/>
            <a:r>
              <a:rPr lang="en-US" dirty="0" smtClean="0"/>
              <a:t>{x| x in {</a:t>
            </a:r>
            <a:r>
              <a:rPr lang="en-US" dirty="0" err="1" smtClean="0"/>
              <a:t>measuredValues</a:t>
            </a:r>
            <a:r>
              <a:rPr lang="en-US" dirty="0" smtClean="0"/>
              <a:t>},</a:t>
            </a:r>
          </a:p>
          <a:p>
            <a:pPr marL="457200" lvl="1" indent="0">
              <a:buNone/>
            </a:pPr>
            <a:r>
              <a:rPr lang="en-US" dirty="0"/>
              <a:t>	</a:t>
            </a:r>
            <a:r>
              <a:rPr lang="en-US" dirty="0" smtClean="0"/>
              <a:t>	 x &gt; SomeThresholdValueforA1C}</a:t>
            </a:r>
            <a:endParaRPr lang="en-US" dirty="0"/>
          </a:p>
        </p:txBody>
      </p:sp>
    </p:spTree>
    <p:extLst>
      <p:ext uri="{BB962C8B-B14F-4D97-AF65-F5344CB8AC3E}">
        <p14:creationId xmlns:p14="http://schemas.microsoft.com/office/powerpoint/2010/main" val="38527936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298051" y="3064467"/>
            <a:ext cx="3732111" cy="3142396"/>
          </a:xfrm>
          <a:prstGeom prst="rect">
            <a:avLst/>
          </a:prstGeom>
        </p:spPr>
      </p:pic>
      <p:sp>
        <p:nvSpPr>
          <p:cNvPr id="9" name="TextBox 8"/>
          <p:cNvSpPr txBox="1"/>
          <p:nvPr/>
        </p:nvSpPr>
        <p:spPr>
          <a:xfrm>
            <a:off x="1347707" y="3137453"/>
            <a:ext cx="1891974" cy="923330"/>
          </a:xfrm>
          <a:prstGeom prst="rect">
            <a:avLst/>
          </a:prstGeom>
          <a:noFill/>
        </p:spPr>
        <p:txBody>
          <a:bodyPr wrap="square" rtlCol="0">
            <a:spAutoFit/>
          </a:bodyPr>
          <a:lstStyle/>
          <a:p>
            <a:r>
              <a:rPr lang="en-US" dirty="0" smtClean="0">
                <a:solidFill>
                  <a:schemeClr val="bg1">
                    <a:lumMod val="95000"/>
                  </a:schemeClr>
                </a:solidFill>
              </a:rPr>
              <a:t>Constraints on Reference Model Elements</a:t>
            </a:r>
            <a:endParaRPr lang="en-US" dirty="0">
              <a:solidFill>
                <a:schemeClr val="bg1">
                  <a:lumMod val="95000"/>
                </a:schemeClr>
              </a:solidFill>
            </a:endParaRPr>
          </a:p>
        </p:txBody>
      </p:sp>
      <p:sp>
        <p:nvSpPr>
          <p:cNvPr id="12" name="Bent Arrow 11"/>
          <p:cNvSpPr/>
          <p:nvPr/>
        </p:nvSpPr>
        <p:spPr>
          <a:xfrm>
            <a:off x="2021561" y="1736367"/>
            <a:ext cx="1866056" cy="1328100"/>
          </a:xfrm>
          <a:prstGeom prst="bentArrow">
            <a:avLst>
              <a:gd name="adj1" fmla="val 25000"/>
              <a:gd name="adj2" fmla="val 24512"/>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“about”</a:t>
            </a:r>
            <a:endParaRPr lang="en-US" dirty="0">
              <a:solidFill>
                <a:schemeClr val="tx1"/>
              </a:solidFill>
            </a:endParaRPr>
          </a:p>
        </p:txBody>
      </p:sp>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43119" y="4807365"/>
            <a:ext cx="3148744" cy="923330"/>
          </a:xfrm>
          <a:prstGeom prst="rect">
            <a:avLst/>
          </a:prstGeom>
          <a:noFill/>
        </p:spPr>
        <p:txBody>
          <a:bodyPr wrap="none" lIns="91440" tIns="45720" rIns="91440" bIns="45720">
            <a:spAutoFit/>
          </a:bodyPr>
          <a:lstStyle/>
          <a:p>
            <a:pPr algn="ctr"/>
            <a:r>
              <a:rPr lang="en-US" sz="5400" dirty="0" smtClean="0"/>
              <a:t>Archetype</a:t>
            </a:r>
            <a:endParaRPr lang="en-US" sz="5400" dirty="0"/>
          </a:p>
        </p:txBody>
      </p:sp>
      <p:cxnSp>
        <p:nvCxnSpPr>
          <p:cNvPr id="17" name="Straight Arrow Connector 16"/>
          <p:cNvCxnSpPr/>
          <p:nvPr/>
        </p:nvCxnSpPr>
        <p:spPr>
          <a:xfrm flipH="1" flipV="1">
            <a:off x="2915714" y="4807366"/>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451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animBg="1"/>
      <p:bldP spid="13"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16</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508095" y="2329092"/>
            <a:ext cx="490010" cy="412583"/>
          </a:xfrm>
          <a:prstGeom prst="rect">
            <a:avLst/>
          </a:prstGeom>
        </p:spPr>
      </p:pic>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76596" y="4807365"/>
            <a:ext cx="3081793" cy="1754327"/>
          </a:xfrm>
          <a:prstGeom prst="rect">
            <a:avLst/>
          </a:prstGeom>
          <a:noFill/>
        </p:spPr>
        <p:txBody>
          <a:bodyPr wrap="none" lIns="91440" tIns="45720" rIns="91440" bIns="45720">
            <a:spAutoFit/>
          </a:bodyPr>
          <a:lstStyle/>
          <a:p>
            <a:pPr algn="ctr"/>
            <a:r>
              <a:rPr lang="en-US" sz="5400" dirty="0" smtClean="0"/>
              <a:t>Archetype </a:t>
            </a:r>
          </a:p>
          <a:p>
            <a:pPr algn="ctr"/>
            <a:r>
              <a:rPr lang="en-US" sz="5400" dirty="0" smtClean="0"/>
              <a:t>Library</a:t>
            </a:r>
            <a:endParaRPr lang="en-US" sz="5400" dirty="0"/>
          </a:p>
        </p:txBody>
      </p:sp>
      <p:cxnSp>
        <p:nvCxnSpPr>
          <p:cNvPr id="17" name="Straight Arrow Connector 16"/>
          <p:cNvCxnSpPr/>
          <p:nvPr/>
        </p:nvCxnSpPr>
        <p:spPr>
          <a:xfrm flipH="1" flipV="1">
            <a:off x="3926491" y="4435747"/>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1145090" y="1891629"/>
            <a:ext cx="1039118" cy="874925"/>
          </a:xfrm>
          <a:prstGeom prst="rect">
            <a:avLst/>
          </a:prstGeom>
        </p:spPr>
      </p:pic>
      <p:pic>
        <p:nvPicPr>
          <p:cNvPr id="16" name="Picture 15"/>
          <p:cNvPicPr>
            <a:picLocks noChangeAspect="1"/>
          </p:cNvPicPr>
          <p:nvPr/>
        </p:nvPicPr>
        <p:blipFill>
          <a:blip r:embed="rId4"/>
          <a:stretch>
            <a:fillRect/>
          </a:stretch>
        </p:blipFill>
        <p:spPr>
          <a:xfrm>
            <a:off x="379718" y="3042344"/>
            <a:ext cx="764564" cy="643754"/>
          </a:xfrm>
          <a:prstGeom prst="rect">
            <a:avLst/>
          </a:prstGeom>
        </p:spPr>
      </p:pic>
      <p:pic>
        <p:nvPicPr>
          <p:cNvPr id="18" name="Picture 17"/>
          <p:cNvPicPr>
            <a:picLocks noChangeAspect="1"/>
          </p:cNvPicPr>
          <p:nvPr/>
        </p:nvPicPr>
        <p:blipFill>
          <a:blip r:embed="rId4"/>
          <a:stretch>
            <a:fillRect/>
          </a:stretch>
        </p:blipFill>
        <p:spPr>
          <a:xfrm>
            <a:off x="1588656" y="2850445"/>
            <a:ext cx="945177" cy="795828"/>
          </a:xfrm>
          <a:prstGeom prst="rect">
            <a:avLst/>
          </a:prstGeom>
        </p:spPr>
      </p:pic>
      <p:pic>
        <p:nvPicPr>
          <p:cNvPr id="19" name="Picture 18"/>
          <p:cNvPicPr>
            <a:picLocks noChangeAspect="1"/>
          </p:cNvPicPr>
          <p:nvPr/>
        </p:nvPicPr>
        <p:blipFill>
          <a:blip r:embed="rId4"/>
          <a:stretch>
            <a:fillRect/>
          </a:stretch>
        </p:blipFill>
        <p:spPr>
          <a:xfrm>
            <a:off x="1014665" y="3158205"/>
            <a:ext cx="489355" cy="412031"/>
          </a:xfrm>
          <a:prstGeom prst="rect">
            <a:avLst/>
          </a:prstGeom>
        </p:spPr>
      </p:pic>
      <p:pic>
        <p:nvPicPr>
          <p:cNvPr id="20" name="Picture 19"/>
          <p:cNvPicPr>
            <a:picLocks noChangeAspect="1"/>
          </p:cNvPicPr>
          <p:nvPr/>
        </p:nvPicPr>
        <p:blipFill>
          <a:blip r:embed="rId4"/>
          <a:stretch>
            <a:fillRect/>
          </a:stretch>
        </p:blipFill>
        <p:spPr>
          <a:xfrm>
            <a:off x="510528" y="3514229"/>
            <a:ext cx="1146846" cy="965631"/>
          </a:xfrm>
          <a:prstGeom prst="rect">
            <a:avLst/>
          </a:prstGeom>
        </p:spPr>
      </p:pic>
      <p:pic>
        <p:nvPicPr>
          <p:cNvPr id="21" name="Picture 20"/>
          <p:cNvPicPr>
            <a:picLocks noChangeAspect="1"/>
          </p:cNvPicPr>
          <p:nvPr/>
        </p:nvPicPr>
        <p:blipFill>
          <a:blip r:embed="rId4"/>
          <a:stretch>
            <a:fillRect/>
          </a:stretch>
        </p:blipFill>
        <p:spPr>
          <a:xfrm>
            <a:off x="1392038" y="4163611"/>
            <a:ext cx="764564" cy="643754"/>
          </a:xfrm>
          <a:prstGeom prst="rect">
            <a:avLst/>
          </a:prstGeom>
        </p:spPr>
      </p:pic>
      <p:pic>
        <p:nvPicPr>
          <p:cNvPr id="22" name="Picture 21"/>
          <p:cNvPicPr>
            <a:picLocks noChangeAspect="1"/>
          </p:cNvPicPr>
          <p:nvPr/>
        </p:nvPicPr>
        <p:blipFill>
          <a:blip r:embed="rId4"/>
          <a:stretch>
            <a:fillRect/>
          </a:stretch>
        </p:blipFill>
        <p:spPr>
          <a:xfrm>
            <a:off x="2443527" y="3248359"/>
            <a:ext cx="764564" cy="643754"/>
          </a:xfrm>
          <a:prstGeom prst="rect">
            <a:avLst/>
          </a:prstGeom>
        </p:spPr>
      </p:pic>
      <p:pic>
        <p:nvPicPr>
          <p:cNvPr id="23" name="Picture 22"/>
          <p:cNvPicPr>
            <a:picLocks noChangeAspect="1"/>
          </p:cNvPicPr>
          <p:nvPr/>
        </p:nvPicPr>
        <p:blipFill>
          <a:blip r:embed="rId4"/>
          <a:stretch>
            <a:fillRect/>
          </a:stretch>
        </p:blipFill>
        <p:spPr>
          <a:xfrm>
            <a:off x="379718" y="4707883"/>
            <a:ext cx="764564" cy="643754"/>
          </a:xfrm>
          <a:prstGeom prst="rect">
            <a:avLst/>
          </a:prstGeom>
        </p:spPr>
      </p:pic>
      <p:pic>
        <p:nvPicPr>
          <p:cNvPr id="24" name="Picture 23"/>
          <p:cNvPicPr>
            <a:picLocks noChangeAspect="1"/>
          </p:cNvPicPr>
          <p:nvPr/>
        </p:nvPicPr>
        <p:blipFill>
          <a:blip r:embed="rId4"/>
          <a:stretch>
            <a:fillRect/>
          </a:stretch>
        </p:blipFill>
        <p:spPr>
          <a:xfrm>
            <a:off x="1517664" y="5351637"/>
            <a:ext cx="764564" cy="643754"/>
          </a:xfrm>
          <a:prstGeom prst="rect">
            <a:avLst/>
          </a:prstGeom>
        </p:spPr>
      </p:pic>
      <p:pic>
        <p:nvPicPr>
          <p:cNvPr id="25" name="Picture 24"/>
          <p:cNvPicPr>
            <a:picLocks noChangeAspect="1"/>
          </p:cNvPicPr>
          <p:nvPr/>
        </p:nvPicPr>
        <p:blipFill>
          <a:blip r:embed="rId4"/>
          <a:stretch>
            <a:fillRect/>
          </a:stretch>
        </p:blipFill>
        <p:spPr>
          <a:xfrm>
            <a:off x="2156602" y="4318921"/>
            <a:ext cx="764564" cy="643754"/>
          </a:xfrm>
          <a:prstGeom prst="rect">
            <a:avLst/>
          </a:prstGeom>
        </p:spPr>
      </p:pic>
      <p:pic>
        <p:nvPicPr>
          <p:cNvPr id="26" name="Picture 25"/>
          <p:cNvPicPr>
            <a:picLocks noChangeAspect="1"/>
          </p:cNvPicPr>
          <p:nvPr/>
        </p:nvPicPr>
        <p:blipFill>
          <a:blip r:embed="rId4"/>
          <a:stretch>
            <a:fillRect/>
          </a:stretch>
        </p:blipFill>
        <p:spPr>
          <a:xfrm>
            <a:off x="2538884" y="2097921"/>
            <a:ext cx="764564" cy="643754"/>
          </a:xfrm>
          <a:prstGeom prst="rect">
            <a:avLst/>
          </a:prstGeom>
        </p:spPr>
      </p:pic>
      <p:pic>
        <p:nvPicPr>
          <p:cNvPr id="27" name="Picture 26"/>
          <p:cNvPicPr>
            <a:picLocks noChangeAspect="1"/>
          </p:cNvPicPr>
          <p:nvPr/>
        </p:nvPicPr>
        <p:blipFill>
          <a:blip r:embed="rId4"/>
          <a:stretch>
            <a:fillRect/>
          </a:stretch>
        </p:blipFill>
        <p:spPr>
          <a:xfrm>
            <a:off x="753100" y="5712596"/>
            <a:ext cx="764564" cy="643754"/>
          </a:xfrm>
          <a:prstGeom prst="rect">
            <a:avLst/>
          </a:prstGeom>
        </p:spPr>
      </p:pic>
      <p:pic>
        <p:nvPicPr>
          <p:cNvPr id="28" name="Picture 27"/>
          <p:cNvPicPr>
            <a:picLocks noChangeAspect="1"/>
          </p:cNvPicPr>
          <p:nvPr/>
        </p:nvPicPr>
        <p:blipFill>
          <a:blip r:embed="rId4"/>
          <a:stretch>
            <a:fillRect/>
          </a:stretch>
        </p:blipFill>
        <p:spPr>
          <a:xfrm>
            <a:off x="2437855" y="5227407"/>
            <a:ext cx="764564" cy="643754"/>
          </a:xfrm>
          <a:prstGeom prst="rect">
            <a:avLst/>
          </a:prstGeom>
        </p:spPr>
      </p:pic>
      <p:sp>
        <p:nvSpPr>
          <p:cNvPr id="5" name="Double Brace 4"/>
          <p:cNvSpPr/>
          <p:nvPr/>
        </p:nvSpPr>
        <p:spPr>
          <a:xfrm>
            <a:off x="1" y="1660458"/>
            <a:ext cx="3874658" cy="4844437"/>
          </a:xfrm>
          <a:prstGeom prst="brace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30854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Without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1807098" y="3446817"/>
            <a:ext cx="4966400" cy="2909533"/>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a:t>c</a:t>
            </a:r>
            <a:r>
              <a:rPr lang="en-US" dirty="0" smtClean="0"/>
              <a:t>odes constraints:</a:t>
            </a:r>
          </a:p>
          <a:p>
            <a:pPr algn="ctr"/>
            <a:r>
              <a:rPr lang="en-US" dirty="0" err="1" smtClean="0"/>
              <a:t>LaboratoryTest</a:t>
            </a:r>
            <a:r>
              <a:rPr lang="en-US" dirty="0" smtClean="0"/>
              <a:t> == “A1C”,</a:t>
            </a:r>
          </a:p>
          <a:p>
            <a:pPr algn="ctr"/>
            <a:r>
              <a:rPr lang="en-US" dirty="0" err="1" smtClean="0"/>
              <a:t>measuredValue</a:t>
            </a:r>
            <a:r>
              <a:rPr lang="en-US" dirty="0" smtClean="0"/>
              <a:t> &gt; </a:t>
            </a:r>
            <a:r>
              <a:rPr lang="en-US" dirty="0" err="1" smtClean="0"/>
              <a:t>threashold</a:t>
            </a:r>
            <a:r>
              <a:rPr lang="en-US" dirty="0" smtClean="0"/>
              <a:t> value</a:t>
            </a:r>
          </a:p>
          <a:p>
            <a:pPr algn="ctr"/>
            <a:r>
              <a:rPr lang="en-US" dirty="0" smtClean="0"/>
              <a:t>….</a:t>
            </a:r>
          </a:p>
          <a:p>
            <a:pPr algn="ctr"/>
            <a:r>
              <a:rPr lang="en-US" dirty="0" smtClean="0"/>
              <a:t>Other constraints…</a:t>
            </a:r>
            <a:endParaRPr lang="en-US" dirty="0"/>
          </a:p>
        </p:txBody>
      </p:sp>
    </p:spTree>
    <p:extLst>
      <p:ext uri="{BB962C8B-B14F-4D97-AF65-F5344CB8AC3E}">
        <p14:creationId xmlns:p14="http://schemas.microsoft.com/office/powerpoint/2010/main" val="23487229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2715418" y="5273889"/>
            <a:ext cx="3267623" cy="1199082"/>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p:txBody>
      </p:sp>
      <p:pic>
        <p:nvPicPr>
          <p:cNvPr id="5" name="Picture 4" descr="Screen Shot 2015-04-20 at 10.47.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726" y="2814948"/>
            <a:ext cx="1820501" cy="2458941"/>
          </a:xfrm>
          <a:prstGeom prst="rect">
            <a:avLst/>
          </a:prstGeom>
        </p:spPr>
      </p:pic>
      <p:sp>
        <p:nvSpPr>
          <p:cNvPr id="8" name="TextBox 7"/>
          <p:cNvSpPr txBox="1"/>
          <p:nvPr/>
        </p:nvSpPr>
        <p:spPr>
          <a:xfrm>
            <a:off x="6738537" y="5319272"/>
            <a:ext cx="1243227" cy="369332"/>
          </a:xfrm>
          <a:prstGeom prst="rect">
            <a:avLst/>
          </a:prstGeom>
          <a:noFill/>
        </p:spPr>
        <p:txBody>
          <a:bodyPr wrap="square" rtlCol="0">
            <a:spAutoFit/>
          </a:bodyPr>
          <a:lstStyle/>
          <a:p>
            <a:r>
              <a:rPr lang="en-US" dirty="0" smtClean="0"/>
              <a:t>Archetypes</a:t>
            </a:r>
            <a:endParaRPr lang="en-US" dirty="0"/>
          </a:p>
        </p:txBody>
      </p:sp>
      <p:cxnSp>
        <p:nvCxnSpPr>
          <p:cNvPr id="10" name="Straight Arrow Connector 9"/>
          <p:cNvCxnSpPr/>
          <p:nvPr/>
        </p:nvCxnSpPr>
        <p:spPr>
          <a:xfrm flipV="1">
            <a:off x="5027985" y="4159506"/>
            <a:ext cx="1205162" cy="958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393008" y="3403854"/>
            <a:ext cx="25917" cy="1870035"/>
          </a:xfrm>
          <a:prstGeom prst="straightConnector1">
            <a:avLst/>
          </a:prstGeom>
          <a:ln w="38100" cmpd="sng">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Bent Arrow 8"/>
          <p:cNvSpPr/>
          <p:nvPr/>
        </p:nvSpPr>
        <p:spPr>
          <a:xfrm flipH="1">
            <a:off x="6481379" y="1769242"/>
            <a:ext cx="825971" cy="929182"/>
          </a:xfrm>
          <a:prstGeom prst="bentArrow">
            <a:avLst>
              <a:gd name="adj1" fmla="val 25000"/>
              <a:gd name="adj2" fmla="val 28107"/>
              <a:gd name="adj3" fmla="val 25000"/>
              <a:gd name="adj4" fmla="val 73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46059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Reference Model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Screen Shot 2015-04-21 at 11.17.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3197"/>
            <a:ext cx="9144000" cy="4593167"/>
          </a:xfrm>
          <a:prstGeom prst="rect">
            <a:avLst/>
          </a:prstGeom>
        </p:spPr>
      </p:pic>
      <p:sp>
        <p:nvSpPr>
          <p:cNvPr id="3" name="TextBox 2"/>
          <p:cNvSpPr txBox="1"/>
          <p:nvPr/>
        </p:nvSpPr>
        <p:spPr>
          <a:xfrm>
            <a:off x="230903" y="5524606"/>
            <a:ext cx="285943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err="1" smtClean="0"/>
              <a:t>miniCIMI</a:t>
            </a:r>
            <a:r>
              <a:rPr lang="en-US" dirty="0" smtClean="0"/>
              <a:t> Reference Model</a:t>
            </a:r>
            <a:endParaRPr lang="en-US" dirty="0"/>
          </a:p>
        </p:txBody>
      </p:sp>
    </p:spTree>
    <p:extLst>
      <p:ext uri="{BB962C8B-B14F-4D97-AF65-F5344CB8AC3E}">
        <p14:creationId xmlns:p14="http://schemas.microsoft.com/office/powerpoint/2010/main" val="24391611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Advisers</a:t>
            </a:r>
            <a:endParaRPr lang="en-US" dirty="0"/>
          </a:p>
        </p:txBody>
      </p:sp>
      <p:sp>
        <p:nvSpPr>
          <p:cNvPr id="3" name="Content Placeholder 2"/>
          <p:cNvSpPr>
            <a:spLocks noGrp="1"/>
          </p:cNvSpPr>
          <p:nvPr>
            <p:ph idx="1"/>
          </p:nvPr>
        </p:nvSpPr>
        <p:spPr/>
        <p:txBody>
          <a:bodyPr/>
          <a:lstStyle/>
          <a:p>
            <a:pPr marL="457200" lvl="1"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Screen Shot 2015-04-22 at 1.41.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61014"/>
            <a:ext cx="1168005" cy="1463970"/>
          </a:xfrm>
          <a:prstGeom prst="rect">
            <a:avLst/>
          </a:prstGeom>
        </p:spPr>
      </p:pic>
      <p:sp>
        <p:nvSpPr>
          <p:cNvPr id="9" name="TextBox 8"/>
          <p:cNvSpPr txBox="1"/>
          <p:nvPr/>
        </p:nvSpPr>
        <p:spPr>
          <a:xfrm>
            <a:off x="2317916" y="1461014"/>
            <a:ext cx="5843634" cy="1538883"/>
          </a:xfrm>
          <a:prstGeom prst="rect">
            <a:avLst/>
          </a:prstGeom>
          <a:noFill/>
        </p:spPr>
        <p:txBody>
          <a:bodyPr wrap="square" rtlCol="0">
            <a:spAutoFit/>
          </a:bodyPr>
          <a:lstStyle/>
          <a:p>
            <a:r>
              <a:rPr lang="en-US" sz="2400" b="1" dirty="0" smtClean="0"/>
              <a:t>Dr. Christopher </a:t>
            </a:r>
            <a:r>
              <a:rPr lang="en-US" sz="2400" b="1" dirty="0"/>
              <a:t>G. Chute</a:t>
            </a:r>
            <a:r>
              <a:rPr lang="en-US" sz="2400" dirty="0"/>
              <a:t>, </a:t>
            </a:r>
            <a:r>
              <a:rPr lang="en-US" sz="2400" dirty="0" smtClean="0"/>
              <a:t>MD, Dr. P.H.</a:t>
            </a:r>
          </a:p>
          <a:p>
            <a:r>
              <a:rPr lang="en-US" sz="1400" dirty="0" smtClean="0"/>
              <a:t>Bloomberg Distinguished Professor of Health Informatics,</a:t>
            </a:r>
          </a:p>
          <a:p>
            <a:r>
              <a:rPr lang="en-US" sz="1400" dirty="0" smtClean="0"/>
              <a:t>Professor of Medicine, Public Health, and Nursing,</a:t>
            </a:r>
          </a:p>
          <a:p>
            <a:r>
              <a:rPr lang="en-US" sz="1400" dirty="0" smtClean="0"/>
              <a:t>Chief Health Information Research Officer,</a:t>
            </a:r>
          </a:p>
          <a:p>
            <a:r>
              <a:rPr lang="en-US" sz="1400" dirty="0" smtClean="0"/>
              <a:t>Johns </a:t>
            </a:r>
            <a:r>
              <a:rPr lang="en-US" sz="1400" dirty="0" smtClean="0"/>
              <a:t>Hopkins Medicine Professor,</a:t>
            </a:r>
          </a:p>
          <a:p>
            <a:r>
              <a:rPr lang="en-US" sz="1400" dirty="0" smtClean="0"/>
              <a:t>Johns </a:t>
            </a:r>
            <a:r>
              <a:rPr lang="en-US" sz="1400" dirty="0" smtClean="0"/>
              <a:t>Hopkins, Baltimore, Maryland.</a:t>
            </a:r>
          </a:p>
        </p:txBody>
      </p:sp>
      <p:sp>
        <p:nvSpPr>
          <p:cNvPr id="10" name="TextBox 9"/>
          <p:cNvSpPr txBox="1"/>
          <p:nvPr/>
        </p:nvSpPr>
        <p:spPr>
          <a:xfrm>
            <a:off x="2282392" y="3667665"/>
            <a:ext cx="184666" cy="369332"/>
          </a:xfrm>
          <a:prstGeom prst="rect">
            <a:avLst/>
          </a:prstGeom>
          <a:noFill/>
        </p:spPr>
        <p:txBody>
          <a:bodyPr wrap="none" rtlCol="0">
            <a:spAutoFit/>
          </a:bodyPr>
          <a:lstStyle/>
          <a:p>
            <a:endParaRPr lang="en-US" dirty="0"/>
          </a:p>
        </p:txBody>
      </p:sp>
      <p:pic>
        <p:nvPicPr>
          <p:cNvPr id="11" name="Picture 10" descr="Screen Shot 2015-04-22 at 1.51.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107826"/>
            <a:ext cx="1164850" cy="1550809"/>
          </a:xfrm>
          <a:prstGeom prst="rect">
            <a:avLst/>
          </a:prstGeom>
        </p:spPr>
      </p:pic>
      <p:sp>
        <p:nvSpPr>
          <p:cNvPr id="12" name="TextBox 11"/>
          <p:cNvSpPr txBox="1"/>
          <p:nvPr/>
        </p:nvSpPr>
        <p:spPr>
          <a:xfrm>
            <a:off x="2317916" y="3068392"/>
            <a:ext cx="5843634" cy="1538883"/>
          </a:xfrm>
          <a:prstGeom prst="rect">
            <a:avLst/>
          </a:prstGeom>
          <a:noFill/>
        </p:spPr>
        <p:txBody>
          <a:bodyPr wrap="square" rtlCol="0">
            <a:spAutoFit/>
          </a:bodyPr>
          <a:lstStyle/>
          <a:p>
            <a:r>
              <a:rPr lang="en-US" sz="2400" b="1" dirty="0" smtClean="0"/>
              <a:t>Dr. Claudia Neuhauser</a:t>
            </a:r>
            <a:r>
              <a:rPr lang="en-US" sz="2400" dirty="0" smtClean="0"/>
              <a:t>, PhD.</a:t>
            </a:r>
          </a:p>
          <a:p>
            <a:r>
              <a:rPr lang="en-US" sz="1400" dirty="0" smtClean="0"/>
              <a:t>Director of Informatics Institute,</a:t>
            </a:r>
          </a:p>
          <a:p>
            <a:r>
              <a:rPr lang="en-US" sz="1400" dirty="0" smtClean="0"/>
              <a:t>Interim Director, Minnesota Supercomputing Institute,</a:t>
            </a:r>
          </a:p>
          <a:p>
            <a:r>
              <a:rPr lang="en-US" sz="1400" dirty="0" smtClean="0"/>
              <a:t>Office of the Vice President for Research,</a:t>
            </a:r>
          </a:p>
          <a:p>
            <a:r>
              <a:rPr lang="en-US" sz="1400" dirty="0" smtClean="0"/>
              <a:t>Director of Graduate Studies, Biomedical Informatics &amp; Computational Biology</a:t>
            </a:r>
          </a:p>
          <a:p>
            <a:r>
              <a:rPr lang="en-US" sz="1400" dirty="0" smtClean="0"/>
              <a:t>University Of Minnesota,  Minneapolis, Minnesota.</a:t>
            </a:r>
          </a:p>
        </p:txBody>
      </p:sp>
      <p:pic>
        <p:nvPicPr>
          <p:cNvPr id="13" name="Picture 12" descr="Screen Shot 2015-04-22 at 2.03.1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839298"/>
            <a:ext cx="1164490" cy="1384551"/>
          </a:xfrm>
          <a:prstGeom prst="rect">
            <a:avLst/>
          </a:prstGeom>
        </p:spPr>
      </p:pic>
      <p:sp>
        <p:nvSpPr>
          <p:cNvPr id="14" name="TextBox 13"/>
          <p:cNvSpPr txBox="1"/>
          <p:nvPr/>
        </p:nvSpPr>
        <p:spPr>
          <a:xfrm>
            <a:off x="2317916" y="4700608"/>
            <a:ext cx="5843634" cy="1538883"/>
          </a:xfrm>
          <a:prstGeom prst="rect">
            <a:avLst/>
          </a:prstGeom>
          <a:noFill/>
        </p:spPr>
        <p:txBody>
          <a:bodyPr wrap="square" rtlCol="0">
            <a:spAutoFit/>
          </a:bodyPr>
          <a:lstStyle/>
          <a:p>
            <a:r>
              <a:rPr lang="en-US" sz="2400" b="1" dirty="0" smtClean="0"/>
              <a:t>Dr. Guoqian Jiang</a:t>
            </a:r>
            <a:r>
              <a:rPr lang="en-US" sz="2400" dirty="0" smtClean="0"/>
              <a:t>, MD, PhD.</a:t>
            </a:r>
          </a:p>
          <a:p>
            <a:r>
              <a:rPr lang="en-US" sz="1400" dirty="0" smtClean="0"/>
              <a:t>Associate Professor of Biomedical Informatics,</a:t>
            </a:r>
          </a:p>
          <a:p>
            <a:r>
              <a:rPr lang="en-US" sz="1400" dirty="0" smtClean="0"/>
              <a:t>Associate Consultant in Department of Health Sciences Research,</a:t>
            </a:r>
          </a:p>
          <a:p>
            <a:r>
              <a:rPr lang="en-US" sz="1400" dirty="0" smtClean="0"/>
              <a:t>Division of Biomedical Statistics &amp; Informatics,</a:t>
            </a:r>
          </a:p>
          <a:p>
            <a:r>
              <a:rPr lang="en-US" sz="1400" dirty="0" smtClean="0"/>
              <a:t>Mayo Clinic College of Medicine,</a:t>
            </a:r>
          </a:p>
          <a:p>
            <a:r>
              <a:rPr lang="en-US" sz="1400" dirty="0" smtClean="0"/>
              <a:t>Rochester, Minnesota.</a:t>
            </a:r>
          </a:p>
        </p:txBody>
      </p:sp>
    </p:spTree>
    <p:extLst>
      <p:ext uri="{BB962C8B-B14F-4D97-AF65-F5344CB8AC3E}">
        <p14:creationId xmlns:p14="http://schemas.microsoft.com/office/powerpoint/2010/main" val="20423695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1 at 12.1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9" y="2075221"/>
            <a:ext cx="8495862" cy="4782779"/>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An Archetype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24069" y="1488967"/>
            <a:ext cx="3056759" cy="1200329"/>
          </a:xfrm>
          <a:prstGeom prst="rect">
            <a:avLst/>
          </a:prstGeom>
          <a:noFill/>
        </p:spPr>
        <p:txBody>
          <a:bodyPr wrap="square" rtlCol="0">
            <a:spAutoFit/>
          </a:bodyPr>
          <a:lstStyle/>
          <a:p>
            <a:r>
              <a:rPr lang="en-US" dirty="0" smtClean="0"/>
              <a:t>Simple Example: Specimen collection from a body site</a:t>
            </a:r>
          </a:p>
          <a:p>
            <a:endParaRPr lang="en-US" dirty="0"/>
          </a:p>
          <a:p>
            <a:endParaRPr lang="en-US" dirty="0"/>
          </a:p>
        </p:txBody>
      </p:sp>
      <p:pic>
        <p:nvPicPr>
          <p:cNvPr id="8" name="Picture 7" descr="Screen Shot 2015-04-21 at 11.17.3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703" y="1375542"/>
            <a:ext cx="4951098" cy="2487010"/>
          </a:xfrm>
          <a:prstGeom prst="rect">
            <a:avLst/>
          </a:prstGeom>
          <a:ln w="38100" cmpd="sng">
            <a:solidFill>
              <a:schemeClr val="tx1"/>
            </a:solidFill>
          </a:ln>
        </p:spPr>
      </p:pic>
      <p:pic>
        <p:nvPicPr>
          <p:cNvPr id="10" name="Picture 9"/>
          <p:cNvPicPr>
            <a:picLocks noChangeAspect="1"/>
          </p:cNvPicPr>
          <p:nvPr/>
        </p:nvPicPr>
        <p:blipFill>
          <a:blip r:embed="rId5"/>
          <a:stretch>
            <a:fillRect/>
          </a:stretch>
        </p:blipFill>
        <p:spPr>
          <a:xfrm>
            <a:off x="1672896" y="2461000"/>
            <a:ext cx="271139" cy="228296"/>
          </a:xfrm>
          <a:prstGeom prst="rect">
            <a:avLst/>
          </a:prstGeom>
        </p:spPr>
      </p:pic>
      <p:pic>
        <p:nvPicPr>
          <p:cNvPr id="11" name="Picture 10"/>
          <p:cNvPicPr>
            <a:picLocks noChangeAspect="1"/>
          </p:cNvPicPr>
          <p:nvPr/>
        </p:nvPicPr>
        <p:blipFill>
          <a:blip r:embed="rId5"/>
          <a:stretch>
            <a:fillRect/>
          </a:stretch>
        </p:blipFill>
        <p:spPr>
          <a:xfrm>
            <a:off x="2008470" y="4461297"/>
            <a:ext cx="271139" cy="228296"/>
          </a:xfrm>
          <a:prstGeom prst="rect">
            <a:avLst/>
          </a:prstGeom>
        </p:spPr>
      </p:pic>
      <p:pic>
        <p:nvPicPr>
          <p:cNvPr id="12" name="Picture 11"/>
          <p:cNvPicPr>
            <a:picLocks noChangeAspect="1"/>
          </p:cNvPicPr>
          <p:nvPr/>
        </p:nvPicPr>
        <p:blipFill>
          <a:blip r:embed="rId5"/>
          <a:stretch>
            <a:fillRect/>
          </a:stretch>
        </p:blipFill>
        <p:spPr>
          <a:xfrm>
            <a:off x="5500413" y="4461297"/>
            <a:ext cx="271139" cy="228296"/>
          </a:xfrm>
          <a:prstGeom prst="rect">
            <a:avLst/>
          </a:prstGeom>
        </p:spPr>
      </p:pic>
      <p:pic>
        <p:nvPicPr>
          <p:cNvPr id="13" name="Picture 12"/>
          <p:cNvPicPr>
            <a:picLocks noChangeAspect="1"/>
          </p:cNvPicPr>
          <p:nvPr/>
        </p:nvPicPr>
        <p:blipFill>
          <a:blip r:embed="rId5"/>
          <a:stretch>
            <a:fillRect/>
          </a:stretch>
        </p:blipFill>
        <p:spPr>
          <a:xfrm>
            <a:off x="5482895" y="5973034"/>
            <a:ext cx="271139" cy="228296"/>
          </a:xfrm>
          <a:prstGeom prst="rect">
            <a:avLst/>
          </a:prstGeom>
        </p:spPr>
      </p:pic>
      <p:pic>
        <p:nvPicPr>
          <p:cNvPr id="14" name="Picture 13"/>
          <p:cNvPicPr>
            <a:picLocks noChangeAspect="1"/>
          </p:cNvPicPr>
          <p:nvPr/>
        </p:nvPicPr>
        <p:blipFill>
          <a:blip r:embed="rId5"/>
          <a:stretch>
            <a:fillRect/>
          </a:stretch>
        </p:blipFill>
        <p:spPr>
          <a:xfrm>
            <a:off x="8311931" y="4895724"/>
            <a:ext cx="271139" cy="228296"/>
          </a:xfrm>
          <a:prstGeom prst="rect">
            <a:avLst/>
          </a:prstGeom>
        </p:spPr>
      </p:pic>
      <p:sp>
        <p:nvSpPr>
          <p:cNvPr id="15" name="TextBox 14"/>
          <p:cNvSpPr txBox="1"/>
          <p:nvPr/>
        </p:nvSpPr>
        <p:spPr>
          <a:xfrm>
            <a:off x="8031655" y="1488967"/>
            <a:ext cx="551415" cy="369332"/>
          </a:xfrm>
          <a:prstGeom prst="rect">
            <a:avLst/>
          </a:prstGeom>
          <a:noFill/>
        </p:spPr>
        <p:txBody>
          <a:bodyPr wrap="square" rtlCol="0">
            <a:spAutoFit/>
          </a:bodyPr>
          <a:lstStyle/>
          <a:p>
            <a:r>
              <a:rPr lang="en-US" dirty="0" smtClean="0"/>
              <a:t>RM</a:t>
            </a:r>
            <a:endParaRPr lang="en-US" dirty="0"/>
          </a:p>
        </p:txBody>
      </p:sp>
    </p:spTree>
    <p:extLst>
      <p:ext uri="{BB962C8B-B14F-4D97-AF65-F5344CB8AC3E}">
        <p14:creationId xmlns:p14="http://schemas.microsoft.com/office/powerpoint/2010/main" val="12008744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Clinical Models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can create …. more Clinical Models  =&gt; </a:t>
            </a:r>
            <a:endParaRPr lang="en-US" dirty="0"/>
          </a:p>
          <a:p>
            <a:pPr marL="0" indent="0">
              <a:buNone/>
            </a:pPr>
            <a:r>
              <a:rPr lang="en-US" dirty="0" smtClean="0"/>
              <a:t>		For Example:</a:t>
            </a:r>
          </a:p>
          <a:p>
            <a:pPr marL="0" indent="0">
              <a:buNone/>
            </a:pPr>
            <a:r>
              <a:rPr lang="en-US" dirty="0"/>
              <a:t>	</a:t>
            </a:r>
            <a:r>
              <a:rPr lang="en-US" dirty="0" smtClean="0"/>
              <a:t>		Laboratory Test, </a:t>
            </a:r>
          </a:p>
          <a:p>
            <a:pPr marL="0" indent="0">
              <a:buNone/>
            </a:pPr>
            <a:r>
              <a:rPr lang="en-US" dirty="0"/>
              <a:t>	</a:t>
            </a:r>
            <a:r>
              <a:rPr lang="en-US" dirty="0" smtClean="0"/>
              <a:t>		Diagnostics,</a:t>
            </a:r>
          </a:p>
          <a:p>
            <a:pPr marL="0" indent="0">
              <a:buNone/>
            </a:pPr>
            <a:r>
              <a:rPr lang="en-US" dirty="0"/>
              <a:t>	</a:t>
            </a:r>
            <a:r>
              <a:rPr lang="en-US" dirty="0" smtClean="0"/>
              <a:t>		Specimen , and so on…</a:t>
            </a:r>
          </a:p>
          <a:p>
            <a:pPr marL="0" indent="0">
              <a:buNone/>
            </a:pPr>
            <a:r>
              <a:rPr lang="en-US" dirty="0" smtClean="0"/>
              <a:t>And share them</a:t>
            </a:r>
            <a:endParaRPr lang="en-US" dirty="0"/>
          </a:p>
          <a:p>
            <a:pPr marL="0" indent="0">
              <a:buNone/>
            </a:pPr>
            <a:r>
              <a:rPr lang="en-US" dirty="0" smtClean="0"/>
              <a:t>“Shared Clinical Information Models” </a:t>
            </a:r>
          </a:p>
          <a:p>
            <a:pPr marL="457200" lvl="1" indent="0">
              <a:buNone/>
            </a:pPr>
            <a:r>
              <a:rPr lang="en-US" dirty="0"/>
              <a:t>	</a:t>
            </a:r>
            <a:r>
              <a:rPr lang="en-US" dirty="0" smtClean="0"/>
              <a:t>– help improve Interoperability</a:t>
            </a:r>
          </a:p>
          <a:p>
            <a:pPr marL="457200" lvl="1" indent="0">
              <a:buNone/>
            </a:pP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21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9140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4400" dirty="0" smtClean="0"/>
              <a:t>Archetypes – what, why?</a:t>
            </a:r>
            <a:r>
              <a:rPr lang="en-US" sz="4400" dirty="0">
                <a:solidFill>
                  <a:srgbClr val="008000"/>
                </a:solidFill>
                <a:latin typeface="Zapf Dingbats"/>
                <a:ea typeface="Zapf Dingbats"/>
                <a:cs typeface="Zapf Dingbats"/>
                <a:sym typeface="Zapf Dingbats"/>
              </a:rPr>
              <a:t> </a:t>
            </a:r>
            <a:r>
              <a:rPr lang="en-US" sz="4400" dirty="0" smtClean="0">
                <a:solidFill>
                  <a:srgbClr val="008000"/>
                </a:solidFill>
                <a:latin typeface="Zapf Dingbats"/>
                <a:ea typeface="Zapf Dingbats"/>
                <a:cs typeface="Zapf Dingbats"/>
                <a:sym typeface="Zapf Dingbats"/>
              </a:rPr>
              <a:t> ✔</a:t>
            </a:r>
            <a:r>
              <a:rPr lang="en-US" sz="4400" dirty="0" smtClean="0"/>
              <a:t> </a:t>
            </a:r>
          </a:p>
          <a:p>
            <a:endParaRPr lang="en-US" sz="4400" dirty="0" smtClean="0"/>
          </a:p>
          <a:p>
            <a:r>
              <a:rPr lang="en-US" sz="4400" b="1" dirty="0" smtClean="0"/>
              <a:t>Archetype Modeling Language</a:t>
            </a:r>
          </a:p>
          <a:p>
            <a:endParaRPr lang="en-US" sz="4400" dirty="0" smtClean="0"/>
          </a:p>
          <a:p>
            <a:r>
              <a:rPr lang="en-US" sz="4400" dirty="0" smtClean="0"/>
              <a:t>AML Tooling</a:t>
            </a:r>
          </a:p>
          <a:p>
            <a:endParaRPr lang="en-US" dirty="0" smtClean="0"/>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0274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fontScale="90000"/>
          </a:bodyPr>
          <a:lstStyle/>
          <a:p>
            <a:r>
              <a:rPr lang="en-US" dirty="0" smtClean="0"/>
              <a:t>Clinical Information Modeling Initiative</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Since 2011</a:t>
            </a:r>
          </a:p>
          <a:p>
            <a:pPr lvl="1"/>
            <a:r>
              <a:rPr lang="en-US" dirty="0">
                <a:hlinkClick r:id="rId3"/>
              </a:rPr>
              <a:t>http://www.opencimi.org</a:t>
            </a:r>
            <a:r>
              <a:rPr lang="en-US" dirty="0" smtClean="0">
                <a:hlinkClick r:id="rId3"/>
              </a:rPr>
              <a:t>/</a:t>
            </a:r>
            <a:endParaRPr lang="en-US" dirty="0" smtClean="0"/>
          </a:p>
          <a:p>
            <a:pPr lvl="1"/>
            <a:endParaRPr lang="en-US" dirty="0" smtClean="0"/>
          </a:p>
          <a:p>
            <a:pPr marL="457200" lvl="1" indent="0" algn="ctr">
              <a:buNone/>
            </a:pPr>
            <a:r>
              <a:rPr lang="en-US" dirty="0" smtClean="0"/>
              <a:t>Mission Statement</a:t>
            </a:r>
            <a:endParaRPr lang="en-US" dirty="0" smtClean="0">
              <a:latin typeface="Avenir Heavy"/>
              <a:cs typeface="Avenir Heavy"/>
            </a:endParaRPr>
          </a:p>
          <a:p>
            <a:pPr marL="457200" lvl="1" indent="0">
              <a:buNone/>
            </a:pPr>
            <a:r>
              <a:rPr lang="en-US" dirty="0" smtClean="0">
                <a:latin typeface="Avenir Heavy"/>
                <a:cs typeface="Avenir Heavy"/>
              </a:rPr>
              <a:t>“Improve </a:t>
            </a:r>
            <a:r>
              <a:rPr lang="en-US" dirty="0">
                <a:latin typeface="Avenir Heavy"/>
                <a:cs typeface="Avenir Heavy"/>
              </a:rPr>
              <a:t>the interoperability of healthcare systems through shared implementable clinical information </a:t>
            </a:r>
            <a:r>
              <a:rPr lang="en-US" dirty="0" smtClean="0">
                <a:latin typeface="Avenir Heavy"/>
                <a:cs typeface="Avenir Heavy"/>
              </a:rPr>
              <a:t>models”</a:t>
            </a:r>
          </a:p>
          <a:p>
            <a:pPr marL="457200" lvl="1" indent="0" algn="ctr">
              <a:buNone/>
            </a:pPr>
            <a:r>
              <a:rPr lang="en-US" sz="2000" i="1" dirty="0" smtClean="0"/>
              <a:t>(A Single Curated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5-04-21 at 12.36.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1675477"/>
            <a:ext cx="6096000" cy="900944"/>
          </a:xfrm>
          <a:prstGeom prst="rect">
            <a:avLst/>
          </a:prstGeom>
        </p:spPr>
      </p:pic>
      <p:sp>
        <p:nvSpPr>
          <p:cNvPr id="8" name="Rectangle 7"/>
          <p:cNvSpPr/>
          <p:nvPr/>
        </p:nvSpPr>
        <p:spPr>
          <a:xfrm>
            <a:off x="856074" y="4158074"/>
            <a:ext cx="7384815" cy="1862667"/>
          </a:xfrm>
          <a:prstGeom prst="rect">
            <a:avLst/>
          </a:prstGeom>
          <a:gradFill flip="none" rotWithShape="1">
            <a:gsLst>
              <a:gs pos="0">
                <a:schemeClr val="accent1">
                  <a:tint val="100000"/>
                  <a:shade val="100000"/>
                  <a:satMod val="130000"/>
                  <a:alpha val="14000"/>
                </a:schemeClr>
              </a:gs>
              <a:gs pos="100000">
                <a:schemeClr val="accent1">
                  <a:tint val="50000"/>
                  <a:shade val="100000"/>
                  <a:satMod val="350000"/>
                  <a:alpha val="14000"/>
                </a:schemeClr>
              </a:gs>
            </a:gsLst>
            <a:lin ang="16200000" scaled="0"/>
            <a:tileRect/>
          </a:gra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9343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Strategic Goal</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0" indent="0">
              <a:buNone/>
            </a:pPr>
            <a:endParaRPr lang="en-US" b="1" dirty="0" smtClean="0"/>
          </a:p>
          <a:p>
            <a:pPr marL="0" indent="0">
              <a:buNone/>
            </a:pPr>
            <a:r>
              <a:rPr lang="en-US" b="1" dirty="0" smtClean="0"/>
              <a:t>“Be </a:t>
            </a:r>
            <a:r>
              <a:rPr lang="en-US" b="1" dirty="0"/>
              <a:t>able to share data, applications, reports, alerts, protocols, and decision support modules with </a:t>
            </a:r>
            <a:r>
              <a:rPr lang="en-US" b="1" u="sng" dirty="0"/>
              <a:t>anyone in the </a:t>
            </a:r>
            <a:r>
              <a:rPr lang="en-US" b="1" u="sng" dirty="0" smtClean="0"/>
              <a:t>WORLD</a:t>
            </a:r>
            <a:r>
              <a:rPr lang="en-US" b="1" dirty="0" smtClean="0"/>
              <a:t>”</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26165002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Target Domains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0"/>
                </a:solidFill>
              </a:rPr>
              <a:t>EHR data </a:t>
            </a:r>
            <a:r>
              <a:rPr lang="en-US" dirty="0" smtClean="0">
                <a:solidFill>
                  <a:srgbClr val="000000"/>
                </a:solidFill>
              </a:rPr>
              <a:t>storage</a:t>
            </a:r>
            <a:endParaRPr lang="en-US" dirty="0">
              <a:solidFill>
                <a:srgbClr val="000000"/>
              </a:solidFill>
            </a:endParaRPr>
          </a:p>
          <a:p>
            <a:r>
              <a:rPr lang="en-US" dirty="0">
                <a:solidFill>
                  <a:srgbClr val="000000"/>
                </a:solidFill>
              </a:rPr>
              <a:t>Message </a:t>
            </a:r>
            <a:r>
              <a:rPr lang="en-US" dirty="0" smtClean="0">
                <a:solidFill>
                  <a:srgbClr val="000000"/>
                </a:solidFill>
              </a:rPr>
              <a:t>and </a:t>
            </a:r>
            <a:r>
              <a:rPr lang="en-US" dirty="0">
                <a:solidFill>
                  <a:srgbClr val="000000"/>
                </a:solidFill>
              </a:rPr>
              <a:t>service </a:t>
            </a:r>
            <a:r>
              <a:rPr lang="en-US" dirty="0" smtClean="0">
                <a:solidFill>
                  <a:srgbClr val="000000"/>
                </a:solidFill>
              </a:rPr>
              <a:t>payload</a:t>
            </a:r>
            <a:endParaRPr lang="en-US" dirty="0">
              <a:solidFill>
                <a:srgbClr val="000000"/>
              </a:solidFill>
            </a:endParaRPr>
          </a:p>
          <a:p>
            <a:r>
              <a:rPr lang="en-US" dirty="0">
                <a:solidFill>
                  <a:srgbClr val="000000"/>
                </a:solidFill>
              </a:rPr>
              <a:t>Decision logic (queries of EHR data</a:t>
            </a:r>
            <a:r>
              <a:rPr lang="en-US" dirty="0" smtClean="0">
                <a:solidFill>
                  <a:srgbClr val="000000"/>
                </a:solidFill>
              </a:rPr>
              <a:t>)</a:t>
            </a:r>
            <a:endParaRPr lang="en-US" dirty="0">
              <a:solidFill>
                <a:srgbClr val="000000"/>
              </a:solidFill>
            </a:endParaRPr>
          </a:p>
          <a:p>
            <a:r>
              <a:rPr lang="en-US" dirty="0">
                <a:solidFill>
                  <a:srgbClr val="000000"/>
                </a:solidFill>
              </a:rPr>
              <a:t>Clinical trials data (clinical research</a:t>
            </a:r>
            <a:r>
              <a:rPr lang="en-US" dirty="0" smtClean="0">
                <a:solidFill>
                  <a:srgbClr val="000000"/>
                </a:solidFill>
              </a:rPr>
              <a:t>)</a:t>
            </a:r>
            <a:endParaRPr lang="en-US" dirty="0">
              <a:solidFill>
                <a:srgbClr val="000000"/>
              </a:solidFill>
            </a:endParaRPr>
          </a:p>
          <a:p>
            <a:r>
              <a:rPr lang="en-US" dirty="0">
                <a:solidFill>
                  <a:srgbClr val="000000"/>
                </a:solidFill>
              </a:rPr>
              <a:t>Quality </a:t>
            </a:r>
            <a:r>
              <a:rPr lang="en-US" dirty="0" smtClean="0">
                <a:solidFill>
                  <a:srgbClr val="000000"/>
                </a:solidFill>
              </a:rPr>
              <a:t>measures</a:t>
            </a:r>
            <a:endParaRPr lang="en-US" dirty="0">
              <a:solidFill>
                <a:srgbClr val="000000"/>
              </a:solidFill>
            </a:endParaRPr>
          </a:p>
          <a:p>
            <a:r>
              <a:rPr lang="en-US" dirty="0">
                <a:solidFill>
                  <a:srgbClr val="000000"/>
                </a:solidFill>
              </a:rPr>
              <a:t>Normalization of data for secondary </a:t>
            </a:r>
            <a:r>
              <a:rPr lang="en-US" dirty="0" smtClean="0">
                <a:solidFill>
                  <a:srgbClr val="000000"/>
                </a:solidFill>
              </a:rPr>
              <a:t>use</a:t>
            </a:r>
            <a:endParaRPr lang="en-US" dirty="0">
              <a:solidFill>
                <a:srgbClr val="000000"/>
              </a:solidFill>
            </a:endParaRPr>
          </a:p>
          <a:p>
            <a:r>
              <a:rPr lang="en-US" dirty="0">
                <a:solidFill>
                  <a:srgbClr val="000000"/>
                </a:solidFill>
              </a:rPr>
              <a:t>Creation of </a:t>
            </a:r>
            <a:r>
              <a:rPr lang="en-US" dirty="0" smtClean="0">
                <a:solidFill>
                  <a:srgbClr val="000000"/>
                </a:solidFill>
              </a:rPr>
              <a:t>structured data </a:t>
            </a:r>
            <a:r>
              <a:rPr lang="en-US" dirty="0">
                <a:solidFill>
                  <a:srgbClr val="000000"/>
                </a:solidFill>
              </a:rPr>
              <a:t>entry </a:t>
            </a:r>
            <a:r>
              <a:rPr lang="en-US" dirty="0" smtClean="0">
                <a:solidFill>
                  <a:srgbClr val="000000"/>
                </a:solidFill>
              </a:rPr>
              <a:t>screens</a:t>
            </a:r>
            <a:endParaRPr lang="en-US" dirty="0">
              <a:solidFill>
                <a:srgbClr val="000000"/>
              </a:solidFill>
            </a:endParaRPr>
          </a:p>
          <a:p>
            <a:r>
              <a:rPr lang="en-US" dirty="0">
                <a:solidFill>
                  <a:srgbClr val="000000"/>
                </a:solidFill>
              </a:rPr>
              <a:t>Capture of coding output from </a:t>
            </a:r>
            <a:r>
              <a:rPr lang="en-US" dirty="0" smtClean="0">
                <a:solidFill>
                  <a:srgbClr val="000000"/>
                </a:solidFill>
              </a:rPr>
              <a:t>NLP</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42674840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Deliverables</a:t>
            </a:r>
            <a:endParaRPr lang="en-US" dirty="0"/>
          </a:p>
        </p:txBody>
      </p:sp>
      <p:sp>
        <p:nvSpPr>
          <p:cNvPr id="3" name="Content Placeholder 2"/>
          <p:cNvSpPr>
            <a:spLocks noGrp="1"/>
          </p:cNvSpPr>
          <p:nvPr>
            <p:ph idx="1"/>
          </p:nvPr>
        </p:nvSpPr>
        <p:spPr/>
        <p:txBody>
          <a:bodyPr>
            <a:normAutofit/>
          </a:bodyPr>
          <a:lstStyle/>
          <a:p>
            <a:r>
              <a:rPr lang="en-US" b="1" u="sng" dirty="0" smtClean="0">
                <a:solidFill>
                  <a:srgbClr val="000000"/>
                </a:solidFill>
              </a:rPr>
              <a:t>Shared </a:t>
            </a:r>
            <a:r>
              <a:rPr lang="en-US" b="1" u="sng" dirty="0">
                <a:solidFill>
                  <a:srgbClr val="000000"/>
                </a:solidFill>
              </a:rPr>
              <a:t>repository </a:t>
            </a:r>
            <a:r>
              <a:rPr lang="en-US" dirty="0" smtClean="0">
                <a:solidFill>
                  <a:srgbClr val="000000"/>
                </a:solidFill>
              </a:rPr>
              <a:t>of clinical </a:t>
            </a:r>
            <a:r>
              <a:rPr lang="en-US" dirty="0">
                <a:solidFill>
                  <a:srgbClr val="000000"/>
                </a:solidFill>
              </a:rPr>
              <a:t>information </a:t>
            </a:r>
            <a:r>
              <a:rPr lang="en-US" dirty="0" smtClean="0">
                <a:solidFill>
                  <a:srgbClr val="000000"/>
                </a:solidFill>
              </a:rPr>
              <a:t>models  </a:t>
            </a:r>
          </a:p>
          <a:p>
            <a:r>
              <a:rPr lang="en-US" b="1" u="sng" dirty="0" smtClean="0">
                <a:solidFill>
                  <a:srgbClr val="000000"/>
                </a:solidFill>
              </a:rPr>
              <a:t>Single formalism</a:t>
            </a:r>
            <a:r>
              <a:rPr lang="en-US" dirty="0" smtClean="0">
                <a:solidFill>
                  <a:srgbClr val="000000"/>
                </a:solidFill>
              </a:rPr>
              <a:t> with 2 representations:</a:t>
            </a:r>
          </a:p>
          <a:p>
            <a:pPr lvl="1"/>
            <a:r>
              <a:rPr lang="en-US" dirty="0" smtClean="0">
                <a:solidFill>
                  <a:srgbClr val="000000"/>
                </a:solidFill>
              </a:rPr>
              <a:t>ADL &amp; AML</a:t>
            </a:r>
            <a:endParaRPr lang="en-US" dirty="0">
              <a:solidFill>
                <a:srgbClr val="000000"/>
              </a:solidFill>
            </a:endParaRPr>
          </a:p>
          <a:p>
            <a:r>
              <a:rPr lang="en-US" b="1" u="sng" dirty="0">
                <a:solidFill>
                  <a:srgbClr val="000000"/>
                </a:solidFill>
              </a:rPr>
              <a:t>F</a:t>
            </a:r>
            <a:r>
              <a:rPr lang="en-US" b="1" u="sng" dirty="0" smtClean="0">
                <a:solidFill>
                  <a:srgbClr val="000000"/>
                </a:solidFill>
              </a:rPr>
              <a:t>ormal </a:t>
            </a:r>
            <a:r>
              <a:rPr lang="en-US" b="1" u="sng" dirty="0">
                <a:solidFill>
                  <a:srgbClr val="000000"/>
                </a:solidFill>
              </a:rPr>
              <a:t>bindings</a:t>
            </a:r>
            <a:r>
              <a:rPr lang="en-US" dirty="0">
                <a:solidFill>
                  <a:srgbClr val="000000"/>
                </a:solidFill>
              </a:rPr>
              <a:t>  </a:t>
            </a:r>
            <a:r>
              <a:rPr lang="en-US" dirty="0" smtClean="0">
                <a:solidFill>
                  <a:srgbClr val="000000"/>
                </a:solidFill>
              </a:rPr>
              <a:t>to standard terminologies</a:t>
            </a:r>
            <a:endParaRPr lang="en-US" dirty="0">
              <a:solidFill>
                <a:srgbClr val="000000"/>
              </a:solidFill>
            </a:endParaRPr>
          </a:p>
          <a:p>
            <a:r>
              <a:rPr lang="en-US" dirty="0" smtClean="0">
                <a:solidFill>
                  <a:srgbClr val="000000"/>
                </a:solidFill>
              </a:rPr>
              <a:t>Model Repository:</a:t>
            </a:r>
          </a:p>
          <a:p>
            <a:pPr lvl="1"/>
            <a:r>
              <a:rPr lang="en-US" b="1" u="sng" dirty="0" smtClean="0">
                <a:solidFill>
                  <a:srgbClr val="000000"/>
                </a:solidFill>
              </a:rPr>
              <a:t>Open</a:t>
            </a:r>
            <a:r>
              <a:rPr lang="en-US" dirty="0" smtClean="0">
                <a:solidFill>
                  <a:srgbClr val="000000"/>
                </a:solidFill>
              </a:rPr>
              <a:t> &amp; </a:t>
            </a:r>
            <a:r>
              <a:rPr lang="en-US" b="1" u="sng" dirty="0" smtClean="0">
                <a:solidFill>
                  <a:srgbClr val="000000"/>
                </a:solidFill>
              </a:rPr>
              <a:t>free </a:t>
            </a:r>
            <a:r>
              <a:rPr lang="en-US" b="1" u="sng" dirty="0">
                <a:solidFill>
                  <a:srgbClr val="000000"/>
                </a:solidFill>
              </a:rPr>
              <a:t>for </a:t>
            </a:r>
            <a:r>
              <a:rPr lang="en-US" b="1" u="sng" dirty="0" smtClean="0">
                <a:solidFill>
                  <a:srgbClr val="000000"/>
                </a:solidFill>
              </a:rPr>
              <a:t>use</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26</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36171730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Shared Repository</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18621" y="6356350"/>
            <a:ext cx="2277241" cy="707886"/>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pic>
        <p:nvPicPr>
          <p:cNvPr id="11" name="Picture 10" descr="Screen Shot 2015-04-21 at 1.31.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75" y="1242735"/>
            <a:ext cx="7620001" cy="5196951"/>
          </a:xfrm>
          <a:prstGeom prst="rect">
            <a:avLst/>
          </a:prstGeom>
        </p:spPr>
      </p:pic>
      <p:sp>
        <p:nvSpPr>
          <p:cNvPr id="8" name="Rectangle 7"/>
          <p:cNvSpPr/>
          <p:nvPr/>
        </p:nvSpPr>
        <p:spPr>
          <a:xfrm>
            <a:off x="3985172" y="3564758"/>
            <a:ext cx="735725" cy="437931"/>
          </a:xfrm>
          <a:prstGeom prst="rect">
            <a:avLst/>
          </a:prstGeom>
          <a:ln w="57150" cmpd="sng">
            <a:solidFill>
              <a:srgbClr val="FF0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tx1"/>
                </a:solidFill>
              </a:rPr>
              <a:t>AML</a:t>
            </a:r>
            <a:endParaRPr lang="en-US" dirty="0">
              <a:solidFill>
                <a:schemeClr val="tx1"/>
              </a:solidFill>
            </a:endParaRPr>
          </a:p>
        </p:txBody>
      </p:sp>
      <p:cxnSp>
        <p:nvCxnSpPr>
          <p:cNvPr id="10" name="Straight Arrow Connector 9"/>
          <p:cNvCxnSpPr/>
          <p:nvPr/>
        </p:nvCxnSpPr>
        <p:spPr>
          <a:xfrm flipH="1">
            <a:off x="3599793" y="3827517"/>
            <a:ext cx="315310" cy="26275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095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Standard Terminologies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Model Elements are bound to Standard Terminologies and Ontologies:</a:t>
            </a:r>
          </a:p>
          <a:p>
            <a:pPr lvl="1"/>
            <a:r>
              <a:rPr lang="en-US" b="1" dirty="0">
                <a:solidFill>
                  <a:srgbClr val="000000"/>
                </a:solidFill>
              </a:rPr>
              <a:t>SNOMED CT</a:t>
            </a:r>
            <a:r>
              <a:rPr lang="en-US" dirty="0">
                <a:solidFill>
                  <a:srgbClr val="000000"/>
                </a:solidFill>
              </a:rPr>
              <a:t>  - primary and </a:t>
            </a:r>
            <a:r>
              <a:rPr lang="en-US" dirty="0" smtClean="0">
                <a:solidFill>
                  <a:srgbClr val="000000"/>
                </a:solidFill>
              </a:rPr>
              <a:t>preferred</a:t>
            </a:r>
            <a:endParaRPr lang="en-US" dirty="0">
              <a:solidFill>
                <a:srgbClr val="000000"/>
              </a:solidFill>
            </a:endParaRPr>
          </a:p>
          <a:p>
            <a:pPr marL="914400" lvl="2" indent="0">
              <a:buNone/>
            </a:pPr>
            <a:r>
              <a:rPr lang="en-US" sz="1600" i="1" dirty="0">
                <a:solidFill>
                  <a:srgbClr val="000000"/>
                </a:solidFill>
              </a:rPr>
              <a:t>Systematized Nomenclature of Medicine – Clinical Terms</a:t>
            </a:r>
            <a:endParaRPr lang="en-US" dirty="0">
              <a:solidFill>
                <a:srgbClr val="000000"/>
              </a:solidFill>
            </a:endParaRPr>
          </a:p>
          <a:p>
            <a:pPr lvl="1"/>
            <a:r>
              <a:rPr lang="en-US" b="1" dirty="0">
                <a:solidFill>
                  <a:srgbClr val="000000"/>
                </a:solidFill>
              </a:rPr>
              <a:t>LOINC</a:t>
            </a:r>
            <a:r>
              <a:rPr lang="en-US" dirty="0">
                <a:solidFill>
                  <a:srgbClr val="000000"/>
                </a:solidFill>
              </a:rPr>
              <a:t>  - </a:t>
            </a:r>
            <a:r>
              <a:rPr lang="en-US" dirty="0" smtClean="0">
                <a:solidFill>
                  <a:srgbClr val="000000"/>
                </a:solidFill>
              </a:rPr>
              <a:t>approved</a:t>
            </a:r>
            <a:endParaRPr lang="en-US" dirty="0">
              <a:solidFill>
                <a:srgbClr val="000000"/>
              </a:solidFill>
            </a:endParaRPr>
          </a:p>
          <a:p>
            <a:pPr marL="914400" lvl="2" indent="0">
              <a:buNone/>
            </a:pPr>
            <a:r>
              <a:rPr lang="en-US" sz="1600" i="1" dirty="0">
                <a:solidFill>
                  <a:srgbClr val="000000"/>
                </a:solidFill>
              </a:rPr>
              <a:t>Logical Observation Identifiers Names and </a:t>
            </a:r>
            <a:r>
              <a:rPr lang="en-US" sz="1600" i="1" dirty="0" smtClean="0">
                <a:solidFill>
                  <a:srgbClr val="000000"/>
                </a:solidFill>
              </a:rPr>
              <a:t>Codes</a:t>
            </a:r>
          </a:p>
          <a:p>
            <a:pPr marL="914400" lvl="2" indent="0">
              <a:buNone/>
            </a:pPr>
            <a:endParaRPr lang="en-US" dirty="0" smtClean="0">
              <a:solidFill>
                <a:srgbClr val="000000"/>
              </a:solidFill>
            </a:endParaRPr>
          </a:p>
          <a:p>
            <a:r>
              <a:rPr lang="en-US" dirty="0" smtClean="0">
                <a:solidFill>
                  <a:srgbClr val="000000"/>
                </a:solidFill>
              </a:rPr>
              <a:t>SNOMED CT CIMI Identifier for extension</a:t>
            </a:r>
          </a:p>
          <a:p>
            <a:r>
              <a:rPr lang="en-US" dirty="0" smtClean="0">
                <a:solidFill>
                  <a:srgbClr val="000000"/>
                </a:solidFill>
              </a:rPr>
              <a:t>Value-sets only by reference vs. list of values</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04798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Model Browser</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28139" y="5811560"/>
            <a:ext cx="3090040" cy="1046440"/>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a:t>
            </a:r>
            <a:r>
              <a:rPr lang="en-US" sz="1100" dirty="0" smtClean="0">
                <a:hlinkClick r:id="rId3"/>
              </a:rPr>
              <a:t>www.clinicalelement.com/cimi-browser</a:t>
            </a:r>
            <a:endParaRPr lang="en-US" sz="1100" dirty="0" smtClean="0"/>
          </a:p>
          <a:p>
            <a:endParaRPr lang="en-US" sz="1100" dirty="0" smtClean="0"/>
          </a:p>
          <a:p>
            <a:endParaRPr lang="en-US" dirty="0" smtClean="0"/>
          </a:p>
        </p:txBody>
      </p:sp>
      <p:pic>
        <p:nvPicPr>
          <p:cNvPr id="3" name="Picture 2" descr="Screen Shot 2015-04-21 at 2.01.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074"/>
            <a:ext cx="9144000" cy="4716379"/>
          </a:xfrm>
          <a:prstGeom prst="rect">
            <a:avLst/>
          </a:prstGeom>
        </p:spPr>
      </p:pic>
      <p:cxnSp>
        <p:nvCxnSpPr>
          <p:cNvPr id="8" name="Straight Arrow Connector 7"/>
          <p:cNvCxnSpPr/>
          <p:nvPr/>
        </p:nvCxnSpPr>
        <p:spPr>
          <a:xfrm flipH="1" flipV="1">
            <a:off x="5439103" y="1900621"/>
            <a:ext cx="648138"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566744" y="1825298"/>
            <a:ext cx="1520497" cy="7147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087241" y="1825299"/>
            <a:ext cx="152400" cy="714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6087241" y="1900621"/>
            <a:ext cx="1016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087241" y="1900621"/>
            <a:ext cx="1778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80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Mentor</a:t>
            </a:r>
            <a:endParaRPr lang="en-US" dirty="0"/>
          </a:p>
        </p:txBody>
      </p:sp>
      <p:sp>
        <p:nvSpPr>
          <p:cNvPr id="3" name="Content Placeholder 2"/>
          <p:cNvSpPr>
            <a:spLocks noGrp="1"/>
          </p:cNvSpPr>
          <p:nvPr>
            <p:ph idx="1"/>
          </p:nvPr>
        </p:nvSpPr>
        <p:spPr/>
        <p:txBody>
          <a:bodyPr/>
          <a:lstStyle/>
          <a:p>
            <a:pPr marL="457200" lvl="1"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317916" y="1461014"/>
            <a:ext cx="5843634" cy="1323439"/>
          </a:xfrm>
          <a:prstGeom prst="rect">
            <a:avLst/>
          </a:prstGeom>
          <a:noFill/>
        </p:spPr>
        <p:txBody>
          <a:bodyPr wrap="square" rtlCol="0">
            <a:spAutoFit/>
          </a:bodyPr>
          <a:lstStyle/>
          <a:p>
            <a:r>
              <a:rPr lang="en-US" sz="2400" b="1" dirty="0" smtClean="0"/>
              <a:t>Harold R. </a:t>
            </a:r>
            <a:r>
              <a:rPr lang="en-US" sz="2400" b="1" dirty="0" err="1" smtClean="0"/>
              <a:t>Solbrig</a:t>
            </a:r>
            <a:r>
              <a:rPr lang="en-US" sz="2400" dirty="0" smtClean="0"/>
              <a:t>, MS</a:t>
            </a:r>
          </a:p>
          <a:p>
            <a:r>
              <a:rPr lang="en-US" sz="1400" dirty="0" smtClean="0"/>
              <a:t>Technical Specialist II,</a:t>
            </a:r>
          </a:p>
          <a:p>
            <a:r>
              <a:rPr lang="en-US" sz="1400" dirty="0"/>
              <a:t>Division of Biomedical Statistics &amp; Informatics,</a:t>
            </a:r>
          </a:p>
          <a:p>
            <a:r>
              <a:rPr lang="en-US" sz="1400" dirty="0"/>
              <a:t>Mayo </a:t>
            </a:r>
            <a:r>
              <a:rPr lang="en-US" sz="1400" dirty="0" smtClean="0"/>
              <a:t>Clinic,</a:t>
            </a:r>
            <a:endParaRPr lang="en-US" sz="1400" dirty="0"/>
          </a:p>
          <a:p>
            <a:r>
              <a:rPr lang="en-US" sz="1400" dirty="0"/>
              <a:t>Rochester, Minnesota.</a:t>
            </a:r>
          </a:p>
        </p:txBody>
      </p:sp>
      <p:sp>
        <p:nvSpPr>
          <p:cNvPr id="10" name="TextBox 9"/>
          <p:cNvSpPr txBox="1"/>
          <p:nvPr/>
        </p:nvSpPr>
        <p:spPr>
          <a:xfrm>
            <a:off x="2282392" y="3667665"/>
            <a:ext cx="184666" cy="369332"/>
          </a:xfrm>
          <a:prstGeom prst="rect">
            <a:avLst/>
          </a:prstGeom>
          <a:noFill/>
        </p:spPr>
        <p:txBody>
          <a:bodyPr wrap="none" rtlCol="0">
            <a:spAutoFit/>
          </a:bodyPr>
          <a:lstStyle/>
          <a:p>
            <a:endParaRPr lang="en-US" dirty="0"/>
          </a:p>
        </p:txBody>
      </p:sp>
      <p:pic>
        <p:nvPicPr>
          <p:cNvPr id="5" name="Picture 4" descr="Screen Shot 2015-04-23 at 11.44.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89" y="1461014"/>
            <a:ext cx="1207911" cy="1423275"/>
          </a:xfrm>
          <a:prstGeom prst="rect">
            <a:avLst/>
          </a:prstGeom>
        </p:spPr>
      </p:pic>
    </p:spTree>
    <p:extLst>
      <p:ext uri="{BB962C8B-B14F-4D97-AF65-F5344CB8AC3E}">
        <p14:creationId xmlns:p14="http://schemas.microsoft.com/office/powerpoint/2010/main" val="30560566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Other Efforts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HL7: Templates</a:t>
            </a:r>
          </a:p>
          <a:p>
            <a:endParaRPr lang="en-US" dirty="0" smtClean="0">
              <a:solidFill>
                <a:srgbClr val="000000"/>
              </a:solidFill>
            </a:endParaRPr>
          </a:p>
          <a:p>
            <a:r>
              <a:rPr lang="en-US" dirty="0" err="1" smtClean="0">
                <a:solidFill>
                  <a:srgbClr val="000000"/>
                </a:solidFill>
              </a:rPr>
              <a:t>OpenEHR</a:t>
            </a:r>
            <a:r>
              <a:rPr lang="en-US" dirty="0" smtClean="0">
                <a:solidFill>
                  <a:srgbClr val="000000"/>
                </a:solidFill>
              </a:rPr>
              <a:t>: Archetype Definition Language (ADL)</a:t>
            </a:r>
          </a:p>
          <a:p>
            <a:endParaRPr lang="en-US" dirty="0" smtClean="0">
              <a:solidFill>
                <a:srgbClr val="000000"/>
              </a:solidFill>
            </a:endParaRPr>
          </a:p>
          <a:p>
            <a:r>
              <a:rPr lang="en-US" dirty="0" smtClean="0">
                <a:solidFill>
                  <a:srgbClr val="000000"/>
                </a:solidFill>
              </a:rPr>
              <a:t>GE-Intermountain Healthcare : Clinical Element Modeling Language (CEML)</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3.20.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8600"/>
            <a:ext cx="9144000" cy="3846469"/>
          </a:xfrm>
          <a:prstGeom prst="rect">
            <a:avLst/>
          </a:prstGeom>
        </p:spPr>
      </p:pic>
      <p:cxnSp>
        <p:nvCxnSpPr>
          <p:cNvPr id="9" name="Straight Connector 8"/>
          <p:cNvCxnSpPr/>
          <p:nvPr/>
        </p:nvCxnSpPr>
        <p:spPr>
          <a:xfrm>
            <a:off x="2829034" y="3503448"/>
            <a:ext cx="5857766" cy="17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887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0" y="1231136"/>
            <a:ext cx="9144000" cy="5633699"/>
          </a:xfrm>
          <a:prstGeom prst="rect">
            <a:avLst/>
          </a:prstGeom>
        </p:spPr>
      </p:pic>
      <p:pic>
        <p:nvPicPr>
          <p:cNvPr id="8" name="Picture 7"/>
          <p:cNvPicPr>
            <a:picLocks noChangeAspect="1"/>
          </p:cNvPicPr>
          <p:nvPr/>
        </p:nvPicPr>
        <p:blipFill>
          <a:blip r:embed="rId4"/>
          <a:stretch>
            <a:fillRect/>
          </a:stretch>
        </p:blipFill>
        <p:spPr>
          <a:xfrm>
            <a:off x="2342444" y="2380075"/>
            <a:ext cx="5729112" cy="3104444"/>
          </a:xfrm>
          <a:prstGeom prst="rect">
            <a:avLst/>
          </a:prstGeom>
        </p:spPr>
      </p:pic>
    </p:spTree>
    <p:extLst>
      <p:ext uri="{BB962C8B-B14F-4D97-AF65-F5344CB8AC3E}">
        <p14:creationId xmlns:p14="http://schemas.microsoft.com/office/powerpoint/2010/main" val="12083596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 CKM</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34.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22" y="1250770"/>
            <a:ext cx="7190828" cy="5607230"/>
          </a:xfrm>
          <a:prstGeom prst="rect">
            <a:avLst/>
          </a:prstGeom>
        </p:spPr>
      </p:pic>
      <p:sp>
        <p:nvSpPr>
          <p:cNvPr id="10" name="TextBox 9"/>
          <p:cNvSpPr txBox="1"/>
          <p:nvPr/>
        </p:nvSpPr>
        <p:spPr>
          <a:xfrm>
            <a:off x="7059448" y="2881586"/>
            <a:ext cx="1259490" cy="369332"/>
          </a:xfrm>
          <a:prstGeom prst="rect">
            <a:avLst/>
          </a:prstGeom>
          <a:noFill/>
        </p:spPr>
        <p:txBody>
          <a:bodyPr wrap="square" rtlCol="0">
            <a:spAutoFit/>
          </a:bodyPr>
          <a:lstStyle/>
          <a:p>
            <a:r>
              <a:rPr lang="en-US" dirty="0" smtClean="0">
                <a:solidFill>
                  <a:srgbClr val="FF0000"/>
                </a:solidFill>
              </a:rPr>
              <a:t>ADL1.5</a:t>
            </a:r>
            <a:endParaRPr lang="en-US" dirty="0">
              <a:solidFill>
                <a:srgbClr val="FF0000"/>
              </a:solidFill>
            </a:endParaRPr>
          </a:p>
        </p:txBody>
      </p:sp>
      <p:sp>
        <p:nvSpPr>
          <p:cNvPr id="11" name="TextBox 10"/>
          <p:cNvSpPr txBox="1"/>
          <p:nvPr/>
        </p:nvSpPr>
        <p:spPr>
          <a:xfrm>
            <a:off x="6563710" y="1250770"/>
            <a:ext cx="254262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http://</a:t>
            </a:r>
            <a:r>
              <a:rPr lang="en-US" dirty="0" err="1"/>
              <a:t>openehr.org</a:t>
            </a:r>
            <a:r>
              <a:rPr lang="en-US" dirty="0"/>
              <a:t>/</a:t>
            </a:r>
            <a:r>
              <a:rPr lang="en-US" dirty="0" err="1"/>
              <a:t>ckm</a:t>
            </a:r>
            <a:r>
              <a:rPr lang="en-US" dirty="0"/>
              <a:t>/</a:t>
            </a:r>
          </a:p>
        </p:txBody>
      </p:sp>
    </p:spTree>
    <p:extLst>
      <p:ext uri="{BB962C8B-B14F-4D97-AF65-F5344CB8AC3E}">
        <p14:creationId xmlns:p14="http://schemas.microsoft.com/office/powerpoint/2010/main" val="24325001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AML</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solidFill>
                  <a:srgbClr val="000000"/>
                </a:solidFill>
              </a:rPr>
              <a:t>AML Preliminary submission to OMG</a:t>
            </a:r>
          </a:p>
          <a:p>
            <a:pPr lvl="1">
              <a:buFontTx/>
              <a:buChar char="-"/>
            </a:pPr>
            <a:r>
              <a:rPr lang="en-US" dirty="0" smtClean="0">
                <a:solidFill>
                  <a:srgbClr val="000000"/>
                </a:solidFill>
              </a:rPr>
              <a:t>in November 2014</a:t>
            </a:r>
          </a:p>
          <a:p>
            <a:pPr lvl="1">
              <a:buFontTx/>
              <a:buChar char="-"/>
            </a:pPr>
            <a:endParaRPr lang="en-US" dirty="0" smtClean="0">
              <a:solidFill>
                <a:srgbClr val="000000"/>
              </a:solidFill>
            </a:endParaRPr>
          </a:p>
          <a:p>
            <a:pPr>
              <a:buFontTx/>
              <a:buChar char="-"/>
            </a:pPr>
            <a:r>
              <a:rPr lang="en-US" dirty="0" smtClean="0">
                <a:solidFill>
                  <a:srgbClr val="000000"/>
                </a:solidFill>
              </a:rPr>
              <a:t>Currently being revised…</a:t>
            </a:r>
          </a:p>
          <a:p>
            <a:pPr>
              <a:buFontTx/>
              <a:buChar char="-"/>
            </a:pPr>
            <a:endParaRPr lang="en-US" dirty="0" smtClean="0">
              <a:solidFill>
                <a:srgbClr val="000000"/>
              </a:solidFill>
            </a:endParaRPr>
          </a:p>
          <a:p>
            <a:pPr>
              <a:buFontTx/>
              <a:buChar char="-"/>
            </a:pPr>
            <a:r>
              <a:rPr lang="en-US" dirty="0" smtClean="0">
                <a:solidFill>
                  <a:srgbClr val="000000"/>
                </a:solidFill>
              </a:rPr>
              <a:t>AML specification is collection of UML artifacts:</a:t>
            </a:r>
          </a:p>
          <a:p>
            <a:pPr lvl="1">
              <a:buFontTx/>
              <a:buChar char="-"/>
            </a:pPr>
            <a:r>
              <a:rPr lang="en-US" dirty="0" smtClean="0">
                <a:solidFill>
                  <a:srgbClr val="000000"/>
                </a:solidFill>
              </a:rPr>
              <a:t>Profiles, stereotypes</a:t>
            </a:r>
          </a:p>
          <a:p>
            <a:pPr lvl="1">
              <a:buFontTx/>
              <a:buChar char="-"/>
            </a:pPr>
            <a:r>
              <a:rPr lang="en-US" dirty="0" smtClean="0">
                <a:solidFill>
                  <a:srgbClr val="000000"/>
                </a:solidFill>
              </a:rPr>
              <a:t>Data types</a:t>
            </a:r>
          </a:p>
          <a:p>
            <a:pPr lvl="1">
              <a:buFontTx/>
              <a:buChar char="-"/>
            </a:pPr>
            <a:r>
              <a:rPr lang="en-US" dirty="0" smtClean="0">
                <a:solidFill>
                  <a:srgbClr val="000000"/>
                </a:solidFill>
              </a:rPr>
              <a:t>Classes, Packages</a:t>
            </a:r>
          </a:p>
          <a:p>
            <a:pPr>
              <a:buFontTx/>
              <a:buChar char="-"/>
            </a:pPr>
            <a:r>
              <a:rPr lang="en-US" dirty="0" smtClean="0">
                <a:solidFill>
                  <a:srgbClr val="000000"/>
                </a:solidFill>
                <a:hlinkClick r:id="rId3"/>
              </a:rPr>
              <a:t>https</a:t>
            </a:r>
            <a:r>
              <a:rPr lang="en-US" dirty="0">
                <a:solidFill>
                  <a:srgbClr val="000000"/>
                </a:solidFill>
                <a:hlinkClick r:id="rId3"/>
              </a:rPr>
              <a:t>://github.com/opencimi/</a:t>
            </a:r>
            <a:r>
              <a:rPr lang="en-US" dirty="0" smtClean="0">
                <a:solidFill>
                  <a:srgbClr val="000000"/>
                </a:solidFill>
                <a:hlinkClick r:id="rId3"/>
              </a:rPr>
              <a:t>AML</a:t>
            </a:r>
            <a:endParaRPr lang="en-US" dirty="0" smtClean="0">
              <a:solidFill>
                <a:srgbClr val="000000"/>
              </a:solidFill>
            </a:endParaRPr>
          </a:p>
          <a:p>
            <a:pPr marL="742950" lvl="2" indent="-342900">
              <a:buFontTx/>
              <a:buChar char="-"/>
            </a:pPr>
            <a:r>
              <a:rPr lang="en-US" dirty="0">
                <a:solidFill>
                  <a:srgbClr val="000000"/>
                </a:solidFill>
              </a:rPr>
              <a:t>(in a bit of disarray at the moment)</a:t>
            </a:r>
          </a:p>
          <a:p>
            <a:pPr>
              <a:buFontTx/>
              <a:buChar char="-"/>
            </a:pPr>
            <a:endParaRPr lang="en-US" dirty="0" smtClean="0">
              <a:solidFill>
                <a:srgbClr val="000000"/>
              </a:solidFill>
            </a:endParaRPr>
          </a:p>
          <a:p>
            <a:pPr lvl="1">
              <a:buFontTx/>
              <a:buChar char="-"/>
            </a:pPr>
            <a:endParaRPr lang="en-US" dirty="0" smtClean="0">
              <a:solidFill>
                <a:srgbClr val="000000"/>
              </a:solidFill>
            </a:endParaRPr>
          </a:p>
          <a:p>
            <a:pPr lvl="1">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4851677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Unified Modeling Language</a:t>
            </a:r>
            <a:endParaRPr lang="en-US" dirty="0"/>
          </a:p>
        </p:txBody>
      </p:sp>
      <p:sp>
        <p:nvSpPr>
          <p:cNvPr id="3" name="Content Placeholder 2"/>
          <p:cNvSpPr>
            <a:spLocks noGrp="1"/>
          </p:cNvSpPr>
          <p:nvPr>
            <p:ph idx="1"/>
          </p:nvPr>
        </p:nvSpPr>
        <p:spPr/>
        <p:txBody>
          <a:bodyPr>
            <a:normAutofit/>
          </a:bodyPr>
          <a:lstStyle/>
          <a:p>
            <a:pPr lvl="1">
              <a:buFontTx/>
              <a:buChar char="-"/>
            </a:pPr>
            <a:r>
              <a:rPr lang="en-US" dirty="0" smtClean="0">
                <a:solidFill>
                  <a:srgbClr val="000000"/>
                </a:solidFill>
              </a:rPr>
              <a:t>UML is an OMG standard</a:t>
            </a:r>
          </a:p>
          <a:p>
            <a:pPr lvl="1">
              <a:buFontTx/>
              <a:buChar char="-"/>
            </a:pPr>
            <a:r>
              <a:rPr lang="en-US" dirty="0" smtClean="0">
                <a:solidFill>
                  <a:srgbClr val="000000"/>
                </a:solidFill>
              </a:rPr>
              <a:t>Creating and exchanging Models -  (XMI)</a:t>
            </a:r>
          </a:p>
          <a:p>
            <a:pPr lvl="1">
              <a:buFontTx/>
              <a:buChar char="-"/>
            </a:pPr>
            <a:r>
              <a:rPr lang="en-US" dirty="0" smtClean="0">
                <a:solidFill>
                  <a:srgbClr val="000000"/>
                </a:solidFill>
              </a:rPr>
              <a:t>Create:</a:t>
            </a:r>
          </a:p>
          <a:p>
            <a:pPr lvl="2">
              <a:buFontTx/>
              <a:buChar char="-"/>
            </a:pPr>
            <a:r>
              <a:rPr lang="en-US" dirty="0" smtClean="0">
                <a:solidFill>
                  <a:srgbClr val="000000"/>
                </a:solidFill>
              </a:rPr>
              <a:t>Classes, Properties, Associations, Enumeration</a:t>
            </a:r>
          </a:p>
          <a:p>
            <a:pPr lvl="2">
              <a:buFontTx/>
              <a:buChar char="-"/>
            </a:pPr>
            <a:r>
              <a:rPr lang="en-US" dirty="0" smtClean="0">
                <a:solidFill>
                  <a:srgbClr val="000000"/>
                </a:solidFill>
              </a:rPr>
              <a:t>Generalization / Specialization</a:t>
            </a:r>
          </a:p>
          <a:p>
            <a:pPr lvl="2">
              <a:buFontTx/>
              <a:buChar char="-"/>
            </a:pPr>
            <a:r>
              <a:rPr lang="en-US" dirty="0" smtClean="0">
                <a:solidFill>
                  <a:srgbClr val="000000"/>
                </a:solidFill>
              </a:rPr>
              <a:t>Extension Mechanism</a:t>
            </a:r>
          </a:p>
          <a:p>
            <a:pPr lvl="3">
              <a:buFontTx/>
              <a:buChar char="-"/>
            </a:pPr>
            <a:r>
              <a:rPr lang="en-US" dirty="0" smtClean="0">
                <a:solidFill>
                  <a:srgbClr val="000000"/>
                </a:solidFill>
              </a:rPr>
              <a:t>Stereotypes, tags, constraints (OCL)</a:t>
            </a:r>
          </a:p>
          <a:p>
            <a:pPr lvl="2">
              <a:buFontTx/>
              <a:buChar char="-"/>
            </a:pPr>
            <a:r>
              <a:rPr lang="en-US" dirty="0" smtClean="0">
                <a:solidFill>
                  <a:srgbClr val="000000"/>
                </a:solidFill>
              </a:rPr>
              <a:t>Profiles </a:t>
            </a:r>
          </a:p>
          <a:p>
            <a:pPr lvl="3">
              <a:buFontTx/>
              <a:buChar char="-"/>
            </a:pPr>
            <a:r>
              <a:rPr lang="en-US" dirty="0" smtClean="0">
                <a:solidFill>
                  <a:srgbClr val="000000"/>
                </a:solidFill>
              </a:rPr>
              <a:t>Collection of Stereotypes, domain specific</a:t>
            </a:r>
          </a:p>
          <a:p>
            <a:pPr marL="457200" lvl="1" indent="0">
              <a:buNone/>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346262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OCL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18" name="TextBox 17"/>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
        <p:nvSpPr>
          <p:cNvPr id="3" name="TextBox 2"/>
          <p:cNvSpPr txBox="1"/>
          <p:nvPr/>
        </p:nvSpPr>
        <p:spPr>
          <a:xfrm>
            <a:off x="728234" y="1651781"/>
            <a:ext cx="7282341" cy="3693319"/>
          </a:xfrm>
          <a:prstGeom prst="rect">
            <a:avLst/>
          </a:prstGeom>
          <a:noFill/>
        </p:spPr>
        <p:txBody>
          <a:bodyPr wrap="square" rtlCol="0">
            <a:spAutoFit/>
          </a:bodyPr>
          <a:lstStyle/>
          <a:p>
            <a:pPr marL="457200" indent="-457200">
              <a:buFont typeface="Arial"/>
              <a:buChar char="•"/>
            </a:pPr>
            <a:r>
              <a:rPr lang="en-US" sz="3200" dirty="0" smtClean="0"/>
              <a:t>Constraints are in “Object Constraint Language” – OCL:</a:t>
            </a:r>
          </a:p>
          <a:p>
            <a:pPr lvl="1"/>
            <a:endParaRPr lang="en-US" sz="2400" dirty="0"/>
          </a:p>
          <a:p>
            <a:pPr lvl="1"/>
            <a:r>
              <a:rPr lang="en-US" sz="2400" dirty="0" smtClean="0"/>
              <a:t>Textual Language to describe constraints, e.g.</a:t>
            </a:r>
          </a:p>
          <a:p>
            <a:pPr lvl="1"/>
            <a:endParaRPr lang="en-US" sz="2400" dirty="0" smtClean="0"/>
          </a:p>
          <a:p>
            <a:pPr marL="1257300" lvl="2" indent="-342900">
              <a:buFont typeface="Arial"/>
              <a:buChar char="•"/>
            </a:pPr>
            <a:r>
              <a:rPr lang="en-US" sz="1400" dirty="0" smtClean="0">
                <a:cs typeface="Courier New"/>
              </a:rPr>
              <a:t>Context=Patient  </a:t>
            </a:r>
          </a:p>
          <a:p>
            <a:pPr lvl="3"/>
            <a:r>
              <a:rPr lang="en-US" sz="1400" dirty="0" smtClean="0">
                <a:latin typeface="Courier New"/>
                <a:cs typeface="Courier New"/>
              </a:rPr>
              <a:t>{</a:t>
            </a:r>
            <a:r>
              <a:rPr lang="en-US" sz="1400" dirty="0" err="1" smtClean="0">
                <a:latin typeface="Courier New"/>
                <a:cs typeface="Courier New"/>
              </a:rPr>
              <a:t>self.age</a:t>
            </a:r>
            <a:r>
              <a:rPr lang="en-US" sz="1400" dirty="0" smtClean="0">
                <a:latin typeface="Courier New"/>
                <a:cs typeface="Courier New"/>
              </a:rPr>
              <a:t> &gt;= “18”}</a:t>
            </a:r>
          </a:p>
          <a:p>
            <a:pPr marL="1257300" lvl="2" indent="-342900">
              <a:buFont typeface="Arial"/>
              <a:buChar char="•"/>
            </a:pPr>
            <a:endParaRPr lang="en-US" sz="1400" dirty="0" smtClean="0">
              <a:latin typeface="Courier New"/>
              <a:cs typeface="Courier New"/>
            </a:endParaRPr>
          </a:p>
          <a:p>
            <a:pPr marL="1200150" lvl="2" indent="-285750">
              <a:buFont typeface="Arial"/>
              <a:buChar char="•"/>
            </a:pPr>
            <a:r>
              <a:rPr lang="en-US" sz="1400" dirty="0">
                <a:cs typeface="Courier New"/>
              </a:rPr>
              <a:t>Context</a:t>
            </a:r>
            <a:r>
              <a:rPr lang="en-US" sz="1400" dirty="0" smtClean="0">
                <a:cs typeface="Courier New"/>
              </a:rPr>
              <a:t>=</a:t>
            </a:r>
            <a:r>
              <a:rPr lang="en-US" sz="1400" dirty="0" err="1" smtClean="0">
                <a:cs typeface="Courier New"/>
              </a:rPr>
              <a:t>SingularAttributeConstraint</a:t>
            </a:r>
            <a:endParaRPr lang="en-US" sz="1400" dirty="0" smtClean="0">
              <a:cs typeface="Courier New"/>
            </a:endParaRPr>
          </a:p>
          <a:p>
            <a:pPr marL="1200150" lvl="2" indent="-285750">
              <a:buFont typeface="Arial"/>
              <a:buChar char="•"/>
            </a:pPr>
            <a:endParaRPr lang="en-US" sz="1400" dirty="0" smtClean="0">
              <a:cs typeface="Courier New"/>
            </a:endParaRPr>
          </a:p>
          <a:p>
            <a:pPr lvl="2"/>
            <a:r>
              <a:rPr lang="en-US" sz="1400" dirty="0" smtClean="0">
                <a:latin typeface="Courier New"/>
                <a:cs typeface="Courier New"/>
              </a:rPr>
              <a:t>{(</a:t>
            </a:r>
            <a:r>
              <a:rPr lang="en-US" sz="1400" dirty="0" err="1">
                <a:latin typeface="Courier New"/>
                <a:cs typeface="Courier New"/>
              </a:rPr>
              <a:t>self.base_Property.redefinedProperty</a:t>
            </a:r>
            <a:r>
              <a:rPr lang="en-US" sz="1400" dirty="0">
                <a:latin typeface="Courier New"/>
                <a:cs typeface="Courier New"/>
              </a:rPr>
              <a:t>-&gt;size()=1</a:t>
            </a:r>
            <a:r>
              <a:rPr lang="en-US" sz="1400" dirty="0" smtClean="0">
                <a:latin typeface="Courier New"/>
                <a:cs typeface="Courier New"/>
              </a:rPr>
              <a:t>)and</a:t>
            </a:r>
            <a:endParaRPr lang="en-US" sz="1400" dirty="0">
              <a:latin typeface="Courier New"/>
              <a:cs typeface="Courier New"/>
            </a:endParaRPr>
          </a:p>
          <a:p>
            <a:pPr lvl="1"/>
            <a:r>
              <a:rPr lang="en-US" sz="1400" dirty="0" smtClean="0">
                <a:latin typeface="Courier New"/>
                <a:cs typeface="Courier New"/>
              </a:rPr>
              <a:t>						(</a:t>
            </a:r>
            <a:r>
              <a:rPr lang="en-US" sz="1400" dirty="0" err="1">
                <a:latin typeface="Courier New"/>
                <a:cs typeface="Courier New"/>
              </a:rPr>
              <a:t>self.base_Property.upper</a:t>
            </a:r>
            <a:r>
              <a:rPr lang="en-US" sz="1400" dirty="0">
                <a:latin typeface="Courier New"/>
                <a:cs typeface="Courier New"/>
              </a:rPr>
              <a:t>=1</a:t>
            </a:r>
            <a:r>
              <a:rPr lang="en-US" sz="1400" dirty="0" smtClean="0">
                <a:latin typeface="Courier New"/>
                <a:cs typeface="Courier New"/>
              </a:rPr>
              <a:t>)}</a:t>
            </a:r>
            <a:endParaRPr lang="en-US" sz="1400" dirty="0">
              <a:latin typeface="Courier New"/>
              <a:cs typeface="Courier New"/>
            </a:endParaRPr>
          </a:p>
        </p:txBody>
      </p:sp>
    </p:spTree>
    <p:extLst>
      <p:ext uri="{BB962C8B-B14F-4D97-AF65-F5344CB8AC3E}">
        <p14:creationId xmlns:p14="http://schemas.microsoft.com/office/powerpoint/2010/main" val="42595442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Archetypes in UML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Advantages:</a:t>
            </a:r>
          </a:p>
          <a:p>
            <a:pPr lvl="1">
              <a:buFontTx/>
              <a:buChar char="-"/>
            </a:pPr>
            <a:r>
              <a:rPr lang="en-US" sz="3900" dirty="0" smtClean="0">
                <a:solidFill>
                  <a:srgbClr val="000000"/>
                </a:solidFill>
              </a:rPr>
              <a:t>UML is OMG standard, non-proprietary</a:t>
            </a:r>
          </a:p>
          <a:p>
            <a:pPr lvl="1">
              <a:buFontTx/>
              <a:buChar char="-"/>
            </a:pPr>
            <a:r>
              <a:rPr lang="en-US" sz="3900" dirty="0" smtClean="0">
                <a:solidFill>
                  <a:srgbClr val="000000"/>
                </a:solidFill>
              </a:rPr>
              <a:t>UML is familiar to modelers</a:t>
            </a:r>
          </a:p>
          <a:p>
            <a:pPr lvl="1">
              <a:buFontTx/>
              <a:buChar char="-"/>
            </a:pPr>
            <a:r>
              <a:rPr lang="en-US" sz="3900" dirty="0" smtClean="0">
                <a:solidFill>
                  <a:srgbClr val="000000"/>
                </a:solidFill>
              </a:rPr>
              <a:t>Model-Driven Architecture</a:t>
            </a:r>
          </a:p>
          <a:p>
            <a:pPr lvl="1">
              <a:buFontTx/>
              <a:buChar char="-"/>
            </a:pPr>
            <a:r>
              <a:rPr lang="en-US" sz="3900" dirty="0" smtClean="0">
                <a:solidFill>
                  <a:srgbClr val="000000"/>
                </a:solidFill>
              </a:rPr>
              <a:t>AML works directly with UML RMs</a:t>
            </a:r>
          </a:p>
          <a:p>
            <a:pPr marL="457200" lvl="1"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80801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Clinical Models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646331"/>
          </a:xfrm>
          <a:prstGeom prst="rect">
            <a:avLst/>
          </a:prstGeom>
          <a:noFill/>
        </p:spPr>
        <p:txBody>
          <a:bodyPr wrap="square" rtlCol="0">
            <a:spAutoFit/>
          </a:bodyPr>
          <a:lstStyle/>
          <a:p>
            <a:r>
              <a:rPr lang="en-US" dirty="0" smtClean="0"/>
              <a:t>Archetype Library</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335678" y="3321139"/>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
        <p:nvSpPr>
          <p:cNvPr id="3" name="Magnetic Disk 2"/>
          <p:cNvSpPr/>
          <p:nvPr/>
        </p:nvSpPr>
        <p:spPr>
          <a:xfrm>
            <a:off x="2797032" y="5607765"/>
            <a:ext cx="1864990" cy="773857"/>
          </a:xfrm>
          <a:prstGeom prst="flowChartMagneticDisk">
            <a:avLst/>
          </a:prstGeom>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1"/>
                </a:solidFill>
              </a:rPr>
              <a:t>CIMI Model Repository</a:t>
            </a:r>
            <a:endParaRPr lang="en-US" sz="1100" dirty="0">
              <a:solidFill>
                <a:schemeClr val="tx1"/>
              </a:solidFill>
            </a:endParaRPr>
          </a:p>
        </p:txBody>
      </p:sp>
      <p:cxnSp>
        <p:nvCxnSpPr>
          <p:cNvPr id="21" name="Straight Arrow Connector 20"/>
          <p:cNvCxnSpPr/>
          <p:nvPr/>
        </p:nvCxnSpPr>
        <p:spPr>
          <a:xfrm>
            <a:off x="3727477" y="5246122"/>
            <a:ext cx="0" cy="413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2409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Inside AML Specifications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a:ln w="57150" cmpd="sng">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369332"/>
          </a:xfrm>
          <a:prstGeom prst="rect">
            <a:avLst/>
          </a:prstGeom>
          <a:noFill/>
        </p:spPr>
        <p:txBody>
          <a:bodyPr wrap="square" rtlCol="0">
            <a:spAutoFit/>
          </a:bodyPr>
          <a:lstStyle/>
          <a:p>
            <a:r>
              <a:rPr lang="en-US" dirty="0" smtClean="0"/>
              <a:t>Archetypes</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118053" y="3522352"/>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
        <p:nvSpPr>
          <p:cNvPr id="3" name="Magnetic Disk 2"/>
          <p:cNvSpPr/>
          <p:nvPr/>
        </p:nvSpPr>
        <p:spPr>
          <a:xfrm>
            <a:off x="2797032" y="5607765"/>
            <a:ext cx="1864990" cy="773857"/>
          </a:xfrm>
          <a:prstGeom prst="flowChartMagneticDisk">
            <a:avLst/>
          </a:prstGeom>
          <a:ln>
            <a:solidFill>
              <a:srgbClr val="0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tx1"/>
                </a:solidFill>
              </a:rPr>
              <a:t>CIMI Model Repository</a:t>
            </a:r>
            <a:endParaRPr lang="en-US" sz="1100" dirty="0">
              <a:solidFill>
                <a:schemeClr val="tx1"/>
              </a:solidFill>
            </a:endParaRPr>
          </a:p>
        </p:txBody>
      </p:sp>
      <p:cxnSp>
        <p:nvCxnSpPr>
          <p:cNvPr id="21" name="Straight Arrow Connector 20"/>
          <p:cNvCxnSpPr/>
          <p:nvPr/>
        </p:nvCxnSpPr>
        <p:spPr>
          <a:xfrm>
            <a:off x="3727477" y="5246122"/>
            <a:ext cx="0" cy="413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2335678" y="1491931"/>
            <a:ext cx="6502267" cy="91612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V="1">
            <a:off x="603902" y="1491931"/>
            <a:ext cx="2458131" cy="91612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2335678" y="2985294"/>
            <a:ext cx="6502267" cy="3736181"/>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603902" y="3007954"/>
            <a:ext cx="2458131" cy="3713521"/>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3062033" y="1491931"/>
            <a:ext cx="5775912" cy="5229544"/>
          </a:xfrm>
          <a:prstGeom prst="rect">
            <a:avLst/>
          </a:prstGeom>
          <a:ln w="38100" cmpd="sng">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1362517408"/>
              </p:ext>
            </p:extLst>
          </p:nvPr>
        </p:nvGraphicFramePr>
        <p:xfrm>
          <a:off x="3208353" y="1615382"/>
          <a:ext cx="5478446" cy="4970917"/>
        </p:xfrm>
        <a:graphic>
          <a:graphicData uri="http://schemas.openxmlformats.org/drawingml/2006/table">
            <a:tbl>
              <a:tblPr>
                <a:tableStyleId>{2D5ABB26-0587-4C30-8999-92F81FD0307C}</a:tableStyleId>
              </a:tblPr>
              <a:tblGrid>
                <a:gridCol w="2225347"/>
                <a:gridCol w="3253099"/>
              </a:tblGrid>
              <a:tr h="710131">
                <a:tc>
                  <a:txBody>
                    <a:bodyPr/>
                    <a:lstStyle/>
                    <a:p>
                      <a:pPr algn="ctr"/>
                      <a:r>
                        <a:rPr lang="en-US" b="1" dirty="0" smtClean="0"/>
                        <a:t>AML</a:t>
                      </a:r>
                      <a:r>
                        <a:rPr lang="en-US" b="1" baseline="0" dirty="0" smtClean="0"/>
                        <a:t> Object Model</a:t>
                      </a:r>
                      <a:endParaRPr lang="en-US" b="1" dirty="0"/>
                    </a:p>
                  </a:txBody>
                  <a:tcPr anchor="ctr">
                    <a:solidFill>
                      <a:schemeClr val="bg1">
                        <a:lumMod val="75000"/>
                      </a:schemeClr>
                    </a:solidFill>
                  </a:tcPr>
                </a:tc>
                <a:tc>
                  <a:txBody>
                    <a:bodyPr/>
                    <a:lstStyle/>
                    <a:p>
                      <a:pPr algn="ctr"/>
                      <a:r>
                        <a:rPr lang="en-US" b="1" dirty="0" smtClean="0"/>
                        <a:t>AML Profile</a:t>
                      </a:r>
                      <a:endParaRPr lang="en-US" b="1" dirty="0"/>
                    </a:p>
                  </a:txBody>
                  <a:tcPr anchor="ctr">
                    <a:solidFill>
                      <a:schemeClr val="bg1">
                        <a:lumMod val="75000"/>
                      </a:schemeClr>
                    </a:solidFill>
                  </a:tcPr>
                </a:tc>
              </a:tr>
              <a:tr h="710131">
                <a:tc>
                  <a:txBody>
                    <a:bodyPr/>
                    <a:lstStyle/>
                    <a:p>
                      <a:pPr algn="ctr"/>
                      <a:r>
                        <a:rPr lang="en-US" dirty="0" smtClean="0"/>
                        <a:t>Reference Model</a:t>
                      </a:r>
                      <a:endParaRPr lang="en-US" dirty="0"/>
                    </a:p>
                  </a:txBody>
                  <a:tcPr anchor="ctr"/>
                </a:tc>
                <a:tc>
                  <a:txBody>
                    <a:bodyPr/>
                    <a:lstStyle/>
                    <a:p>
                      <a:pPr algn="ctr"/>
                      <a:r>
                        <a:rPr lang="en-US" dirty="0" smtClean="0"/>
                        <a:t>Reference Model Profile</a:t>
                      </a:r>
                      <a:endParaRPr lang="en-US" dirty="0"/>
                    </a:p>
                  </a:txBody>
                  <a:tcPr anchor="ctr"/>
                </a:tc>
              </a:tr>
              <a:tr h="710131">
                <a:tc>
                  <a:txBody>
                    <a:bodyPr/>
                    <a:lstStyle/>
                    <a:p>
                      <a:pPr algn="ctr"/>
                      <a:r>
                        <a:rPr lang="en-US" dirty="0" smtClean="0"/>
                        <a:t>Archetype Model</a:t>
                      </a:r>
                      <a:endParaRPr lang="en-US" dirty="0"/>
                    </a:p>
                  </a:txBody>
                  <a:tcPr anchor="ctr"/>
                </a:tc>
                <a:tc>
                  <a:txBody>
                    <a:bodyPr/>
                    <a:lstStyle/>
                    <a:p>
                      <a:pPr algn="ctr"/>
                      <a:r>
                        <a:rPr lang="en-US" dirty="0" smtClean="0"/>
                        <a:t>Archetype Profile</a:t>
                      </a:r>
                      <a:endParaRPr lang="en-US" dirty="0"/>
                    </a:p>
                  </a:txBody>
                  <a:tcPr anchor="ctr"/>
                </a:tc>
              </a:tr>
              <a:tr h="710131">
                <a:tc>
                  <a:txBody>
                    <a:bodyPr/>
                    <a:lstStyle/>
                    <a:p>
                      <a:pPr algn="ctr"/>
                      <a:r>
                        <a:rPr lang="en-US" dirty="0" smtClean="0"/>
                        <a:t>Constraint Model</a:t>
                      </a:r>
                      <a:endParaRPr lang="en-US" dirty="0"/>
                    </a:p>
                  </a:txBody>
                  <a:tcPr anchor="ctr"/>
                </a:tc>
                <a:tc>
                  <a:txBody>
                    <a:bodyPr/>
                    <a:lstStyle/>
                    <a:p>
                      <a:pPr algn="ctr"/>
                      <a:r>
                        <a:rPr lang="en-US" dirty="0" smtClean="0"/>
                        <a:t>Constraint Profile</a:t>
                      </a:r>
                      <a:endParaRPr lang="en-US" dirty="0"/>
                    </a:p>
                  </a:txBody>
                  <a:tcPr anchor="ctr"/>
                </a:tc>
              </a:tr>
              <a:tr h="710131">
                <a:tc>
                  <a:txBody>
                    <a:bodyPr/>
                    <a:lstStyle/>
                    <a:p>
                      <a:pPr algn="ctr"/>
                      <a:r>
                        <a:rPr lang="en-US" dirty="0" smtClean="0"/>
                        <a:t>Terminology Model</a:t>
                      </a:r>
                      <a:endParaRPr lang="en-US" dirty="0"/>
                    </a:p>
                  </a:txBody>
                  <a:tcPr anchor="ctr"/>
                </a:tc>
                <a:tc>
                  <a:txBody>
                    <a:bodyPr/>
                    <a:lstStyle/>
                    <a:p>
                      <a:pPr algn="ctr"/>
                      <a:r>
                        <a:rPr lang="en-US" dirty="0" smtClean="0"/>
                        <a:t>Terminology Profile</a:t>
                      </a:r>
                      <a:endParaRPr lang="en-US" dirty="0"/>
                    </a:p>
                  </a:txBody>
                  <a:tcPr anchor="ctr"/>
                </a:tc>
              </a:tr>
              <a:tr h="710131">
                <a:tc>
                  <a:txBody>
                    <a:bodyPr/>
                    <a:lstStyle/>
                    <a:p>
                      <a:pPr algn="ctr"/>
                      <a:r>
                        <a:rPr lang="en-US" dirty="0" smtClean="0"/>
                        <a:t>Rules Model</a:t>
                      </a:r>
                      <a:endParaRPr lang="en-US" dirty="0"/>
                    </a:p>
                  </a:txBody>
                  <a:tcPr anchor="ctr"/>
                </a:tc>
                <a:tc>
                  <a:txBody>
                    <a:bodyPr/>
                    <a:lstStyle/>
                    <a:p>
                      <a:pPr algn="ctr"/>
                      <a:r>
                        <a:rPr lang="en-US" dirty="0" smtClean="0"/>
                        <a:t>Rules Profile</a:t>
                      </a:r>
                      <a:endParaRPr lang="en-US" dirty="0"/>
                    </a:p>
                  </a:txBody>
                  <a:tcPr anchor="ctr"/>
                </a:tc>
              </a:tr>
              <a:tr h="710131">
                <a:tc>
                  <a:txBody>
                    <a:bodyPr/>
                    <a:lstStyle/>
                    <a:p>
                      <a:pPr algn="ctr"/>
                      <a:r>
                        <a:rPr lang="en-US" dirty="0" smtClean="0"/>
                        <a:t>Metadata Model</a:t>
                      </a:r>
                      <a:endParaRPr lang="en-US" dirty="0"/>
                    </a:p>
                  </a:txBody>
                  <a:tcPr anchor="ctr"/>
                </a:tc>
                <a:tc>
                  <a:txBody>
                    <a:bodyPr/>
                    <a:lstStyle/>
                    <a:p>
                      <a:pPr algn="ctr"/>
                      <a:r>
                        <a:rPr lang="en-US" dirty="0" smtClean="0"/>
                        <a:t>Identification &amp; Designation</a:t>
                      </a:r>
                      <a:endParaRPr lang="en-US" dirty="0"/>
                    </a:p>
                  </a:txBody>
                  <a:tcPr anchor="ctr"/>
                </a:tc>
              </a:tr>
            </a:tbl>
          </a:graphicData>
        </a:graphic>
      </p:graphicFrame>
    </p:spTree>
    <p:extLst>
      <p:ext uri="{BB962C8B-B14F-4D97-AF65-F5344CB8AC3E}">
        <p14:creationId xmlns:p14="http://schemas.microsoft.com/office/powerpoint/2010/main" val="2876268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Reference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0000"/>
                </a:solidFill>
              </a:rPr>
              <a:t>Describes </a:t>
            </a:r>
            <a:r>
              <a:rPr lang="en-US" dirty="0">
                <a:solidFill>
                  <a:srgbClr val="000000"/>
                </a:solidFill>
              </a:rPr>
              <a:t>the </a:t>
            </a:r>
            <a:r>
              <a:rPr lang="en-US" dirty="0" smtClean="0">
                <a:solidFill>
                  <a:srgbClr val="000000"/>
                </a:solidFill>
              </a:rPr>
              <a:t>characteristics </a:t>
            </a:r>
            <a:r>
              <a:rPr lang="en-US" dirty="0">
                <a:solidFill>
                  <a:srgbClr val="000000"/>
                </a:solidFill>
              </a:rPr>
              <a:t>a target Reference Model (RM) must have in order for the constraint model to refer to it </a:t>
            </a:r>
            <a:r>
              <a:rPr lang="en-US" dirty="0" smtClean="0">
                <a:solidFill>
                  <a:srgbClr val="000000"/>
                </a:solidFill>
              </a:rPr>
              <a:t>predictably</a:t>
            </a:r>
          </a:p>
          <a:p>
            <a:pPr marL="0" indent="0">
              <a:buNone/>
            </a:pPr>
            <a:r>
              <a:rPr lang="en-US" b="1" u="sng" dirty="0" smtClean="0">
                <a:solidFill>
                  <a:srgbClr val="000000"/>
                </a:solidFill>
              </a:rPr>
              <a:t>Reference Model Profile:</a:t>
            </a:r>
          </a:p>
          <a:p>
            <a:pPr marL="0" indent="0">
              <a:buNone/>
            </a:pPr>
            <a:r>
              <a:rPr lang="en-US" dirty="0"/>
              <a:t>D</a:t>
            </a:r>
            <a:r>
              <a:rPr lang="en-US" dirty="0" smtClean="0"/>
              <a:t>efines </a:t>
            </a:r>
            <a:r>
              <a:rPr lang="en-US" dirty="0"/>
              <a:t>the  set of data types whose values can be directly constrained by an AML Model.  </a:t>
            </a:r>
            <a:endParaRPr lang="en-US" dirty="0" smtClean="0"/>
          </a:p>
          <a:p>
            <a:pPr marL="0" indent="0">
              <a:buNone/>
            </a:pPr>
            <a:r>
              <a:rPr lang="en-US" dirty="0" smtClean="0"/>
              <a:t>It </a:t>
            </a:r>
            <a:r>
              <a:rPr lang="en-US" dirty="0"/>
              <a:t>also specifies a small set of stereotypes that are used to "decorate" a reference model and its various components. </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747293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4400" b="1" dirty="0" smtClean="0"/>
              <a:t>Archetypes – what, why?</a:t>
            </a:r>
          </a:p>
          <a:p>
            <a:endParaRPr lang="en-US" sz="4400" dirty="0" smtClean="0"/>
          </a:p>
          <a:p>
            <a:r>
              <a:rPr lang="en-US" sz="4400" dirty="0" smtClean="0"/>
              <a:t>Archetype Modeling Language</a:t>
            </a:r>
          </a:p>
          <a:p>
            <a:endParaRPr lang="en-US" sz="4400" dirty="0" smtClean="0"/>
          </a:p>
          <a:p>
            <a:r>
              <a:rPr lang="en-US" sz="4400" dirty="0" smtClean="0"/>
              <a:t>AML Tooling</a:t>
            </a:r>
          </a:p>
          <a:p>
            <a:endParaRPr lang="en-US" dirty="0" smtClean="0"/>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9701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 Model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Defines relationship </a:t>
            </a:r>
            <a:r>
              <a:rPr lang="en-US" dirty="0"/>
              <a:t>between archetype libraries, archetypes and archetype versions. </a:t>
            </a:r>
            <a:endParaRPr lang="en-US" dirty="0" smtClean="0"/>
          </a:p>
          <a:p>
            <a:pPr marL="0" indent="0">
              <a:buNone/>
            </a:pPr>
            <a:r>
              <a:rPr lang="en-US" b="1" u="sng" dirty="0" smtClean="0">
                <a:solidFill>
                  <a:srgbClr val="000000"/>
                </a:solidFill>
              </a:rPr>
              <a:t>Archetype Profile:</a:t>
            </a:r>
          </a:p>
          <a:p>
            <a:pPr marL="0" indent="0">
              <a:buNone/>
            </a:pPr>
            <a:r>
              <a:rPr lang="en-US" dirty="0" smtClean="0"/>
              <a:t>Constraint related to Archetype Library, Archetype and Archetype Version.</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621605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Constraint Model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Illustrates how constraints are defined.  This is core part of the AML specifications.</a:t>
            </a:r>
          </a:p>
          <a:p>
            <a:pPr marL="0" indent="0">
              <a:buNone/>
            </a:pPr>
            <a:endParaRPr lang="en-US" dirty="0" smtClean="0"/>
          </a:p>
          <a:p>
            <a:pPr marL="0" indent="0">
              <a:buNone/>
            </a:pPr>
            <a:r>
              <a:rPr lang="en-US" b="1" u="sng" dirty="0" smtClean="0">
                <a:solidFill>
                  <a:srgbClr val="000000"/>
                </a:solidFill>
              </a:rPr>
              <a:t>Constraint Profile:</a:t>
            </a:r>
          </a:p>
          <a:p>
            <a:pPr marL="0" indent="0">
              <a:buNone/>
            </a:pPr>
            <a:r>
              <a:rPr lang="en-US" dirty="0"/>
              <a:t>D</a:t>
            </a:r>
            <a:r>
              <a:rPr lang="en-US" dirty="0" smtClean="0"/>
              <a:t>efines </a:t>
            </a:r>
            <a:r>
              <a:rPr lang="en-US" dirty="0"/>
              <a:t>the modeling elements that may be applied to a reference model and archetype.  These elements “constrain” the target model narrowing the semantics and syntax. </a:t>
            </a: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6940365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Identification &amp; </a:t>
            </a:r>
            <a:r>
              <a:rPr lang="en-US" dirty="0" err="1" smtClean="0"/>
              <a:t>Designatable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lstStyle/>
          <a:p>
            <a:pPr marL="0" indent="0">
              <a:buNone/>
            </a:pPr>
            <a:r>
              <a:rPr lang="en-US" dirty="0"/>
              <a:t>Advised by ISO 11179-3</a:t>
            </a:r>
          </a:p>
          <a:p>
            <a:r>
              <a:rPr lang="en-US" dirty="0" err="1"/>
              <a:t>IdentifiableItem</a:t>
            </a:r>
            <a:endParaRPr lang="en-US" dirty="0"/>
          </a:p>
          <a:p>
            <a:pPr lvl="1"/>
            <a:r>
              <a:rPr lang="en-US" dirty="0"/>
              <a:t>Namespace + id</a:t>
            </a:r>
          </a:p>
          <a:p>
            <a:r>
              <a:rPr lang="en-US" dirty="0" err="1" smtClean="0"/>
              <a:t>DesignatableItem</a:t>
            </a:r>
            <a:endParaRPr lang="en-US" dirty="0"/>
          </a:p>
          <a:p>
            <a:pPr lvl="1"/>
            <a:r>
              <a:rPr lang="en-US" dirty="0"/>
              <a:t>Language + sign + [description]</a:t>
            </a:r>
          </a:p>
          <a:p>
            <a:r>
              <a:rPr lang="en-US" dirty="0"/>
              <a:t>Namespaces</a:t>
            </a:r>
          </a:p>
          <a:p>
            <a:r>
              <a:rPr lang="en-US" dirty="0"/>
              <a:t>“meaning” linkage from Class </a:t>
            </a:r>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45690333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Terminology Profile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lstStyle/>
          <a:p>
            <a:pPr marL="0" indent="0">
              <a:buNone/>
            </a:pPr>
            <a:r>
              <a:rPr lang="en-US" dirty="0" smtClean="0"/>
              <a:t>Describes how various elements of Standards:</a:t>
            </a:r>
          </a:p>
          <a:p>
            <a:pPr lvl="1"/>
            <a:r>
              <a:rPr lang="en-US" dirty="0" smtClean="0"/>
              <a:t>Common Terminology Services (CTS2)</a:t>
            </a:r>
          </a:p>
          <a:p>
            <a:pPr lvl="1"/>
            <a:r>
              <a:rPr lang="en-US" dirty="0" smtClean="0"/>
              <a:t>ISO 11179 – Metadata Repository (3</a:t>
            </a:r>
            <a:r>
              <a:rPr lang="en-US" baseline="30000" dirty="0" smtClean="0"/>
              <a:t>rd</a:t>
            </a:r>
            <a:r>
              <a:rPr lang="en-US" dirty="0" smtClean="0"/>
              <a:t> Ed.)</a:t>
            </a:r>
          </a:p>
          <a:p>
            <a:pPr marL="0" indent="0">
              <a:buNone/>
            </a:pPr>
            <a:r>
              <a:rPr lang="en-US" dirty="0" smtClean="0"/>
              <a:t>can be utilized to bind identifiers and terms used (in archetypes) to terminology resources like:</a:t>
            </a:r>
          </a:p>
          <a:p>
            <a:pPr lvl="1">
              <a:buFontTx/>
              <a:buChar char="-"/>
            </a:pPr>
            <a:r>
              <a:rPr lang="en-US" dirty="0" smtClean="0"/>
              <a:t>Code Systems</a:t>
            </a:r>
          </a:p>
          <a:p>
            <a:pPr lvl="1">
              <a:buFontTx/>
              <a:buChar char="-"/>
            </a:pPr>
            <a:r>
              <a:rPr lang="en-US" dirty="0" smtClean="0"/>
              <a:t>Value Sets and Permissible Values</a:t>
            </a:r>
          </a:p>
        </p:txBody>
      </p:sp>
    </p:spTree>
    <p:extLst>
      <p:ext uri="{BB962C8B-B14F-4D97-AF65-F5344CB8AC3E}">
        <p14:creationId xmlns:p14="http://schemas.microsoft.com/office/powerpoint/2010/main" val="42273900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4400" dirty="0" smtClean="0"/>
              <a:t>Archetypes – what, why?</a:t>
            </a:r>
            <a:r>
              <a:rPr lang="en-US" sz="4400" dirty="0">
                <a:solidFill>
                  <a:srgbClr val="008000"/>
                </a:solidFill>
                <a:latin typeface="Zapf Dingbats"/>
                <a:ea typeface="Zapf Dingbats"/>
                <a:cs typeface="Zapf Dingbats"/>
                <a:sym typeface="Zapf Dingbats"/>
              </a:rPr>
              <a:t> </a:t>
            </a:r>
            <a:r>
              <a:rPr lang="en-US" sz="4400" dirty="0" smtClean="0">
                <a:solidFill>
                  <a:srgbClr val="008000"/>
                </a:solidFill>
                <a:latin typeface="Zapf Dingbats"/>
                <a:ea typeface="Zapf Dingbats"/>
                <a:cs typeface="Zapf Dingbats"/>
                <a:sym typeface="Zapf Dingbats"/>
              </a:rPr>
              <a:t> ✔</a:t>
            </a:r>
            <a:r>
              <a:rPr lang="en-US" sz="4400" dirty="0" smtClean="0"/>
              <a:t> </a:t>
            </a:r>
          </a:p>
          <a:p>
            <a:endParaRPr lang="en-US" sz="4400" dirty="0" smtClean="0"/>
          </a:p>
          <a:p>
            <a:r>
              <a:rPr lang="en-US" sz="4400" dirty="0" smtClean="0"/>
              <a:t>Archetype Modeling Language </a:t>
            </a:r>
            <a:r>
              <a:rPr lang="en-US" sz="4400" dirty="0" smtClean="0">
                <a:solidFill>
                  <a:srgbClr val="008000"/>
                </a:solidFill>
                <a:latin typeface="Zapf Dingbats"/>
                <a:ea typeface="Zapf Dingbats"/>
                <a:cs typeface="Zapf Dingbats"/>
                <a:sym typeface="Zapf Dingbats"/>
              </a:rPr>
              <a:t>✔</a:t>
            </a:r>
            <a:endParaRPr lang="en-US" sz="4400" dirty="0" smtClean="0"/>
          </a:p>
          <a:p>
            <a:endParaRPr lang="en-US" sz="4400" dirty="0" smtClean="0"/>
          </a:p>
          <a:p>
            <a:r>
              <a:rPr lang="en-US" sz="4400" b="1" dirty="0" smtClean="0"/>
              <a:t>AML Tooling</a:t>
            </a:r>
          </a:p>
          <a:p>
            <a:endParaRPr lang="en-US" dirty="0" smtClean="0"/>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44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4363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AML Tooling</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r>
              <a:rPr lang="en-US" dirty="0" smtClean="0">
                <a:sym typeface="Wingdings"/>
              </a:rPr>
              <a:t>AML </a:t>
            </a:r>
            <a:r>
              <a:rPr lang="en-US" dirty="0">
                <a:sym typeface="Wingdings"/>
              </a:rPr>
              <a:t>Object </a:t>
            </a:r>
            <a:r>
              <a:rPr lang="en-US" dirty="0" smtClean="0">
                <a:sym typeface="Wingdings"/>
              </a:rPr>
              <a:t>Model (AML-OM) </a:t>
            </a:r>
          </a:p>
          <a:p>
            <a:pPr lvl="1"/>
            <a:r>
              <a:rPr lang="en-US" dirty="0" smtClean="0">
                <a:sym typeface="Wingdings"/>
              </a:rPr>
              <a:t>Inspired </a:t>
            </a:r>
            <a:r>
              <a:rPr lang="en-US" dirty="0">
                <a:sym typeface="Wingdings"/>
              </a:rPr>
              <a:t>from ADL Object </a:t>
            </a:r>
            <a:r>
              <a:rPr lang="en-US" dirty="0" smtClean="0">
                <a:sym typeface="Wingdings"/>
              </a:rPr>
              <a:t>Model (AOM)</a:t>
            </a:r>
          </a:p>
          <a:p>
            <a:pPr lvl="1"/>
            <a:endParaRPr lang="en-US" dirty="0" smtClean="0"/>
          </a:p>
          <a:p>
            <a:r>
              <a:rPr lang="en-US" dirty="0" smtClean="0"/>
              <a:t>Existing ADL archetype  </a:t>
            </a:r>
            <a:r>
              <a:rPr lang="en-US" dirty="0" smtClean="0">
                <a:sym typeface="Wingdings"/>
              </a:rPr>
              <a:t> AML archetypes</a:t>
            </a:r>
          </a:p>
          <a:p>
            <a:pPr marL="971550" lvl="1" indent="-514350">
              <a:buFont typeface="+mj-lt"/>
              <a:buAutoNum type="arabicPeriod"/>
            </a:pPr>
            <a:r>
              <a:rPr lang="en-US" dirty="0" smtClean="0">
                <a:sym typeface="Wingdings"/>
              </a:rPr>
              <a:t>Map AOM  AML-OM</a:t>
            </a:r>
          </a:p>
          <a:p>
            <a:pPr marL="971550" lvl="1" indent="-514350">
              <a:buFont typeface="+mj-lt"/>
              <a:buAutoNum type="arabicPeriod"/>
            </a:pPr>
            <a:r>
              <a:rPr lang="en-US" dirty="0" smtClean="0">
                <a:sym typeface="Wingdings"/>
              </a:rPr>
              <a:t>Developing a converter is to visualize real, existing archetypes in AML programmatically</a:t>
            </a:r>
          </a:p>
          <a:p>
            <a:pPr marL="971550" lvl="1" indent="-514350">
              <a:buFont typeface="+mj-lt"/>
              <a:buAutoNum type="arabicPeriod"/>
            </a:pPr>
            <a:r>
              <a:rPr lang="en-US" dirty="0" smtClean="0">
                <a:sym typeface="Wingdings"/>
              </a:rPr>
              <a:t>Testing and Constraints validation comes next</a:t>
            </a:r>
          </a:p>
        </p:txBody>
      </p:sp>
    </p:spTree>
    <p:extLst>
      <p:ext uri="{BB962C8B-B14F-4D97-AF65-F5344CB8AC3E}">
        <p14:creationId xmlns:p14="http://schemas.microsoft.com/office/powerpoint/2010/main" val="231194599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AML Tooling</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lstStyle/>
          <a:p>
            <a:r>
              <a:rPr lang="en-US" dirty="0" smtClean="0"/>
              <a:t>Project Location:</a:t>
            </a:r>
          </a:p>
          <a:p>
            <a:pPr marL="0" indent="0">
              <a:buNone/>
            </a:pPr>
            <a:r>
              <a:rPr lang="en-US" dirty="0" smtClean="0"/>
              <a:t>	</a:t>
            </a:r>
            <a:r>
              <a:rPr lang="en-US" dirty="0" smtClean="0">
                <a:hlinkClick r:id="rId3"/>
              </a:rPr>
              <a:t>https</a:t>
            </a:r>
            <a:r>
              <a:rPr lang="en-US" dirty="0">
                <a:hlinkClick r:id="rId3"/>
              </a:rPr>
              <a:t>://github.com/semantix/</a:t>
            </a:r>
            <a:r>
              <a:rPr lang="en-US" dirty="0" smtClean="0">
                <a:hlinkClick r:id="rId3"/>
              </a:rPr>
              <a:t>AMLTooling</a:t>
            </a:r>
            <a:endParaRPr lang="en-US" dirty="0" smtClean="0"/>
          </a:p>
          <a:p>
            <a:endParaRPr lang="en-US" dirty="0" smtClean="0"/>
          </a:p>
          <a:p>
            <a:r>
              <a:rPr lang="en-US" dirty="0" smtClean="0"/>
              <a:t>Sub-projects:</a:t>
            </a:r>
          </a:p>
          <a:p>
            <a:pPr lvl="1"/>
            <a:r>
              <a:rPr lang="en-US" dirty="0" smtClean="0"/>
              <a:t>ADL2AMLConverter – The Converter</a:t>
            </a:r>
          </a:p>
          <a:p>
            <a:pPr lvl="1"/>
            <a:r>
              <a:rPr lang="en-US" dirty="0" smtClean="0"/>
              <a:t>AML MD Library – AML Wrapper on MD Open API</a:t>
            </a:r>
          </a:p>
          <a:p>
            <a:pPr lvl="1"/>
            <a:r>
              <a:rPr lang="en-US" dirty="0" smtClean="0"/>
              <a:t>AML MD Plugin – Menu Plug-in to </a:t>
            </a:r>
            <a:r>
              <a:rPr lang="en-US" dirty="0" err="1" smtClean="0"/>
              <a:t>MagicDraw</a:t>
            </a:r>
            <a:r>
              <a:rPr lang="en-US" dirty="0" smtClean="0"/>
              <a:t> IDE</a:t>
            </a:r>
            <a:endParaRPr lang="en-US" dirty="0"/>
          </a:p>
        </p:txBody>
      </p:sp>
    </p:spTree>
    <p:extLst>
      <p:ext uri="{BB962C8B-B14F-4D97-AF65-F5344CB8AC3E}">
        <p14:creationId xmlns:p14="http://schemas.microsoft.com/office/powerpoint/2010/main" val="333564488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lternate Process 26"/>
          <p:cNvSpPr/>
          <p:nvPr/>
        </p:nvSpPr>
        <p:spPr>
          <a:xfrm>
            <a:off x="2995448" y="4107791"/>
            <a:ext cx="2408621" cy="1555759"/>
          </a:xfrm>
          <a:prstGeom prst="flowChartAlternateProcess">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ADL2AML</a:t>
            </a:r>
          </a:p>
          <a:p>
            <a:pPr algn="ctr"/>
            <a:r>
              <a:rPr lang="en-US" dirty="0" smtClean="0">
                <a:solidFill>
                  <a:srgbClr val="000000"/>
                </a:solidFill>
              </a:rPr>
              <a:t>Converter</a:t>
            </a:r>
            <a:endParaRPr lang="en-US" dirty="0">
              <a:solidFill>
                <a:srgbClr val="000000"/>
              </a:solidFill>
            </a:endParaRPr>
          </a:p>
        </p:txBody>
      </p:sp>
      <p:sp>
        <p:nvSpPr>
          <p:cNvPr id="2" name="Title 1"/>
          <p:cNvSpPr>
            <a:spLocks noGrp="1"/>
          </p:cNvSpPr>
          <p:nvPr>
            <p:ph type="title"/>
          </p:nvPr>
        </p:nvSpPr>
        <p:spPr>
          <a:xfrm>
            <a:off x="457200" y="274638"/>
            <a:ext cx="8229600" cy="914337"/>
          </a:xfrm>
        </p:spPr>
        <p:txBody>
          <a:bodyPr>
            <a:normAutofit/>
          </a:bodyPr>
          <a:lstStyle/>
          <a:p>
            <a:r>
              <a:rPr lang="en-US" dirty="0" smtClean="0"/>
              <a:t>ADL2AML Converter</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graphicFrame>
        <p:nvGraphicFramePr>
          <p:cNvPr id="51" name="Content Placeholder 50"/>
          <p:cNvGraphicFramePr>
            <a:graphicFrameLocks noGrp="1"/>
          </p:cNvGraphicFramePr>
          <p:nvPr>
            <p:ph idx="1"/>
            <p:extLst>
              <p:ext uri="{D42A27DB-BD31-4B8C-83A1-F6EECF244321}">
                <p14:modId xmlns:p14="http://schemas.microsoft.com/office/powerpoint/2010/main" val="3840101900"/>
              </p:ext>
            </p:extLst>
          </p:nvPr>
        </p:nvGraphicFramePr>
        <p:xfrm>
          <a:off x="3486806" y="1585489"/>
          <a:ext cx="1339194" cy="2087880"/>
        </p:xfrm>
        <a:graphic>
          <a:graphicData uri="http://schemas.openxmlformats.org/drawingml/2006/table">
            <a:tbl>
              <a:tblPr firstRow="1" bandRow="1">
                <a:tableStyleId>{073A0DAA-6AF3-43AB-8588-CEC1D06C72B9}</a:tableStyleId>
              </a:tblPr>
              <a:tblGrid>
                <a:gridCol w="669597"/>
                <a:gridCol w="669597"/>
              </a:tblGrid>
              <a:tr h="196280">
                <a:tc gridSpan="2">
                  <a:txBody>
                    <a:bodyPr/>
                    <a:lstStyle/>
                    <a:p>
                      <a:r>
                        <a:rPr lang="en-US" sz="1100" dirty="0" smtClean="0"/>
                        <a:t>Traceability Matrix</a:t>
                      </a:r>
                      <a:endParaRPr lang="en-US" sz="1100" dirty="0"/>
                    </a:p>
                  </a:txBody>
                  <a:tcPr/>
                </a:tc>
                <a:tc hMerge="1">
                  <a:txBody>
                    <a:bodyPr/>
                    <a:lstStyle/>
                    <a:p>
                      <a:endParaRPr lang="en-US" dirty="0"/>
                    </a:p>
                  </a:txBody>
                  <a:tcPr/>
                </a:tc>
              </a:tr>
              <a:tr h="196280">
                <a:tc>
                  <a:txBody>
                    <a:bodyPr/>
                    <a:lstStyle/>
                    <a:p>
                      <a:endParaRPr lang="en-US" dirty="0"/>
                    </a:p>
                  </a:txBody>
                  <a:tcPr/>
                </a:tc>
                <a:tc>
                  <a:txBody>
                    <a:bodyPr/>
                    <a:lstStyle/>
                    <a:p>
                      <a:endParaRPr lang="en-US" dirty="0"/>
                    </a:p>
                  </a:txBody>
                  <a:tcPr/>
                </a:tc>
              </a:tr>
              <a:tr h="196280">
                <a:tc>
                  <a:txBody>
                    <a:bodyPr/>
                    <a:lstStyle/>
                    <a:p>
                      <a:endParaRPr lang="en-US" dirty="0"/>
                    </a:p>
                  </a:txBody>
                  <a:tcPr/>
                </a:tc>
                <a:tc>
                  <a:txBody>
                    <a:bodyPr/>
                    <a:lstStyle/>
                    <a:p>
                      <a:endParaRPr lang="en-US" dirty="0"/>
                    </a:p>
                  </a:txBody>
                  <a:tcPr/>
                </a:tc>
              </a:tr>
              <a:tr h="196280">
                <a:tc>
                  <a:txBody>
                    <a:bodyPr/>
                    <a:lstStyle/>
                    <a:p>
                      <a:endParaRPr lang="en-US" dirty="0"/>
                    </a:p>
                  </a:txBody>
                  <a:tcPr/>
                </a:tc>
                <a:tc>
                  <a:txBody>
                    <a:bodyPr/>
                    <a:lstStyle/>
                    <a:p>
                      <a:endParaRPr lang="en-US" dirty="0"/>
                    </a:p>
                  </a:txBody>
                  <a:tcPr/>
                </a:tc>
              </a:tr>
              <a:tr h="196280">
                <a:tc>
                  <a:txBody>
                    <a:bodyPr/>
                    <a:lstStyle/>
                    <a:p>
                      <a:endParaRPr lang="en-US" dirty="0"/>
                    </a:p>
                  </a:txBody>
                  <a:tcPr/>
                </a:tc>
                <a:tc>
                  <a:txBody>
                    <a:bodyPr/>
                    <a:lstStyle/>
                    <a:p>
                      <a:endParaRPr lang="en-US" dirty="0"/>
                    </a:p>
                  </a:txBody>
                  <a:tcPr/>
                </a:tc>
              </a:tr>
              <a:tr h="196280">
                <a:tc>
                  <a:txBody>
                    <a:bodyPr/>
                    <a:lstStyle/>
                    <a:p>
                      <a:endParaRPr lang="en-US" dirty="0"/>
                    </a:p>
                  </a:txBody>
                  <a:tcPr/>
                </a:tc>
                <a:tc>
                  <a:txBody>
                    <a:bodyPr/>
                    <a:lstStyle/>
                    <a:p>
                      <a:endParaRPr lang="en-US" dirty="0"/>
                    </a:p>
                  </a:txBody>
                  <a:tcPr/>
                </a:tc>
              </a:tr>
            </a:tbl>
          </a:graphicData>
        </a:graphic>
      </p:graphicFrame>
      <p:sp>
        <p:nvSpPr>
          <p:cNvPr id="9" name="Multidocument 8"/>
          <p:cNvSpPr/>
          <p:nvPr/>
        </p:nvSpPr>
        <p:spPr>
          <a:xfrm>
            <a:off x="1352330" y="4589518"/>
            <a:ext cx="762000" cy="665655"/>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ADL</a:t>
            </a:r>
            <a:endParaRPr lang="en-US" dirty="0">
              <a:solidFill>
                <a:srgbClr val="000000"/>
              </a:solidFill>
            </a:endParaRPr>
          </a:p>
        </p:txBody>
      </p:sp>
      <p:sp>
        <p:nvSpPr>
          <p:cNvPr id="10" name="Predefined Process 9"/>
          <p:cNvSpPr/>
          <p:nvPr/>
        </p:nvSpPr>
        <p:spPr>
          <a:xfrm>
            <a:off x="3124200" y="4195379"/>
            <a:ext cx="414283" cy="1357587"/>
          </a:xfrm>
          <a:prstGeom prst="flowChartPredefinedProcess">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dirty="0" smtClean="0">
                <a:solidFill>
                  <a:srgbClr val="000000"/>
                </a:solidFill>
              </a:rPr>
              <a:t>ADL Parser</a:t>
            </a:r>
            <a:endParaRPr lang="en-US" sz="1200" dirty="0">
              <a:solidFill>
                <a:srgbClr val="000000"/>
              </a:solidFill>
            </a:endParaRPr>
          </a:p>
        </p:txBody>
      </p:sp>
      <p:cxnSp>
        <p:nvCxnSpPr>
          <p:cNvPr id="12" name="Straight Arrow Connector 11"/>
          <p:cNvCxnSpPr/>
          <p:nvPr/>
        </p:nvCxnSpPr>
        <p:spPr>
          <a:xfrm>
            <a:off x="2140605" y="4887311"/>
            <a:ext cx="85484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Process 12"/>
          <p:cNvSpPr/>
          <p:nvPr/>
        </p:nvSpPr>
        <p:spPr>
          <a:xfrm>
            <a:off x="1610709" y="2408621"/>
            <a:ext cx="1488965" cy="1515241"/>
          </a:xfrm>
          <a:prstGeom prst="flowChartProcess">
            <a:avLst/>
          </a:prstGeom>
          <a:ln w="28575" cap="rnd" cmpd="sng">
            <a:solidFill>
              <a:schemeClr val="tx1"/>
            </a:solidFill>
            <a:prstDash val="sysDot"/>
            <a:beve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610709" y="3687381"/>
            <a:ext cx="1488965" cy="276999"/>
          </a:xfrm>
          <a:prstGeom prst="rect">
            <a:avLst/>
          </a:prstGeom>
          <a:noFill/>
        </p:spPr>
        <p:txBody>
          <a:bodyPr wrap="square" rtlCol="0">
            <a:spAutoFit/>
          </a:bodyPr>
          <a:lstStyle/>
          <a:p>
            <a:pPr algn="ctr"/>
            <a:r>
              <a:rPr lang="en-US" sz="1200" dirty="0" smtClean="0"/>
              <a:t>ADL Objects</a:t>
            </a:r>
            <a:endParaRPr lang="en-US" sz="1200" dirty="0"/>
          </a:p>
        </p:txBody>
      </p:sp>
      <p:sp>
        <p:nvSpPr>
          <p:cNvPr id="15" name="Connector 14"/>
          <p:cNvSpPr/>
          <p:nvPr/>
        </p:nvSpPr>
        <p:spPr>
          <a:xfrm>
            <a:off x="1733330" y="2575036"/>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nector 15"/>
          <p:cNvSpPr/>
          <p:nvPr/>
        </p:nvSpPr>
        <p:spPr>
          <a:xfrm>
            <a:off x="1784129" y="3056760"/>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onnector 16"/>
          <p:cNvSpPr/>
          <p:nvPr/>
        </p:nvSpPr>
        <p:spPr>
          <a:xfrm>
            <a:off x="2063529" y="2599560"/>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Connector 17"/>
          <p:cNvSpPr/>
          <p:nvPr/>
        </p:nvSpPr>
        <p:spPr>
          <a:xfrm>
            <a:off x="2088929" y="2916622"/>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nector 18"/>
          <p:cNvSpPr/>
          <p:nvPr/>
        </p:nvSpPr>
        <p:spPr>
          <a:xfrm>
            <a:off x="2520729" y="2776484"/>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onnector 19"/>
          <p:cNvSpPr/>
          <p:nvPr/>
        </p:nvSpPr>
        <p:spPr>
          <a:xfrm>
            <a:off x="2026743" y="3314264"/>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Connector 20"/>
          <p:cNvSpPr/>
          <p:nvPr/>
        </p:nvSpPr>
        <p:spPr>
          <a:xfrm>
            <a:off x="2415626" y="3191643"/>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onnector 21"/>
          <p:cNvSpPr/>
          <p:nvPr/>
        </p:nvSpPr>
        <p:spPr>
          <a:xfrm>
            <a:off x="2774730" y="3407105"/>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onnector 22"/>
          <p:cNvSpPr/>
          <p:nvPr/>
        </p:nvSpPr>
        <p:spPr>
          <a:xfrm>
            <a:off x="2765095" y="2958664"/>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onnector 23"/>
          <p:cNvSpPr/>
          <p:nvPr/>
        </p:nvSpPr>
        <p:spPr>
          <a:xfrm>
            <a:off x="2746701" y="2496208"/>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nector 25"/>
          <p:cNvSpPr/>
          <p:nvPr/>
        </p:nvSpPr>
        <p:spPr>
          <a:xfrm>
            <a:off x="1657128" y="3471919"/>
            <a:ext cx="254001" cy="280276"/>
          </a:xfrm>
          <a:prstGeom prst="flowChartConnector">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Alternate Process 27"/>
          <p:cNvSpPr/>
          <p:nvPr/>
        </p:nvSpPr>
        <p:spPr>
          <a:xfrm>
            <a:off x="4782207" y="4195379"/>
            <a:ext cx="525517" cy="1357587"/>
          </a:xfrm>
          <a:prstGeom prst="flowChartAlternateProcess">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1400" dirty="0" smtClean="0">
                <a:solidFill>
                  <a:srgbClr val="000000"/>
                </a:solidFill>
              </a:rPr>
              <a:t>MD Open API</a:t>
            </a:r>
            <a:endParaRPr lang="en-US" sz="1400" dirty="0">
              <a:solidFill>
                <a:srgbClr val="000000"/>
              </a:solidFill>
            </a:endParaRPr>
          </a:p>
        </p:txBody>
      </p:sp>
      <p:cxnSp>
        <p:nvCxnSpPr>
          <p:cNvPr id="32" name="Straight Arrow Connector 31"/>
          <p:cNvCxnSpPr/>
          <p:nvPr/>
        </p:nvCxnSpPr>
        <p:spPr>
          <a:xfrm flipH="1" flipV="1">
            <a:off x="2746701" y="3923862"/>
            <a:ext cx="572817" cy="521135"/>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5" name="Process 34"/>
          <p:cNvSpPr/>
          <p:nvPr/>
        </p:nvSpPr>
        <p:spPr>
          <a:xfrm>
            <a:off x="5205247" y="2408621"/>
            <a:ext cx="1488965" cy="1515241"/>
          </a:xfrm>
          <a:prstGeom prst="flowChartProcess">
            <a:avLst/>
          </a:prstGeom>
          <a:ln w="28575" cap="rnd" cmpd="sng">
            <a:solidFill>
              <a:schemeClr val="tx1"/>
            </a:solidFill>
            <a:prstDash val="sysDot"/>
            <a:beve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5205247" y="3649071"/>
            <a:ext cx="1488965" cy="276999"/>
          </a:xfrm>
          <a:prstGeom prst="rect">
            <a:avLst/>
          </a:prstGeom>
          <a:noFill/>
        </p:spPr>
        <p:txBody>
          <a:bodyPr wrap="square" rtlCol="0">
            <a:spAutoFit/>
          </a:bodyPr>
          <a:lstStyle/>
          <a:p>
            <a:pPr algn="ctr"/>
            <a:r>
              <a:rPr lang="en-US" sz="1200" dirty="0" smtClean="0"/>
              <a:t>AML Objects</a:t>
            </a:r>
            <a:endParaRPr lang="en-US" sz="1200" dirty="0"/>
          </a:p>
        </p:txBody>
      </p:sp>
      <p:sp>
        <p:nvSpPr>
          <p:cNvPr id="37" name="Hexagon 36"/>
          <p:cNvSpPr/>
          <p:nvPr/>
        </p:nvSpPr>
        <p:spPr>
          <a:xfrm>
            <a:off x="5307724" y="2575036"/>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Hexagon 37"/>
          <p:cNvSpPr/>
          <p:nvPr/>
        </p:nvSpPr>
        <p:spPr>
          <a:xfrm>
            <a:off x="5307724" y="2990195"/>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Hexagon 38"/>
          <p:cNvSpPr/>
          <p:nvPr/>
        </p:nvSpPr>
        <p:spPr>
          <a:xfrm>
            <a:off x="5640551" y="2585548"/>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Hexagon 39"/>
          <p:cNvSpPr/>
          <p:nvPr/>
        </p:nvSpPr>
        <p:spPr>
          <a:xfrm>
            <a:off x="5561724" y="2893851"/>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Hexagon 40"/>
          <p:cNvSpPr/>
          <p:nvPr/>
        </p:nvSpPr>
        <p:spPr>
          <a:xfrm>
            <a:off x="6069724" y="2575036"/>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Hexagon 41"/>
          <p:cNvSpPr/>
          <p:nvPr/>
        </p:nvSpPr>
        <p:spPr>
          <a:xfrm>
            <a:off x="5941847" y="2937644"/>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Hexagon 42"/>
          <p:cNvSpPr/>
          <p:nvPr/>
        </p:nvSpPr>
        <p:spPr>
          <a:xfrm>
            <a:off x="5307724" y="3471919"/>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Hexagon 43"/>
          <p:cNvSpPr/>
          <p:nvPr/>
        </p:nvSpPr>
        <p:spPr>
          <a:xfrm>
            <a:off x="5616027" y="3236312"/>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Hexagon 44"/>
          <p:cNvSpPr/>
          <p:nvPr/>
        </p:nvSpPr>
        <p:spPr>
          <a:xfrm>
            <a:off x="6299200" y="2793127"/>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Hexagon 45"/>
          <p:cNvSpPr/>
          <p:nvPr/>
        </p:nvSpPr>
        <p:spPr>
          <a:xfrm>
            <a:off x="5892800" y="3213540"/>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Hexagon 46"/>
          <p:cNvSpPr/>
          <p:nvPr/>
        </p:nvSpPr>
        <p:spPr>
          <a:xfrm>
            <a:off x="6208108" y="3112816"/>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Hexagon 47"/>
          <p:cNvSpPr/>
          <p:nvPr/>
        </p:nvSpPr>
        <p:spPr>
          <a:xfrm>
            <a:off x="6173076" y="3429003"/>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Hexagon 48"/>
          <p:cNvSpPr/>
          <p:nvPr/>
        </p:nvSpPr>
        <p:spPr>
          <a:xfrm>
            <a:off x="5790324" y="3460762"/>
            <a:ext cx="254000" cy="201448"/>
          </a:xfrm>
          <a:prstGeom prst="hexagon">
            <a:avLst/>
          </a:prstGeom>
          <a:solidFill>
            <a:srgbClr val="C7C7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6208108" y="2382086"/>
            <a:ext cx="541736" cy="230832"/>
          </a:xfrm>
          <a:prstGeom prst="rect">
            <a:avLst/>
          </a:prstGeom>
          <a:noFill/>
        </p:spPr>
        <p:txBody>
          <a:bodyPr wrap="square" rtlCol="0">
            <a:spAutoFit/>
          </a:bodyPr>
          <a:lstStyle/>
          <a:p>
            <a:r>
              <a:rPr lang="en-US" sz="900" dirty="0" smtClean="0"/>
              <a:t>UML</a:t>
            </a:r>
            <a:endParaRPr lang="en-US" sz="900" dirty="0"/>
          </a:p>
        </p:txBody>
      </p:sp>
      <p:cxnSp>
        <p:nvCxnSpPr>
          <p:cNvPr id="55" name="Straight Connector 54"/>
          <p:cNvCxnSpPr/>
          <p:nvPr/>
        </p:nvCxnSpPr>
        <p:spPr>
          <a:xfrm flipV="1">
            <a:off x="1911129" y="2058276"/>
            <a:ext cx="1933905" cy="71820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20" idx="3"/>
          </p:cNvCxnSpPr>
          <p:nvPr/>
        </p:nvCxnSpPr>
        <p:spPr>
          <a:xfrm flipV="1">
            <a:off x="2063941" y="2382086"/>
            <a:ext cx="1842404" cy="117140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18" idx="2"/>
          </p:cNvCxnSpPr>
          <p:nvPr/>
        </p:nvCxnSpPr>
        <p:spPr>
          <a:xfrm>
            <a:off x="2088929" y="3056760"/>
            <a:ext cx="1756105" cy="823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7" idx="5"/>
          </p:cNvCxnSpPr>
          <p:nvPr/>
        </p:nvCxnSpPr>
        <p:spPr>
          <a:xfrm>
            <a:off x="2280332" y="2838791"/>
            <a:ext cx="1564702" cy="7147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endCxn id="37" idx="3"/>
          </p:cNvCxnSpPr>
          <p:nvPr/>
        </p:nvCxnSpPr>
        <p:spPr>
          <a:xfrm>
            <a:off x="4400331" y="2135532"/>
            <a:ext cx="907393" cy="54022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endCxn id="44" idx="4"/>
          </p:cNvCxnSpPr>
          <p:nvPr/>
        </p:nvCxnSpPr>
        <p:spPr>
          <a:xfrm>
            <a:off x="4391572" y="2495335"/>
            <a:ext cx="1274817" cy="74097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endCxn id="41" idx="3"/>
          </p:cNvCxnSpPr>
          <p:nvPr/>
        </p:nvCxnSpPr>
        <p:spPr>
          <a:xfrm flipV="1">
            <a:off x="4391572" y="2675760"/>
            <a:ext cx="1678152" cy="5325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46" idx="3"/>
          </p:cNvCxnSpPr>
          <p:nvPr/>
        </p:nvCxnSpPr>
        <p:spPr>
          <a:xfrm flipV="1">
            <a:off x="4391572" y="3314264"/>
            <a:ext cx="1501228" cy="2680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endCxn id="47" idx="3"/>
          </p:cNvCxnSpPr>
          <p:nvPr/>
        </p:nvCxnSpPr>
        <p:spPr>
          <a:xfrm>
            <a:off x="4318000" y="2793127"/>
            <a:ext cx="1890108" cy="4204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21" idx="5"/>
          </p:cNvCxnSpPr>
          <p:nvPr/>
        </p:nvCxnSpPr>
        <p:spPr>
          <a:xfrm flipV="1">
            <a:off x="2632429" y="2776484"/>
            <a:ext cx="1212605" cy="6543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845034" y="2058277"/>
            <a:ext cx="472966" cy="7348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3853793" y="2496208"/>
            <a:ext cx="532524" cy="2754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883573" y="2360449"/>
            <a:ext cx="516758" cy="12340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a:off x="3845034" y="2120463"/>
            <a:ext cx="541283" cy="101862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3845034" y="3213540"/>
            <a:ext cx="555297" cy="33995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3" name="Striped Right Arrow 92"/>
          <p:cNvSpPr/>
          <p:nvPr/>
        </p:nvSpPr>
        <p:spPr>
          <a:xfrm rot="16200000" flipH="1">
            <a:off x="3787712" y="3846392"/>
            <a:ext cx="757616" cy="439594"/>
          </a:xfrm>
          <a:prstGeom prst="stripedRightArrow">
            <a:avLst>
              <a:gd name="adj1" fmla="val 50000"/>
              <a:gd name="adj2" fmla="val 511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5205247" y="1558296"/>
            <a:ext cx="1488965" cy="5772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cxnSp>
        <p:nvCxnSpPr>
          <p:cNvPr id="95" name="Straight Arrow Connector 94"/>
          <p:cNvCxnSpPr>
            <a:stCxn id="35" idx="0"/>
            <a:endCxn id="94" idx="2"/>
          </p:cNvCxnSpPr>
          <p:nvPr/>
        </p:nvCxnSpPr>
        <p:spPr>
          <a:xfrm flipV="1">
            <a:off x="5949730" y="2135532"/>
            <a:ext cx="0" cy="273089"/>
          </a:xfrm>
          <a:prstGeom prst="straightConnector1">
            <a:avLst/>
          </a:prstGeom>
          <a:ln>
            <a:solidFill>
              <a:srgbClr val="0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6694212" y="3056759"/>
            <a:ext cx="765053" cy="1"/>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6833472" y="3139092"/>
            <a:ext cx="1417149" cy="230832"/>
          </a:xfrm>
          <a:prstGeom prst="rect">
            <a:avLst/>
          </a:prstGeom>
          <a:noFill/>
        </p:spPr>
        <p:txBody>
          <a:bodyPr wrap="square" rtlCol="0">
            <a:spAutoFit/>
          </a:bodyPr>
          <a:lstStyle/>
          <a:p>
            <a:r>
              <a:rPr lang="en-US" sz="900" dirty="0" smtClean="0"/>
              <a:t>Export to a target format</a:t>
            </a:r>
            <a:endParaRPr lang="en-US" sz="900" dirty="0"/>
          </a:p>
        </p:txBody>
      </p:sp>
    </p:spTree>
    <p:extLst>
      <p:ext uri="{BB962C8B-B14F-4D97-AF65-F5344CB8AC3E}">
        <p14:creationId xmlns:p14="http://schemas.microsoft.com/office/powerpoint/2010/main" val="390437761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10" name="TextBox 9"/>
          <p:cNvSpPr txBox="1"/>
          <p:nvPr/>
        </p:nvSpPr>
        <p:spPr>
          <a:xfrm>
            <a:off x="5290207" y="2434897"/>
            <a:ext cx="2881586" cy="646331"/>
          </a:xfrm>
          <a:prstGeom prst="rect">
            <a:avLst/>
          </a:prstGeom>
          <a:noFill/>
        </p:spPr>
        <p:txBody>
          <a:bodyPr wrap="square" rtlCol="0">
            <a:spAutoFit/>
          </a:bodyPr>
          <a:lstStyle/>
          <a:p>
            <a:r>
              <a:rPr lang="en-US" dirty="0" smtClean="0"/>
              <a:t>An ADL file for archetype “</a:t>
            </a:r>
            <a:r>
              <a:rPr lang="en-US" dirty="0" err="1" smtClean="0"/>
              <a:t>specimen_collection_site</a:t>
            </a:r>
            <a:r>
              <a:rPr lang="en-US" dirty="0" smtClean="0"/>
              <a:t>”</a:t>
            </a:r>
            <a:endParaRPr lang="en-US" dirty="0"/>
          </a:p>
        </p:txBody>
      </p:sp>
    </p:spTree>
    <p:extLst>
      <p:ext uri="{BB962C8B-B14F-4D97-AF65-F5344CB8AC3E}">
        <p14:creationId xmlns:p14="http://schemas.microsoft.com/office/powerpoint/2010/main" val="135780185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3" name="TextBox 2"/>
          <p:cNvSpPr txBox="1"/>
          <p:nvPr/>
        </p:nvSpPr>
        <p:spPr>
          <a:xfrm>
            <a:off x="1980441" y="1351586"/>
            <a:ext cx="3034796" cy="369332"/>
          </a:xfrm>
          <a:prstGeom prst="rect">
            <a:avLst/>
          </a:prstGeom>
          <a:solidFill>
            <a:srgbClr val="FF6600"/>
          </a:solidFill>
        </p:spPr>
        <p:txBody>
          <a:bodyPr wrap="square" rtlCol="0">
            <a:spAutoFit/>
          </a:bodyPr>
          <a:lstStyle/>
          <a:p>
            <a:r>
              <a:rPr lang="en-US" dirty="0" smtClean="0"/>
              <a:t>Archetype Metadata Section</a:t>
            </a:r>
            <a:endParaRPr lang="en-US" dirty="0"/>
          </a:p>
        </p:txBody>
      </p:sp>
      <p:sp>
        <p:nvSpPr>
          <p:cNvPr id="11" name="TextBox 10"/>
          <p:cNvSpPr txBox="1"/>
          <p:nvPr/>
        </p:nvSpPr>
        <p:spPr>
          <a:xfrm>
            <a:off x="3322485" y="4086398"/>
            <a:ext cx="3048029" cy="369332"/>
          </a:xfrm>
          <a:prstGeom prst="rect">
            <a:avLst/>
          </a:prstGeom>
          <a:solidFill>
            <a:srgbClr val="FF6600"/>
          </a:solidFill>
        </p:spPr>
        <p:txBody>
          <a:bodyPr wrap="square" rtlCol="0">
            <a:spAutoFit/>
          </a:bodyPr>
          <a:lstStyle/>
          <a:p>
            <a:r>
              <a:rPr lang="en-US" dirty="0" smtClean="0"/>
              <a:t>Constraints/Definition</a:t>
            </a:r>
            <a:r>
              <a:rPr lang="en-US" dirty="0"/>
              <a:t> </a:t>
            </a:r>
            <a:r>
              <a:rPr lang="en-US" dirty="0" smtClean="0"/>
              <a:t>Section</a:t>
            </a:r>
            <a:endParaRPr lang="en-US" dirty="0"/>
          </a:p>
        </p:txBody>
      </p:sp>
      <p:sp>
        <p:nvSpPr>
          <p:cNvPr id="12" name="TextBox 11"/>
          <p:cNvSpPr txBox="1"/>
          <p:nvPr/>
        </p:nvSpPr>
        <p:spPr>
          <a:xfrm>
            <a:off x="3109344" y="5617686"/>
            <a:ext cx="3811785" cy="369332"/>
          </a:xfrm>
          <a:prstGeom prst="rect">
            <a:avLst/>
          </a:prstGeom>
          <a:solidFill>
            <a:srgbClr val="FF6600"/>
          </a:solidFill>
        </p:spPr>
        <p:txBody>
          <a:bodyPr wrap="square" rtlCol="0">
            <a:spAutoFit/>
          </a:bodyPr>
          <a:lstStyle/>
          <a:p>
            <a:r>
              <a:rPr lang="en-US" dirty="0" smtClean="0"/>
              <a:t>Terms &amp; Terminology Binding</a:t>
            </a:r>
            <a:r>
              <a:rPr lang="en-US" dirty="0"/>
              <a:t> </a:t>
            </a:r>
            <a:r>
              <a:rPr lang="en-US" dirty="0" smtClean="0"/>
              <a:t>Section</a:t>
            </a:r>
            <a:endParaRPr lang="en-US" dirty="0"/>
          </a:p>
        </p:txBody>
      </p:sp>
    </p:spTree>
    <p:extLst>
      <p:ext uri="{BB962C8B-B14F-4D97-AF65-F5344CB8AC3E}">
        <p14:creationId xmlns:p14="http://schemas.microsoft.com/office/powerpoint/2010/main" val="3767440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Exchange or share information:</a:t>
            </a:r>
          </a:p>
          <a:p>
            <a:r>
              <a:rPr lang="en-US" dirty="0" smtClean="0"/>
              <a:t>How to be “On The Same Page”?</a:t>
            </a:r>
          </a:p>
          <a:p>
            <a:pPr lvl="1"/>
            <a:r>
              <a:rPr lang="en-US" dirty="0" smtClean="0"/>
              <a:t>Data</a:t>
            </a:r>
          </a:p>
          <a:p>
            <a:pPr lvl="1"/>
            <a:r>
              <a:rPr lang="en-US" dirty="0" smtClean="0"/>
              <a:t>Semantics</a:t>
            </a:r>
          </a:p>
          <a:p>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54" y="3211732"/>
            <a:ext cx="3817194" cy="2914431"/>
          </a:xfrm>
          <a:prstGeom prst="rect">
            <a:avLst/>
          </a:prstGeom>
        </p:spPr>
      </p:pic>
    </p:spTree>
    <p:extLst>
      <p:ext uri="{BB962C8B-B14F-4D97-AF65-F5344CB8AC3E}">
        <p14:creationId xmlns:p14="http://schemas.microsoft.com/office/powerpoint/2010/main" val="265437747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cxnSp>
        <p:nvCxnSpPr>
          <p:cNvPr id="38" name="Straight Connector 37"/>
          <p:cNvCxnSpPr/>
          <p:nvPr/>
        </p:nvCxnSpPr>
        <p:spPr>
          <a:xfrm>
            <a:off x="2895174" y="831912"/>
            <a:ext cx="6156260" cy="32442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50</a:t>
            </a:fld>
            <a:endParaRPr lang="en-US" dirty="0"/>
          </a:p>
        </p:txBody>
      </p: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0" name="Picture 9" descr="Screen Shot 2015-04-22 at 2.30.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610" y="2164628"/>
            <a:ext cx="7381824" cy="1911542"/>
          </a:xfrm>
          <a:prstGeom prst="rect">
            <a:avLst/>
          </a:prstGeom>
          <a:ln w="19050" cmpd="sng">
            <a:solidFill>
              <a:schemeClr val="tx1"/>
            </a:solidFill>
          </a:ln>
        </p:spPr>
      </p:pic>
      <p:sp>
        <p:nvSpPr>
          <p:cNvPr id="34" name="Rectangle 33"/>
          <p:cNvSpPr/>
          <p:nvPr/>
        </p:nvSpPr>
        <p:spPr>
          <a:xfrm>
            <a:off x="0" y="0"/>
            <a:ext cx="2895174" cy="81701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895174" y="0"/>
            <a:ext cx="6156260" cy="2164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0" y="0"/>
            <a:ext cx="1669610" cy="2164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0" y="831912"/>
            <a:ext cx="1669610" cy="32442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3771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cxnSp>
        <p:nvCxnSpPr>
          <p:cNvPr id="38" name="Straight Connector 37"/>
          <p:cNvCxnSpPr/>
          <p:nvPr/>
        </p:nvCxnSpPr>
        <p:spPr>
          <a:xfrm>
            <a:off x="2895174" y="831912"/>
            <a:ext cx="6156260" cy="32442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51</a:t>
            </a:fld>
            <a:endParaRPr lang="en-US" dirty="0"/>
          </a:p>
        </p:txBody>
      </p: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0" name="Picture 9" descr="Screen Shot 2015-04-22 at 2.30.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610" y="2164628"/>
            <a:ext cx="7381824" cy="1911542"/>
          </a:xfrm>
          <a:prstGeom prst="rect">
            <a:avLst/>
          </a:prstGeom>
          <a:ln w="19050" cmpd="sng">
            <a:solidFill>
              <a:schemeClr val="tx1"/>
            </a:solidFill>
          </a:ln>
        </p:spPr>
      </p:pic>
      <p:cxnSp>
        <p:nvCxnSpPr>
          <p:cNvPr id="14" name="Straight Connector 13"/>
          <p:cNvCxnSpPr/>
          <p:nvPr/>
        </p:nvCxnSpPr>
        <p:spPr>
          <a:xfrm>
            <a:off x="2087012" y="2637522"/>
            <a:ext cx="1101232"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340644" y="2656714"/>
            <a:ext cx="1197498"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683085" y="2656714"/>
            <a:ext cx="2910087"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7721778" y="2637522"/>
            <a:ext cx="723961" cy="1919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829466" y="2909167"/>
            <a:ext cx="1155942" cy="369332"/>
          </a:xfrm>
          <a:prstGeom prst="rect">
            <a:avLst/>
          </a:prstGeom>
          <a:solidFill>
            <a:schemeClr val="bg1">
              <a:lumMod val="85000"/>
            </a:schemeClr>
          </a:solidFill>
          <a:ln w="28575" cmpd="sng">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t>publisher</a:t>
            </a:r>
            <a:endParaRPr lang="en-US" dirty="0"/>
          </a:p>
        </p:txBody>
      </p:sp>
      <p:cxnSp>
        <p:nvCxnSpPr>
          <p:cNvPr id="23" name="Straight Arrow Connector 22"/>
          <p:cNvCxnSpPr>
            <a:stCxn id="21" idx="0"/>
          </p:cNvCxnSpPr>
          <p:nvPr/>
        </p:nvCxnSpPr>
        <p:spPr>
          <a:xfrm flipV="1">
            <a:off x="2407437" y="2637522"/>
            <a:ext cx="0" cy="27164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260716" y="2909167"/>
            <a:ext cx="1155942" cy="369332"/>
          </a:xfrm>
          <a:prstGeom prst="rect">
            <a:avLst/>
          </a:prstGeom>
          <a:solidFill>
            <a:schemeClr val="bg1">
              <a:lumMod val="85000"/>
            </a:schemeClr>
          </a:solidFill>
          <a:ln w="28575" cmpd="sng">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t>RM Class</a:t>
            </a:r>
            <a:endParaRPr lang="en-US" dirty="0"/>
          </a:p>
        </p:txBody>
      </p:sp>
      <p:cxnSp>
        <p:nvCxnSpPr>
          <p:cNvPr id="25" name="Straight Arrow Connector 24"/>
          <p:cNvCxnSpPr>
            <a:stCxn id="24" idx="0"/>
          </p:cNvCxnSpPr>
          <p:nvPr/>
        </p:nvCxnSpPr>
        <p:spPr>
          <a:xfrm flipV="1">
            <a:off x="3838687" y="2637523"/>
            <a:ext cx="0" cy="27164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39166" y="2947698"/>
            <a:ext cx="1761268" cy="369332"/>
          </a:xfrm>
          <a:prstGeom prst="rect">
            <a:avLst/>
          </a:prstGeom>
          <a:solidFill>
            <a:schemeClr val="bg1">
              <a:lumMod val="85000"/>
            </a:schemeClr>
          </a:solidFill>
          <a:ln w="28575" cmpd="sng">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t>Archetype Name</a:t>
            </a:r>
            <a:endParaRPr lang="en-US" dirty="0"/>
          </a:p>
        </p:txBody>
      </p:sp>
      <p:cxnSp>
        <p:nvCxnSpPr>
          <p:cNvPr id="27" name="Straight Arrow Connector 26"/>
          <p:cNvCxnSpPr>
            <a:stCxn id="26" idx="0"/>
          </p:cNvCxnSpPr>
          <p:nvPr/>
        </p:nvCxnSpPr>
        <p:spPr>
          <a:xfrm flipV="1">
            <a:off x="6019800" y="2637523"/>
            <a:ext cx="0" cy="3101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30858" y="2996540"/>
            <a:ext cx="1155942" cy="369332"/>
          </a:xfrm>
          <a:prstGeom prst="rect">
            <a:avLst/>
          </a:prstGeom>
          <a:solidFill>
            <a:schemeClr val="bg1">
              <a:lumMod val="85000"/>
            </a:schemeClr>
          </a:solidFill>
          <a:ln w="28575" cmpd="sng">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t>Version</a:t>
            </a:r>
            <a:endParaRPr lang="en-US" dirty="0"/>
          </a:p>
        </p:txBody>
      </p:sp>
      <p:cxnSp>
        <p:nvCxnSpPr>
          <p:cNvPr id="33" name="Straight Arrow Connector 32"/>
          <p:cNvCxnSpPr/>
          <p:nvPr/>
        </p:nvCxnSpPr>
        <p:spPr>
          <a:xfrm flipV="1">
            <a:off x="8063832" y="2656714"/>
            <a:ext cx="0" cy="3101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0" y="0"/>
            <a:ext cx="2895174" cy="81701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895174" y="0"/>
            <a:ext cx="6156260" cy="2164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0" y="0"/>
            <a:ext cx="1669610" cy="2164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0" y="831912"/>
            <a:ext cx="1669610" cy="32442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684803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cxnSp>
        <p:nvCxnSpPr>
          <p:cNvPr id="38" name="Straight Connector 37"/>
          <p:cNvCxnSpPr/>
          <p:nvPr/>
        </p:nvCxnSpPr>
        <p:spPr>
          <a:xfrm>
            <a:off x="2895174" y="831912"/>
            <a:ext cx="6156260" cy="32442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52</a:t>
            </a:fld>
            <a:endParaRPr lang="en-US" dirty="0"/>
          </a:p>
        </p:txBody>
      </p: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0" name="Picture 9" descr="Screen Shot 2015-04-22 at 2.30.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610" y="2164628"/>
            <a:ext cx="7381824" cy="1911542"/>
          </a:xfrm>
          <a:prstGeom prst="rect">
            <a:avLst/>
          </a:prstGeom>
          <a:ln w="19050" cmpd="sng">
            <a:solidFill>
              <a:schemeClr val="tx1"/>
            </a:solidFill>
          </a:ln>
        </p:spPr>
      </p:pic>
      <p:cxnSp>
        <p:nvCxnSpPr>
          <p:cNvPr id="16" name="Straight Connector 15"/>
          <p:cNvCxnSpPr/>
          <p:nvPr/>
        </p:nvCxnSpPr>
        <p:spPr>
          <a:xfrm>
            <a:off x="4564756" y="3331635"/>
            <a:ext cx="2910087"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084822" y="2287382"/>
            <a:ext cx="1155942" cy="369332"/>
          </a:xfrm>
          <a:prstGeom prst="rect">
            <a:avLst/>
          </a:prstGeom>
          <a:solidFill>
            <a:schemeClr val="bg1">
              <a:lumMod val="85000"/>
            </a:schemeClr>
          </a:solidFill>
          <a:ln w="28575" cmpd="sng">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t>Specialize</a:t>
            </a:r>
            <a:endParaRPr lang="en-US" dirty="0"/>
          </a:p>
        </p:txBody>
      </p:sp>
      <p:cxnSp>
        <p:nvCxnSpPr>
          <p:cNvPr id="23" name="Straight Arrow Connector 22"/>
          <p:cNvCxnSpPr>
            <a:stCxn id="21" idx="2"/>
          </p:cNvCxnSpPr>
          <p:nvPr/>
        </p:nvCxnSpPr>
        <p:spPr>
          <a:xfrm flipH="1">
            <a:off x="6172228" y="2656714"/>
            <a:ext cx="1490565" cy="4159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9" idx="1"/>
          </p:cNvCxnSpPr>
          <p:nvPr/>
        </p:nvCxnSpPr>
        <p:spPr>
          <a:xfrm flipH="1">
            <a:off x="6172228" y="3587741"/>
            <a:ext cx="1490565" cy="1846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0" y="0"/>
            <a:ext cx="2895174" cy="81701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895174" y="0"/>
            <a:ext cx="6156260" cy="2164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0" y="0"/>
            <a:ext cx="1669610" cy="2164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0" y="831912"/>
            <a:ext cx="1669610" cy="32442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662793" y="3403075"/>
            <a:ext cx="1155942" cy="369332"/>
          </a:xfrm>
          <a:prstGeom prst="rect">
            <a:avLst/>
          </a:prstGeom>
          <a:solidFill>
            <a:schemeClr val="bg1">
              <a:lumMod val="85000"/>
            </a:schemeClr>
          </a:solidFill>
          <a:ln w="28575" cmpd="sng">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smtClean="0"/>
              <a:t>Language</a:t>
            </a:r>
            <a:endParaRPr lang="en-US" dirty="0"/>
          </a:p>
        </p:txBody>
      </p:sp>
    </p:spTree>
    <p:extLst>
      <p:ext uri="{BB962C8B-B14F-4D97-AF65-F5344CB8AC3E}">
        <p14:creationId xmlns:p14="http://schemas.microsoft.com/office/powerpoint/2010/main" val="176354718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2" name="Title 1"/>
          <p:cNvSpPr>
            <a:spLocks noGrp="1"/>
          </p:cNvSpPr>
          <p:nvPr>
            <p:ph type="title"/>
          </p:nvPr>
        </p:nvSpPr>
        <p:spPr>
          <a:xfrm>
            <a:off x="457200" y="274638"/>
            <a:ext cx="8229600" cy="914337"/>
          </a:xfrm>
        </p:spPr>
        <p:txBody>
          <a:bodyPr>
            <a:normAutofit/>
          </a:bodyPr>
          <a:lstStyle/>
          <a:p>
            <a:pPr algn="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53</a:t>
            </a:fld>
            <a:endParaRPr lang="en-US" dirty="0"/>
          </a:p>
        </p:txBody>
      </p: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34" name="Rectangle 33"/>
          <p:cNvSpPr/>
          <p:nvPr/>
        </p:nvSpPr>
        <p:spPr>
          <a:xfrm>
            <a:off x="0" y="0"/>
            <a:ext cx="2895174" cy="81701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5-04-22 at 2.51.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700" y="1143000"/>
            <a:ext cx="5321300" cy="5715000"/>
          </a:xfrm>
          <a:prstGeom prst="rect">
            <a:avLst/>
          </a:prstGeom>
          <a:noFill/>
          <a:ln w="28575" cmpd="sng">
            <a:solidFill>
              <a:srgbClr val="000000"/>
            </a:solidFill>
          </a:ln>
        </p:spPr>
      </p:pic>
      <p:cxnSp>
        <p:nvCxnSpPr>
          <p:cNvPr id="8" name="Straight Arrow Connector 7"/>
          <p:cNvCxnSpPr/>
          <p:nvPr/>
        </p:nvCxnSpPr>
        <p:spPr>
          <a:xfrm>
            <a:off x="2983983" y="274638"/>
            <a:ext cx="1367660" cy="799908"/>
          </a:xfrm>
          <a:prstGeom prst="straightConnector1">
            <a:avLst/>
          </a:prstGeom>
          <a:ln>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676692" y="274638"/>
            <a:ext cx="3419149" cy="369332"/>
          </a:xfrm>
          <a:prstGeom prst="rect">
            <a:avLst/>
          </a:prstGeom>
          <a:noFill/>
        </p:spPr>
        <p:txBody>
          <a:bodyPr wrap="square" rtlCol="0">
            <a:spAutoFit/>
          </a:bodyPr>
          <a:lstStyle/>
          <a:p>
            <a:r>
              <a:rPr lang="en-US" dirty="0" smtClean="0"/>
              <a:t>Maps to Archetype Model in AML</a:t>
            </a:r>
            <a:endParaRPr lang="en-US" dirty="0"/>
          </a:p>
        </p:txBody>
      </p:sp>
    </p:spTree>
    <p:extLst>
      <p:ext uri="{BB962C8B-B14F-4D97-AF65-F5344CB8AC3E}">
        <p14:creationId xmlns:p14="http://schemas.microsoft.com/office/powerpoint/2010/main" val="362425590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8" name="Rectangle 7"/>
          <p:cNvSpPr/>
          <p:nvPr/>
        </p:nvSpPr>
        <p:spPr>
          <a:xfrm>
            <a:off x="0" y="852531"/>
            <a:ext cx="4846500" cy="3081550"/>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creen Shot 2015-04-22 at 2.58.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7171" y="1784350"/>
            <a:ext cx="3365500" cy="4572000"/>
          </a:xfrm>
          <a:prstGeom prst="rect">
            <a:avLst/>
          </a:prstGeom>
        </p:spPr>
      </p:pic>
      <p:cxnSp>
        <p:nvCxnSpPr>
          <p:cNvPr id="10" name="Straight Arrow Connector 9"/>
          <p:cNvCxnSpPr/>
          <p:nvPr/>
        </p:nvCxnSpPr>
        <p:spPr>
          <a:xfrm>
            <a:off x="3969763" y="4004467"/>
            <a:ext cx="1577408" cy="906474"/>
          </a:xfrm>
          <a:prstGeom prst="straightConnector1">
            <a:avLst/>
          </a:prstGeom>
          <a:ln>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936034" y="4964101"/>
            <a:ext cx="3419149" cy="646331"/>
          </a:xfrm>
          <a:prstGeom prst="rect">
            <a:avLst/>
          </a:prstGeom>
          <a:solidFill>
            <a:schemeClr val="bg1">
              <a:lumMod val="75000"/>
            </a:schemeClr>
          </a:solidFill>
        </p:spPr>
        <p:txBody>
          <a:bodyPr wrap="square" rtlCol="0">
            <a:spAutoFit/>
          </a:bodyPr>
          <a:lstStyle/>
          <a:p>
            <a:r>
              <a:rPr lang="en-US" dirty="0" smtClean="0"/>
              <a:t>Maps to a ‘Resource’ of Archetype Model in AML</a:t>
            </a:r>
            <a:endParaRPr lang="en-US" dirty="0"/>
          </a:p>
        </p:txBody>
      </p:sp>
    </p:spTree>
    <p:extLst>
      <p:ext uri="{BB962C8B-B14F-4D97-AF65-F5344CB8AC3E}">
        <p14:creationId xmlns:p14="http://schemas.microsoft.com/office/powerpoint/2010/main" val="275539760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8" name="Rectangle 7"/>
          <p:cNvSpPr/>
          <p:nvPr/>
        </p:nvSpPr>
        <p:spPr>
          <a:xfrm>
            <a:off x="-1" y="3898558"/>
            <a:ext cx="3294815" cy="1065665"/>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 y="1188975"/>
            <a:ext cx="2087013" cy="270958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0" y="3396596"/>
            <a:ext cx="2087012" cy="15676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294814" y="1188975"/>
            <a:ext cx="5701541" cy="274561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3294814" y="3396596"/>
            <a:ext cx="5701541" cy="15676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Picture 2" descr="Screen Shot 2015-04-22 at 2.31.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7012" y="1188976"/>
            <a:ext cx="6909343" cy="2207620"/>
          </a:xfrm>
          <a:prstGeom prst="rect">
            <a:avLst/>
          </a:prstGeom>
          <a:ln w="28575" cmpd="sng">
            <a:solidFill>
              <a:schemeClr val="tx1"/>
            </a:solidFill>
          </a:ln>
        </p:spPr>
      </p:pic>
    </p:spTree>
    <p:extLst>
      <p:ext uri="{BB962C8B-B14F-4D97-AF65-F5344CB8AC3E}">
        <p14:creationId xmlns:p14="http://schemas.microsoft.com/office/powerpoint/2010/main" val="275539760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8" name="Rectangle 7"/>
          <p:cNvSpPr/>
          <p:nvPr/>
        </p:nvSpPr>
        <p:spPr>
          <a:xfrm>
            <a:off x="-1" y="3898558"/>
            <a:ext cx="3294815" cy="1065665"/>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creen Shot 2015-04-22 at 3.26.4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
            <a:ext cx="6019800" cy="4490683"/>
          </a:xfrm>
          <a:prstGeom prst="rect">
            <a:avLst/>
          </a:prstGeom>
          <a:ln w="28575" cmpd="sng">
            <a:solidFill>
              <a:schemeClr val="tx1"/>
            </a:solidFill>
          </a:ln>
        </p:spPr>
      </p:pic>
      <p:cxnSp>
        <p:nvCxnSpPr>
          <p:cNvPr id="17" name="Straight Arrow Connector 16"/>
          <p:cNvCxnSpPr/>
          <p:nvPr/>
        </p:nvCxnSpPr>
        <p:spPr>
          <a:xfrm flipV="1">
            <a:off x="3124200" y="4564600"/>
            <a:ext cx="2461888" cy="319699"/>
          </a:xfrm>
          <a:prstGeom prst="straightConnector1">
            <a:avLst/>
          </a:prstGeom>
          <a:ln>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388828" y="4779557"/>
            <a:ext cx="3419149" cy="369332"/>
          </a:xfrm>
          <a:prstGeom prst="rect">
            <a:avLst/>
          </a:prstGeom>
          <a:solidFill>
            <a:schemeClr val="bg1">
              <a:lumMod val="75000"/>
            </a:schemeClr>
          </a:solidFill>
        </p:spPr>
        <p:txBody>
          <a:bodyPr wrap="square" rtlCol="0">
            <a:spAutoFit/>
          </a:bodyPr>
          <a:lstStyle/>
          <a:p>
            <a:r>
              <a:rPr lang="en-US" dirty="0" smtClean="0"/>
              <a:t>Maps to Constraint Model of AML</a:t>
            </a:r>
            <a:endParaRPr lang="en-US" dirty="0"/>
          </a:p>
        </p:txBody>
      </p:sp>
    </p:spTree>
    <p:extLst>
      <p:ext uri="{BB962C8B-B14F-4D97-AF65-F5344CB8AC3E}">
        <p14:creationId xmlns:p14="http://schemas.microsoft.com/office/powerpoint/2010/main" val="194689863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r>
              <a:rPr lang="en-US" dirty="0" smtClean="0"/>
              <a:t>ADL</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8" name="Rectangle 7"/>
          <p:cNvSpPr/>
          <p:nvPr/>
        </p:nvSpPr>
        <p:spPr>
          <a:xfrm>
            <a:off x="0" y="4990867"/>
            <a:ext cx="3223768" cy="1867134"/>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0" y="195927"/>
            <a:ext cx="1502391" cy="47949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 y="4102811"/>
            <a:ext cx="1502390" cy="27551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223768" y="195927"/>
            <a:ext cx="4370468" cy="47949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3223768" y="4102811"/>
            <a:ext cx="4370468" cy="275518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Picture 2" descr="Screen Shot 2015-04-22 at 2.31.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391" y="195927"/>
            <a:ext cx="6091845" cy="3906884"/>
          </a:xfrm>
          <a:prstGeom prst="rect">
            <a:avLst/>
          </a:prstGeom>
          <a:ln w="28575" cmpd="sng">
            <a:solidFill>
              <a:schemeClr val="tx1"/>
            </a:solidFill>
          </a:ln>
        </p:spPr>
      </p:pic>
    </p:spTree>
    <p:extLst>
      <p:ext uri="{BB962C8B-B14F-4D97-AF65-F5344CB8AC3E}">
        <p14:creationId xmlns:p14="http://schemas.microsoft.com/office/powerpoint/2010/main" val="275539760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pPr algn="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58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descr="Screen Shot 2015-04-22 at 12.1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46500" cy="6858000"/>
          </a:xfrm>
          <a:prstGeom prst="rect">
            <a:avLst/>
          </a:prstGeom>
        </p:spPr>
      </p:pic>
      <p:sp>
        <p:nvSpPr>
          <p:cNvPr id="8" name="Rectangle 7"/>
          <p:cNvSpPr/>
          <p:nvPr/>
        </p:nvSpPr>
        <p:spPr>
          <a:xfrm>
            <a:off x="0" y="4990867"/>
            <a:ext cx="3223768" cy="1867134"/>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creen Shot 2015-04-22 at 3.40.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579" y="940828"/>
            <a:ext cx="7750421" cy="3279922"/>
          </a:xfrm>
          <a:prstGeom prst="rect">
            <a:avLst/>
          </a:prstGeom>
          <a:ln w="28575" cmpd="sng">
            <a:solidFill>
              <a:schemeClr val="tx1"/>
            </a:solidFill>
          </a:ln>
        </p:spPr>
      </p:pic>
      <p:cxnSp>
        <p:nvCxnSpPr>
          <p:cNvPr id="15" name="Straight Arrow Connector 14"/>
          <p:cNvCxnSpPr/>
          <p:nvPr/>
        </p:nvCxnSpPr>
        <p:spPr>
          <a:xfrm flipV="1">
            <a:off x="3037269" y="3969603"/>
            <a:ext cx="2477772" cy="1500812"/>
          </a:xfrm>
          <a:prstGeom prst="straightConnector1">
            <a:avLst/>
          </a:prstGeom>
          <a:ln>
            <a:solidFill>
              <a:schemeClr val="tx1"/>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678356" y="4667701"/>
            <a:ext cx="3419149" cy="646331"/>
          </a:xfrm>
          <a:prstGeom prst="rect">
            <a:avLst/>
          </a:prstGeom>
          <a:solidFill>
            <a:schemeClr val="bg1">
              <a:lumMod val="75000"/>
            </a:schemeClr>
          </a:solidFill>
        </p:spPr>
        <p:txBody>
          <a:bodyPr wrap="square" rtlCol="0">
            <a:spAutoFit/>
          </a:bodyPr>
          <a:lstStyle/>
          <a:p>
            <a:r>
              <a:rPr lang="en-US" dirty="0" smtClean="0"/>
              <a:t>Maps to Terminology Binding Profile of AML</a:t>
            </a:r>
            <a:endParaRPr lang="en-US" dirty="0"/>
          </a:p>
        </p:txBody>
      </p:sp>
    </p:spTree>
    <p:extLst>
      <p:ext uri="{BB962C8B-B14F-4D97-AF65-F5344CB8AC3E}">
        <p14:creationId xmlns:p14="http://schemas.microsoft.com/office/powerpoint/2010/main" val="397134672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4400" dirty="0" smtClean="0"/>
              <a:t>Archetypes – what, why?</a:t>
            </a:r>
            <a:r>
              <a:rPr lang="en-US" sz="4400" dirty="0">
                <a:solidFill>
                  <a:srgbClr val="008000"/>
                </a:solidFill>
                <a:latin typeface="Zapf Dingbats"/>
                <a:ea typeface="Zapf Dingbats"/>
                <a:cs typeface="Zapf Dingbats"/>
                <a:sym typeface="Zapf Dingbats"/>
              </a:rPr>
              <a:t> </a:t>
            </a:r>
            <a:r>
              <a:rPr lang="en-US" sz="4400" dirty="0" smtClean="0">
                <a:solidFill>
                  <a:srgbClr val="008000"/>
                </a:solidFill>
                <a:latin typeface="Zapf Dingbats"/>
                <a:ea typeface="Zapf Dingbats"/>
                <a:cs typeface="Zapf Dingbats"/>
                <a:sym typeface="Zapf Dingbats"/>
              </a:rPr>
              <a:t> ✔</a:t>
            </a:r>
            <a:r>
              <a:rPr lang="en-US" sz="4400" dirty="0" smtClean="0"/>
              <a:t> </a:t>
            </a:r>
          </a:p>
          <a:p>
            <a:endParaRPr lang="en-US" sz="4400" dirty="0" smtClean="0"/>
          </a:p>
          <a:p>
            <a:r>
              <a:rPr lang="en-US" sz="4400" dirty="0" smtClean="0"/>
              <a:t>Archetype Modeling Language </a:t>
            </a:r>
            <a:r>
              <a:rPr lang="en-US" sz="4400" dirty="0" smtClean="0">
                <a:solidFill>
                  <a:srgbClr val="008000"/>
                </a:solidFill>
                <a:latin typeface="Zapf Dingbats"/>
                <a:ea typeface="Zapf Dingbats"/>
                <a:cs typeface="Zapf Dingbats"/>
                <a:sym typeface="Zapf Dingbats"/>
              </a:rPr>
              <a:t>✔</a:t>
            </a:r>
            <a:endParaRPr lang="en-US" sz="4400" dirty="0" smtClean="0"/>
          </a:p>
          <a:p>
            <a:endParaRPr lang="en-US" sz="4400" dirty="0" smtClean="0"/>
          </a:p>
          <a:p>
            <a:r>
              <a:rPr lang="en-US" sz="4400" dirty="0" smtClean="0"/>
              <a:t>AML Tooling </a:t>
            </a:r>
            <a:r>
              <a:rPr lang="en-US" sz="4400" dirty="0">
                <a:solidFill>
                  <a:srgbClr val="008000"/>
                </a:solidFill>
                <a:latin typeface="Zapf Dingbats"/>
                <a:ea typeface="Zapf Dingbats"/>
                <a:cs typeface="Zapf Dingbats"/>
                <a:sym typeface="Zapf Dingbats"/>
              </a:rPr>
              <a:t>✔</a:t>
            </a:r>
            <a:endParaRPr lang="en-US" sz="4400" dirty="0" smtClean="0"/>
          </a:p>
          <a:p>
            <a:endParaRPr lang="en-US" dirty="0" smtClean="0"/>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59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7811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r>
              <a:rPr lang="en-US" dirty="0" smtClean="0"/>
              <a:t>Standards - Model/Schema/Metadata</a:t>
            </a:r>
          </a:p>
          <a:p>
            <a:pPr lvl="1"/>
            <a:r>
              <a:rPr lang="en-US" dirty="0" smtClean="0"/>
              <a:t>Proprietary (not shared freely)</a:t>
            </a:r>
          </a:p>
          <a:p>
            <a:pPr lvl="1"/>
            <a:r>
              <a:rPr lang="en-US" dirty="0" smtClean="0"/>
              <a:t>Finding semantics – mapping, transforms</a:t>
            </a:r>
          </a:p>
          <a:p>
            <a:r>
              <a:rPr lang="en-US" dirty="0" smtClean="0"/>
              <a:t>Multiple </a:t>
            </a:r>
          </a:p>
          <a:p>
            <a:pPr lvl="1"/>
            <a:r>
              <a:rPr lang="en-US" dirty="0" smtClean="0"/>
              <a:t>organizations</a:t>
            </a:r>
          </a:p>
          <a:p>
            <a:pPr lvl="1"/>
            <a:r>
              <a:rPr lang="en-US" dirty="0" smtClean="0"/>
              <a:t>systems</a:t>
            </a:r>
          </a:p>
          <a:p>
            <a:pPr marL="0" indent="0">
              <a:buNone/>
            </a:pPr>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6</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5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73" y="3582276"/>
            <a:ext cx="4219606" cy="3037490"/>
          </a:xfrm>
          <a:prstGeom prst="rect">
            <a:avLst/>
          </a:prstGeom>
        </p:spPr>
      </p:pic>
    </p:spTree>
    <p:extLst>
      <p:ext uri="{BB962C8B-B14F-4D97-AF65-F5344CB8AC3E}">
        <p14:creationId xmlns:p14="http://schemas.microsoft.com/office/powerpoint/2010/main" val="52078593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fontScale="90000"/>
          </a:bodyPr>
          <a:lstStyle/>
          <a:p>
            <a:r>
              <a:rPr lang="en-US" dirty="0" smtClean="0"/>
              <a:t>Completed AML Spec./Tooling Tasks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60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Model 2 Text Transforms:</a:t>
            </a:r>
          </a:p>
          <a:p>
            <a:pPr lvl="1"/>
            <a:r>
              <a:rPr lang="en-US" dirty="0" smtClean="0"/>
              <a:t>Completed IBM RSA Business Intelligence Report Tool (BIRT) Template to dynamically generate specifications</a:t>
            </a:r>
          </a:p>
          <a:p>
            <a:pPr lvl="1"/>
            <a:r>
              <a:rPr lang="en-US" dirty="0" smtClean="0"/>
              <a:t>Completed Apache Velocity Template –</a:t>
            </a:r>
          </a:p>
          <a:p>
            <a:pPr marL="914400" lvl="2" indent="0">
              <a:buNone/>
            </a:pPr>
            <a:r>
              <a:rPr lang="en-US" dirty="0" smtClean="0"/>
              <a:t>IBM RSA </a:t>
            </a:r>
            <a:r>
              <a:rPr lang="en-US" dirty="0" smtClean="0">
                <a:sym typeface="Wingdings"/>
              </a:rPr>
              <a:t></a:t>
            </a:r>
            <a:r>
              <a:rPr lang="en-US" dirty="0" smtClean="0"/>
              <a:t> </a:t>
            </a:r>
            <a:r>
              <a:rPr lang="en-US" dirty="0" err="1" smtClean="0"/>
              <a:t>MagicDraw</a:t>
            </a:r>
            <a:endParaRPr lang="en-US" dirty="0" smtClean="0"/>
          </a:p>
          <a:p>
            <a:r>
              <a:rPr lang="en-US" dirty="0" smtClean="0"/>
              <a:t>AML API Layer over </a:t>
            </a:r>
            <a:r>
              <a:rPr lang="en-US" dirty="0" err="1" smtClean="0"/>
              <a:t>MagicDraw</a:t>
            </a:r>
            <a:r>
              <a:rPr lang="en-US" dirty="0" smtClean="0"/>
              <a:t> </a:t>
            </a:r>
            <a:r>
              <a:rPr lang="en-US" dirty="0" err="1" smtClean="0"/>
              <a:t>OpenAPIs</a:t>
            </a:r>
            <a:endParaRPr lang="en-US" dirty="0" smtClean="0"/>
          </a:p>
          <a:p>
            <a:r>
              <a:rPr lang="en-US" dirty="0" smtClean="0"/>
              <a:t>AML Specifications</a:t>
            </a:r>
          </a:p>
          <a:p>
            <a:pPr lvl="1"/>
            <a:r>
              <a:rPr lang="en-US" dirty="0" smtClean="0"/>
              <a:t>EA -&gt; RSA -&gt; MD, Release</a:t>
            </a:r>
            <a:endParaRPr lang="en-US" dirty="0"/>
          </a:p>
        </p:txBody>
      </p:sp>
    </p:spTree>
    <p:extLst>
      <p:ext uri="{BB962C8B-B14F-4D97-AF65-F5344CB8AC3E}">
        <p14:creationId xmlns:p14="http://schemas.microsoft.com/office/powerpoint/2010/main" val="938642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Acknowledgements	</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61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Dr. Chris Chute</a:t>
            </a:r>
          </a:p>
          <a:p>
            <a:r>
              <a:rPr lang="en-US" dirty="0" smtClean="0"/>
              <a:t>Dr. Claudia Neuhauser</a:t>
            </a:r>
          </a:p>
          <a:p>
            <a:r>
              <a:rPr lang="en-US" dirty="0" smtClean="0"/>
              <a:t>Dr. Guoqian Jiang</a:t>
            </a:r>
          </a:p>
          <a:p>
            <a:endParaRPr lang="en-US" dirty="0" smtClean="0"/>
          </a:p>
          <a:p>
            <a:r>
              <a:rPr lang="en-US" dirty="0" smtClean="0"/>
              <a:t>Harold </a:t>
            </a:r>
            <a:r>
              <a:rPr lang="en-US" dirty="0" err="1" smtClean="0"/>
              <a:t>Solbrig</a:t>
            </a:r>
            <a:r>
              <a:rPr lang="en-US" dirty="0"/>
              <a:t> </a:t>
            </a:r>
            <a:r>
              <a:rPr lang="en-US" dirty="0" smtClean="0"/>
              <a:t>(Mayo Clinic)</a:t>
            </a:r>
          </a:p>
          <a:p>
            <a:r>
              <a:rPr lang="en-US" dirty="0" smtClean="0"/>
              <a:t>CIMI Modeling Task Force</a:t>
            </a:r>
          </a:p>
          <a:p>
            <a:r>
              <a:rPr lang="en-US" dirty="0" smtClean="0"/>
              <a:t>Dr. Stan Huff (GE-Intermountain Healthcare)</a:t>
            </a:r>
          </a:p>
          <a:p>
            <a:endParaRPr lang="en-US" dirty="0" smtClean="0"/>
          </a:p>
          <a:p>
            <a:r>
              <a:rPr lang="en-US" dirty="0" smtClean="0"/>
              <a:t>Dr. Susan Van Riper (University of Minnesota)</a:t>
            </a:r>
          </a:p>
        </p:txBody>
      </p:sp>
    </p:spTree>
    <p:extLst>
      <p:ext uri="{BB962C8B-B14F-4D97-AF65-F5344CB8AC3E}">
        <p14:creationId xmlns:p14="http://schemas.microsoft.com/office/powerpoint/2010/main" val="224366340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Thank  You	</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62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Content Placeholder 7"/>
          <p:cNvSpPr>
            <a:spLocks noGrp="1"/>
          </p:cNvSpPr>
          <p:nvPr>
            <p:ph idx="1"/>
          </p:nvPr>
        </p:nvSpPr>
        <p:spPr/>
        <p:txBody>
          <a:bodyPr>
            <a:normAutofit/>
          </a:bodyPr>
          <a:lstStyle/>
          <a:p>
            <a:pPr marL="0" indent="0" algn="ctr">
              <a:buNone/>
            </a:pPr>
            <a:endParaRPr lang="en-US" dirty="0" smtClean="0"/>
          </a:p>
          <a:p>
            <a:pPr marL="0" indent="0" algn="ctr">
              <a:buNone/>
            </a:pPr>
            <a:endParaRPr lang="en-US" dirty="0"/>
          </a:p>
          <a:p>
            <a:pPr marL="0" indent="0" algn="ctr">
              <a:buNone/>
            </a:pPr>
            <a:r>
              <a:rPr lang="en-US" dirty="0" smtClean="0"/>
              <a:t>Questions &amp; Comments</a:t>
            </a:r>
          </a:p>
          <a:p>
            <a:pPr marL="0" indent="0" algn="ctr">
              <a:buNone/>
            </a:pPr>
            <a:endParaRPr lang="en-US"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This presentation is at:</a:t>
            </a:r>
          </a:p>
          <a:p>
            <a:pPr marL="0" indent="0">
              <a:buNone/>
            </a:pPr>
            <a:r>
              <a:rPr lang="en-US" sz="1400" dirty="0">
                <a:hlinkClick r:id="rId3"/>
              </a:rPr>
              <a:t>https://github.com/semantix/AMLTooling/blob/master/docs/</a:t>
            </a:r>
            <a:r>
              <a:rPr lang="en-US" sz="1400" dirty="0" smtClean="0">
                <a:hlinkClick r:id="rId3"/>
              </a:rPr>
              <a:t>AMLTooling_Short.pptx</a:t>
            </a:r>
            <a:endParaRPr lang="en-US" sz="1400" dirty="0" smtClean="0"/>
          </a:p>
          <a:p>
            <a:pPr marL="0" indent="0">
              <a:buNone/>
            </a:pPr>
            <a:r>
              <a:rPr lang="en-US" sz="1400" dirty="0" smtClean="0"/>
              <a:t>Send me an email at: </a:t>
            </a:r>
            <a:r>
              <a:rPr lang="en-US" sz="1400" dirty="0" smtClean="0">
                <a:hlinkClick r:id="rId4"/>
              </a:rPr>
              <a:t>sharm110@umn.edu</a:t>
            </a:r>
            <a:endParaRPr lang="en-US" sz="1400" dirty="0" smtClean="0"/>
          </a:p>
          <a:p>
            <a:pPr marL="0" indent="0">
              <a:buNone/>
            </a:pPr>
            <a:endParaRPr lang="en-US" sz="1400" dirty="0" smtClean="0"/>
          </a:p>
        </p:txBody>
      </p:sp>
    </p:spTree>
    <p:extLst>
      <p:ext uri="{BB962C8B-B14F-4D97-AF65-F5344CB8AC3E}">
        <p14:creationId xmlns:p14="http://schemas.microsoft.com/office/powerpoint/2010/main" val="39606994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Terminology Binding</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Meaning is defined with coded terms:</a:t>
            </a:r>
          </a:p>
          <a:p>
            <a:pPr marL="0" indent="0">
              <a:buNone/>
            </a:pPr>
            <a:endParaRPr lang="en-US" dirty="0" smtClean="0"/>
          </a:p>
          <a:p>
            <a:r>
              <a:rPr lang="en-US" dirty="0" smtClean="0"/>
              <a:t>Blood Specimen – SNOMED ID: 122560006</a:t>
            </a:r>
          </a:p>
          <a:p>
            <a:endParaRPr lang="en-US" dirty="0"/>
          </a:p>
        </p:txBody>
      </p:sp>
      <p:pic>
        <p:nvPicPr>
          <p:cNvPr id="8" name="Picture 7" descr="Screen Shot 2015-04-21 at 9.42.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433802"/>
            <a:ext cx="4114800" cy="1320800"/>
          </a:xfrm>
          <a:prstGeom prst="rect">
            <a:avLst/>
          </a:prstGeom>
        </p:spPr>
      </p:pic>
      <p:sp>
        <p:nvSpPr>
          <p:cNvPr id="9" name="TextBox 8"/>
          <p:cNvSpPr txBox="1"/>
          <p:nvPr/>
        </p:nvSpPr>
        <p:spPr>
          <a:xfrm>
            <a:off x="816496" y="5524643"/>
            <a:ext cx="1451549" cy="369332"/>
          </a:xfrm>
          <a:prstGeom prst="rect">
            <a:avLst/>
          </a:prstGeom>
          <a:solidFill>
            <a:schemeClr val="bg2">
              <a:lumMod val="75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smtClean="0"/>
              <a:t>“blspec001”</a:t>
            </a:r>
            <a:endParaRPr lang="en-US" dirty="0"/>
          </a:p>
        </p:txBody>
      </p:sp>
      <p:sp>
        <p:nvSpPr>
          <p:cNvPr id="12" name="TextBox 11"/>
          <p:cNvSpPr txBox="1"/>
          <p:nvPr/>
        </p:nvSpPr>
        <p:spPr>
          <a:xfrm>
            <a:off x="6699488" y="5491159"/>
            <a:ext cx="1451549" cy="369332"/>
          </a:xfrm>
          <a:prstGeom prst="rect">
            <a:avLst/>
          </a:pr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a:t>
            </a:r>
            <a:r>
              <a:rPr lang="en-US" dirty="0" err="1" smtClean="0"/>
              <a:t>Blood_spec</a:t>
            </a:r>
            <a:r>
              <a:rPr lang="en-US" dirty="0" smtClean="0"/>
              <a:t>”</a:t>
            </a:r>
            <a:endParaRPr lang="en-US" dirty="0"/>
          </a:p>
        </p:txBody>
      </p:sp>
      <p:cxnSp>
        <p:nvCxnSpPr>
          <p:cNvPr id="13" name="Straight Arrow Connector 12"/>
          <p:cNvCxnSpPr>
            <a:endCxn id="8" idx="1"/>
          </p:cNvCxnSpPr>
          <p:nvPr/>
        </p:nvCxnSpPr>
        <p:spPr>
          <a:xfrm flipV="1">
            <a:off x="1285225" y="4094202"/>
            <a:ext cx="1153175" cy="1396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9450" y="4385270"/>
            <a:ext cx="1451549" cy="369332"/>
          </a:xfrm>
          <a:prstGeom prst="rect">
            <a:avLst/>
          </a:prstGeom>
          <a:noFill/>
        </p:spPr>
        <p:txBody>
          <a:bodyPr wrap="square" rtlCol="0">
            <a:spAutoFit/>
          </a:bodyPr>
          <a:lstStyle/>
          <a:p>
            <a:r>
              <a:rPr lang="en-US" dirty="0" err="1" smtClean="0"/>
              <a:t>definedBy</a:t>
            </a:r>
            <a:endParaRPr lang="en-US" dirty="0"/>
          </a:p>
        </p:txBody>
      </p:sp>
      <p:cxnSp>
        <p:nvCxnSpPr>
          <p:cNvPr id="16" name="Straight Arrow Connector 15"/>
          <p:cNvCxnSpPr>
            <a:endCxn id="8" idx="3"/>
          </p:cNvCxnSpPr>
          <p:nvPr/>
        </p:nvCxnSpPr>
        <p:spPr>
          <a:xfrm flipH="1" flipV="1">
            <a:off x="6553200" y="4094202"/>
            <a:ext cx="872063" cy="1396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032135" y="4385270"/>
            <a:ext cx="1451549" cy="369332"/>
          </a:xfrm>
          <a:prstGeom prst="rect">
            <a:avLst/>
          </a:prstGeom>
          <a:noFill/>
        </p:spPr>
        <p:txBody>
          <a:bodyPr wrap="square" rtlCol="0">
            <a:spAutoFit/>
          </a:bodyPr>
          <a:lstStyle/>
          <a:p>
            <a:r>
              <a:rPr lang="en-US" dirty="0" err="1" smtClean="0"/>
              <a:t>definedBy</a:t>
            </a:r>
            <a:endParaRPr lang="en-US" dirty="0"/>
          </a:p>
        </p:txBody>
      </p:sp>
      <p:sp>
        <p:nvSpPr>
          <p:cNvPr id="19" name="TextBox 18"/>
          <p:cNvSpPr txBox="1"/>
          <p:nvPr/>
        </p:nvSpPr>
        <p:spPr>
          <a:xfrm>
            <a:off x="3553271" y="6042115"/>
            <a:ext cx="1859795" cy="369332"/>
          </a:xfrm>
          <a:prstGeom prst="rect">
            <a:avLst/>
          </a:prstGeom>
          <a:solidFill>
            <a:schemeClr val="accent3">
              <a:lumMod val="40000"/>
              <a:lumOff val="60000"/>
            </a:schemeClr>
          </a:solidFill>
        </p:spPr>
        <p:txBody>
          <a:bodyPr wrap="square" rtlCol="0">
            <a:spAutoFit/>
          </a:bodyPr>
          <a:lstStyle/>
          <a:p>
            <a:pPr algn="ctr"/>
            <a:r>
              <a:rPr lang="en-US" dirty="0" smtClean="0"/>
              <a:t>Meaning is same</a:t>
            </a:r>
            <a:endParaRPr lang="en-US" dirty="0"/>
          </a:p>
        </p:txBody>
      </p:sp>
      <p:sp>
        <p:nvSpPr>
          <p:cNvPr id="20" name="TextBox 19"/>
          <p:cNvSpPr txBox="1"/>
          <p:nvPr/>
        </p:nvSpPr>
        <p:spPr>
          <a:xfrm>
            <a:off x="1829557" y="4838894"/>
            <a:ext cx="1905157" cy="369332"/>
          </a:xfrm>
          <a:prstGeom prst="rect">
            <a:avLst/>
          </a:prstGeom>
          <a:noFill/>
        </p:spPr>
        <p:txBody>
          <a:bodyPr wrap="square" rtlCol="0">
            <a:spAutoFit/>
          </a:bodyPr>
          <a:lstStyle/>
          <a:p>
            <a:r>
              <a:rPr lang="en-US" dirty="0" err="1" smtClean="0"/>
              <a:t>ConceptReference</a:t>
            </a:r>
            <a:endParaRPr lang="en-US" dirty="0"/>
          </a:p>
        </p:txBody>
      </p:sp>
      <p:sp>
        <p:nvSpPr>
          <p:cNvPr id="21" name="TextBox 20"/>
          <p:cNvSpPr txBox="1"/>
          <p:nvPr/>
        </p:nvSpPr>
        <p:spPr>
          <a:xfrm>
            <a:off x="5067221" y="4838894"/>
            <a:ext cx="1905157" cy="369332"/>
          </a:xfrm>
          <a:prstGeom prst="rect">
            <a:avLst/>
          </a:prstGeom>
          <a:noFill/>
        </p:spPr>
        <p:txBody>
          <a:bodyPr wrap="square" rtlCol="0">
            <a:spAutoFit/>
          </a:bodyPr>
          <a:lstStyle/>
          <a:p>
            <a:r>
              <a:rPr lang="en-US" dirty="0" err="1" smtClean="0"/>
              <a:t>ConceptReference</a:t>
            </a:r>
            <a:endParaRPr lang="en-US" dirty="0"/>
          </a:p>
        </p:txBody>
      </p:sp>
    </p:spTree>
    <p:extLst>
      <p:ext uri="{BB962C8B-B14F-4D97-AF65-F5344CB8AC3E}">
        <p14:creationId xmlns:p14="http://schemas.microsoft.com/office/powerpoint/2010/main" val="14867703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2" y="152400"/>
            <a:ext cx="8164016" cy="838200"/>
          </a:xfrm>
        </p:spPr>
        <p:txBody>
          <a:bodyPr>
            <a:normAutofit fontScale="90000"/>
          </a:bodyPr>
          <a:lstStyle/>
          <a:p>
            <a:pPr algn="ctr"/>
            <a:r>
              <a:rPr lang="en-AU" sz="3200" dirty="0" err="1" smtClean="0"/>
              <a:t>IsoSemantic</a:t>
            </a:r>
            <a:r>
              <a:rPr lang="en-AU" sz="3200" dirty="0" smtClean="0"/>
              <a:t> Models – Example of Problem</a:t>
            </a:r>
            <a:br>
              <a:rPr lang="en-AU" sz="3200" dirty="0" smtClean="0"/>
            </a:br>
            <a:r>
              <a:rPr lang="en-AU" sz="2400" dirty="0" smtClean="0"/>
              <a:t>(from </a:t>
            </a:r>
            <a:r>
              <a:rPr lang="en-AU" sz="2400" dirty="0" err="1" smtClean="0"/>
              <a:t>Dr.</a:t>
            </a:r>
            <a:r>
              <a:rPr lang="en-AU" sz="2400" dirty="0" smtClean="0"/>
              <a:t> Linda Bird)</a:t>
            </a:r>
            <a:endParaRPr lang="en-AU" sz="2400" dirty="0"/>
          </a:p>
        </p:txBody>
      </p:sp>
      <p:pic>
        <p:nvPicPr>
          <p:cNvPr id="5" name="Picture 2"/>
          <p:cNvPicPr>
            <a:picLocks noChangeAspect="1" noChangeArrowheads="1"/>
          </p:cNvPicPr>
          <p:nvPr/>
        </p:nvPicPr>
        <p:blipFill>
          <a:blip r:embed="rId3" cstate="print"/>
          <a:srcRect/>
          <a:stretch>
            <a:fillRect/>
          </a:stretch>
        </p:blipFill>
        <p:spPr bwMode="auto">
          <a:xfrm>
            <a:off x="270457" y="2455887"/>
            <a:ext cx="2537138" cy="3781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993064" y="2455886"/>
            <a:ext cx="2712277" cy="3781425"/>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5876054" y="2455887"/>
            <a:ext cx="2997490" cy="3781425"/>
          </a:xfrm>
          <a:prstGeom prst="rect">
            <a:avLst/>
          </a:prstGeom>
          <a:noFill/>
          <a:ln w="9525">
            <a:noFill/>
            <a:miter lim="800000"/>
            <a:headEnd/>
            <a:tailEnd/>
          </a:ln>
        </p:spPr>
      </p:pic>
      <p:sp>
        <p:nvSpPr>
          <p:cNvPr id="8" name="Rectangle 7"/>
          <p:cNvSpPr/>
          <p:nvPr/>
        </p:nvSpPr>
        <p:spPr>
          <a:xfrm>
            <a:off x="0" y="1599183"/>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9" name="Straight Connector 8"/>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221655" y="6341241"/>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41972611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6"/>
          <p:cNvPicPr>
            <a:picLocks noChangeArrowheads="1"/>
          </p:cNvPicPr>
          <p:nvPr/>
        </p:nvPicPr>
        <p:blipFill>
          <a:blip r:embed="rId3" cstate="print"/>
          <a:srcRect l="-627" t="-1176" r="-519" b="-1620"/>
          <a:stretch>
            <a:fillRect/>
          </a:stretch>
        </p:blipFill>
        <p:spPr bwMode="auto">
          <a:xfrm>
            <a:off x="341586" y="1677363"/>
            <a:ext cx="8583448" cy="4611327"/>
          </a:xfrm>
          <a:prstGeom prst="rect">
            <a:avLst/>
          </a:prstGeom>
          <a:solidFill>
            <a:schemeClr val="bg1"/>
          </a:solidFill>
          <a:ln w="9525">
            <a:noFill/>
            <a:miter lim="800000"/>
            <a:headEnd/>
            <a:tailEnd/>
          </a:ln>
        </p:spPr>
      </p:pic>
      <p:sp>
        <p:nvSpPr>
          <p:cNvPr id="2" name="Title 1"/>
          <p:cNvSpPr>
            <a:spLocks noGrp="1"/>
          </p:cNvSpPr>
          <p:nvPr>
            <p:ph type="title"/>
          </p:nvPr>
        </p:nvSpPr>
        <p:spPr>
          <a:xfrm>
            <a:off x="80392" y="152400"/>
            <a:ext cx="8020000" cy="838200"/>
          </a:xfrm>
        </p:spPr>
        <p:txBody>
          <a:bodyPr>
            <a:normAutofit fontScale="90000"/>
          </a:bodyPr>
          <a:lstStyle/>
          <a:p>
            <a:pPr algn="ctr"/>
            <a:r>
              <a:rPr lang="en-AU" sz="3200" dirty="0" err="1" smtClean="0"/>
              <a:t>IsoSemantic</a:t>
            </a:r>
            <a:r>
              <a:rPr lang="en-AU" sz="3200" dirty="0" smtClean="0"/>
              <a:t> Models – Example </a:t>
            </a:r>
            <a:r>
              <a:rPr lang="en-AU" sz="3200" dirty="0"/>
              <a:t>Instances</a:t>
            </a:r>
            <a:br>
              <a:rPr lang="en-AU" sz="3200" dirty="0"/>
            </a:br>
            <a:r>
              <a:rPr lang="en-AU" sz="2400" dirty="0"/>
              <a:t>(from </a:t>
            </a:r>
            <a:r>
              <a:rPr lang="en-AU" sz="2400" dirty="0" err="1"/>
              <a:t>Dr.</a:t>
            </a:r>
            <a:r>
              <a:rPr lang="en-AU" sz="2400" dirty="0"/>
              <a:t> Linda Bird)</a:t>
            </a:r>
          </a:p>
        </p:txBody>
      </p:sp>
      <p:sp>
        <p:nvSpPr>
          <p:cNvPr id="5" name="Rectangle 4"/>
          <p:cNvSpPr/>
          <p:nvPr/>
        </p:nvSpPr>
        <p:spPr>
          <a:xfrm>
            <a:off x="0" y="1066800"/>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7" name="Straight Connector 6"/>
          <p:cNvCxnSpPr/>
          <p:nvPr/>
        </p:nvCxnSpPr>
        <p:spPr>
          <a:xfrm flipV="1">
            <a:off x="0" y="1066800"/>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1655" y="6472046"/>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26754714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2469</TotalTime>
  <Words>3434</Words>
  <Application>Microsoft Macintosh PowerPoint</Application>
  <PresentationFormat>On-screen Show (4:3)</PresentationFormat>
  <Paragraphs>645</Paragraphs>
  <Slides>62</Slides>
  <Notes>61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AML Archetype Modeling Language Improving interoperability of information models  </vt:lpstr>
      <vt:lpstr>Advisers</vt:lpstr>
      <vt:lpstr>Mentor</vt:lpstr>
      <vt:lpstr>Agenda</vt:lpstr>
      <vt:lpstr>Interoperability Problem</vt:lpstr>
      <vt:lpstr>Interoperability Problem</vt:lpstr>
      <vt:lpstr>Terminology Binding</vt:lpstr>
      <vt:lpstr>IsoSemantic Models – Example of Problem (from Dr. Linda Bird)</vt:lpstr>
      <vt:lpstr>IsoSemantic Models – Example Instances (from Dr. Linda Bird)</vt:lpstr>
      <vt:lpstr>Modeling Approach</vt:lpstr>
      <vt:lpstr>Top-Down Modeling Approach</vt:lpstr>
      <vt:lpstr>Top-Down Modeling Approach</vt:lpstr>
      <vt:lpstr>Bottom-Up Modeling Approach</vt:lpstr>
      <vt:lpstr>Bottom-Up Modeling Approach</vt:lpstr>
      <vt:lpstr>Archetype</vt:lpstr>
      <vt:lpstr>Archetypes</vt:lpstr>
      <vt:lpstr>Without Archetypes</vt:lpstr>
      <vt:lpstr>With Archetypes</vt:lpstr>
      <vt:lpstr>Reference Model Example</vt:lpstr>
      <vt:lpstr>An Archetype Example</vt:lpstr>
      <vt:lpstr>Clinical Models</vt:lpstr>
      <vt:lpstr>Agenda</vt:lpstr>
      <vt:lpstr>Clinical Information Modeling Initiative</vt:lpstr>
      <vt:lpstr>CIMI – Strategic Goal</vt:lpstr>
      <vt:lpstr>CIMI – Target Domains</vt:lpstr>
      <vt:lpstr>CIMI – Deliverables</vt:lpstr>
      <vt:lpstr>CIMI – Shared Repository</vt:lpstr>
      <vt:lpstr>CIMI – Standard Terminologies</vt:lpstr>
      <vt:lpstr>CIMI – Model Browser</vt:lpstr>
      <vt:lpstr>Other Efforts</vt:lpstr>
      <vt:lpstr>ADL Workbench</vt:lpstr>
      <vt:lpstr>OpenEHR - CKM</vt:lpstr>
      <vt:lpstr>AML</vt:lpstr>
      <vt:lpstr>Unified Modeling Language</vt:lpstr>
      <vt:lpstr>OCL</vt:lpstr>
      <vt:lpstr>Archetypes in UML</vt:lpstr>
      <vt:lpstr>Clinical Models</vt:lpstr>
      <vt:lpstr>Inside AML Specifications</vt:lpstr>
      <vt:lpstr>Reference Model</vt:lpstr>
      <vt:lpstr>Archetype Model</vt:lpstr>
      <vt:lpstr>Constraint Model</vt:lpstr>
      <vt:lpstr>Identification &amp; Designatable</vt:lpstr>
      <vt:lpstr>Terminology Profile</vt:lpstr>
      <vt:lpstr>Agenda</vt:lpstr>
      <vt:lpstr>AML Tooling</vt:lpstr>
      <vt:lpstr>AML Tooling</vt:lpstr>
      <vt:lpstr>ADL2AML Converter</vt:lpstr>
      <vt:lpstr>ADL</vt:lpstr>
      <vt:lpstr>ADL</vt:lpstr>
      <vt:lpstr>ADL</vt:lpstr>
      <vt:lpstr>ADL</vt:lpstr>
      <vt:lpstr>ADL</vt:lpstr>
      <vt:lpstr>PowerPoint Presentation</vt:lpstr>
      <vt:lpstr>PowerPoint Presentation</vt:lpstr>
      <vt:lpstr>ADL</vt:lpstr>
      <vt:lpstr>PowerPoint Presentation</vt:lpstr>
      <vt:lpstr>ADL</vt:lpstr>
      <vt:lpstr>PowerPoint Presentation</vt:lpstr>
      <vt:lpstr>Agenda</vt:lpstr>
      <vt:lpstr>Completed AML Spec./Tooling Tasks</vt:lpstr>
      <vt:lpstr>Acknowledgements </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Deepak K., M.S.</dc:creator>
  <cp:lastModifiedBy>Sharma, Deepak K., M.S.</cp:lastModifiedBy>
  <cp:revision>298</cp:revision>
  <dcterms:created xsi:type="dcterms:W3CDTF">2015-04-20T17:19:03Z</dcterms:created>
  <dcterms:modified xsi:type="dcterms:W3CDTF">2015-04-23T18:00:46Z</dcterms:modified>
</cp:coreProperties>
</file>