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9" r:id="rId4"/>
    <p:sldId id="260" r:id="rId5"/>
    <p:sldId id="262" r:id="rId6"/>
    <p:sldId id="263" r:id="rId7"/>
    <p:sldId id="264" r:id="rId8"/>
    <p:sldId id="265" r:id="rId9"/>
    <p:sldId id="266" r:id="rId10"/>
    <p:sldId id="267" r:id="rId11"/>
    <p:sldId id="270" r:id="rId12"/>
    <p:sldId id="268" r:id="rId13"/>
    <p:sldId id="269" r:id="rId14"/>
    <p:sldId id="271"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00" autoAdjust="0"/>
  </p:normalViewPr>
  <p:slideViewPr>
    <p:cSldViewPr snapToGrid="0" snapToObjects="1">
      <p:cViewPr varScale="1">
        <p:scale>
          <a:sx n="98" d="100"/>
          <a:sy n="98" d="100"/>
        </p:scale>
        <p:origin x="-19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E404DF-A481-9947-96A5-2670D04DEC71}" type="datetimeFigureOut">
              <a:rPr lang="en-US" smtClean="0"/>
              <a:t>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44940F-C5C0-2A43-B218-8DB659C38B7B}" type="slidenum">
              <a:rPr lang="en-US" smtClean="0"/>
              <a:t>‹#›</a:t>
            </a:fld>
            <a:endParaRPr lang="en-US"/>
          </a:p>
        </p:txBody>
      </p:sp>
    </p:spTree>
    <p:extLst>
      <p:ext uri="{BB962C8B-B14F-4D97-AF65-F5344CB8AC3E}">
        <p14:creationId xmlns:p14="http://schemas.microsoft.com/office/powerpoint/2010/main" val="137834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EB127-2393-2648-9E5A-D1CC2ED2BBDB}" type="datetimeFigureOut">
              <a:rPr lang="en-US" smtClean="0"/>
              <a:t>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6746B-70A0-EC44-97DF-9E8D253B1298}" type="slidenum">
              <a:rPr lang="en-US" smtClean="0"/>
              <a:t>‹#›</a:t>
            </a:fld>
            <a:endParaRPr lang="en-US"/>
          </a:p>
        </p:txBody>
      </p:sp>
    </p:spTree>
    <p:extLst>
      <p:ext uri="{BB962C8B-B14F-4D97-AF65-F5344CB8AC3E}">
        <p14:creationId xmlns:p14="http://schemas.microsoft.com/office/powerpoint/2010/main" val="20687123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are trying to solve.</a:t>
            </a:r>
            <a:r>
              <a:rPr lang="en-US" baseline="0" dirty="0" smtClean="0"/>
              <a:t> We are trying to make two systems interoperable. It is an old problem. But with lots of information being exchanged electronically in today’s world, it becomes really really important that information that is exchanged</a:t>
            </a:r>
          </a:p>
          <a:p>
            <a:r>
              <a:rPr lang="en-US" baseline="0" dirty="0" smtClean="0"/>
              <a:t>Does not lose it what it is and what it means. How to be on the same page? As far as data is concerned and semantics that data carries from its sender.</a:t>
            </a:r>
          </a:p>
        </p:txBody>
      </p:sp>
      <p:sp>
        <p:nvSpPr>
          <p:cNvPr id="4" name="Slide Number Placeholder 3"/>
          <p:cNvSpPr>
            <a:spLocks noGrp="1"/>
          </p:cNvSpPr>
          <p:nvPr>
            <p:ph type="sldNum" sz="quarter" idx="10"/>
          </p:nvPr>
        </p:nvSpPr>
        <p:spPr/>
        <p:txBody>
          <a:bodyPr/>
          <a:lstStyle/>
          <a:p>
            <a:fld id="{EF56746B-70A0-EC44-97DF-9E8D253B1298}" type="slidenum">
              <a:rPr lang="en-US" smtClean="0"/>
              <a:t>3</a:t>
            </a:fld>
            <a:endParaRPr lang="en-US"/>
          </a:p>
        </p:txBody>
      </p:sp>
    </p:spTree>
    <p:extLst>
      <p:ext uri="{BB962C8B-B14F-4D97-AF65-F5344CB8AC3E}">
        <p14:creationId xmlns:p14="http://schemas.microsoft.com/office/powerpoint/2010/main" val="353136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12</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13</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Inside application – not very flexible. brittle</a:t>
            </a:r>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14</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15</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Standards for data information exchanged have been developed and being utilized, but standards don</a:t>
            </a:r>
            <a:r>
              <a:rPr lang="fr-FR" baseline="0" dirty="0" smtClean="0"/>
              <a:t>’</a:t>
            </a:r>
            <a:r>
              <a:rPr lang="en-US" baseline="0" dirty="0" smtClean="0"/>
              <a:t>t always mean interoperability. </a:t>
            </a:r>
          </a:p>
          <a:p>
            <a:r>
              <a:rPr lang="en-US" baseline="0" dirty="0" smtClean="0"/>
              <a:t>We have models, schemas, metadata that two systems exchange (if they can exchange)</a:t>
            </a:r>
          </a:p>
          <a:p>
            <a:r>
              <a:rPr lang="en-US" baseline="0" dirty="0" smtClean="0"/>
              <a:t>We have been using modeling approaches, sharing schemas and meta data in various ways </a:t>
            </a:r>
            <a:endParaRPr lang="en-US"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4</a:t>
            </a:fld>
            <a:endParaRPr lang="en-US"/>
          </a:p>
        </p:txBody>
      </p:sp>
    </p:spTree>
    <p:extLst>
      <p:ext uri="{BB962C8B-B14F-4D97-AF65-F5344CB8AC3E}">
        <p14:creationId xmlns:p14="http://schemas.microsoft.com/office/powerpoint/2010/main" val="353136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a:t>
            </a:r>
            <a:r>
              <a:rPr lang="en-US" baseline="0" dirty="0" smtClean="0"/>
              <a:t> how information about a diagnosis might be stored. Even though these three different healthcare providers are storing the same diagnosis, but how different they are as far as </a:t>
            </a:r>
          </a:p>
          <a:p>
            <a:r>
              <a:rPr lang="en-US" baseline="0" dirty="0" smtClean="0"/>
              <a:t>UI element goes and how the values are coordinates and stored.  Some people say that Oh may be they are not using the same model.</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a:t>
            </a:fld>
            <a:endParaRPr lang="en-US"/>
          </a:p>
        </p:txBody>
      </p:sp>
    </p:spTree>
    <p:extLst>
      <p:ext uri="{BB962C8B-B14F-4D97-AF65-F5344CB8AC3E}">
        <p14:creationId xmlns:p14="http://schemas.microsoft.com/office/powerpoint/2010/main" val="2430588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here they seem to be using the exactly same model hierarchy but the values are stored.  So what can be done?  There has to be a way to constrain the way things are stored and described.</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6</a:t>
            </a:fld>
            <a:endParaRPr lang="en-US"/>
          </a:p>
        </p:txBody>
      </p:sp>
    </p:spTree>
    <p:extLst>
      <p:ext uri="{BB962C8B-B14F-4D97-AF65-F5344CB8AC3E}">
        <p14:creationId xmlns:p14="http://schemas.microsoft.com/office/powerpoint/2010/main" val="98778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typical modeling approach</a:t>
            </a:r>
            <a:r>
              <a:rPr lang="en-US" baseline="0" dirty="0" smtClean="0"/>
              <a:t> when we model we follow the top down modeling approach.</a:t>
            </a:r>
          </a:p>
          <a:p>
            <a:r>
              <a:rPr lang="en-US" baseline="0" dirty="0" smtClean="0"/>
              <a:t>We start with the most abstract class at the top and we create subtypes specialize the subclasses</a:t>
            </a:r>
          </a:p>
          <a:p>
            <a:r>
              <a:rPr lang="en-US" baseline="0" dirty="0" smtClean="0"/>
              <a:t>By adding properties and relationships. We are actually keep adding more to the child classes.</a:t>
            </a:r>
          </a:p>
          <a:p>
            <a:r>
              <a:rPr lang="en-US" baseline="0" dirty="0" smtClean="0"/>
              <a:t>When we want to send data about a class, we create instance of that class and send it.</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7</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instance data that is valid for that class level.  This</a:t>
            </a:r>
            <a:r>
              <a:rPr lang="en-US" baseline="0" dirty="0" smtClean="0"/>
              <a:t> slide was inspired by Harold </a:t>
            </a:r>
            <a:r>
              <a:rPr lang="en-US" baseline="0" dirty="0" err="1" smtClean="0"/>
              <a:t>Solbrig’s</a:t>
            </a:r>
            <a:r>
              <a:rPr lang="en-US" baseline="0" dirty="0" smtClean="0"/>
              <a:t> presentation at HL7 last year.</a:t>
            </a:r>
          </a:p>
          <a:p>
            <a:r>
              <a:rPr lang="en-US" baseline="0" dirty="0" smtClean="0"/>
              <a:t>So you create instances of classes in your reference model and send it across.</a:t>
            </a:r>
          </a:p>
        </p:txBody>
      </p:sp>
      <p:sp>
        <p:nvSpPr>
          <p:cNvPr id="4" name="Slide Number Placeholder 3"/>
          <p:cNvSpPr>
            <a:spLocks noGrp="1"/>
          </p:cNvSpPr>
          <p:nvPr>
            <p:ph type="sldNum" sz="quarter" idx="10"/>
          </p:nvPr>
        </p:nvSpPr>
        <p:spPr/>
        <p:txBody>
          <a:bodyPr/>
          <a:lstStyle/>
          <a:p>
            <a:fld id="{EF56746B-70A0-EC44-97DF-9E8D253B1298}" type="slidenum">
              <a:rPr lang="en-US" smtClean="0"/>
              <a:t>8</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my world, if my model stops at Hemoglobin test then</a:t>
            </a:r>
            <a:r>
              <a:rPr lang="en-US" baseline="0" dirty="0" smtClean="0"/>
              <a:t> any data about A1C test will not have any meaning or value.</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9</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10</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11</a:t>
            </a:fld>
            <a:endParaRPr lang="en-US"/>
          </a:p>
        </p:txBody>
      </p:sp>
    </p:spTree>
    <p:extLst>
      <p:ext uri="{BB962C8B-B14F-4D97-AF65-F5344CB8AC3E}">
        <p14:creationId xmlns:p14="http://schemas.microsoft.com/office/powerpoint/2010/main" val="369283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58FDC0-B29A-7D4F-8C88-73C633B06123}" type="datetime1">
              <a:rPr lang="en-US" smtClean="0"/>
              <a:t>4/20/15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105010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D44EF-CCB0-BA48-B532-B0CC27438B0A}" type="datetime1">
              <a:rPr lang="en-US" smtClean="0"/>
              <a:t>4/20/15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60944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CE3C2-A4AE-084D-92F8-63CF5F0E916F}" type="datetime1">
              <a:rPr lang="en-US" smtClean="0"/>
              <a:t>4/20/15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57513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EEE3A-AFF8-B84D-9AC8-AABE5D2599F6}" type="datetime1">
              <a:rPr lang="en-US" smtClean="0"/>
              <a:t>4/20/15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0871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0B5657-E48B-6941-BC5E-0BC59A3C9D28}" type="datetime1">
              <a:rPr lang="en-US" smtClean="0"/>
              <a:t>4/20/15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02473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D4760C-8116-6249-86EE-7DB5590F1E96}" type="datetime1">
              <a:rPr lang="en-US" smtClean="0"/>
              <a:t>4/20/15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104713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E12907-CF4F-7542-88AD-6BCE22631D84}" type="datetime1">
              <a:rPr lang="en-US" smtClean="0"/>
              <a:t>4/20/15</a:t>
            </a:fld>
            <a:endParaRPr lang="en-US"/>
          </a:p>
        </p:txBody>
      </p:sp>
      <p:sp>
        <p:nvSpPr>
          <p:cNvPr id="8" name="Footer Placeholder 7"/>
          <p:cNvSpPr>
            <a:spLocks noGrp="1"/>
          </p:cNvSpPr>
          <p:nvPr>
            <p:ph type="ftr" sz="quarter" idx="11"/>
          </p:nvPr>
        </p:nvSpPr>
        <p:spPr/>
        <p:txBody>
          <a:bodyPr/>
          <a:lstStyle/>
          <a:p>
            <a:r>
              <a:rPr lang="en-US" smtClean="0"/>
              <a:t>Archetype Modeling Language</a:t>
            </a:r>
            <a:endParaRPr lang="en-US"/>
          </a:p>
        </p:txBody>
      </p:sp>
      <p:sp>
        <p:nvSpPr>
          <p:cNvPr id="9" name="Slide Number Placeholder 8"/>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5578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DEBE74-156C-6745-825D-25AC29D909A4}" type="datetime1">
              <a:rPr lang="en-US" smtClean="0"/>
              <a:t>4/20/15</a:t>
            </a:fld>
            <a:endParaRPr lang="en-US"/>
          </a:p>
        </p:txBody>
      </p:sp>
      <p:sp>
        <p:nvSpPr>
          <p:cNvPr id="4" name="Footer Placeholder 3"/>
          <p:cNvSpPr>
            <a:spLocks noGrp="1"/>
          </p:cNvSpPr>
          <p:nvPr>
            <p:ph type="ftr" sz="quarter" idx="11"/>
          </p:nvPr>
        </p:nvSpPr>
        <p:spPr/>
        <p:txBody>
          <a:bodyPr/>
          <a:lstStyle/>
          <a:p>
            <a:r>
              <a:rPr lang="en-US" smtClean="0"/>
              <a:t>Archetype Modeling Language</a:t>
            </a:r>
            <a:endParaRPr lang="en-US"/>
          </a:p>
        </p:txBody>
      </p:sp>
      <p:sp>
        <p:nvSpPr>
          <p:cNvPr id="5" name="Slide Number Placeholder 4"/>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780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0AAE2-B59D-A842-A9B1-2514484DBA31}" type="datetime1">
              <a:rPr lang="en-US" smtClean="0"/>
              <a:t>4/20/15</a:t>
            </a:fld>
            <a:endParaRPr lang="en-US"/>
          </a:p>
        </p:txBody>
      </p:sp>
      <p:sp>
        <p:nvSpPr>
          <p:cNvPr id="3" name="Footer Placeholder 2"/>
          <p:cNvSpPr>
            <a:spLocks noGrp="1"/>
          </p:cNvSpPr>
          <p:nvPr>
            <p:ph type="ftr" sz="quarter" idx="11"/>
          </p:nvPr>
        </p:nvSpPr>
        <p:spPr/>
        <p:txBody>
          <a:bodyPr/>
          <a:lstStyle/>
          <a:p>
            <a:r>
              <a:rPr lang="en-US" smtClean="0"/>
              <a:t>Archetype Modeling Language</a:t>
            </a:r>
            <a:endParaRPr lang="en-US"/>
          </a:p>
        </p:txBody>
      </p:sp>
      <p:sp>
        <p:nvSpPr>
          <p:cNvPr id="4" name="Slide Number Placeholder 3"/>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317448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B2675-CB51-424C-9CEC-02FB29D915A0}" type="datetime1">
              <a:rPr lang="en-US" smtClean="0"/>
              <a:t>4/20/15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3568307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69D1D3-E6DF-8A4E-8EA0-C203C6A1677F}" type="datetime1">
              <a:rPr lang="en-US" smtClean="0"/>
              <a:t>4/20/15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2361310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B029E-FD5B-F649-ADBC-FDC22D77868D}" type="datetime1">
              <a:rPr lang="en-US" smtClean="0"/>
              <a:t>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Archetype Modeling Language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60CE6-A564-2C44-BB7B-900AEECBE3A4}" type="slidenum">
              <a:rPr lang="en-US" smtClean="0"/>
              <a:t>‹#›</a:t>
            </a:fld>
            <a:endParaRPr lang="en-US"/>
          </a:p>
        </p:txBody>
      </p:sp>
    </p:spTree>
    <p:extLst>
      <p:ext uri="{BB962C8B-B14F-4D97-AF65-F5344CB8AC3E}">
        <p14:creationId xmlns:p14="http://schemas.microsoft.com/office/powerpoint/2010/main" val="41016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8144"/>
            <a:ext cx="7772400" cy="2628140"/>
          </a:xfrm>
        </p:spPr>
        <p:txBody>
          <a:bodyPr>
            <a:normAutofit/>
          </a:bodyPr>
          <a:lstStyle/>
          <a:p>
            <a:r>
              <a:rPr lang="en-US" sz="6000" dirty="0" smtClean="0">
                <a:solidFill>
                  <a:srgbClr val="0000FF"/>
                </a:solidFill>
              </a:rPr>
              <a:t>AML</a:t>
            </a:r>
            <a:r>
              <a:rPr lang="en-US" dirty="0" smtClean="0"/>
              <a:t/>
            </a:r>
            <a:br>
              <a:rPr lang="en-US" dirty="0" smtClean="0"/>
            </a:br>
            <a:r>
              <a:rPr lang="en-US" dirty="0" smtClean="0"/>
              <a:t>Archetype Modeling Language</a:t>
            </a:r>
            <a:br>
              <a:rPr lang="en-US" dirty="0" smtClean="0"/>
            </a:br>
            <a:r>
              <a:rPr lang="en-US" sz="2000" i="1" dirty="0" smtClean="0"/>
              <a:t>Improving interoperability of information models  </a:t>
            </a:r>
            <a:endParaRPr lang="en-US" sz="2000" i="1" dirty="0"/>
          </a:p>
        </p:txBody>
      </p:sp>
      <p:sp>
        <p:nvSpPr>
          <p:cNvPr id="3" name="Subtitle 2"/>
          <p:cNvSpPr>
            <a:spLocks noGrp="1"/>
          </p:cNvSpPr>
          <p:nvPr>
            <p:ph type="subTitle" idx="1"/>
          </p:nvPr>
        </p:nvSpPr>
        <p:spPr>
          <a:xfrm>
            <a:off x="1371600" y="3886200"/>
            <a:ext cx="6400800" cy="2300618"/>
          </a:xfrm>
        </p:spPr>
        <p:txBody>
          <a:bodyPr>
            <a:normAutofit lnSpcReduction="10000"/>
          </a:bodyPr>
          <a:lstStyle/>
          <a:p>
            <a:endParaRPr lang="en-US" dirty="0" smtClean="0"/>
          </a:p>
          <a:p>
            <a:r>
              <a:rPr lang="en-US" dirty="0" smtClean="0"/>
              <a:t>Deepak K. Sharma</a:t>
            </a:r>
          </a:p>
          <a:p>
            <a:r>
              <a:rPr lang="en-US" dirty="0" smtClean="0"/>
              <a:t>University of Minnesota</a:t>
            </a:r>
          </a:p>
          <a:p>
            <a:r>
              <a:rPr lang="en-US" dirty="0" smtClean="0"/>
              <a:t>April 23, 2015</a:t>
            </a:r>
            <a:endParaRPr lang="en-US" dirty="0"/>
          </a:p>
        </p:txBody>
      </p:sp>
      <p:cxnSp>
        <p:nvCxnSpPr>
          <p:cNvPr id="4" name="Straight Connector 3"/>
          <p:cNvCxnSpPr/>
          <p:nvPr/>
        </p:nvCxnSpPr>
        <p:spPr>
          <a:xfrm flipV="1">
            <a:off x="0" y="3399902"/>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5372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Bottom-Up</a:t>
            </a:r>
            <a:r>
              <a:rPr lang="en-US" dirty="0" smtClean="0"/>
              <a:t> </a:t>
            </a:r>
            <a:r>
              <a:rPr lang="en-US" dirty="0" smtClean="0"/>
              <a:t>Modeling Approach</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10</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idx="1"/>
          </p:nvPr>
        </p:nvSpPr>
        <p:spPr/>
        <p:txBody>
          <a:bodyPr/>
          <a:lstStyle/>
          <a:p>
            <a:r>
              <a:rPr lang="en-US" dirty="0" smtClean="0"/>
              <a:t>Constraint or Bottom-up Modeling</a:t>
            </a:r>
          </a:p>
          <a:p>
            <a:pPr lvl="1"/>
            <a:r>
              <a:rPr lang="en-US" dirty="0" smtClean="0"/>
              <a:t>Start with a general model</a:t>
            </a:r>
          </a:p>
          <a:p>
            <a:pPr lvl="1"/>
            <a:r>
              <a:rPr lang="en-US" dirty="0" smtClean="0"/>
              <a:t>Becomes the most abstract level of exchange</a:t>
            </a:r>
          </a:p>
          <a:p>
            <a:pPr lvl="1"/>
            <a:r>
              <a:rPr lang="en-US" dirty="0" smtClean="0"/>
              <a:t>Specialize by</a:t>
            </a:r>
          </a:p>
          <a:p>
            <a:pPr lvl="2"/>
            <a:r>
              <a:rPr lang="en-US" dirty="0" smtClean="0"/>
              <a:t>Cardinality</a:t>
            </a:r>
          </a:p>
          <a:p>
            <a:pPr lvl="2"/>
            <a:r>
              <a:rPr lang="en-US" dirty="0" smtClean="0"/>
              <a:t>Values and value ranges</a:t>
            </a:r>
          </a:p>
          <a:p>
            <a:pPr lvl="2"/>
            <a:r>
              <a:rPr lang="en-US" dirty="0" smtClean="0"/>
              <a:t>Optional/Mandatory/Prohibited</a:t>
            </a:r>
          </a:p>
          <a:p>
            <a:pPr lvl="2"/>
            <a:r>
              <a:rPr lang="en-US" dirty="0" smtClean="0"/>
              <a:t>Enumeration subsets</a:t>
            </a:r>
          </a:p>
          <a:p>
            <a:pPr lvl="2"/>
            <a:r>
              <a:rPr lang="en-US" dirty="0" smtClean="0"/>
              <a:t>Renaming</a:t>
            </a:r>
            <a:endParaRPr lang="en-US" dirty="0"/>
          </a:p>
        </p:txBody>
      </p:sp>
      <p:sp>
        <p:nvSpPr>
          <p:cNvPr id="11" name="TextBox 10"/>
          <p:cNvSpPr txBox="1"/>
          <p:nvPr/>
        </p:nvSpPr>
        <p:spPr>
          <a:xfrm>
            <a:off x="480662" y="6430142"/>
            <a:ext cx="3110515" cy="261610"/>
          </a:xfrm>
          <a:prstGeom prst="rect">
            <a:avLst/>
          </a:prstGeom>
          <a:noFill/>
        </p:spPr>
        <p:txBody>
          <a:bodyPr wrap="square" rtlCol="0">
            <a:spAutoFit/>
          </a:bodyPr>
          <a:lstStyle/>
          <a:p>
            <a:r>
              <a:rPr lang="en-US" sz="1100" i="1" dirty="0" smtClean="0"/>
              <a:t>Courtesy: Harold </a:t>
            </a:r>
            <a:r>
              <a:rPr lang="en-US" sz="1100" i="1" dirty="0" err="1" smtClean="0"/>
              <a:t>Solbrig</a:t>
            </a:r>
            <a:endParaRPr lang="en-US" sz="1100" i="1" dirty="0"/>
          </a:p>
        </p:txBody>
      </p:sp>
    </p:spTree>
    <p:extLst>
      <p:ext uri="{BB962C8B-B14F-4D97-AF65-F5344CB8AC3E}">
        <p14:creationId xmlns:p14="http://schemas.microsoft.com/office/powerpoint/2010/main" val="15430071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Bottom-Up</a:t>
            </a:r>
            <a:r>
              <a:rPr lang="en-US" dirty="0" smtClean="0"/>
              <a:t> </a:t>
            </a:r>
            <a:r>
              <a:rPr lang="en-US" dirty="0" smtClean="0"/>
              <a:t>Modeling Approach</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11</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idx="1"/>
          </p:nvPr>
        </p:nvSpPr>
        <p:spPr/>
        <p:txBody>
          <a:bodyPr/>
          <a:lstStyle/>
          <a:p>
            <a:r>
              <a:rPr lang="en-US" dirty="0" smtClean="0"/>
              <a:t>Example</a:t>
            </a:r>
          </a:p>
          <a:p>
            <a:pPr marL="0" indent="0">
              <a:buNone/>
            </a:pPr>
            <a:r>
              <a:rPr lang="en-US" dirty="0" smtClean="0"/>
              <a:t>	Abnormal A1C Test = Set of Constraints</a:t>
            </a:r>
          </a:p>
          <a:p>
            <a:pPr lvl="1"/>
            <a:r>
              <a:rPr lang="en-US" dirty="0" smtClean="0"/>
              <a:t>Pathological Test {0..*}</a:t>
            </a:r>
          </a:p>
          <a:p>
            <a:pPr lvl="1"/>
            <a:r>
              <a:rPr lang="en-US" dirty="0" smtClean="0"/>
              <a:t>Has </a:t>
            </a:r>
            <a:r>
              <a:rPr lang="en-US" dirty="0" err="1" smtClean="0"/>
              <a:t>measuredValue</a:t>
            </a:r>
            <a:r>
              <a:rPr lang="en-US" dirty="0" smtClean="0"/>
              <a:t> {1..*}</a:t>
            </a:r>
          </a:p>
          <a:p>
            <a:pPr lvl="1"/>
            <a:r>
              <a:rPr lang="en-US" dirty="0" err="1" smtClean="0"/>
              <a:t>measuredValue</a:t>
            </a:r>
            <a:r>
              <a:rPr lang="en-US" dirty="0" smtClean="0"/>
              <a:t> &gt; </a:t>
            </a:r>
            <a:r>
              <a:rPr lang="en-US" dirty="0" err="1" smtClean="0"/>
              <a:t>Some_Threshold_Value</a:t>
            </a:r>
            <a:endParaRPr lang="en-US" dirty="0"/>
          </a:p>
          <a:p>
            <a:pPr lvl="1"/>
            <a:r>
              <a:rPr lang="en-US" dirty="0" smtClean="0"/>
              <a:t>Type == “A1C”</a:t>
            </a:r>
            <a:endParaRPr lang="en-US" dirty="0"/>
          </a:p>
        </p:txBody>
      </p:sp>
    </p:spTree>
    <p:extLst>
      <p:ext uri="{BB962C8B-B14F-4D97-AF65-F5344CB8AC3E}">
        <p14:creationId xmlns:p14="http://schemas.microsoft.com/office/powerpoint/2010/main" val="38527936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Archetype</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4220604" y="1451292"/>
            <a:ext cx="4665192" cy="2565676"/>
          </a:xfrm>
        </p:spPr>
      </p:pic>
      <p:pic>
        <p:nvPicPr>
          <p:cNvPr id="8" name="Picture 7"/>
          <p:cNvPicPr>
            <a:picLocks noChangeAspect="1"/>
          </p:cNvPicPr>
          <p:nvPr/>
        </p:nvPicPr>
        <p:blipFill>
          <a:blip r:embed="rId4"/>
          <a:stretch>
            <a:fillRect/>
          </a:stretch>
        </p:blipFill>
        <p:spPr>
          <a:xfrm>
            <a:off x="298051" y="3064467"/>
            <a:ext cx="3732111" cy="3142396"/>
          </a:xfrm>
          <a:prstGeom prst="rect">
            <a:avLst/>
          </a:prstGeom>
        </p:spPr>
      </p:pic>
      <p:sp>
        <p:nvSpPr>
          <p:cNvPr id="9" name="TextBox 8"/>
          <p:cNvSpPr txBox="1"/>
          <p:nvPr/>
        </p:nvSpPr>
        <p:spPr>
          <a:xfrm>
            <a:off x="1347707" y="3137453"/>
            <a:ext cx="1891974" cy="923330"/>
          </a:xfrm>
          <a:prstGeom prst="rect">
            <a:avLst/>
          </a:prstGeom>
          <a:noFill/>
        </p:spPr>
        <p:txBody>
          <a:bodyPr wrap="square" rtlCol="0">
            <a:spAutoFit/>
          </a:bodyPr>
          <a:lstStyle/>
          <a:p>
            <a:r>
              <a:rPr lang="en-US" dirty="0" smtClean="0">
                <a:solidFill>
                  <a:schemeClr val="bg1">
                    <a:lumMod val="95000"/>
                  </a:schemeClr>
                </a:solidFill>
              </a:rPr>
              <a:t>Constraints on Reference Model Elements</a:t>
            </a:r>
            <a:endParaRPr lang="en-US" dirty="0">
              <a:solidFill>
                <a:schemeClr val="bg1">
                  <a:lumMod val="95000"/>
                </a:schemeClr>
              </a:solidFill>
            </a:endParaRPr>
          </a:p>
        </p:txBody>
      </p:sp>
      <p:sp>
        <p:nvSpPr>
          <p:cNvPr id="12" name="Bent Arrow 11"/>
          <p:cNvSpPr/>
          <p:nvPr/>
        </p:nvSpPr>
        <p:spPr>
          <a:xfrm>
            <a:off x="2021561" y="1736367"/>
            <a:ext cx="1866056" cy="1328100"/>
          </a:xfrm>
          <a:prstGeom prst="bentArrow">
            <a:avLst>
              <a:gd name="adj1" fmla="val 25000"/>
              <a:gd name="adj2" fmla="val 24512"/>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“about”</a:t>
            </a:r>
            <a:endParaRPr lang="en-US" dirty="0">
              <a:solidFill>
                <a:schemeClr val="tx1"/>
              </a:solidFill>
            </a:endParaRPr>
          </a:p>
        </p:txBody>
      </p:sp>
      <p:sp>
        <p:nvSpPr>
          <p:cNvPr id="13" name="TextBox 12"/>
          <p:cNvSpPr txBox="1"/>
          <p:nvPr/>
        </p:nvSpPr>
        <p:spPr>
          <a:xfrm>
            <a:off x="5313077" y="2436097"/>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14" name="Rectangle 13"/>
          <p:cNvSpPr/>
          <p:nvPr/>
        </p:nvSpPr>
        <p:spPr>
          <a:xfrm>
            <a:off x="4043119" y="4807365"/>
            <a:ext cx="3148744" cy="923330"/>
          </a:xfrm>
          <a:prstGeom prst="rect">
            <a:avLst/>
          </a:prstGeom>
          <a:noFill/>
        </p:spPr>
        <p:txBody>
          <a:bodyPr wrap="none" lIns="91440" tIns="45720" rIns="91440" bIns="45720">
            <a:spAutoFit/>
          </a:bodyPr>
          <a:lstStyle/>
          <a:p>
            <a:pPr algn="ctr"/>
            <a:r>
              <a:rPr lang="en-US" sz="5400" dirty="0" smtClean="0"/>
              <a:t>Archetype</a:t>
            </a:r>
            <a:endParaRPr lang="en-US" sz="5400" dirty="0"/>
          </a:p>
        </p:txBody>
      </p:sp>
      <p:cxnSp>
        <p:nvCxnSpPr>
          <p:cNvPr id="17" name="Straight Arrow Connector 16"/>
          <p:cNvCxnSpPr/>
          <p:nvPr/>
        </p:nvCxnSpPr>
        <p:spPr>
          <a:xfrm flipH="1" flipV="1">
            <a:off x="2915714" y="4807366"/>
            <a:ext cx="1114448" cy="544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4513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animBg="1"/>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4220604" y="1451292"/>
            <a:ext cx="4665192" cy="2565676"/>
          </a:xfrm>
        </p:spPr>
      </p:pic>
      <p:pic>
        <p:nvPicPr>
          <p:cNvPr id="8" name="Picture 7"/>
          <p:cNvPicPr>
            <a:picLocks noChangeAspect="1"/>
          </p:cNvPicPr>
          <p:nvPr/>
        </p:nvPicPr>
        <p:blipFill>
          <a:blip r:embed="rId4"/>
          <a:stretch>
            <a:fillRect/>
          </a:stretch>
        </p:blipFill>
        <p:spPr>
          <a:xfrm>
            <a:off x="508095" y="2329092"/>
            <a:ext cx="490010" cy="412583"/>
          </a:xfrm>
          <a:prstGeom prst="rect">
            <a:avLst/>
          </a:prstGeom>
        </p:spPr>
      </p:pic>
      <p:sp>
        <p:nvSpPr>
          <p:cNvPr id="13" name="TextBox 12"/>
          <p:cNvSpPr txBox="1"/>
          <p:nvPr/>
        </p:nvSpPr>
        <p:spPr>
          <a:xfrm>
            <a:off x="5313077" y="2436097"/>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14" name="Rectangle 13"/>
          <p:cNvSpPr/>
          <p:nvPr/>
        </p:nvSpPr>
        <p:spPr>
          <a:xfrm>
            <a:off x="4076596" y="4807365"/>
            <a:ext cx="3081793" cy="1754327"/>
          </a:xfrm>
          <a:prstGeom prst="rect">
            <a:avLst/>
          </a:prstGeom>
          <a:noFill/>
        </p:spPr>
        <p:txBody>
          <a:bodyPr wrap="none" lIns="91440" tIns="45720" rIns="91440" bIns="45720">
            <a:spAutoFit/>
          </a:bodyPr>
          <a:lstStyle/>
          <a:p>
            <a:pPr algn="ctr"/>
            <a:r>
              <a:rPr lang="en-US" sz="5400" dirty="0" smtClean="0"/>
              <a:t>Archetype </a:t>
            </a:r>
          </a:p>
          <a:p>
            <a:pPr algn="ctr"/>
            <a:r>
              <a:rPr lang="en-US" sz="5400" dirty="0" smtClean="0"/>
              <a:t>Library</a:t>
            </a:r>
            <a:endParaRPr lang="en-US" sz="5400" dirty="0"/>
          </a:p>
        </p:txBody>
      </p:sp>
      <p:cxnSp>
        <p:nvCxnSpPr>
          <p:cNvPr id="17" name="Straight Arrow Connector 16"/>
          <p:cNvCxnSpPr/>
          <p:nvPr/>
        </p:nvCxnSpPr>
        <p:spPr>
          <a:xfrm flipH="1" flipV="1">
            <a:off x="3926491" y="4435747"/>
            <a:ext cx="1114448" cy="544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1145090" y="1891629"/>
            <a:ext cx="1039118" cy="874925"/>
          </a:xfrm>
          <a:prstGeom prst="rect">
            <a:avLst/>
          </a:prstGeom>
        </p:spPr>
      </p:pic>
      <p:pic>
        <p:nvPicPr>
          <p:cNvPr id="16" name="Picture 15"/>
          <p:cNvPicPr>
            <a:picLocks noChangeAspect="1"/>
          </p:cNvPicPr>
          <p:nvPr/>
        </p:nvPicPr>
        <p:blipFill>
          <a:blip r:embed="rId4"/>
          <a:stretch>
            <a:fillRect/>
          </a:stretch>
        </p:blipFill>
        <p:spPr>
          <a:xfrm>
            <a:off x="379718" y="3042344"/>
            <a:ext cx="764564" cy="643754"/>
          </a:xfrm>
          <a:prstGeom prst="rect">
            <a:avLst/>
          </a:prstGeom>
        </p:spPr>
      </p:pic>
      <p:pic>
        <p:nvPicPr>
          <p:cNvPr id="18" name="Picture 17"/>
          <p:cNvPicPr>
            <a:picLocks noChangeAspect="1"/>
          </p:cNvPicPr>
          <p:nvPr/>
        </p:nvPicPr>
        <p:blipFill>
          <a:blip r:embed="rId4"/>
          <a:stretch>
            <a:fillRect/>
          </a:stretch>
        </p:blipFill>
        <p:spPr>
          <a:xfrm>
            <a:off x="1588656" y="2850445"/>
            <a:ext cx="945177" cy="795828"/>
          </a:xfrm>
          <a:prstGeom prst="rect">
            <a:avLst/>
          </a:prstGeom>
        </p:spPr>
      </p:pic>
      <p:pic>
        <p:nvPicPr>
          <p:cNvPr id="19" name="Picture 18"/>
          <p:cNvPicPr>
            <a:picLocks noChangeAspect="1"/>
          </p:cNvPicPr>
          <p:nvPr/>
        </p:nvPicPr>
        <p:blipFill>
          <a:blip r:embed="rId4"/>
          <a:stretch>
            <a:fillRect/>
          </a:stretch>
        </p:blipFill>
        <p:spPr>
          <a:xfrm>
            <a:off x="1014665" y="3158205"/>
            <a:ext cx="489355" cy="412031"/>
          </a:xfrm>
          <a:prstGeom prst="rect">
            <a:avLst/>
          </a:prstGeom>
        </p:spPr>
      </p:pic>
      <p:pic>
        <p:nvPicPr>
          <p:cNvPr id="20" name="Picture 19"/>
          <p:cNvPicPr>
            <a:picLocks noChangeAspect="1"/>
          </p:cNvPicPr>
          <p:nvPr/>
        </p:nvPicPr>
        <p:blipFill>
          <a:blip r:embed="rId4"/>
          <a:stretch>
            <a:fillRect/>
          </a:stretch>
        </p:blipFill>
        <p:spPr>
          <a:xfrm>
            <a:off x="510528" y="3514229"/>
            <a:ext cx="1146846" cy="965631"/>
          </a:xfrm>
          <a:prstGeom prst="rect">
            <a:avLst/>
          </a:prstGeom>
        </p:spPr>
      </p:pic>
      <p:pic>
        <p:nvPicPr>
          <p:cNvPr id="21" name="Picture 20"/>
          <p:cNvPicPr>
            <a:picLocks noChangeAspect="1"/>
          </p:cNvPicPr>
          <p:nvPr/>
        </p:nvPicPr>
        <p:blipFill>
          <a:blip r:embed="rId4"/>
          <a:stretch>
            <a:fillRect/>
          </a:stretch>
        </p:blipFill>
        <p:spPr>
          <a:xfrm>
            <a:off x="1392038" y="4163611"/>
            <a:ext cx="764564" cy="643754"/>
          </a:xfrm>
          <a:prstGeom prst="rect">
            <a:avLst/>
          </a:prstGeom>
        </p:spPr>
      </p:pic>
      <p:pic>
        <p:nvPicPr>
          <p:cNvPr id="22" name="Picture 21"/>
          <p:cNvPicPr>
            <a:picLocks noChangeAspect="1"/>
          </p:cNvPicPr>
          <p:nvPr/>
        </p:nvPicPr>
        <p:blipFill>
          <a:blip r:embed="rId4"/>
          <a:stretch>
            <a:fillRect/>
          </a:stretch>
        </p:blipFill>
        <p:spPr>
          <a:xfrm>
            <a:off x="2443527" y="3248359"/>
            <a:ext cx="764564" cy="643754"/>
          </a:xfrm>
          <a:prstGeom prst="rect">
            <a:avLst/>
          </a:prstGeom>
        </p:spPr>
      </p:pic>
      <p:pic>
        <p:nvPicPr>
          <p:cNvPr id="23" name="Picture 22"/>
          <p:cNvPicPr>
            <a:picLocks noChangeAspect="1"/>
          </p:cNvPicPr>
          <p:nvPr/>
        </p:nvPicPr>
        <p:blipFill>
          <a:blip r:embed="rId4"/>
          <a:stretch>
            <a:fillRect/>
          </a:stretch>
        </p:blipFill>
        <p:spPr>
          <a:xfrm>
            <a:off x="379718" y="4707883"/>
            <a:ext cx="764564" cy="643754"/>
          </a:xfrm>
          <a:prstGeom prst="rect">
            <a:avLst/>
          </a:prstGeom>
        </p:spPr>
      </p:pic>
      <p:pic>
        <p:nvPicPr>
          <p:cNvPr id="24" name="Picture 23"/>
          <p:cNvPicPr>
            <a:picLocks noChangeAspect="1"/>
          </p:cNvPicPr>
          <p:nvPr/>
        </p:nvPicPr>
        <p:blipFill>
          <a:blip r:embed="rId4"/>
          <a:stretch>
            <a:fillRect/>
          </a:stretch>
        </p:blipFill>
        <p:spPr>
          <a:xfrm>
            <a:off x="1517664" y="5351637"/>
            <a:ext cx="764564" cy="643754"/>
          </a:xfrm>
          <a:prstGeom prst="rect">
            <a:avLst/>
          </a:prstGeom>
        </p:spPr>
      </p:pic>
      <p:pic>
        <p:nvPicPr>
          <p:cNvPr id="25" name="Picture 24"/>
          <p:cNvPicPr>
            <a:picLocks noChangeAspect="1"/>
          </p:cNvPicPr>
          <p:nvPr/>
        </p:nvPicPr>
        <p:blipFill>
          <a:blip r:embed="rId4"/>
          <a:stretch>
            <a:fillRect/>
          </a:stretch>
        </p:blipFill>
        <p:spPr>
          <a:xfrm>
            <a:off x="2156602" y="4318921"/>
            <a:ext cx="764564" cy="643754"/>
          </a:xfrm>
          <a:prstGeom prst="rect">
            <a:avLst/>
          </a:prstGeom>
        </p:spPr>
      </p:pic>
      <p:pic>
        <p:nvPicPr>
          <p:cNvPr id="26" name="Picture 25"/>
          <p:cNvPicPr>
            <a:picLocks noChangeAspect="1"/>
          </p:cNvPicPr>
          <p:nvPr/>
        </p:nvPicPr>
        <p:blipFill>
          <a:blip r:embed="rId4"/>
          <a:stretch>
            <a:fillRect/>
          </a:stretch>
        </p:blipFill>
        <p:spPr>
          <a:xfrm>
            <a:off x="2538884" y="2097921"/>
            <a:ext cx="764564" cy="643754"/>
          </a:xfrm>
          <a:prstGeom prst="rect">
            <a:avLst/>
          </a:prstGeom>
        </p:spPr>
      </p:pic>
      <p:pic>
        <p:nvPicPr>
          <p:cNvPr id="27" name="Picture 26"/>
          <p:cNvPicPr>
            <a:picLocks noChangeAspect="1"/>
          </p:cNvPicPr>
          <p:nvPr/>
        </p:nvPicPr>
        <p:blipFill>
          <a:blip r:embed="rId4"/>
          <a:stretch>
            <a:fillRect/>
          </a:stretch>
        </p:blipFill>
        <p:spPr>
          <a:xfrm>
            <a:off x="753100" y="5712596"/>
            <a:ext cx="764564" cy="643754"/>
          </a:xfrm>
          <a:prstGeom prst="rect">
            <a:avLst/>
          </a:prstGeom>
        </p:spPr>
      </p:pic>
      <p:pic>
        <p:nvPicPr>
          <p:cNvPr id="28" name="Picture 27"/>
          <p:cNvPicPr>
            <a:picLocks noChangeAspect="1"/>
          </p:cNvPicPr>
          <p:nvPr/>
        </p:nvPicPr>
        <p:blipFill>
          <a:blip r:embed="rId4"/>
          <a:stretch>
            <a:fillRect/>
          </a:stretch>
        </p:blipFill>
        <p:spPr>
          <a:xfrm>
            <a:off x="2437855" y="5227407"/>
            <a:ext cx="764564" cy="643754"/>
          </a:xfrm>
          <a:prstGeom prst="rect">
            <a:avLst/>
          </a:prstGeom>
        </p:spPr>
      </p:pic>
      <p:sp>
        <p:nvSpPr>
          <p:cNvPr id="5" name="Double Brace 4"/>
          <p:cNvSpPr/>
          <p:nvPr/>
        </p:nvSpPr>
        <p:spPr>
          <a:xfrm>
            <a:off x="1" y="1660458"/>
            <a:ext cx="3874658" cy="4844437"/>
          </a:xfrm>
          <a:prstGeom prst="bracePair">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430854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Without 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2715418" y="1451292"/>
            <a:ext cx="3267623" cy="1797067"/>
          </a:xfrm>
        </p:spPr>
      </p:pic>
      <p:sp>
        <p:nvSpPr>
          <p:cNvPr id="13" name="TextBox 12"/>
          <p:cNvSpPr txBox="1"/>
          <p:nvPr/>
        </p:nvSpPr>
        <p:spPr>
          <a:xfrm>
            <a:off x="3252640" y="2329092"/>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3" name="Preparation 2"/>
          <p:cNvSpPr/>
          <p:nvPr/>
        </p:nvSpPr>
        <p:spPr>
          <a:xfrm>
            <a:off x="1807098" y="3446817"/>
            <a:ext cx="4966400" cy="2909533"/>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p>
          <a:p>
            <a:pPr algn="ctr"/>
            <a:r>
              <a:rPr lang="en-US" dirty="0" smtClean="0"/>
              <a:t>Codes constraints:</a:t>
            </a:r>
          </a:p>
          <a:p>
            <a:pPr algn="ctr"/>
            <a:r>
              <a:rPr lang="en-US" dirty="0" smtClean="0"/>
              <a:t>Pathological test == “A1C”,</a:t>
            </a:r>
          </a:p>
          <a:p>
            <a:pPr algn="ctr"/>
            <a:r>
              <a:rPr lang="en-US" dirty="0" err="1" smtClean="0"/>
              <a:t>measuredValue</a:t>
            </a:r>
            <a:r>
              <a:rPr lang="en-US" dirty="0" smtClean="0"/>
              <a:t> &gt; </a:t>
            </a:r>
            <a:r>
              <a:rPr lang="en-US" dirty="0" err="1" smtClean="0"/>
              <a:t>threashold</a:t>
            </a:r>
            <a:r>
              <a:rPr lang="en-US" dirty="0" smtClean="0"/>
              <a:t> value</a:t>
            </a:r>
          </a:p>
          <a:p>
            <a:pPr algn="ctr"/>
            <a:r>
              <a:rPr lang="en-US" dirty="0" smtClean="0"/>
              <a:t>….</a:t>
            </a:r>
          </a:p>
          <a:p>
            <a:pPr algn="ctr"/>
            <a:r>
              <a:rPr lang="en-US" dirty="0" smtClean="0"/>
              <a:t>Other constraints</a:t>
            </a:r>
            <a:endParaRPr lang="en-US" dirty="0"/>
          </a:p>
        </p:txBody>
      </p:sp>
    </p:spTree>
    <p:extLst>
      <p:ext uri="{BB962C8B-B14F-4D97-AF65-F5344CB8AC3E}">
        <p14:creationId xmlns:p14="http://schemas.microsoft.com/office/powerpoint/2010/main" val="23487229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With 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15</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2715418" y="1451292"/>
            <a:ext cx="3267623" cy="1797067"/>
          </a:xfrm>
        </p:spPr>
      </p:pic>
      <p:sp>
        <p:nvSpPr>
          <p:cNvPr id="13" name="TextBox 12"/>
          <p:cNvSpPr txBox="1"/>
          <p:nvPr/>
        </p:nvSpPr>
        <p:spPr>
          <a:xfrm>
            <a:off x="3252640" y="2329092"/>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3" name="Preparation 2"/>
          <p:cNvSpPr/>
          <p:nvPr/>
        </p:nvSpPr>
        <p:spPr>
          <a:xfrm>
            <a:off x="2715418" y="5273889"/>
            <a:ext cx="3267623" cy="1199082"/>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p>
        </p:txBody>
      </p:sp>
      <p:pic>
        <p:nvPicPr>
          <p:cNvPr id="5" name="Picture 4" descr="Screen Shot 2015-04-20 at 10.47.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9726" y="2814948"/>
            <a:ext cx="1820501" cy="2458941"/>
          </a:xfrm>
          <a:prstGeom prst="rect">
            <a:avLst/>
          </a:prstGeom>
        </p:spPr>
      </p:pic>
      <p:sp>
        <p:nvSpPr>
          <p:cNvPr id="8" name="TextBox 7"/>
          <p:cNvSpPr txBox="1"/>
          <p:nvPr/>
        </p:nvSpPr>
        <p:spPr>
          <a:xfrm>
            <a:off x="6738537" y="5319272"/>
            <a:ext cx="1243227" cy="369332"/>
          </a:xfrm>
          <a:prstGeom prst="rect">
            <a:avLst/>
          </a:prstGeom>
          <a:noFill/>
        </p:spPr>
        <p:txBody>
          <a:bodyPr wrap="square" rtlCol="0">
            <a:spAutoFit/>
          </a:bodyPr>
          <a:lstStyle/>
          <a:p>
            <a:r>
              <a:rPr lang="en-US" dirty="0" smtClean="0"/>
              <a:t>Archetypes</a:t>
            </a:r>
            <a:endParaRPr lang="en-US" dirty="0"/>
          </a:p>
        </p:txBody>
      </p:sp>
      <p:cxnSp>
        <p:nvCxnSpPr>
          <p:cNvPr id="10" name="Straight Arrow Connector 9"/>
          <p:cNvCxnSpPr/>
          <p:nvPr/>
        </p:nvCxnSpPr>
        <p:spPr>
          <a:xfrm flipV="1">
            <a:off x="5027985" y="4159506"/>
            <a:ext cx="1205162" cy="958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393008" y="3403854"/>
            <a:ext cx="25917" cy="1870035"/>
          </a:xfrm>
          <a:prstGeom prst="straightConnector1">
            <a:avLst/>
          </a:prstGeom>
          <a:ln w="38100" cmpd="sng">
            <a:solidFill>
              <a:schemeClr val="accent1"/>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46059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interoperability problem.</a:t>
            </a:r>
          </a:p>
          <a:p>
            <a:r>
              <a:rPr lang="en-US" dirty="0" smtClean="0"/>
              <a:t>Archetypes - Constraint Modeling.</a:t>
            </a:r>
          </a:p>
          <a:p>
            <a:r>
              <a:rPr lang="en-US" dirty="0" smtClean="0"/>
              <a:t>Existing Frameworks &amp; Tools.</a:t>
            </a:r>
          </a:p>
          <a:p>
            <a:r>
              <a:rPr lang="en-US" dirty="0" smtClean="0"/>
              <a:t>Clinical Information Modeling Initiative (CIMI)</a:t>
            </a:r>
          </a:p>
          <a:p>
            <a:r>
              <a:rPr lang="en-US" dirty="0" smtClean="0"/>
              <a:t>Archetype Modeling Language.</a:t>
            </a:r>
          </a:p>
          <a:p>
            <a:r>
              <a:rPr lang="en-US" dirty="0" smtClean="0"/>
              <a:t>AML Resources/Examples.</a:t>
            </a:r>
          </a:p>
          <a:p>
            <a:r>
              <a:rPr lang="en-US" dirty="0" smtClean="0"/>
              <a:t>AML Tooling.</a:t>
            </a:r>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7180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Interoperability Problem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Exchange or share information:</a:t>
            </a:r>
          </a:p>
          <a:p>
            <a:r>
              <a:rPr lang="en-US" dirty="0" smtClean="0"/>
              <a:t>How to be “On The Same Page”?</a:t>
            </a:r>
          </a:p>
          <a:p>
            <a:pPr lvl="1"/>
            <a:r>
              <a:rPr lang="en-US" dirty="0" smtClean="0"/>
              <a:t>Data</a:t>
            </a:r>
          </a:p>
          <a:p>
            <a:pPr lvl="1"/>
            <a:r>
              <a:rPr lang="en-US" dirty="0" smtClean="0"/>
              <a:t>Semantics</a:t>
            </a:r>
          </a:p>
          <a:p>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Screen Shot 2015-04-20 at 2.4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854" y="3211732"/>
            <a:ext cx="3817194" cy="2914431"/>
          </a:xfrm>
          <a:prstGeom prst="rect">
            <a:avLst/>
          </a:prstGeom>
        </p:spPr>
      </p:pic>
    </p:spTree>
    <p:extLst>
      <p:ext uri="{BB962C8B-B14F-4D97-AF65-F5344CB8AC3E}">
        <p14:creationId xmlns:p14="http://schemas.microsoft.com/office/powerpoint/2010/main" val="265437747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Interoperability Problem</a:t>
            </a:r>
            <a:endParaRPr lang="en-US" dirty="0"/>
          </a:p>
        </p:txBody>
      </p:sp>
      <p:sp>
        <p:nvSpPr>
          <p:cNvPr id="3" name="Content Placeholder 2"/>
          <p:cNvSpPr>
            <a:spLocks noGrp="1"/>
          </p:cNvSpPr>
          <p:nvPr>
            <p:ph idx="1"/>
          </p:nvPr>
        </p:nvSpPr>
        <p:spPr/>
        <p:txBody>
          <a:bodyPr>
            <a:normAutofit/>
          </a:bodyPr>
          <a:lstStyle/>
          <a:p>
            <a:r>
              <a:rPr lang="en-US" dirty="0" smtClean="0"/>
              <a:t>Standards - Model/Schema/Metadata</a:t>
            </a:r>
          </a:p>
          <a:p>
            <a:pPr lvl="1"/>
            <a:r>
              <a:rPr lang="en-US" dirty="0" smtClean="0"/>
              <a:t>Proprietary (not shared freely)</a:t>
            </a:r>
          </a:p>
          <a:p>
            <a:pPr lvl="1"/>
            <a:r>
              <a:rPr lang="en-US" dirty="0" smtClean="0"/>
              <a:t>Finding semantics – mapping, transforms</a:t>
            </a:r>
          </a:p>
          <a:p>
            <a:r>
              <a:rPr lang="en-US" dirty="0" smtClean="0"/>
              <a:t>Multiple </a:t>
            </a:r>
          </a:p>
          <a:p>
            <a:pPr lvl="1"/>
            <a:r>
              <a:rPr lang="en-US" dirty="0" smtClean="0"/>
              <a:t>organizations</a:t>
            </a:r>
          </a:p>
          <a:p>
            <a:pPr lvl="1"/>
            <a:r>
              <a:rPr lang="en-US" dirty="0" smtClean="0"/>
              <a:t>systems</a:t>
            </a:r>
          </a:p>
          <a:p>
            <a:pPr marL="0" indent="0">
              <a:buNone/>
            </a:pPr>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Screen Shot 2015-04-20 at 2.50.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073" y="3582276"/>
            <a:ext cx="4219606" cy="3037490"/>
          </a:xfrm>
          <a:prstGeom prst="rect">
            <a:avLst/>
          </a:prstGeom>
        </p:spPr>
      </p:pic>
    </p:spTree>
    <p:extLst>
      <p:ext uri="{BB962C8B-B14F-4D97-AF65-F5344CB8AC3E}">
        <p14:creationId xmlns:p14="http://schemas.microsoft.com/office/powerpoint/2010/main" val="5207859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92" y="152400"/>
            <a:ext cx="8164016" cy="838200"/>
          </a:xfrm>
        </p:spPr>
        <p:txBody>
          <a:bodyPr>
            <a:normAutofit fontScale="90000"/>
          </a:bodyPr>
          <a:lstStyle/>
          <a:p>
            <a:pPr algn="ctr"/>
            <a:r>
              <a:rPr lang="en-AU" sz="3200" dirty="0" err="1" smtClean="0"/>
              <a:t>IsoSemantic</a:t>
            </a:r>
            <a:r>
              <a:rPr lang="en-AU" sz="3200" dirty="0" smtClean="0"/>
              <a:t> Models – Example of Problem</a:t>
            </a:r>
            <a:br>
              <a:rPr lang="en-AU" sz="3200" dirty="0" smtClean="0"/>
            </a:br>
            <a:r>
              <a:rPr lang="en-AU" sz="2400" dirty="0" smtClean="0"/>
              <a:t>(from </a:t>
            </a:r>
            <a:r>
              <a:rPr lang="en-AU" sz="2400" dirty="0" err="1" smtClean="0"/>
              <a:t>Dr.</a:t>
            </a:r>
            <a:r>
              <a:rPr lang="en-AU" sz="2400" dirty="0" smtClean="0"/>
              <a:t> Linda Bird)</a:t>
            </a:r>
            <a:endParaRPr lang="en-AU" sz="2400" dirty="0"/>
          </a:p>
        </p:txBody>
      </p:sp>
      <p:pic>
        <p:nvPicPr>
          <p:cNvPr id="5" name="Picture 2"/>
          <p:cNvPicPr>
            <a:picLocks noChangeAspect="1" noChangeArrowheads="1"/>
          </p:cNvPicPr>
          <p:nvPr/>
        </p:nvPicPr>
        <p:blipFill>
          <a:blip r:embed="rId3" cstate="print"/>
          <a:srcRect/>
          <a:stretch>
            <a:fillRect/>
          </a:stretch>
        </p:blipFill>
        <p:spPr bwMode="auto">
          <a:xfrm>
            <a:off x="270457" y="2455887"/>
            <a:ext cx="2537138" cy="3781425"/>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2993064" y="2455886"/>
            <a:ext cx="2712277" cy="3781425"/>
          </a:xfrm>
          <a:prstGeom prst="rect">
            <a:avLst/>
          </a:prstGeom>
          <a:noFill/>
          <a:ln w="9525">
            <a:noFill/>
            <a:miter lim="800000"/>
            <a:headEnd/>
            <a:tailEnd/>
          </a:ln>
        </p:spPr>
      </p:pic>
      <p:pic>
        <p:nvPicPr>
          <p:cNvPr id="7" name="Picture 4"/>
          <p:cNvPicPr>
            <a:picLocks noChangeAspect="1" noChangeArrowheads="1"/>
          </p:cNvPicPr>
          <p:nvPr/>
        </p:nvPicPr>
        <p:blipFill>
          <a:blip r:embed="rId5" cstate="print"/>
          <a:srcRect/>
          <a:stretch>
            <a:fillRect/>
          </a:stretch>
        </p:blipFill>
        <p:spPr bwMode="auto">
          <a:xfrm>
            <a:off x="5876054" y="2455887"/>
            <a:ext cx="2997490" cy="3781425"/>
          </a:xfrm>
          <a:prstGeom prst="rect">
            <a:avLst/>
          </a:prstGeom>
          <a:noFill/>
          <a:ln w="9525">
            <a:noFill/>
            <a:miter lim="800000"/>
            <a:headEnd/>
            <a:tailEnd/>
          </a:ln>
        </p:spPr>
      </p:pic>
      <p:sp>
        <p:nvSpPr>
          <p:cNvPr id="8" name="Rectangle 7"/>
          <p:cNvSpPr/>
          <p:nvPr/>
        </p:nvSpPr>
        <p:spPr>
          <a:xfrm>
            <a:off x="0" y="1599183"/>
            <a:ext cx="9144000" cy="461665"/>
          </a:xfrm>
          <a:prstGeom prst="rect">
            <a:avLst/>
          </a:prstGeom>
          <a:solidFill>
            <a:srgbClr val="CCFF99"/>
          </a:solidFill>
        </p:spPr>
        <p:txBody>
          <a:bodyPr wrap="square">
            <a:spAutoFit/>
          </a:bodyPr>
          <a:lstStyle/>
          <a:p>
            <a:pPr algn="ctr"/>
            <a:r>
              <a:rPr lang="en-US" sz="2400" dirty="0" smtClean="0">
                <a:solidFill>
                  <a:srgbClr val="000066"/>
                </a:solidFill>
                <a:latin typeface="Arial" charset="0"/>
              </a:rPr>
              <a:t>e.g. “Suspected Lung Cancer”</a:t>
            </a:r>
            <a:endParaRPr lang="en-US" sz="2400" dirty="0">
              <a:solidFill>
                <a:srgbClr val="000066"/>
              </a:solidFill>
              <a:latin typeface="Arial" charset="0"/>
            </a:endParaRPr>
          </a:p>
        </p:txBody>
      </p:sp>
      <p:cxnSp>
        <p:nvCxnSpPr>
          <p:cNvPr id="9" name="Straight Connector 8"/>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4221655" y="6341241"/>
            <a:ext cx="4651888" cy="261610"/>
          </a:xfrm>
          <a:prstGeom prst="rect">
            <a:avLst/>
          </a:prstGeom>
          <a:noFill/>
        </p:spPr>
        <p:txBody>
          <a:bodyPr wrap="square" rtlCol="0">
            <a:spAutoFit/>
          </a:bodyPr>
          <a:lstStyle/>
          <a:p>
            <a:r>
              <a:rPr lang="en-US" sz="1100" i="1" dirty="0" smtClean="0"/>
              <a:t>Courtesy: Dr. Stanley M. Huff (Intermountain Healthcare), and Dr. Linda Bird</a:t>
            </a:r>
            <a:endParaRPr lang="en-US" sz="1100" i="1" dirty="0"/>
          </a:p>
        </p:txBody>
      </p:sp>
    </p:spTree>
    <p:extLst>
      <p:ext uri="{BB962C8B-B14F-4D97-AF65-F5344CB8AC3E}">
        <p14:creationId xmlns:p14="http://schemas.microsoft.com/office/powerpoint/2010/main" val="41972611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26"/>
          <p:cNvPicPr>
            <a:picLocks noChangeArrowheads="1"/>
          </p:cNvPicPr>
          <p:nvPr/>
        </p:nvPicPr>
        <p:blipFill>
          <a:blip r:embed="rId3" cstate="print"/>
          <a:srcRect l="-627" t="-1176" r="-519" b="-1620"/>
          <a:stretch>
            <a:fillRect/>
          </a:stretch>
        </p:blipFill>
        <p:spPr bwMode="auto">
          <a:xfrm>
            <a:off x="341586" y="1677363"/>
            <a:ext cx="8583448" cy="4611327"/>
          </a:xfrm>
          <a:prstGeom prst="rect">
            <a:avLst/>
          </a:prstGeom>
          <a:solidFill>
            <a:schemeClr val="bg1"/>
          </a:solidFill>
          <a:ln w="9525">
            <a:noFill/>
            <a:miter lim="800000"/>
            <a:headEnd/>
            <a:tailEnd/>
          </a:ln>
        </p:spPr>
      </p:pic>
      <p:sp>
        <p:nvSpPr>
          <p:cNvPr id="2" name="Title 1"/>
          <p:cNvSpPr>
            <a:spLocks noGrp="1"/>
          </p:cNvSpPr>
          <p:nvPr>
            <p:ph type="title"/>
          </p:nvPr>
        </p:nvSpPr>
        <p:spPr>
          <a:xfrm>
            <a:off x="80392" y="152400"/>
            <a:ext cx="8020000" cy="838200"/>
          </a:xfrm>
        </p:spPr>
        <p:txBody>
          <a:bodyPr>
            <a:normAutofit fontScale="90000"/>
          </a:bodyPr>
          <a:lstStyle/>
          <a:p>
            <a:pPr algn="ctr"/>
            <a:r>
              <a:rPr lang="en-AU" sz="3200" dirty="0" err="1" smtClean="0"/>
              <a:t>IsoSemantic</a:t>
            </a:r>
            <a:r>
              <a:rPr lang="en-AU" sz="3200" dirty="0" smtClean="0"/>
              <a:t> Models – Example </a:t>
            </a:r>
            <a:r>
              <a:rPr lang="en-AU" sz="3200" dirty="0"/>
              <a:t>Instances</a:t>
            </a:r>
            <a:br>
              <a:rPr lang="en-AU" sz="3200" dirty="0"/>
            </a:br>
            <a:r>
              <a:rPr lang="en-AU" sz="2400" dirty="0"/>
              <a:t>(from </a:t>
            </a:r>
            <a:r>
              <a:rPr lang="en-AU" sz="2400" dirty="0" err="1"/>
              <a:t>Dr.</a:t>
            </a:r>
            <a:r>
              <a:rPr lang="en-AU" sz="2400" dirty="0"/>
              <a:t> Linda Bird)</a:t>
            </a:r>
          </a:p>
        </p:txBody>
      </p:sp>
      <p:sp>
        <p:nvSpPr>
          <p:cNvPr id="5" name="Rectangle 4"/>
          <p:cNvSpPr/>
          <p:nvPr/>
        </p:nvSpPr>
        <p:spPr>
          <a:xfrm>
            <a:off x="0" y="1066800"/>
            <a:ext cx="9144000" cy="461665"/>
          </a:xfrm>
          <a:prstGeom prst="rect">
            <a:avLst/>
          </a:prstGeom>
          <a:solidFill>
            <a:srgbClr val="CCFF99"/>
          </a:solidFill>
        </p:spPr>
        <p:txBody>
          <a:bodyPr wrap="square">
            <a:spAutoFit/>
          </a:bodyPr>
          <a:lstStyle/>
          <a:p>
            <a:pPr algn="ctr"/>
            <a:r>
              <a:rPr lang="en-US" sz="2400" dirty="0" smtClean="0">
                <a:solidFill>
                  <a:srgbClr val="000066"/>
                </a:solidFill>
                <a:latin typeface="Arial" charset="0"/>
              </a:rPr>
              <a:t>e.g. “Suspected Lung Cancer”</a:t>
            </a:r>
            <a:endParaRPr lang="en-US" sz="2400" dirty="0">
              <a:solidFill>
                <a:srgbClr val="000066"/>
              </a:solidFill>
              <a:latin typeface="Arial" charset="0"/>
            </a:endParaRPr>
          </a:p>
        </p:txBody>
      </p:sp>
      <p:cxnSp>
        <p:nvCxnSpPr>
          <p:cNvPr id="7" name="Straight Connector 6"/>
          <p:cNvCxnSpPr/>
          <p:nvPr/>
        </p:nvCxnSpPr>
        <p:spPr>
          <a:xfrm flipV="1">
            <a:off x="0" y="1066800"/>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221655" y="6472046"/>
            <a:ext cx="4651888" cy="261610"/>
          </a:xfrm>
          <a:prstGeom prst="rect">
            <a:avLst/>
          </a:prstGeom>
          <a:noFill/>
        </p:spPr>
        <p:txBody>
          <a:bodyPr wrap="square" rtlCol="0">
            <a:spAutoFit/>
          </a:bodyPr>
          <a:lstStyle/>
          <a:p>
            <a:r>
              <a:rPr lang="en-US" sz="1100" i="1" dirty="0" smtClean="0"/>
              <a:t>Courtesy: Dr. Stanley M. Huff (Intermountain Healthcare), and Dr. Linda Bird</a:t>
            </a:r>
            <a:endParaRPr lang="en-US" sz="1100" i="1" dirty="0"/>
          </a:p>
        </p:txBody>
      </p:sp>
    </p:spTree>
    <p:extLst>
      <p:ext uri="{BB962C8B-B14F-4D97-AF65-F5344CB8AC3E}">
        <p14:creationId xmlns:p14="http://schemas.microsoft.com/office/powerpoint/2010/main" val="26754714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Modeling Approach</a:t>
            </a:r>
            <a:endParaRPr lang="en-US" dirty="0"/>
          </a:p>
        </p:txBody>
      </p:sp>
      <p:sp>
        <p:nvSpPr>
          <p:cNvPr id="3" name="Content Placeholder 2"/>
          <p:cNvSpPr>
            <a:spLocks noGrp="1"/>
          </p:cNvSpPr>
          <p:nvPr>
            <p:ph idx="1"/>
          </p:nvPr>
        </p:nvSpPr>
        <p:spPr/>
        <p:txBody>
          <a:bodyPr/>
          <a:lstStyle/>
          <a:p>
            <a:r>
              <a:rPr lang="en-US" dirty="0" smtClean="0"/>
              <a:t>Top-Down Modeling</a:t>
            </a:r>
            <a:endParaRPr lang="en-US" dirty="0"/>
          </a:p>
          <a:p>
            <a:pPr marL="457200" lvl="1" indent="0">
              <a:buNone/>
            </a:pPr>
            <a:endParaRPr lang="en-US" dirty="0"/>
          </a:p>
          <a:p>
            <a:pPr marL="457200" lvl="1" indent="0">
              <a:buNone/>
            </a:pPr>
            <a:r>
              <a:rPr lang="en-US" dirty="0" smtClean="0"/>
              <a:t>Generic </a:t>
            </a:r>
            <a:r>
              <a:rPr lang="en-US" dirty="0" smtClean="0">
                <a:sym typeface="Wingdings"/>
              </a:rPr>
              <a:t> Specific</a:t>
            </a:r>
          </a:p>
          <a:p>
            <a:pPr marL="457200" lvl="1" indent="0">
              <a:buNone/>
            </a:pPr>
            <a:endParaRPr lang="en-US" dirty="0" smtClean="0">
              <a:sym typeface="Wingdings"/>
            </a:endParaRPr>
          </a:p>
          <a:p>
            <a:pPr marL="457200" lvl="1" indent="0">
              <a:buNone/>
            </a:pPr>
            <a:r>
              <a:rPr lang="en-US" dirty="0" smtClean="0">
                <a:sym typeface="Wingdings"/>
              </a:rPr>
              <a:t>At each level we specialize</a:t>
            </a:r>
          </a:p>
          <a:p>
            <a:pPr lvl="1"/>
            <a:r>
              <a:rPr lang="en-US" dirty="0" smtClean="0">
                <a:sym typeface="Wingdings"/>
              </a:rPr>
              <a:t>Properties</a:t>
            </a:r>
          </a:p>
          <a:p>
            <a:pPr lvl="1"/>
            <a:r>
              <a:rPr lang="en-US" dirty="0" smtClean="0">
                <a:sym typeface="Wingdings"/>
              </a:rPr>
              <a:t>Associations</a:t>
            </a:r>
          </a:p>
          <a:p>
            <a:pPr lvl="1"/>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7</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descr="Screen Shot 2015-04-20 at 9.55.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091" y="1188975"/>
            <a:ext cx="3505200" cy="5575300"/>
          </a:xfrm>
          <a:prstGeom prst="rect">
            <a:avLst/>
          </a:prstGeom>
        </p:spPr>
      </p:pic>
    </p:spTree>
    <p:extLst>
      <p:ext uri="{BB962C8B-B14F-4D97-AF65-F5344CB8AC3E}">
        <p14:creationId xmlns:p14="http://schemas.microsoft.com/office/powerpoint/2010/main" val="34412224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5-04-20 at 9.55.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32900"/>
            <a:ext cx="8364817" cy="5123450"/>
          </a:xfrm>
          <a:prstGeom prst="rect">
            <a:avLst/>
          </a:prstGeom>
        </p:spPr>
      </p:pic>
      <p:sp>
        <p:nvSpPr>
          <p:cNvPr id="2" name="Title 1"/>
          <p:cNvSpPr>
            <a:spLocks noGrp="1"/>
          </p:cNvSpPr>
          <p:nvPr>
            <p:ph type="title"/>
          </p:nvPr>
        </p:nvSpPr>
        <p:spPr>
          <a:xfrm>
            <a:off x="457200" y="274638"/>
            <a:ext cx="8229600" cy="914337"/>
          </a:xfrm>
        </p:spPr>
        <p:txBody>
          <a:bodyPr/>
          <a:lstStyle/>
          <a:p>
            <a:r>
              <a:rPr lang="en-US" dirty="0" smtClean="0"/>
              <a:t>Top-Down Modeling Approach</a:t>
            </a:r>
            <a:endParaRPr lang="en-US" dirty="0"/>
          </a:p>
        </p:txBody>
      </p:sp>
      <p:sp>
        <p:nvSpPr>
          <p:cNvPr id="3" name="Content Placeholder 2"/>
          <p:cNvSpPr>
            <a:spLocks noGrp="1"/>
          </p:cNvSpPr>
          <p:nvPr>
            <p:ph idx="1"/>
          </p:nvPr>
        </p:nvSpPr>
        <p:spPr/>
        <p:txBody>
          <a:bodyPr/>
          <a:lstStyle/>
          <a:p>
            <a:pPr marL="457200" lvl="1" indent="0">
              <a:buNone/>
            </a:pPr>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8</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18133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4-20 at 9.56.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13" y="1225005"/>
            <a:ext cx="8190187" cy="5046018"/>
          </a:xfrm>
          <a:prstGeom prst="rect">
            <a:avLst/>
          </a:prstGeom>
        </p:spPr>
      </p:pic>
      <p:sp>
        <p:nvSpPr>
          <p:cNvPr id="2" name="Title 1"/>
          <p:cNvSpPr>
            <a:spLocks noGrp="1"/>
          </p:cNvSpPr>
          <p:nvPr>
            <p:ph type="title"/>
          </p:nvPr>
        </p:nvSpPr>
        <p:spPr>
          <a:xfrm>
            <a:off x="457200" y="274638"/>
            <a:ext cx="8229600" cy="914337"/>
          </a:xfrm>
        </p:spPr>
        <p:txBody>
          <a:bodyPr/>
          <a:lstStyle/>
          <a:p>
            <a:r>
              <a:rPr lang="en-US" dirty="0" smtClean="0"/>
              <a:t>Top-Down Modeling Approach</a:t>
            </a:r>
            <a:endParaRPr lang="en-US" dirty="0"/>
          </a:p>
        </p:txBody>
      </p:sp>
      <p:sp>
        <p:nvSpPr>
          <p:cNvPr id="3" name="Content Placeholder 2"/>
          <p:cNvSpPr>
            <a:spLocks noGrp="1"/>
          </p:cNvSpPr>
          <p:nvPr>
            <p:ph idx="1"/>
          </p:nvPr>
        </p:nvSpPr>
        <p:spPr/>
        <p:txBody>
          <a:bodyPr/>
          <a:lstStyle/>
          <a:p>
            <a:pPr marL="457200" lvl="1" indent="0">
              <a:buNone/>
            </a:pPr>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9</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729914" y="5275607"/>
            <a:ext cx="7751689" cy="700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690069" y="5973379"/>
            <a:ext cx="525517" cy="369332"/>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061680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000" fill="hold"/>
                                        <p:tgtEl>
                                          <p:spTgt spid="10"/>
                                        </p:tgtEl>
                                        <p:attrNameLst>
                                          <p:attrName>ppt_w</p:attrName>
                                        </p:attrNameLst>
                                      </p:cBhvr>
                                      <p:tavLst>
                                        <p:tav tm="0">
                                          <p:val>
                                            <p:fltVal val="0"/>
                                          </p:val>
                                        </p:tav>
                                        <p:tav tm="100000">
                                          <p:val>
                                            <p:strVal val="#ppt_w"/>
                                          </p:val>
                                        </p:tav>
                                      </p:tavLst>
                                    </p:anim>
                                    <p:anim calcmode="lin" valueType="num">
                                      <p:cBhvr>
                                        <p:cTn id="8" dur="20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485</TotalTime>
  <Words>675</Words>
  <Application>Microsoft Macintosh PowerPoint</Application>
  <PresentationFormat>On-screen Show (4:3)</PresentationFormat>
  <Paragraphs>125</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AML Archetype Modeling Language Improving interoperability of information models  </vt:lpstr>
      <vt:lpstr>Agenda</vt:lpstr>
      <vt:lpstr>Interoperability Problem</vt:lpstr>
      <vt:lpstr>Interoperability Problem</vt:lpstr>
      <vt:lpstr>IsoSemantic Models – Example of Problem (from Dr. Linda Bird)</vt:lpstr>
      <vt:lpstr>IsoSemantic Models – Example Instances (from Dr. Linda Bird)</vt:lpstr>
      <vt:lpstr>Modeling Approach</vt:lpstr>
      <vt:lpstr>Top-Down Modeling Approach</vt:lpstr>
      <vt:lpstr>Top-Down Modeling Approach</vt:lpstr>
      <vt:lpstr>Bottom-Up Modeling Approach</vt:lpstr>
      <vt:lpstr>Bottom-Up Modeling Approach</vt:lpstr>
      <vt:lpstr>Archetype</vt:lpstr>
      <vt:lpstr>Archetypes</vt:lpstr>
      <vt:lpstr>Without Archetypes</vt:lpstr>
      <vt:lpstr>With Archetypes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Deepak K., M.S.</dc:creator>
  <cp:lastModifiedBy>Sharma, Deepak K., M.S.</cp:lastModifiedBy>
  <cp:revision>29</cp:revision>
  <dcterms:created xsi:type="dcterms:W3CDTF">2015-04-20T17:19:03Z</dcterms:created>
  <dcterms:modified xsi:type="dcterms:W3CDTF">2015-04-21T04:00:29Z</dcterms:modified>
</cp:coreProperties>
</file>