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2803" autoAdjust="0"/>
  </p:normalViewPr>
  <p:slideViewPr>
    <p:cSldViewPr snapToGrid="0" snapToObjects="1" showGuides="1">
      <p:cViewPr>
        <p:scale>
          <a:sx n="75" d="100"/>
          <a:sy n="75" d="100"/>
        </p:scale>
        <p:origin x="816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us1.ca.analytics.ibm.com/bi/?perspective=dashboard&amp;pathRef=.my_folders%2FCapstone%2BDashboard&amp;action=view&amp;mode=dashboard&amp;subView=model000001934008a3d7_00000003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217703"/>
            <a:ext cx="4123944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Emerging Skills &amp; Jobs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Anais Velazquez</a:t>
            </a:r>
          </a:p>
          <a:p>
            <a:pPr marL="0" indent="0">
              <a:buNone/>
            </a:pPr>
            <a:r>
              <a:rPr lang="en-US" dirty="0"/>
              <a:t>November 18,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11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3966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The top 10 database worked with this year were: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Microsoft SQL Server</a:t>
            </a:r>
          </a:p>
          <a:p>
            <a:r>
              <a:rPr lang="en-US" b="1" dirty="0"/>
              <a:t>PostgreSQL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Redis</a:t>
            </a:r>
          </a:p>
          <a:p>
            <a:r>
              <a:rPr lang="en-US" dirty="0"/>
              <a:t>Elasticsearch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MariaDB</a:t>
            </a:r>
          </a:p>
          <a:p>
            <a:r>
              <a:rPr lang="en-US" dirty="0"/>
              <a:t>Firebase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966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The top 10 database desired to work with next year are:</a:t>
            </a:r>
          </a:p>
          <a:p>
            <a:r>
              <a:rPr lang="en-US" b="1" dirty="0"/>
              <a:t>PostgreSQL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Redis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Elasticsearch</a:t>
            </a:r>
          </a:p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MariaDB</a:t>
            </a:r>
          </a:p>
          <a:p>
            <a:r>
              <a:rPr lang="en-US" dirty="0"/>
              <a:t>DynamoDB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1CA71-05FF-71FD-9F4E-4CD38ECE412F}"/>
              </a:ext>
            </a:extLst>
          </p:cNvPr>
          <p:cNvSpPr txBox="1"/>
          <p:nvPr/>
        </p:nvSpPr>
        <p:spPr>
          <a:xfrm>
            <a:off x="813816" y="522224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PostgreSQL is third in current database usage and is the top desired database next year. This shows that PostgreSQL stays consistent in its ability provide functionality to its users.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Cognos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57D4498B-14D4-9F02-C79A-429F918C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3"/>
          <a:stretch/>
        </p:blipFill>
        <p:spPr>
          <a:xfrm>
            <a:off x="1656307" y="1361441"/>
            <a:ext cx="8879385" cy="5005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2775C-1947-9C9F-1896-7700DF41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43"/>
          <a:stretch/>
        </p:blipFill>
        <p:spPr>
          <a:xfrm>
            <a:off x="1667607" y="1391920"/>
            <a:ext cx="8856786" cy="4904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6A4DE-7823-2066-7179-ABDDCF47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08"/>
          <a:stretch/>
        </p:blipFill>
        <p:spPr>
          <a:xfrm>
            <a:off x="1405483" y="1327556"/>
            <a:ext cx="9381033" cy="5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the full tabs of the dashboard, we can see:</a:t>
            </a:r>
          </a:p>
          <a:p>
            <a:r>
              <a:rPr lang="en-US" dirty="0"/>
              <a:t>Current Technology</a:t>
            </a:r>
          </a:p>
          <a:p>
            <a:pPr lvl="1"/>
            <a:r>
              <a:rPr lang="en-US" dirty="0"/>
              <a:t>Language: JavaScript</a:t>
            </a:r>
          </a:p>
          <a:p>
            <a:pPr lvl="1"/>
            <a:r>
              <a:rPr lang="en-US" dirty="0"/>
              <a:t>Database: MySQL</a:t>
            </a:r>
          </a:p>
          <a:p>
            <a:pPr lvl="1"/>
            <a:r>
              <a:rPr lang="en-US" dirty="0"/>
              <a:t>Platform: Windows</a:t>
            </a:r>
          </a:p>
          <a:p>
            <a:pPr lvl="1"/>
            <a:r>
              <a:rPr lang="en-US" dirty="0"/>
              <a:t>Web Frame: jQuery</a:t>
            </a:r>
          </a:p>
          <a:p>
            <a:r>
              <a:rPr lang="en-US" dirty="0"/>
              <a:t>Future Technology:</a:t>
            </a:r>
          </a:p>
          <a:p>
            <a:pPr lvl="1"/>
            <a:r>
              <a:rPr lang="en-US" dirty="0"/>
              <a:t>Language: JavaScript</a:t>
            </a:r>
          </a:p>
          <a:p>
            <a:pPr lvl="1"/>
            <a:r>
              <a:rPr lang="en-US" dirty="0"/>
              <a:t>Database: PostgreSQL</a:t>
            </a:r>
          </a:p>
          <a:p>
            <a:pPr lvl="1"/>
            <a:r>
              <a:rPr lang="en-US" dirty="0"/>
              <a:t>Platform: Linux</a:t>
            </a:r>
          </a:p>
          <a:p>
            <a:pPr lvl="1"/>
            <a:r>
              <a:rPr lang="en-US" dirty="0"/>
              <a:t>Web Frame: React.js</a:t>
            </a:r>
          </a:p>
          <a:p>
            <a:r>
              <a:rPr lang="en-US" dirty="0"/>
              <a:t>Demographic:</a:t>
            </a:r>
          </a:p>
          <a:p>
            <a:pPr lvl="1"/>
            <a:r>
              <a:rPr lang="en-US" dirty="0"/>
              <a:t>Men dominated the survey</a:t>
            </a:r>
          </a:p>
          <a:p>
            <a:pPr lvl="1"/>
            <a:r>
              <a:rPr lang="en-US" dirty="0"/>
              <a:t>The most respondents were 22-32 in age</a:t>
            </a:r>
          </a:p>
          <a:p>
            <a:pPr lvl="1"/>
            <a:r>
              <a:rPr lang="en-US" dirty="0"/>
              <a:t>America had the most respondents</a:t>
            </a:r>
          </a:p>
          <a:p>
            <a:pPr lvl="1"/>
            <a:r>
              <a:rPr lang="en-US" dirty="0"/>
              <a:t>Most respondents had bachelor's degrees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Findings:</a:t>
            </a:r>
          </a:p>
          <a:p>
            <a:r>
              <a:rPr lang="en-US" dirty="0"/>
              <a:t>JavaScript is the top worked with and desired when it comes to language. </a:t>
            </a:r>
          </a:p>
          <a:p>
            <a:r>
              <a:rPr lang="en-US" dirty="0"/>
              <a:t>PostgreSQL is the top desired and within the top 3 worked with databases. </a:t>
            </a:r>
          </a:p>
          <a:p>
            <a:r>
              <a:rPr lang="en-US" dirty="0"/>
              <a:t>Windows was the top platform in the current and stayed within the top 5 desired platforms to work with next year. </a:t>
            </a:r>
          </a:p>
          <a:p>
            <a:r>
              <a:rPr lang="en-US" dirty="0"/>
              <a:t>22- 32 aged men dominated this survey. As well as people with bachelor's degrees.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Implications:</a:t>
            </a:r>
          </a:p>
          <a:p>
            <a:r>
              <a:rPr lang="en-US" dirty="0"/>
              <a:t>Showing that it is a popular language to know and use.</a:t>
            </a:r>
          </a:p>
          <a:p>
            <a:r>
              <a:rPr lang="en-US" dirty="0"/>
              <a:t>Meaning PostgreSQL continues to provide users with the functionality needed.</a:t>
            </a:r>
          </a:p>
          <a:p>
            <a:r>
              <a:rPr lang="en-US" dirty="0"/>
              <a:t>Linux is the top desired platform and is in the top 3 in platforms worked with this year. Making Linux the preferred platform.</a:t>
            </a:r>
          </a:p>
          <a:p>
            <a:r>
              <a:rPr lang="en-US" dirty="0"/>
              <a:t>Showing that the tech field is mostly dominated by young people, people with bachelor’s degrees, and men.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JavaScript is a popular language for this year and the next.</a:t>
            </a:r>
          </a:p>
          <a:p>
            <a:r>
              <a:rPr lang="en-US" dirty="0"/>
              <a:t>PostgreSQL and Linux are the top picks for Database and Platform respectively</a:t>
            </a:r>
          </a:p>
          <a:p>
            <a:r>
              <a:rPr lang="en-US" dirty="0"/>
              <a:t>The tech field is dominated by</a:t>
            </a:r>
          </a:p>
          <a:p>
            <a:pPr lvl="1"/>
            <a:r>
              <a:rPr lang="en-US" dirty="0"/>
              <a:t>Males</a:t>
            </a:r>
          </a:p>
          <a:p>
            <a:pPr lvl="1"/>
            <a:r>
              <a:rPr lang="en-US" dirty="0"/>
              <a:t>People aged 22 – 32</a:t>
            </a:r>
          </a:p>
          <a:p>
            <a:pPr lvl="1"/>
            <a:r>
              <a:rPr lang="en-US" dirty="0"/>
              <a:t>Bachelor’s degree holders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75B378-793D-D6C1-C214-F47B373B4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2116" y="1690688"/>
            <a:ext cx="4238803" cy="4351338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EE845-9ADE-1436-8214-398DDBEC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25" y="1690688"/>
            <a:ext cx="911274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4BB370-AEE4-1550-75FF-44F65575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03" y="1690688"/>
            <a:ext cx="516479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Using data from GitHub Jobs API, we will discover the trending: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/>
              <a:t>Databases</a:t>
            </a:r>
          </a:p>
          <a:p>
            <a:r>
              <a:rPr lang="en-US" sz="2200" dirty="0"/>
              <a:t>As well as the salaries through web scraping for trending languages.</a:t>
            </a:r>
          </a:p>
          <a:p>
            <a:r>
              <a:rPr lang="en-US" sz="2200" dirty="0"/>
              <a:t>Visualizing the data to show relations through</a:t>
            </a:r>
          </a:p>
          <a:p>
            <a:pPr lvl="1"/>
            <a:r>
              <a:rPr lang="en-US" sz="1800" dirty="0"/>
              <a:t>Scatter plots</a:t>
            </a:r>
          </a:p>
          <a:p>
            <a:pPr lvl="1"/>
            <a:r>
              <a:rPr lang="en-US" sz="1800" dirty="0"/>
              <a:t>Pie charts</a:t>
            </a:r>
          </a:p>
          <a:p>
            <a:pPr lvl="1"/>
            <a:r>
              <a:rPr lang="en-US" sz="1800" dirty="0"/>
              <a:t>Line charts</a:t>
            </a:r>
          </a:p>
          <a:p>
            <a:pPr lvl="1"/>
            <a:r>
              <a:rPr lang="en-US" sz="1800" dirty="0"/>
              <a:t>Histograms</a:t>
            </a:r>
          </a:p>
          <a:p>
            <a:pPr lvl="1"/>
            <a:r>
              <a:rPr lang="en-US" sz="1800" dirty="0"/>
              <a:t>Bar charts</a:t>
            </a:r>
          </a:p>
          <a:p>
            <a:pPr lvl="1"/>
            <a:r>
              <a:rPr lang="en-US" sz="1800" dirty="0"/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In this project, we will</a:t>
            </a:r>
          </a:p>
          <a:p>
            <a:r>
              <a:rPr lang="en-US" sz="2400" dirty="0"/>
              <a:t>Collect via:</a:t>
            </a:r>
          </a:p>
          <a:p>
            <a:pPr lvl="1"/>
            <a:r>
              <a:rPr lang="en-US" sz="2200" dirty="0"/>
              <a:t>APIS</a:t>
            </a:r>
          </a:p>
          <a:p>
            <a:pPr lvl="1"/>
            <a:r>
              <a:rPr lang="en-US" sz="2200" dirty="0"/>
              <a:t>Web Scraping</a:t>
            </a:r>
          </a:p>
          <a:p>
            <a:r>
              <a:rPr lang="en-US" sz="2400" dirty="0"/>
              <a:t>Explore,</a:t>
            </a:r>
          </a:p>
          <a:p>
            <a:r>
              <a:rPr lang="en-US" sz="2400" dirty="0"/>
              <a:t>Wrangle,</a:t>
            </a:r>
          </a:p>
          <a:p>
            <a:r>
              <a:rPr lang="en-US" sz="2400" dirty="0"/>
              <a:t>Normalize, and</a:t>
            </a:r>
          </a:p>
          <a:p>
            <a:r>
              <a:rPr lang="en-US" sz="2400" dirty="0"/>
              <a:t>Visualization</a:t>
            </a:r>
          </a:p>
          <a:p>
            <a:pPr marL="0" indent="0">
              <a:buNone/>
            </a:pPr>
            <a:r>
              <a:rPr lang="en-US" sz="2200" dirty="0"/>
              <a:t>the data. To view trends and relationships between different data points to see for correlations.</a:t>
            </a:r>
            <a:endParaRPr lang="en-US" sz="1400" dirty="0"/>
          </a:p>
          <a:p>
            <a:r>
              <a:rPr lang="en-US" sz="1800" dirty="0"/>
              <a:t>Using dashboard, we will show to the final findings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Collecting the GitHub Jobs API dataset</a:t>
            </a:r>
          </a:p>
          <a:p>
            <a:pPr lvl="1"/>
            <a:r>
              <a:rPr lang="en-US" sz="1800" dirty="0"/>
              <a:t>Using the Requests and Pandas packages</a:t>
            </a:r>
          </a:p>
          <a:p>
            <a:r>
              <a:rPr lang="en-US" sz="2200" dirty="0"/>
              <a:t>Exploring the dataset</a:t>
            </a:r>
          </a:p>
          <a:p>
            <a:r>
              <a:rPr lang="en-US" sz="2200" dirty="0"/>
              <a:t>Data Wrangling </a:t>
            </a:r>
          </a:p>
          <a:p>
            <a:pPr lvl="1"/>
            <a:r>
              <a:rPr lang="en-US" sz="1800" dirty="0"/>
              <a:t>Finding and Removing/Inputting</a:t>
            </a:r>
          </a:p>
          <a:p>
            <a:pPr lvl="2"/>
            <a:r>
              <a:rPr lang="en-US" sz="1400" dirty="0"/>
              <a:t>Duplicates</a:t>
            </a:r>
          </a:p>
          <a:p>
            <a:pPr lvl="2"/>
            <a:r>
              <a:rPr lang="en-US" sz="1400" dirty="0"/>
              <a:t>Missing values</a:t>
            </a:r>
            <a:endParaRPr lang="en-US" sz="1800" dirty="0"/>
          </a:p>
          <a:p>
            <a:r>
              <a:rPr lang="en-US" sz="2200" dirty="0"/>
              <a:t>Normalizing the data</a:t>
            </a:r>
          </a:p>
          <a:p>
            <a:r>
              <a:rPr lang="en-US" sz="2200" dirty="0"/>
              <a:t>Web scraping </a:t>
            </a:r>
          </a:p>
          <a:p>
            <a:r>
              <a:rPr lang="en-US" sz="2200" dirty="0"/>
              <a:t>Visualization</a:t>
            </a:r>
          </a:p>
          <a:p>
            <a:pPr lvl="1"/>
            <a:r>
              <a:rPr lang="en-US" sz="1800" dirty="0"/>
              <a:t>Jupyter Notebooks Pandas Plotting</a:t>
            </a:r>
          </a:p>
          <a:p>
            <a:pPr lvl="1"/>
            <a:r>
              <a:rPr lang="en-US" sz="1800" dirty="0"/>
              <a:t>Cognos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FAF2-2ACF-DC06-DDDE-8B5AE45843DD}"/>
              </a:ext>
            </a:extLst>
          </p:cNvPr>
          <p:cNvSpPr txBox="1">
            <a:spLocks/>
          </p:cNvSpPr>
          <p:nvPr/>
        </p:nvSpPr>
        <p:spPr>
          <a:xfrm>
            <a:off x="4544291" y="160210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results showed:</a:t>
            </a:r>
          </a:p>
          <a:p>
            <a:r>
              <a:rPr lang="en-US" dirty="0"/>
              <a:t>JavaScript is the top pick for both worked with and desired language.</a:t>
            </a:r>
          </a:p>
          <a:p>
            <a:r>
              <a:rPr lang="en-US" dirty="0"/>
              <a:t>PostgreSQL is the top pick for database </a:t>
            </a:r>
          </a:p>
          <a:p>
            <a:r>
              <a:rPr lang="en-US" dirty="0"/>
              <a:t>Linux is the top pick for platform </a:t>
            </a:r>
          </a:p>
          <a:p>
            <a:r>
              <a:rPr lang="en-US" dirty="0"/>
              <a:t>Demographic shows that mostly respondents are:</a:t>
            </a:r>
          </a:p>
          <a:p>
            <a:pPr lvl="1"/>
            <a:r>
              <a:rPr lang="en-US" dirty="0"/>
              <a:t>Men</a:t>
            </a:r>
          </a:p>
          <a:p>
            <a:pPr lvl="1"/>
            <a:r>
              <a:rPr lang="en-US" dirty="0"/>
              <a:t>Young people (in early-20s to mid-30s)</a:t>
            </a:r>
          </a:p>
          <a:p>
            <a:pPr lvl="1"/>
            <a:r>
              <a:rPr lang="en-US" dirty="0"/>
              <a:t>Bachelor’s degree holders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BDC503-E714-6CB2-7D58-2520553A4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1726"/>
            <a:ext cx="5257800" cy="27389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973520-E1DF-A887-998D-9E154D8B2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11726"/>
            <a:ext cx="5145446" cy="27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264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top 10 languages worked with this year were:</a:t>
            </a:r>
          </a:p>
          <a:p>
            <a:r>
              <a:rPr lang="en-US" b="1" dirty="0"/>
              <a:t>JavaScript</a:t>
            </a:r>
            <a:endParaRPr lang="en-US" dirty="0"/>
          </a:p>
          <a:p>
            <a:r>
              <a:rPr lang="en-US" b="1" dirty="0"/>
              <a:t>HTML/CSS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Bash/Shell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64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top 10 languages desired with next year are:</a:t>
            </a:r>
          </a:p>
          <a:p>
            <a:r>
              <a:rPr lang="en-US" b="1" dirty="0"/>
              <a:t>JavaScript</a:t>
            </a:r>
            <a:endParaRPr lang="en-US" dirty="0"/>
          </a:p>
          <a:p>
            <a:r>
              <a:rPr lang="en-US" b="1" dirty="0"/>
              <a:t>HTML/CSS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Bash/Shell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Kotlin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C879E-4768-C39E-F041-CF0F3F8C6CE6}"/>
              </a:ext>
            </a:extLst>
          </p:cNvPr>
          <p:cNvSpPr txBox="1"/>
          <p:nvPr/>
        </p:nvSpPr>
        <p:spPr>
          <a:xfrm>
            <a:off x="813816" y="522224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JavaScript and HTML/CSS is at the top in both current and desired language to work with. This shows that JavaScript and HTML/CSS stay to most popular with users.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50D02-FC07-F15B-EB07-57BB9547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8" y="2506661"/>
            <a:ext cx="5361202" cy="2834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32FFC-6993-188C-E8EC-9812DB15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2506661"/>
            <a:ext cx="5282979" cy="28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674</Words>
  <Application>Microsoft Office PowerPoint</Application>
  <PresentationFormat>Widescreen</PresentationFormat>
  <Paragraphs>164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Emerging Skills &amp; Jobs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</vt:lpstr>
      <vt:lpstr>DISCUSSION</vt:lpstr>
      <vt:lpstr>OVERALL FINDINGS &amp; IMPLICATIONS</vt:lpstr>
      <vt:lpstr>CONCLUSION</vt:lpstr>
      <vt:lpstr>APPENDIX</vt:lpstr>
      <vt:lpstr>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Anais Velazquez</cp:lastModifiedBy>
  <cp:revision>24</cp:revision>
  <dcterms:created xsi:type="dcterms:W3CDTF">2020-10-28T18:29:43Z</dcterms:created>
  <dcterms:modified xsi:type="dcterms:W3CDTF">2024-11-22T19:15:43Z</dcterms:modified>
</cp:coreProperties>
</file>