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75" r:id="rId1"/>
  </p:sldMasterIdLst>
  <p:notesMasterIdLst>
    <p:notesMasterId r:id="rId23"/>
  </p:notesMasterIdLst>
  <p:sldIdLst>
    <p:sldId id="305" r:id="rId2"/>
    <p:sldId id="262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6" r:id="rId13"/>
    <p:sldId id="317" r:id="rId14"/>
    <p:sldId id="320" r:id="rId15"/>
    <p:sldId id="321" r:id="rId16"/>
    <p:sldId id="281" r:id="rId17"/>
    <p:sldId id="282" r:id="rId18"/>
    <p:sldId id="283" r:id="rId19"/>
    <p:sldId id="324" r:id="rId20"/>
    <p:sldId id="325" r:id="rId21"/>
    <p:sldId id="318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892A69-0E17-473B-9478-5F0761A7AD54}">
  <a:tblStyle styleId="{93892A69-0E17-473B-9478-5F0761A7AD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33" autoAdjust="0"/>
  </p:normalViewPr>
  <p:slideViewPr>
    <p:cSldViewPr snapToGrid="0">
      <p:cViewPr varScale="1">
        <p:scale>
          <a:sx n="138" d="100"/>
          <a:sy n="138" d="100"/>
        </p:scale>
        <p:origin x="114" y="378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766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923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166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442eb61d9d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442eb61d9d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442eb61d9d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442eb61d9d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537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117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07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67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10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24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942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382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582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949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37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Ubuntu" panose="020B0504030602030204" pitchFamily="34" charset="0"/>
                <a:ea typeface="Ubuntu" panose="020B0504030602030204" pitchFamily="34" charset="0"/>
                <a:cs typeface="Ubuntu" panose="020B0504030602030204" pitchFamily="34" charset="0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 dirty="0"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Ubuntu" panose="020B0504030602030204" pitchFamily="34" charset="0"/>
                <a:ea typeface="Ubuntu" panose="020B0504030602030204" pitchFamily="34" charset="0"/>
                <a:cs typeface="Ubuntu" panose="020B0504030602030204" pitchFamily="34" charset="0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 dirty="0"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Ubuntu" panose="020B0504030602030204" pitchFamily="34" charset="0"/>
                <a:ea typeface="Ubuntu" panose="020B0504030602030204" pitchFamily="34" charset="0"/>
                <a:cs typeface="Ubuntu" panose="020B0504030602030204" pitchFamily="34" charset="0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 dirty="0"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">
  <p:cSld name="CUSTOM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Ubuntu" panose="020B0504030602030204" pitchFamily="34" charset="0"/>
                <a:ea typeface="Ubuntu" panose="020B0504030602030204" pitchFamily="34" charset="0"/>
                <a:cs typeface="Ubuntu" panose="020B0504030602030204" pitchFamily="34" charset="0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 1">
  <p:cSld name="CUSTOM_2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Ubuntu" panose="020B0504030602030204" pitchFamily="34" charset="0"/>
                <a:ea typeface="Ubuntu" panose="020B0504030602030204" pitchFamily="34" charset="0"/>
                <a:cs typeface="Ubuntu" panose="020B0504030602030204" pitchFamily="34" charset="0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Ubuntu" panose="020B0504030602030204" pitchFamily="34" charset="0"/>
                <a:ea typeface="Ubuntu" panose="020B0504030602030204" pitchFamily="34" charset="0"/>
                <a:cs typeface="Ubuntu" panose="020B0504030602030204" pitchFamily="34" charset="0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 dirty="0"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22687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Ubuntu" panose="020B0504030602030204" pitchFamily="34" charset="0"/>
                <a:ea typeface="Ubuntu" panose="020B0504030602030204" pitchFamily="34" charset="0"/>
                <a:cs typeface="Ubuntu" panose="020B0504030602030204" pitchFamily="34" charset="0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2" r:id="rId3"/>
    <p:sldLayoutId id="2147483665" r:id="rId4"/>
    <p:sldLayoutId id="2147483669" r:id="rId5"/>
    <p:sldLayoutId id="2147483670" r:id="rId6"/>
    <p:sldLayoutId id="2147483677" r:id="rId7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03;p43"/>
          <p:cNvSpPr txBox="1">
            <a:spLocks noGrp="1"/>
          </p:cNvSpPr>
          <p:nvPr>
            <p:ph type="title"/>
          </p:nvPr>
        </p:nvSpPr>
        <p:spPr>
          <a:xfrm>
            <a:off x="1057425" y="1273861"/>
            <a:ext cx="7029044" cy="12052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3600" dirty="0" smtClean="0"/>
              <a:t>«Разработка </a:t>
            </a:r>
            <a:r>
              <a:rPr lang="en-US" sz="3600" dirty="0" smtClean="0"/>
              <a:t>web-</a:t>
            </a:r>
            <a:r>
              <a:rPr lang="ru-RU" sz="3600" dirty="0" smtClean="0"/>
              <a:t>интерфейса </a:t>
            </a:r>
            <a:r>
              <a:rPr lang="en-US" sz="3600" dirty="0" smtClean="0"/>
              <a:t>SLA-</a:t>
            </a:r>
            <a:r>
              <a:rPr lang="ru-RU" sz="3600" dirty="0" smtClean="0"/>
              <a:t>сервера»</a:t>
            </a:r>
            <a:endParaRPr sz="3600" dirty="0"/>
          </a:p>
        </p:txBody>
      </p:sp>
      <p:sp>
        <p:nvSpPr>
          <p:cNvPr id="8" name="Google Shape;303;p43"/>
          <p:cNvSpPr txBox="1">
            <a:spLocks/>
          </p:cNvSpPr>
          <p:nvPr/>
        </p:nvSpPr>
        <p:spPr>
          <a:xfrm>
            <a:off x="2692140" y="614317"/>
            <a:ext cx="3759615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ru-RU" sz="3200" dirty="0" smtClean="0"/>
              <a:t>ВКР на тему:</a:t>
            </a:r>
            <a:endParaRPr lang="ru-RU" sz="3200" dirty="0"/>
          </a:p>
        </p:txBody>
      </p:sp>
      <p:sp>
        <p:nvSpPr>
          <p:cNvPr id="9" name="Google Shape;303;p43"/>
          <p:cNvSpPr txBox="1">
            <a:spLocks/>
          </p:cNvSpPr>
          <p:nvPr/>
        </p:nvSpPr>
        <p:spPr>
          <a:xfrm>
            <a:off x="517451" y="3157867"/>
            <a:ext cx="3737308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l">
              <a:buClr>
                <a:srgbClr val="000000"/>
              </a:buClr>
              <a:buSzPts val="1100"/>
              <a:buFont typeface="Arial"/>
              <a:buNone/>
            </a:pPr>
            <a:r>
              <a:rPr lang="ru-RU" sz="2000" dirty="0" smtClean="0"/>
              <a:t>Выполнил: </a:t>
            </a:r>
          </a:p>
          <a:p>
            <a:pPr algn="l">
              <a:buClr>
                <a:srgbClr val="000000"/>
              </a:buClr>
              <a:buSzPts val="1100"/>
              <a:buFont typeface="Arial"/>
              <a:buNone/>
            </a:pPr>
            <a:r>
              <a:rPr lang="ru-RU" sz="2000" dirty="0" smtClean="0"/>
              <a:t>Студент гр. 645 </a:t>
            </a:r>
          </a:p>
          <a:p>
            <a:pPr algn="l">
              <a:buClr>
                <a:srgbClr val="000000"/>
              </a:buClr>
              <a:buSzPts val="1100"/>
              <a:buFont typeface="Arial"/>
              <a:buNone/>
            </a:pPr>
            <a:r>
              <a:rPr lang="ru-RU" sz="2000" dirty="0" smtClean="0"/>
              <a:t>Панин П.Г.</a:t>
            </a:r>
            <a:endParaRPr lang="ru-RU" sz="2000" dirty="0"/>
          </a:p>
        </p:txBody>
      </p:sp>
      <p:sp>
        <p:nvSpPr>
          <p:cNvPr id="10" name="Google Shape;303;p43"/>
          <p:cNvSpPr txBox="1">
            <a:spLocks/>
          </p:cNvSpPr>
          <p:nvPr/>
        </p:nvSpPr>
        <p:spPr>
          <a:xfrm>
            <a:off x="517451" y="3532317"/>
            <a:ext cx="4968951" cy="1160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vo"/>
              <a:buNone/>
              <a:defRPr sz="72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l">
              <a:buClr>
                <a:srgbClr val="000000"/>
              </a:buClr>
              <a:buSzPts val="1100"/>
            </a:pPr>
            <a:r>
              <a:rPr lang="ru-RU" sz="2000" dirty="0"/>
              <a:t>Руководитель проекта: </a:t>
            </a:r>
            <a:endParaRPr lang="ru-RU" sz="2000" dirty="0" smtClean="0"/>
          </a:p>
          <a:p>
            <a:pPr algn="l">
              <a:buClr>
                <a:srgbClr val="000000"/>
              </a:buClr>
              <a:buSzPts val="1100"/>
            </a:pPr>
            <a:r>
              <a:rPr lang="ru-RU" sz="2000" dirty="0" smtClean="0"/>
              <a:t>к.т.н., доц. кафедры ЭВМ</a:t>
            </a:r>
          </a:p>
          <a:p>
            <a:pPr algn="l">
              <a:buClr>
                <a:srgbClr val="000000"/>
              </a:buClr>
              <a:buSzPts val="1100"/>
            </a:pPr>
            <a:r>
              <a:rPr lang="ru-RU" sz="2000" dirty="0" err="1" smtClean="0"/>
              <a:t>Чичикин</a:t>
            </a:r>
            <a:r>
              <a:rPr lang="ru-RU" sz="2000" dirty="0" smtClean="0"/>
              <a:t> </a:t>
            </a:r>
            <a:r>
              <a:rPr lang="ru-RU" sz="2000" dirty="0"/>
              <a:t>Вячеслав Алексеевич</a:t>
            </a:r>
          </a:p>
        </p:txBody>
      </p:sp>
    </p:spTree>
    <p:extLst>
      <p:ext uri="{BB962C8B-B14F-4D97-AF65-F5344CB8AC3E}">
        <p14:creationId xmlns:p14="http://schemas.microsoft.com/office/powerpoint/2010/main" val="2665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234950" y="1406487"/>
            <a:ext cx="4016058" cy="1343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Достоинства: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поддержка на Русском;</a:t>
            </a:r>
          </a:p>
          <a:p>
            <a:pPr marL="800100" lvl="1" indent="-342900"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адаптация под нужды клиента.</a:t>
            </a:r>
          </a:p>
          <a:p>
            <a:pPr marL="457200" lvl="1" indent="0" algn="just">
              <a:buClr>
                <a:schemeClr val="tx1"/>
              </a:buClr>
              <a:buNone/>
            </a:pPr>
            <a:endParaRPr lang="ru-RU"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3200" dirty="0"/>
              <a:t>SLAMON Online</a:t>
            </a:r>
            <a:endParaRPr lang="ru-RU" sz="32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61565733-1F52-4EA2-A28A-6FA9C44F576E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10</a:t>
            </a:fld>
            <a:endParaRPr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pic>
        <p:nvPicPr>
          <p:cNvPr id="1026" name="Picture 2" descr="https://en.slamon.net/wp-content/uploads/2016/04/10-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3026013"/>
            <a:ext cx="7500422" cy="13650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51008" y="1394797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1" indent="0" algn="just">
              <a:buClr>
                <a:schemeClr val="tx1"/>
              </a:buClr>
              <a:buNone/>
            </a:pPr>
            <a:r>
              <a:rPr lang="ru-RU" sz="2000" b="1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Недостатки: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приобретается отдельно;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высокая цена услуг при </a:t>
            </a: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увеличении </a:t>
            </a:r>
            <a:r>
              <a:rPr lang="ru-RU" sz="2000" b="1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масштабов.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ru-RU"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55759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234950" y="1406486"/>
            <a:ext cx="5266690" cy="298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Достоинства:</a:t>
            </a:r>
          </a:p>
          <a:p>
            <a:pPr marL="800100" lvl="1" indent="-342900"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адекватная стоимость оборудования;</a:t>
            </a:r>
          </a:p>
          <a:p>
            <a:pPr marL="800100" lvl="1" indent="-342900"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предустановлено заводом;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мировая поддержка.</a:t>
            </a:r>
          </a:p>
          <a:p>
            <a:pPr marL="457200" lvl="1" indent="0" algn="just">
              <a:buClr>
                <a:schemeClr val="tx1"/>
              </a:buClr>
              <a:buNone/>
            </a:pPr>
            <a:endParaRPr lang="ru-RU"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1" indent="0" algn="just">
              <a:buClr>
                <a:schemeClr val="tx1"/>
              </a:buClr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Недостатки:</a:t>
            </a:r>
          </a:p>
          <a:p>
            <a:pPr marL="800100" lvl="1" indent="-342900"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устаревший пользовательский интерфейс.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ru-RU"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3200" dirty="0"/>
              <a:t>D-Link SLA-system</a:t>
            </a:r>
            <a:endParaRPr lang="ru-RU" sz="32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61565733-1F52-4EA2-A28A-6FA9C44F576E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11</a:t>
            </a:fld>
            <a:endParaRPr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7" descr="https://3.bp.blogspot.com/-BfYi9IJitdY/WSbkkD46yRI/AAAAAAAAbNY/TugCqUig8KQHRuQ7yp-M_Lpo-aXhG9sFQCLcB/s1600/SL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506" y="1844040"/>
            <a:ext cx="2839152" cy="2277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879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571500" y="1485824"/>
            <a:ext cx="7977158" cy="298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Учитывая все преимущества и недостатки, предлагается разработать </a:t>
            </a:r>
            <a:r>
              <a:rPr lang="en-US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WEB-</a:t>
            </a: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интерфейс для системы, которая должна быть установлена заранее на реализуемом оборудовании. </a:t>
            </a:r>
          </a:p>
          <a:p>
            <a:pPr marL="0" lvl="0" indent="457200" algn="just">
              <a:buNone/>
            </a:pPr>
            <a:endParaRPr lang="ru-RU" sz="2000" b="1" dirty="0" smtClean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Для активации </a:t>
            </a:r>
            <a:r>
              <a:rPr lang="en-US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SLA-</a:t>
            </a: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мониторинга нет необходимости приобретать дополнительные услуги или оборудования, достаточно будет произвести конфигурацию уже имеющейся сети.</a:t>
            </a: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ru-RU" sz="3200" dirty="0"/>
              <a:t>Предлагаемое решение</a:t>
            </a:r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61565733-1F52-4EA2-A28A-6FA9C44F576E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12</a:t>
            </a:fld>
            <a:endParaRPr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571500" y="1485824"/>
            <a:ext cx="7977158" cy="298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/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Должный уровень </a:t>
            </a:r>
            <a:r>
              <a:rPr lang="en-US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usability</a:t>
            </a: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;</a:t>
            </a:r>
          </a:p>
          <a:p>
            <a:pPr marL="342900" indent="-342900" algn="just"/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кроссплатформенность (адаптивная вёрстка);</a:t>
            </a:r>
            <a:endParaRPr lang="ru-RU" sz="2000" b="1" dirty="0" smtClean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indent="-342900" algn="just"/>
            <a:r>
              <a:rPr lang="ru-RU" sz="2000" b="1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и</a:t>
            </a: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нтуитивно понятный пользовательский интерфейс;</a:t>
            </a:r>
          </a:p>
          <a:p>
            <a:pPr marL="342900" indent="-342900" algn="just"/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высокая степень информативности;</a:t>
            </a:r>
          </a:p>
          <a:p>
            <a:pPr marL="342900" indent="-342900" algn="just"/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использование современного стека </a:t>
            </a:r>
            <a:r>
              <a:rPr lang="en-US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WEB-</a:t>
            </a: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разработчика.</a:t>
            </a:r>
          </a:p>
          <a:p>
            <a:pPr marL="0" indent="0" algn="just">
              <a:buNone/>
            </a:pPr>
            <a:endParaRPr lang="ru-RU"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Результативное ПО должно формировать и отправлять поисковый запрос на тестовый сервер, получать результаты поиска и выдавать оператору ПО в удобном виде.</a:t>
            </a:r>
            <a:endParaRPr lang="ru-RU"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ru-RU" sz="3200" dirty="0" smtClean="0"/>
              <a:t>Требования к </a:t>
            </a:r>
            <a:r>
              <a:rPr lang="en-US" sz="3200" dirty="0" smtClean="0"/>
              <a:t>WEB-</a:t>
            </a:r>
            <a:r>
              <a:rPr lang="ru-RU" sz="3200" dirty="0" smtClean="0"/>
              <a:t>разработке</a:t>
            </a:r>
            <a:endParaRPr lang="ru-RU" sz="32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61565733-1F52-4EA2-A28A-6FA9C44F576E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13</a:t>
            </a:fld>
            <a:endParaRPr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2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Дерево форм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047" y="2363565"/>
            <a:ext cx="2920800" cy="578100"/>
          </a:xfrm>
        </p:spPr>
        <p:txBody>
          <a:bodyPr/>
          <a:lstStyle/>
          <a:p>
            <a:pPr marL="0" indent="-457200"/>
            <a:r>
              <a:rPr lang="ru-RU" sz="1600" dirty="0" smtClean="0">
                <a:solidFill>
                  <a:schemeClr val="tx1"/>
                </a:solidFill>
              </a:rPr>
              <a:t>Описание поведения</a:t>
            </a:r>
          </a:p>
          <a:p>
            <a:pPr marL="0" indent="-457200"/>
            <a:r>
              <a:rPr lang="ru-RU" sz="1600" dirty="0" smtClean="0">
                <a:solidFill>
                  <a:schemeClr val="tx1"/>
                </a:solidFill>
              </a:rPr>
              <a:t>пользователя на примере переходов между формами  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190" y="161731"/>
            <a:ext cx="4035468" cy="49817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14</a:t>
            </a:fld>
            <a:endParaRPr lang="es" sz="2400"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02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Прототип интерфейса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15</a:t>
            </a:fld>
            <a:endParaRPr lang="es" sz="2400"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75" y="2564775"/>
            <a:ext cx="3625547" cy="20393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110" y="318000"/>
            <a:ext cx="3625547" cy="20393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111" y="2564775"/>
            <a:ext cx="3625547" cy="20393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402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55"/>
          <p:cNvGrpSpPr/>
          <p:nvPr/>
        </p:nvGrpSpPr>
        <p:grpSpPr>
          <a:xfrm>
            <a:off x="661988" y="833438"/>
            <a:ext cx="4278872" cy="3009900"/>
            <a:chOff x="3422350" y="731675"/>
            <a:chExt cx="4831537" cy="3674898"/>
          </a:xfrm>
        </p:grpSpPr>
        <p:sp>
          <p:nvSpPr>
            <p:cNvPr id="793" name="Google Shape;793;p55"/>
            <p:cNvSpPr/>
            <p:nvPr/>
          </p:nvSpPr>
          <p:spPr>
            <a:xfrm>
              <a:off x="5352325" y="4031650"/>
              <a:ext cx="958800" cy="25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5"/>
            <p:cNvSpPr/>
            <p:nvPr/>
          </p:nvSpPr>
          <p:spPr>
            <a:xfrm flipH="1">
              <a:off x="6230475" y="3891500"/>
              <a:ext cx="399775" cy="489077"/>
            </a:xfrm>
            <a:custGeom>
              <a:avLst/>
              <a:gdLst/>
              <a:ahLst/>
              <a:cxnLst/>
              <a:rect l="l" t="t" r="r" b="b"/>
              <a:pathLst>
                <a:path w="15991" h="18395" extrusionOk="0">
                  <a:moveTo>
                    <a:pt x="1325" y="15800"/>
                  </a:moveTo>
                  <a:cubicBezTo>
                    <a:pt x="2082" y="15098"/>
                    <a:pt x="4341" y="13522"/>
                    <a:pt x="5354" y="12612"/>
                  </a:cubicBezTo>
                  <a:cubicBezTo>
                    <a:pt x="6368" y="11702"/>
                    <a:pt x="6856" y="11031"/>
                    <a:pt x="7406" y="10341"/>
                  </a:cubicBezTo>
                  <a:cubicBezTo>
                    <a:pt x="7956" y="9651"/>
                    <a:pt x="8176" y="9340"/>
                    <a:pt x="8652" y="8473"/>
                  </a:cubicBezTo>
                  <a:cubicBezTo>
                    <a:pt x="9128" y="7606"/>
                    <a:pt x="9849" y="6220"/>
                    <a:pt x="10264" y="5139"/>
                  </a:cubicBezTo>
                  <a:cubicBezTo>
                    <a:pt x="10679" y="4058"/>
                    <a:pt x="10948" y="2702"/>
                    <a:pt x="11143" y="1988"/>
                  </a:cubicBezTo>
                  <a:cubicBezTo>
                    <a:pt x="11338" y="1274"/>
                    <a:pt x="11241" y="1067"/>
                    <a:pt x="11436" y="853"/>
                  </a:cubicBezTo>
                  <a:cubicBezTo>
                    <a:pt x="11631" y="639"/>
                    <a:pt x="11558" y="-845"/>
                    <a:pt x="12315" y="706"/>
                  </a:cubicBezTo>
                  <a:cubicBezTo>
                    <a:pt x="13072" y="2257"/>
                    <a:pt x="16162" y="7838"/>
                    <a:pt x="15979" y="10158"/>
                  </a:cubicBezTo>
                  <a:cubicBezTo>
                    <a:pt x="15796" y="12478"/>
                    <a:pt x="13756" y="13577"/>
                    <a:pt x="11216" y="14627"/>
                  </a:cubicBezTo>
                  <a:cubicBezTo>
                    <a:pt x="8676" y="15677"/>
                    <a:pt x="2461" y="15836"/>
                    <a:pt x="739" y="16459"/>
                  </a:cubicBezTo>
                  <a:cubicBezTo>
                    <a:pt x="-983" y="17082"/>
                    <a:pt x="873" y="18303"/>
                    <a:pt x="885" y="18364"/>
                  </a:cubicBezTo>
                  <a:cubicBezTo>
                    <a:pt x="897" y="18425"/>
                    <a:pt x="739" y="17252"/>
                    <a:pt x="812" y="16825"/>
                  </a:cubicBezTo>
                  <a:cubicBezTo>
                    <a:pt x="885" y="16398"/>
                    <a:pt x="568" y="16502"/>
                    <a:pt x="1325" y="15800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795" name="Google Shape;795;p55"/>
            <p:cNvSpPr/>
            <p:nvPr/>
          </p:nvSpPr>
          <p:spPr>
            <a:xfrm>
              <a:off x="5043518" y="3915067"/>
              <a:ext cx="399775" cy="459875"/>
            </a:xfrm>
            <a:custGeom>
              <a:avLst/>
              <a:gdLst/>
              <a:ahLst/>
              <a:cxnLst/>
              <a:rect l="l" t="t" r="r" b="b"/>
              <a:pathLst>
                <a:path w="15991" h="18395" extrusionOk="0">
                  <a:moveTo>
                    <a:pt x="1325" y="15800"/>
                  </a:moveTo>
                  <a:cubicBezTo>
                    <a:pt x="2082" y="15098"/>
                    <a:pt x="4341" y="13522"/>
                    <a:pt x="5354" y="12612"/>
                  </a:cubicBezTo>
                  <a:cubicBezTo>
                    <a:pt x="6368" y="11702"/>
                    <a:pt x="6856" y="11031"/>
                    <a:pt x="7406" y="10341"/>
                  </a:cubicBezTo>
                  <a:cubicBezTo>
                    <a:pt x="7956" y="9651"/>
                    <a:pt x="8176" y="9340"/>
                    <a:pt x="8652" y="8473"/>
                  </a:cubicBezTo>
                  <a:cubicBezTo>
                    <a:pt x="9128" y="7606"/>
                    <a:pt x="9849" y="6220"/>
                    <a:pt x="10264" y="5139"/>
                  </a:cubicBezTo>
                  <a:cubicBezTo>
                    <a:pt x="10679" y="4058"/>
                    <a:pt x="10948" y="2702"/>
                    <a:pt x="11143" y="1988"/>
                  </a:cubicBezTo>
                  <a:cubicBezTo>
                    <a:pt x="11338" y="1274"/>
                    <a:pt x="11241" y="1067"/>
                    <a:pt x="11436" y="853"/>
                  </a:cubicBezTo>
                  <a:cubicBezTo>
                    <a:pt x="11631" y="639"/>
                    <a:pt x="11558" y="-845"/>
                    <a:pt x="12315" y="706"/>
                  </a:cubicBezTo>
                  <a:cubicBezTo>
                    <a:pt x="13072" y="2257"/>
                    <a:pt x="16162" y="7838"/>
                    <a:pt x="15979" y="10158"/>
                  </a:cubicBezTo>
                  <a:cubicBezTo>
                    <a:pt x="15796" y="12478"/>
                    <a:pt x="13756" y="13577"/>
                    <a:pt x="11216" y="14627"/>
                  </a:cubicBezTo>
                  <a:cubicBezTo>
                    <a:pt x="8676" y="15677"/>
                    <a:pt x="2461" y="15836"/>
                    <a:pt x="739" y="16459"/>
                  </a:cubicBezTo>
                  <a:cubicBezTo>
                    <a:pt x="-983" y="17082"/>
                    <a:pt x="873" y="18303"/>
                    <a:pt x="885" y="18364"/>
                  </a:cubicBezTo>
                  <a:cubicBezTo>
                    <a:pt x="897" y="18425"/>
                    <a:pt x="739" y="17252"/>
                    <a:pt x="812" y="16825"/>
                  </a:cubicBezTo>
                  <a:cubicBezTo>
                    <a:pt x="885" y="16398"/>
                    <a:pt x="568" y="16502"/>
                    <a:pt x="1325" y="15800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796" name="Google Shape;796;p55"/>
            <p:cNvSpPr/>
            <p:nvPr/>
          </p:nvSpPr>
          <p:spPr>
            <a:xfrm>
              <a:off x="5183975" y="3763900"/>
              <a:ext cx="87000" cy="2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5"/>
            <p:cNvSpPr/>
            <p:nvPr/>
          </p:nvSpPr>
          <p:spPr>
            <a:xfrm>
              <a:off x="5348300" y="3810000"/>
              <a:ext cx="981000" cy="185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5"/>
            <p:cNvSpPr/>
            <p:nvPr/>
          </p:nvSpPr>
          <p:spPr>
            <a:xfrm>
              <a:off x="5258919" y="4129800"/>
              <a:ext cx="29" cy="2369"/>
            </a:xfrm>
            <a:custGeom>
              <a:avLst/>
              <a:gdLst/>
              <a:ahLst/>
              <a:cxnLst/>
              <a:rect l="l" t="t" r="r" b="b"/>
              <a:pathLst>
                <a:path w="1" h="82" extrusionOk="0">
                  <a:moveTo>
                    <a:pt x="1" y="8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5"/>
            <p:cNvSpPr/>
            <p:nvPr/>
          </p:nvSpPr>
          <p:spPr>
            <a:xfrm>
              <a:off x="5223962" y="4174089"/>
              <a:ext cx="2369" cy="7020"/>
            </a:xfrm>
            <a:custGeom>
              <a:avLst/>
              <a:gdLst/>
              <a:ahLst/>
              <a:cxnLst/>
              <a:rect l="l" t="t" r="r" b="b"/>
              <a:pathLst>
                <a:path w="82" h="243" extrusionOk="0">
                  <a:moveTo>
                    <a:pt x="1" y="243"/>
                  </a:moveTo>
                  <a:lnTo>
                    <a:pt x="8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5"/>
            <p:cNvSpPr/>
            <p:nvPr/>
          </p:nvSpPr>
          <p:spPr>
            <a:xfrm>
              <a:off x="6447569" y="4174089"/>
              <a:ext cx="4709" cy="4680"/>
            </a:xfrm>
            <a:custGeom>
              <a:avLst/>
              <a:gdLst/>
              <a:ahLst/>
              <a:cxnLst/>
              <a:rect l="l" t="t" r="r" b="b"/>
              <a:pathLst>
                <a:path w="163" h="162" extrusionOk="0">
                  <a:moveTo>
                    <a:pt x="1" y="1"/>
                  </a:moveTo>
                  <a:lnTo>
                    <a:pt x="162" y="162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5"/>
            <p:cNvSpPr/>
            <p:nvPr/>
          </p:nvSpPr>
          <p:spPr>
            <a:xfrm>
              <a:off x="6417292" y="4132140"/>
              <a:ext cx="29" cy="2369"/>
            </a:xfrm>
            <a:custGeom>
              <a:avLst/>
              <a:gdLst/>
              <a:ahLst/>
              <a:cxnLst/>
              <a:rect l="l" t="t" r="r" b="b"/>
              <a:pathLst>
                <a:path w="1" h="82" extrusionOk="0">
                  <a:moveTo>
                    <a:pt x="0" y="0"/>
                  </a:moveTo>
                  <a:lnTo>
                    <a:pt x="0" y="8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5"/>
            <p:cNvSpPr/>
            <p:nvPr/>
          </p:nvSpPr>
          <p:spPr>
            <a:xfrm>
              <a:off x="5028174" y="4248712"/>
              <a:ext cx="1619862" cy="97879"/>
            </a:xfrm>
            <a:custGeom>
              <a:avLst/>
              <a:gdLst/>
              <a:ahLst/>
              <a:cxnLst/>
              <a:rect l="l" t="t" r="r" b="b"/>
              <a:pathLst>
                <a:path w="56070" h="3388" extrusionOk="0">
                  <a:moveTo>
                    <a:pt x="4435" y="1"/>
                  </a:moveTo>
                  <a:lnTo>
                    <a:pt x="4196" y="160"/>
                  </a:lnTo>
                  <a:lnTo>
                    <a:pt x="4200" y="160"/>
                  </a:lnTo>
                  <a:cubicBezTo>
                    <a:pt x="4279" y="105"/>
                    <a:pt x="4357" y="53"/>
                    <a:pt x="4435" y="1"/>
                  </a:cubicBezTo>
                  <a:close/>
                  <a:moveTo>
                    <a:pt x="51636" y="1"/>
                  </a:moveTo>
                  <a:cubicBezTo>
                    <a:pt x="51714" y="53"/>
                    <a:pt x="51792" y="105"/>
                    <a:pt x="51868" y="160"/>
                  </a:cubicBezTo>
                  <a:lnTo>
                    <a:pt x="51875" y="160"/>
                  </a:lnTo>
                  <a:lnTo>
                    <a:pt x="51636" y="1"/>
                  </a:lnTo>
                  <a:close/>
                  <a:moveTo>
                    <a:pt x="4200" y="160"/>
                  </a:moveTo>
                  <a:cubicBezTo>
                    <a:pt x="4037" y="275"/>
                    <a:pt x="3875" y="401"/>
                    <a:pt x="3712" y="564"/>
                  </a:cubicBezTo>
                  <a:lnTo>
                    <a:pt x="82" y="3226"/>
                  </a:lnTo>
                  <a:cubicBezTo>
                    <a:pt x="82" y="3307"/>
                    <a:pt x="1" y="3307"/>
                    <a:pt x="1" y="3387"/>
                  </a:cubicBezTo>
                  <a:lnTo>
                    <a:pt x="56070" y="3387"/>
                  </a:lnTo>
                  <a:lnTo>
                    <a:pt x="55909" y="3226"/>
                  </a:lnTo>
                  <a:lnTo>
                    <a:pt x="52278" y="564"/>
                  </a:lnTo>
                  <a:cubicBezTo>
                    <a:pt x="52170" y="401"/>
                    <a:pt x="52025" y="275"/>
                    <a:pt x="51868" y="16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5"/>
            <p:cNvSpPr/>
            <p:nvPr/>
          </p:nvSpPr>
          <p:spPr>
            <a:xfrm>
              <a:off x="5282233" y="3789534"/>
              <a:ext cx="1109434" cy="300687"/>
            </a:xfrm>
            <a:custGeom>
              <a:avLst/>
              <a:gdLst/>
              <a:ahLst/>
              <a:cxnLst/>
              <a:rect l="l" t="t" r="r" b="b"/>
              <a:pathLst>
                <a:path w="38402" h="10408" extrusionOk="0">
                  <a:moveTo>
                    <a:pt x="2017" y="0"/>
                  </a:moveTo>
                  <a:lnTo>
                    <a:pt x="1291" y="6616"/>
                  </a:lnTo>
                  <a:cubicBezTo>
                    <a:pt x="1049" y="7906"/>
                    <a:pt x="565" y="9197"/>
                    <a:pt x="0" y="10407"/>
                  </a:cubicBezTo>
                  <a:lnTo>
                    <a:pt x="81" y="10246"/>
                  </a:lnTo>
                  <a:lnTo>
                    <a:pt x="38327" y="10246"/>
                  </a:lnTo>
                  <a:cubicBezTo>
                    <a:pt x="37794" y="9083"/>
                    <a:pt x="37342" y="7849"/>
                    <a:pt x="37111" y="6616"/>
                  </a:cubicBezTo>
                  <a:lnTo>
                    <a:pt x="36465" y="565"/>
                  </a:lnTo>
                  <a:cubicBezTo>
                    <a:pt x="32270" y="3066"/>
                    <a:pt x="27591" y="4679"/>
                    <a:pt x="22670" y="5244"/>
                  </a:cubicBezTo>
                  <a:cubicBezTo>
                    <a:pt x="21500" y="5345"/>
                    <a:pt x="20331" y="5395"/>
                    <a:pt x="19163" y="5395"/>
                  </a:cubicBezTo>
                  <a:cubicBezTo>
                    <a:pt x="15661" y="5395"/>
                    <a:pt x="12182" y="4942"/>
                    <a:pt x="8794" y="4034"/>
                  </a:cubicBezTo>
                  <a:cubicBezTo>
                    <a:pt x="6777" y="3631"/>
                    <a:pt x="4841" y="2905"/>
                    <a:pt x="2985" y="1936"/>
                  </a:cubicBezTo>
                  <a:cubicBezTo>
                    <a:pt x="2824" y="1856"/>
                    <a:pt x="2743" y="1694"/>
                    <a:pt x="2582" y="1533"/>
                  </a:cubicBezTo>
                  <a:cubicBezTo>
                    <a:pt x="2421" y="1372"/>
                    <a:pt x="2098" y="1049"/>
                    <a:pt x="1937" y="807"/>
                  </a:cubicBezTo>
                  <a:lnTo>
                    <a:pt x="2017" y="0"/>
                  </a:lnTo>
                  <a:close/>
                  <a:moveTo>
                    <a:pt x="38327" y="10246"/>
                  </a:moveTo>
                  <a:cubicBezTo>
                    <a:pt x="38352" y="10300"/>
                    <a:pt x="38377" y="10354"/>
                    <a:pt x="38402" y="10407"/>
                  </a:cubicBezTo>
                  <a:cubicBezTo>
                    <a:pt x="38402" y="10327"/>
                    <a:pt x="38402" y="10246"/>
                    <a:pt x="38402" y="10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5"/>
            <p:cNvSpPr/>
            <p:nvPr/>
          </p:nvSpPr>
          <p:spPr>
            <a:xfrm>
              <a:off x="6482526" y="4213697"/>
              <a:ext cx="9360" cy="9360"/>
            </a:xfrm>
            <a:custGeom>
              <a:avLst/>
              <a:gdLst/>
              <a:ahLst/>
              <a:cxnLst/>
              <a:rect l="l" t="t" r="r" b="b"/>
              <a:pathLst>
                <a:path w="324" h="324" extrusionOk="0">
                  <a:moveTo>
                    <a:pt x="324" y="32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5"/>
            <p:cNvSpPr/>
            <p:nvPr/>
          </p:nvSpPr>
          <p:spPr>
            <a:xfrm>
              <a:off x="5184353" y="4213697"/>
              <a:ext cx="9331" cy="9360"/>
            </a:xfrm>
            <a:custGeom>
              <a:avLst/>
              <a:gdLst/>
              <a:ahLst/>
              <a:cxnLst/>
              <a:rect l="l" t="t" r="r" b="b"/>
              <a:pathLst>
                <a:path w="323" h="324" extrusionOk="0">
                  <a:moveTo>
                    <a:pt x="323" y="1"/>
                  </a:moveTo>
                  <a:lnTo>
                    <a:pt x="0" y="324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5"/>
            <p:cNvSpPr/>
            <p:nvPr/>
          </p:nvSpPr>
          <p:spPr>
            <a:xfrm>
              <a:off x="5151708" y="4085512"/>
              <a:ext cx="1377475" cy="167851"/>
            </a:xfrm>
            <a:custGeom>
              <a:avLst/>
              <a:gdLst/>
              <a:ahLst/>
              <a:cxnLst/>
              <a:rect l="l" t="t" r="r" b="b"/>
              <a:pathLst>
                <a:path w="47680" h="5810" extrusionOk="0">
                  <a:moveTo>
                    <a:pt x="4599" y="1"/>
                  </a:moveTo>
                  <a:lnTo>
                    <a:pt x="4518" y="162"/>
                  </a:lnTo>
                  <a:cubicBezTo>
                    <a:pt x="4276" y="646"/>
                    <a:pt x="3954" y="1130"/>
                    <a:pt x="3712" y="1614"/>
                  </a:cubicBezTo>
                  <a:cubicBezTo>
                    <a:pt x="3389" y="2179"/>
                    <a:pt x="2986" y="2663"/>
                    <a:pt x="2663" y="3067"/>
                  </a:cubicBezTo>
                  <a:lnTo>
                    <a:pt x="2502" y="3309"/>
                  </a:lnTo>
                  <a:cubicBezTo>
                    <a:pt x="2260" y="3631"/>
                    <a:pt x="1856" y="4035"/>
                    <a:pt x="1533" y="4438"/>
                  </a:cubicBezTo>
                  <a:lnTo>
                    <a:pt x="1211" y="4761"/>
                  </a:lnTo>
                  <a:cubicBezTo>
                    <a:pt x="888" y="5003"/>
                    <a:pt x="565" y="5325"/>
                    <a:pt x="162" y="5648"/>
                  </a:cubicBezTo>
                  <a:lnTo>
                    <a:pt x="1" y="5809"/>
                  </a:lnTo>
                  <a:lnTo>
                    <a:pt x="47679" y="5809"/>
                  </a:lnTo>
                  <a:lnTo>
                    <a:pt x="47437" y="5648"/>
                  </a:lnTo>
                  <a:cubicBezTo>
                    <a:pt x="47115" y="5325"/>
                    <a:pt x="46711" y="5003"/>
                    <a:pt x="46389" y="4761"/>
                  </a:cubicBezTo>
                  <a:lnTo>
                    <a:pt x="46066" y="4438"/>
                  </a:lnTo>
                  <a:cubicBezTo>
                    <a:pt x="45743" y="4035"/>
                    <a:pt x="45421" y="3631"/>
                    <a:pt x="45098" y="3228"/>
                  </a:cubicBezTo>
                  <a:lnTo>
                    <a:pt x="44937" y="3067"/>
                  </a:lnTo>
                  <a:cubicBezTo>
                    <a:pt x="44533" y="2663"/>
                    <a:pt x="44210" y="2098"/>
                    <a:pt x="43888" y="1614"/>
                  </a:cubicBezTo>
                  <a:cubicBezTo>
                    <a:pt x="43646" y="1130"/>
                    <a:pt x="43404" y="646"/>
                    <a:pt x="43081" y="162"/>
                  </a:cubicBezTo>
                  <a:cubicBezTo>
                    <a:pt x="43081" y="162"/>
                    <a:pt x="43081" y="82"/>
                    <a:pt x="43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5"/>
            <p:cNvSpPr/>
            <p:nvPr/>
          </p:nvSpPr>
          <p:spPr>
            <a:xfrm>
              <a:off x="5016531" y="4343477"/>
              <a:ext cx="1645401" cy="63096"/>
            </a:xfrm>
            <a:custGeom>
              <a:avLst/>
              <a:gdLst/>
              <a:ahLst/>
              <a:cxnLst/>
              <a:rect l="l" t="t" r="r" b="b"/>
              <a:pathLst>
                <a:path w="56954" h="2184" extrusionOk="0">
                  <a:moveTo>
                    <a:pt x="404" y="0"/>
                  </a:moveTo>
                  <a:cubicBezTo>
                    <a:pt x="162" y="161"/>
                    <a:pt x="81" y="323"/>
                    <a:pt x="1" y="565"/>
                  </a:cubicBezTo>
                  <a:cubicBezTo>
                    <a:pt x="1" y="645"/>
                    <a:pt x="1" y="726"/>
                    <a:pt x="1" y="887"/>
                  </a:cubicBezTo>
                  <a:cubicBezTo>
                    <a:pt x="81" y="1614"/>
                    <a:pt x="727" y="2178"/>
                    <a:pt x="1533" y="2178"/>
                  </a:cubicBezTo>
                  <a:lnTo>
                    <a:pt x="55424" y="2178"/>
                  </a:lnTo>
                  <a:cubicBezTo>
                    <a:pt x="55465" y="2182"/>
                    <a:pt x="55506" y="2184"/>
                    <a:pt x="55546" y="2184"/>
                  </a:cubicBezTo>
                  <a:cubicBezTo>
                    <a:pt x="56370" y="2184"/>
                    <a:pt x="56953" y="1411"/>
                    <a:pt x="56876" y="565"/>
                  </a:cubicBezTo>
                  <a:cubicBezTo>
                    <a:pt x="56796" y="323"/>
                    <a:pt x="56634" y="161"/>
                    <a:pt x="56473" y="0"/>
                  </a:cubicBezTo>
                  <a:close/>
                </a:path>
              </a:pathLst>
            </a:custGeom>
            <a:solidFill>
              <a:srgbClr val="818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5"/>
            <p:cNvSpPr/>
            <p:nvPr/>
          </p:nvSpPr>
          <p:spPr>
            <a:xfrm>
              <a:off x="5230953" y="785292"/>
              <a:ext cx="3022934" cy="3160162"/>
            </a:xfrm>
            <a:custGeom>
              <a:avLst/>
              <a:gdLst/>
              <a:ahLst/>
              <a:cxnLst/>
              <a:rect l="l" t="t" r="r" b="b"/>
              <a:pathLst>
                <a:path w="104636" h="109386" extrusionOk="0">
                  <a:moveTo>
                    <a:pt x="103990" y="0"/>
                  </a:moveTo>
                  <a:lnTo>
                    <a:pt x="103264" y="726"/>
                  </a:lnTo>
                  <a:cubicBezTo>
                    <a:pt x="103506" y="1130"/>
                    <a:pt x="103668" y="1694"/>
                    <a:pt x="103668" y="2178"/>
                  </a:cubicBezTo>
                  <a:lnTo>
                    <a:pt x="103668" y="100036"/>
                  </a:lnTo>
                  <a:cubicBezTo>
                    <a:pt x="103668" y="101730"/>
                    <a:pt x="102296" y="103102"/>
                    <a:pt x="100602" y="103102"/>
                  </a:cubicBezTo>
                  <a:lnTo>
                    <a:pt x="969" y="103102"/>
                  </a:lnTo>
                  <a:lnTo>
                    <a:pt x="1" y="103989"/>
                  </a:lnTo>
                  <a:lnTo>
                    <a:pt x="3792" y="103989"/>
                  </a:lnTo>
                  <a:lnTo>
                    <a:pt x="3712" y="104796"/>
                  </a:lnTo>
                  <a:cubicBezTo>
                    <a:pt x="3873" y="105038"/>
                    <a:pt x="4115" y="105280"/>
                    <a:pt x="4357" y="105522"/>
                  </a:cubicBezTo>
                  <a:lnTo>
                    <a:pt x="4760" y="106006"/>
                  </a:lnTo>
                  <a:cubicBezTo>
                    <a:pt x="6616" y="106894"/>
                    <a:pt x="8552" y="107620"/>
                    <a:pt x="10569" y="108104"/>
                  </a:cubicBezTo>
                  <a:cubicBezTo>
                    <a:pt x="13943" y="108947"/>
                    <a:pt x="17407" y="109386"/>
                    <a:pt x="20893" y="109386"/>
                  </a:cubicBezTo>
                  <a:cubicBezTo>
                    <a:pt x="22076" y="109386"/>
                    <a:pt x="23260" y="109335"/>
                    <a:pt x="24445" y="109233"/>
                  </a:cubicBezTo>
                  <a:cubicBezTo>
                    <a:pt x="29366" y="108668"/>
                    <a:pt x="34045" y="107136"/>
                    <a:pt x="38321" y="104635"/>
                  </a:cubicBezTo>
                  <a:lnTo>
                    <a:pt x="38240" y="103989"/>
                  </a:lnTo>
                  <a:lnTo>
                    <a:pt x="100602" y="103989"/>
                  </a:lnTo>
                  <a:cubicBezTo>
                    <a:pt x="102780" y="103989"/>
                    <a:pt x="104636" y="102214"/>
                    <a:pt x="104636" y="99956"/>
                  </a:cubicBezTo>
                  <a:lnTo>
                    <a:pt x="104636" y="2178"/>
                  </a:lnTo>
                  <a:cubicBezTo>
                    <a:pt x="104636" y="1372"/>
                    <a:pt x="104394" y="646"/>
                    <a:pt x="103990" y="0"/>
                  </a:cubicBezTo>
                  <a:close/>
                </a:path>
              </a:pathLst>
            </a:custGeom>
            <a:gradFill>
              <a:gsLst>
                <a:gs pos="0">
                  <a:srgbClr val="A0A0A0"/>
                </a:gs>
                <a:gs pos="12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5"/>
            <p:cNvSpPr/>
            <p:nvPr/>
          </p:nvSpPr>
          <p:spPr>
            <a:xfrm>
              <a:off x="5258919" y="803926"/>
              <a:ext cx="2967003" cy="2959983"/>
            </a:xfrm>
            <a:custGeom>
              <a:avLst/>
              <a:gdLst/>
              <a:ahLst/>
              <a:cxnLst/>
              <a:rect l="l" t="t" r="r" b="b"/>
              <a:pathLst>
                <a:path w="102700" h="102457" extrusionOk="0">
                  <a:moveTo>
                    <a:pt x="102377" y="1"/>
                  </a:moveTo>
                  <a:lnTo>
                    <a:pt x="98101" y="4276"/>
                  </a:lnTo>
                  <a:lnTo>
                    <a:pt x="98101" y="97858"/>
                  </a:lnTo>
                  <a:lnTo>
                    <a:pt x="4519" y="97858"/>
                  </a:lnTo>
                  <a:lnTo>
                    <a:pt x="1" y="102457"/>
                  </a:lnTo>
                  <a:lnTo>
                    <a:pt x="99634" y="102457"/>
                  </a:lnTo>
                  <a:cubicBezTo>
                    <a:pt x="101328" y="102457"/>
                    <a:pt x="102700" y="101005"/>
                    <a:pt x="102700" y="99311"/>
                  </a:cubicBezTo>
                  <a:lnTo>
                    <a:pt x="102700" y="1533"/>
                  </a:lnTo>
                  <a:cubicBezTo>
                    <a:pt x="102700" y="969"/>
                    <a:pt x="102619" y="485"/>
                    <a:pt x="1023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5"/>
            <p:cNvSpPr/>
            <p:nvPr/>
          </p:nvSpPr>
          <p:spPr>
            <a:xfrm>
              <a:off x="3422350" y="731675"/>
              <a:ext cx="4812901" cy="3057819"/>
            </a:xfrm>
            <a:custGeom>
              <a:avLst/>
              <a:gdLst/>
              <a:ahLst/>
              <a:cxnLst/>
              <a:rect l="l" t="t" r="r" b="b"/>
              <a:pathLst>
                <a:path w="166594" h="105926" extrusionOk="0">
                  <a:moveTo>
                    <a:pt x="4034" y="1"/>
                  </a:moveTo>
                  <a:cubicBezTo>
                    <a:pt x="1775" y="1"/>
                    <a:pt x="0" y="1856"/>
                    <a:pt x="0" y="4034"/>
                  </a:cubicBezTo>
                  <a:lnTo>
                    <a:pt x="0" y="101892"/>
                  </a:lnTo>
                  <a:cubicBezTo>
                    <a:pt x="0" y="104070"/>
                    <a:pt x="1775" y="105926"/>
                    <a:pt x="4034" y="105926"/>
                  </a:cubicBezTo>
                  <a:lnTo>
                    <a:pt x="62604" y="105926"/>
                  </a:lnTo>
                  <a:lnTo>
                    <a:pt x="63491" y="105039"/>
                  </a:lnTo>
                  <a:lnTo>
                    <a:pt x="4034" y="104958"/>
                  </a:lnTo>
                  <a:cubicBezTo>
                    <a:pt x="2340" y="104958"/>
                    <a:pt x="968" y="103506"/>
                    <a:pt x="968" y="101812"/>
                  </a:cubicBezTo>
                  <a:lnTo>
                    <a:pt x="968" y="4034"/>
                  </a:lnTo>
                  <a:cubicBezTo>
                    <a:pt x="968" y="2340"/>
                    <a:pt x="2340" y="969"/>
                    <a:pt x="4034" y="969"/>
                  </a:cubicBezTo>
                  <a:lnTo>
                    <a:pt x="163205" y="969"/>
                  </a:lnTo>
                  <a:cubicBezTo>
                    <a:pt x="164334" y="969"/>
                    <a:pt x="165383" y="1534"/>
                    <a:pt x="165867" y="2582"/>
                  </a:cubicBezTo>
                  <a:lnTo>
                    <a:pt x="166593" y="1856"/>
                  </a:lnTo>
                  <a:cubicBezTo>
                    <a:pt x="165787" y="727"/>
                    <a:pt x="164577" y="1"/>
                    <a:pt x="163205" y="1"/>
                  </a:cubicBez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5"/>
            <p:cNvSpPr/>
            <p:nvPr/>
          </p:nvSpPr>
          <p:spPr>
            <a:xfrm>
              <a:off x="8071400" y="760800"/>
              <a:ext cx="153000" cy="153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5"/>
            <p:cNvSpPr/>
            <p:nvPr/>
          </p:nvSpPr>
          <p:spPr>
            <a:xfrm>
              <a:off x="3447978" y="759551"/>
              <a:ext cx="4766301" cy="3004358"/>
            </a:xfrm>
            <a:custGeom>
              <a:avLst/>
              <a:gdLst/>
              <a:ahLst/>
              <a:cxnLst/>
              <a:rect l="l" t="t" r="r" b="b"/>
              <a:pathLst>
                <a:path w="164981" h="103993" extrusionOk="0">
                  <a:moveTo>
                    <a:pt x="82691" y="1273"/>
                  </a:moveTo>
                  <a:cubicBezTo>
                    <a:pt x="83178" y="1273"/>
                    <a:pt x="83660" y="1635"/>
                    <a:pt x="83660" y="2182"/>
                  </a:cubicBezTo>
                  <a:cubicBezTo>
                    <a:pt x="83660" y="2666"/>
                    <a:pt x="83257" y="3150"/>
                    <a:pt x="82692" y="3150"/>
                  </a:cubicBezTo>
                  <a:cubicBezTo>
                    <a:pt x="81885" y="3069"/>
                    <a:pt x="81482" y="2101"/>
                    <a:pt x="82047" y="1537"/>
                  </a:cubicBezTo>
                  <a:cubicBezTo>
                    <a:pt x="82228" y="1355"/>
                    <a:pt x="82460" y="1273"/>
                    <a:pt x="82691" y="1273"/>
                  </a:cubicBezTo>
                  <a:close/>
                  <a:moveTo>
                    <a:pt x="3012" y="1"/>
                  </a:moveTo>
                  <a:cubicBezTo>
                    <a:pt x="1376" y="1"/>
                    <a:pt x="0" y="1420"/>
                    <a:pt x="0" y="3069"/>
                  </a:cubicBezTo>
                  <a:lnTo>
                    <a:pt x="0" y="100927"/>
                  </a:lnTo>
                  <a:cubicBezTo>
                    <a:pt x="81" y="102621"/>
                    <a:pt x="1453" y="103993"/>
                    <a:pt x="3147" y="103993"/>
                  </a:cubicBezTo>
                  <a:lnTo>
                    <a:pt x="62685" y="103993"/>
                  </a:lnTo>
                  <a:lnTo>
                    <a:pt x="67203" y="99394"/>
                  </a:lnTo>
                  <a:lnTo>
                    <a:pt x="4599" y="99394"/>
                  </a:lnTo>
                  <a:lnTo>
                    <a:pt x="4599" y="4602"/>
                  </a:lnTo>
                  <a:lnTo>
                    <a:pt x="160785" y="4602"/>
                  </a:lnTo>
                  <a:lnTo>
                    <a:pt x="160785" y="5812"/>
                  </a:lnTo>
                  <a:lnTo>
                    <a:pt x="164980" y="1617"/>
                  </a:lnTo>
                  <a:cubicBezTo>
                    <a:pt x="164496" y="649"/>
                    <a:pt x="163447" y="4"/>
                    <a:pt x="162318" y="4"/>
                  </a:cubicBezTo>
                  <a:lnTo>
                    <a:pt x="3147" y="4"/>
                  </a:lnTo>
                  <a:cubicBezTo>
                    <a:pt x="3102" y="2"/>
                    <a:pt x="3057" y="1"/>
                    <a:pt x="3012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5"/>
            <p:cNvSpPr/>
            <p:nvPr/>
          </p:nvSpPr>
          <p:spPr>
            <a:xfrm>
              <a:off x="5801964" y="796934"/>
              <a:ext cx="62980" cy="51915"/>
            </a:xfrm>
            <a:custGeom>
              <a:avLst/>
              <a:gdLst/>
              <a:ahLst/>
              <a:cxnLst/>
              <a:rect l="l" t="t" r="r" b="b"/>
              <a:pathLst>
                <a:path w="2180" h="1797" extrusionOk="0">
                  <a:moveTo>
                    <a:pt x="1256" y="171"/>
                  </a:moveTo>
                  <a:cubicBezTo>
                    <a:pt x="1614" y="171"/>
                    <a:pt x="1937" y="458"/>
                    <a:pt x="1937" y="888"/>
                  </a:cubicBezTo>
                  <a:cubicBezTo>
                    <a:pt x="1937" y="1291"/>
                    <a:pt x="1614" y="1614"/>
                    <a:pt x="1211" y="1614"/>
                  </a:cubicBezTo>
                  <a:cubicBezTo>
                    <a:pt x="566" y="1614"/>
                    <a:pt x="324" y="807"/>
                    <a:pt x="727" y="404"/>
                  </a:cubicBezTo>
                  <a:cubicBezTo>
                    <a:pt x="888" y="243"/>
                    <a:pt x="1077" y="171"/>
                    <a:pt x="1256" y="171"/>
                  </a:cubicBezTo>
                  <a:close/>
                  <a:moveTo>
                    <a:pt x="1211" y="1"/>
                  </a:moveTo>
                  <a:cubicBezTo>
                    <a:pt x="404" y="1"/>
                    <a:pt x="1" y="969"/>
                    <a:pt x="566" y="1533"/>
                  </a:cubicBezTo>
                  <a:cubicBezTo>
                    <a:pt x="747" y="1715"/>
                    <a:pt x="979" y="1797"/>
                    <a:pt x="1210" y="1797"/>
                  </a:cubicBezTo>
                  <a:cubicBezTo>
                    <a:pt x="1697" y="1797"/>
                    <a:pt x="2179" y="1435"/>
                    <a:pt x="2179" y="888"/>
                  </a:cubicBezTo>
                  <a:cubicBezTo>
                    <a:pt x="2179" y="404"/>
                    <a:pt x="1776" y="1"/>
                    <a:pt x="1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5"/>
            <p:cNvSpPr/>
            <p:nvPr/>
          </p:nvSpPr>
          <p:spPr>
            <a:xfrm>
              <a:off x="5818287" y="801615"/>
              <a:ext cx="39666" cy="41977"/>
            </a:xfrm>
            <a:custGeom>
              <a:avLst/>
              <a:gdLst/>
              <a:ahLst/>
              <a:cxnLst/>
              <a:rect l="l" t="t" r="r" b="b"/>
              <a:pathLst>
                <a:path w="1373" h="1453" extrusionOk="0">
                  <a:moveTo>
                    <a:pt x="646" y="0"/>
                  </a:moveTo>
                  <a:cubicBezTo>
                    <a:pt x="243" y="0"/>
                    <a:pt x="1" y="323"/>
                    <a:pt x="1" y="726"/>
                  </a:cubicBezTo>
                  <a:cubicBezTo>
                    <a:pt x="1" y="1129"/>
                    <a:pt x="243" y="1452"/>
                    <a:pt x="646" y="1452"/>
                  </a:cubicBezTo>
                  <a:cubicBezTo>
                    <a:pt x="1049" y="1452"/>
                    <a:pt x="1372" y="1129"/>
                    <a:pt x="1372" y="726"/>
                  </a:cubicBezTo>
                  <a:cubicBezTo>
                    <a:pt x="1372" y="323"/>
                    <a:pt x="1049" y="0"/>
                    <a:pt x="646" y="0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5"/>
            <p:cNvSpPr/>
            <p:nvPr/>
          </p:nvSpPr>
          <p:spPr>
            <a:xfrm>
              <a:off x="5338300" y="3789525"/>
              <a:ext cx="1000500" cy="185400"/>
            </a:xfrm>
            <a:prstGeom prst="rect">
              <a:avLst/>
            </a:prstGeom>
            <a:gradFill>
              <a:gsLst>
                <a:gs pos="0">
                  <a:srgbClr val="A0A0A0"/>
                </a:gs>
                <a:gs pos="36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6" name="Google Shape;816;p55"/>
          <p:cNvSpPr txBox="1">
            <a:spLocks noGrp="1"/>
          </p:cNvSpPr>
          <p:nvPr>
            <p:ph type="title"/>
          </p:nvPr>
        </p:nvSpPr>
        <p:spPr>
          <a:xfrm>
            <a:off x="53954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Версия для ПК</a:t>
            </a:r>
            <a:endParaRPr sz="2800" dirty="0"/>
          </a:p>
        </p:txBody>
      </p:sp>
      <p:sp>
        <p:nvSpPr>
          <p:cNvPr id="817" name="Google Shape;817;p55"/>
          <p:cNvSpPr txBox="1">
            <a:spLocks noGrp="1"/>
          </p:cNvSpPr>
          <p:nvPr>
            <p:ph type="subTitle" idx="1"/>
          </p:nvPr>
        </p:nvSpPr>
        <p:spPr>
          <a:xfrm>
            <a:off x="5395400" y="2839950"/>
            <a:ext cx="2770200" cy="12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На любых современных мониторах с высоким разрешением</a:t>
            </a:r>
            <a:endParaRPr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32" y="958368"/>
            <a:ext cx="4002767" cy="225155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16</a:t>
            </a:fld>
            <a:endParaRPr lang="es" sz="1800"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0132"/>
          <a:stretch/>
        </p:blipFill>
        <p:spPr>
          <a:xfrm>
            <a:off x="5223013" y="746168"/>
            <a:ext cx="1963600" cy="3821070"/>
          </a:xfrm>
          <a:prstGeom prst="rect">
            <a:avLst/>
          </a:prstGeom>
        </p:spPr>
      </p:pic>
      <p:sp>
        <p:nvSpPr>
          <p:cNvPr id="822" name="Google Shape;822;p56"/>
          <p:cNvSpPr txBox="1">
            <a:spLocks noGrp="1"/>
          </p:cNvSpPr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Версия для смартфонов</a:t>
            </a:r>
            <a:endParaRPr sz="2800" dirty="0"/>
          </a:p>
        </p:txBody>
      </p:sp>
      <p:sp>
        <p:nvSpPr>
          <p:cNvPr id="823" name="Google Shape;823;p56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Удобное пользование даже на маленьких экранах</a:t>
            </a:r>
            <a:endParaRPr sz="16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grpSp>
        <p:nvGrpSpPr>
          <p:cNvPr id="824" name="Google Shape;824;p56"/>
          <p:cNvGrpSpPr/>
          <p:nvPr/>
        </p:nvGrpSpPr>
        <p:grpSpPr>
          <a:xfrm>
            <a:off x="5156561" y="381000"/>
            <a:ext cx="2085025" cy="4457700"/>
            <a:chOff x="2487400" y="238125"/>
            <a:chExt cx="2621025" cy="5226675"/>
          </a:xfrm>
        </p:grpSpPr>
        <p:sp>
          <p:nvSpPr>
            <p:cNvPr id="825" name="Google Shape;825;p56"/>
            <p:cNvSpPr/>
            <p:nvPr/>
          </p:nvSpPr>
          <p:spPr>
            <a:xfrm>
              <a:off x="2487400" y="238125"/>
              <a:ext cx="2621025" cy="5226675"/>
            </a:xfrm>
            <a:custGeom>
              <a:avLst/>
              <a:gdLst/>
              <a:ahLst/>
              <a:cxnLst/>
              <a:rect l="l" t="t" r="r" b="b"/>
              <a:pathLst>
                <a:path w="104841" h="209067" extrusionOk="0">
                  <a:moveTo>
                    <a:pt x="88809" y="1142"/>
                  </a:moveTo>
                  <a:cubicBezTo>
                    <a:pt x="97330" y="1142"/>
                    <a:pt x="104270" y="8082"/>
                    <a:pt x="104270" y="16602"/>
                  </a:cubicBezTo>
                  <a:lnTo>
                    <a:pt x="104270" y="192025"/>
                  </a:lnTo>
                  <a:cubicBezTo>
                    <a:pt x="104270" y="200546"/>
                    <a:pt x="97330" y="207486"/>
                    <a:pt x="88809" y="207486"/>
                  </a:cubicBezTo>
                  <a:lnTo>
                    <a:pt x="16251" y="207486"/>
                  </a:lnTo>
                  <a:cubicBezTo>
                    <a:pt x="7730" y="207486"/>
                    <a:pt x="791" y="200546"/>
                    <a:pt x="791" y="192025"/>
                  </a:cubicBezTo>
                  <a:lnTo>
                    <a:pt x="791" y="16602"/>
                  </a:lnTo>
                  <a:cubicBezTo>
                    <a:pt x="791" y="8082"/>
                    <a:pt x="7730" y="1142"/>
                    <a:pt x="16251" y="1142"/>
                  </a:cubicBezTo>
                  <a:close/>
                  <a:moveTo>
                    <a:pt x="15460" y="0"/>
                  </a:moveTo>
                  <a:cubicBezTo>
                    <a:pt x="6940" y="0"/>
                    <a:pt x="0" y="6940"/>
                    <a:pt x="0" y="15460"/>
                  </a:cubicBezTo>
                  <a:lnTo>
                    <a:pt x="0" y="193606"/>
                  </a:lnTo>
                  <a:cubicBezTo>
                    <a:pt x="0" y="202127"/>
                    <a:pt x="6940" y="209067"/>
                    <a:pt x="15460" y="209067"/>
                  </a:cubicBezTo>
                  <a:lnTo>
                    <a:pt x="89380" y="209067"/>
                  </a:lnTo>
                  <a:cubicBezTo>
                    <a:pt x="97901" y="209067"/>
                    <a:pt x="104841" y="202127"/>
                    <a:pt x="104841" y="193606"/>
                  </a:cubicBezTo>
                  <a:lnTo>
                    <a:pt x="104841" y="15460"/>
                  </a:lnTo>
                  <a:cubicBezTo>
                    <a:pt x="104841" y="6940"/>
                    <a:pt x="97901" y="0"/>
                    <a:pt x="89380" y="0"/>
                  </a:cubicBezTo>
                  <a:close/>
                </a:path>
              </a:pathLst>
            </a:custGeom>
            <a:solidFill>
              <a:srgbClr val="818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6"/>
            <p:cNvSpPr/>
            <p:nvPr/>
          </p:nvSpPr>
          <p:spPr>
            <a:xfrm>
              <a:off x="3766600" y="5195775"/>
              <a:ext cx="67000" cy="64800"/>
            </a:xfrm>
            <a:custGeom>
              <a:avLst/>
              <a:gdLst/>
              <a:ahLst/>
              <a:cxnLst/>
              <a:rect l="l" t="t" r="r" b="b"/>
              <a:pathLst>
                <a:path w="2680" h="2592" extrusionOk="0">
                  <a:moveTo>
                    <a:pt x="1" y="0"/>
                  </a:moveTo>
                  <a:lnTo>
                    <a:pt x="1" y="2591"/>
                  </a:lnTo>
                  <a:lnTo>
                    <a:pt x="2680" y="2591"/>
                  </a:lnTo>
                  <a:lnTo>
                    <a:pt x="2680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6"/>
            <p:cNvSpPr/>
            <p:nvPr/>
          </p:nvSpPr>
          <p:spPr>
            <a:xfrm>
              <a:off x="2507150" y="266650"/>
              <a:ext cx="2587000" cy="5158625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6"/>
            <p:cNvSpPr/>
            <p:nvPr/>
          </p:nvSpPr>
          <p:spPr>
            <a:xfrm>
              <a:off x="3505950" y="480600"/>
              <a:ext cx="567450" cy="35425"/>
            </a:xfrm>
            <a:custGeom>
              <a:avLst/>
              <a:gdLst/>
              <a:ahLst/>
              <a:cxnLst/>
              <a:rect l="l" t="t" r="r" b="b"/>
              <a:pathLst>
                <a:path w="22698" h="1417" extrusionOk="0">
                  <a:moveTo>
                    <a:pt x="909" y="0"/>
                  </a:moveTo>
                  <a:cubicBezTo>
                    <a:pt x="0" y="0"/>
                    <a:pt x="13" y="1417"/>
                    <a:pt x="946" y="1417"/>
                  </a:cubicBezTo>
                  <a:cubicBezTo>
                    <a:pt x="973" y="1417"/>
                    <a:pt x="1000" y="1415"/>
                    <a:pt x="1027" y="1413"/>
                  </a:cubicBezTo>
                  <a:lnTo>
                    <a:pt x="21671" y="1413"/>
                  </a:lnTo>
                  <a:cubicBezTo>
                    <a:pt x="21698" y="1415"/>
                    <a:pt x="21725" y="1417"/>
                    <a:pt x="21752" y="1417"/>
                  </a:cubicBezTo>
                  <a:cubicBezTo>
                    <a:pt x="22685" y="1417"/>
                    <a:pt x="22697" y="0"/>
                    <a:pt x="21789" y="0"/>
                  </a:cubicBezTo>
                  <a:cubicBezTo>
                    <a:pt x="21751" y="0"/>
                    <a:pt x="21712" y="3"/>
                    <a:pt x="21671" y="8"/>
                  </a:cubicBezTo>
                  <a:lnTo>
                    <a:pt x="1027" y="8"/>
                  </a:lnTo>
                  <a:cubicBezTo>
                    <a:pt x="986" y="3"/>
                    <a:pt x="947" y="0"/>
                    <a:pt x="909" y="0"/>
                  </a:cubicBez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6"/>
            <p:cNvSpPr/>
            <p:nvPr/>
          </p:nvSpPr>
          <p:spPr>
            <a:xfrm>
              <a:off x="2967225" y="5182600"/>
              <a:ext cx="97750" cy="13200"/>
            </a:xfrm>
            <a:custGeom>
              <a:avLst/>
              <a:gdLst/>
              <a:ahLst/>
              <a:cxnLst/>
              <a:rect l="l" t="t" r="r" b="b"/>
              <a:pathLst>
                <a:path w="3910" h="528" extrusionOk="0">
                  <a:moveTo>
                    <a:pt x="1" y="0"/>
                  </a:moveTo>
                  <a:lnTo>
                    <a:pt x="1" y="527"/>
                  </a:lnTo>
                  <a:lnTo>
                    <a:pt x="3910" y="527"/>
                  </a:lnTo>
                  <a:lnTo>
                    <a:pt x="3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6"/>
            <p:cNvSpPr/>
            <p:nvPr/>
          </p:nvSpPr>
          <p:spPr>
            <a:xfrm>
              <a:off x="3756725" y="5184775"/>
              <a:ext cx="86775" cy="85675"/>
            </a:xfrm>
            <a:custGeom>
              <a:avLst/>
              <a:gdLst/>
              <a:ahLst/>
              <a:cxnLst/>
              <a:rect l="l" t="t" r="r" b="b"/>
              <a:pathLst>
                <a:path w="3471" h="3427" extrusionOk="0">
                  <a:moveTo>
                    <a:pt x="3075" y="440"/>
                  </a:moveTo>
                  <a:lnTo>
                    <a:pt x="3075" y="3031"/>
                  </a:lnTo>
                  <a:lnTo>
                    <a:pt x="396" y="3031"/>
                  </a:lnTo>
                  <a:lnTo>
                    <a:pt x="396" y="440"/>
                  </a:lnTo>
                  <a:close/>
                  <a:moveTo>
                    <a:pt x="220" y="1"/>
                  </a:moveTo>
                  <a:cubicBezTo>
                    <a:pt x="88" y="1"/>
                    <a:pt x="0" y="89"/>
                    <a:pt x="0" y="220"/>
                  </a:cubicBezTo>
                  <a:lnTo>
                    <a:pt x="0" y="3251"/>
                  </a:lnTo>
                  <a:cubicBezTo>
                    <a:pt x="0" y="3339"/>
                    <a:pt x="88" y="3427"/>
                    <a:pt x="220" y="3427"/>
                  </a:cubicBezTo>
                  <a:lnTo>
                    <a:pt x="3294" y="3427"/>
                  </a:lnTo>
                  <a:cubicBezTo>
                    <a:pt x="3382" y="3427"/>
                    <a:pt x="3470" y="3339"/>
                    <a:pt x="3470" y="3251"/>
                  </a:cubicBezTo>
                  <a:lnTo>
                    <a:pt x="3470" y="220"/>
                  </a:lnTo>
                  <a:cubicBezTo>
                    <a:pt x="3470" y="89"/>
                    <a:pt x="3382" y="1"/>
                    <a:pt x="3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6"/>
            <p:cNvSpPr/>
            <p:nvPr/>
          </p:nvSpPr>
          <p:spPr>
            <a:xfrm>
              <a:off x="4480325" y="5179850"/>
              <a:ext cx="50525" cy="102125"/>
            </a:xfrm>
            <a:custGeom>
              <a:avLst/>
              <a:gdLst/>
              <a:ahLst/>
              <a:cxnLst/>
              <a:rect l="l" t="t" r="r" b="b"/>
              <a:pathLst>
                <a:path w="2021" h="4085" extrusionOk="0">
                  <a:moveTo>
                    <a:pt x="1818" y="0"/>
                  </a:moveTo>
                  <a:cubicBezTo>
                    <a:pt x="1768" y="0"/>
                    <a:pt x="1714" y="22"/>
                    <a:pt x="1670" y="66"/>
                  </a:cubicBezTo>
                  <a:lnTo>
                    <a:pt x="264" y="1516"/>
                  </a:lnTo>
                  <a:cubicBezTo>
                    <a:pt x="88" y="1647"/>
                    <a:pt x="1" y="1823"/>
                    <a:pt x="45" y="2043"/>
                  </a:cubicBezTo>
                  <a:cubicBezTo>
                    <a:pt x="1" y="2262"/>
                    <a:pt x="88" y="2438"/>
                    <a:pt x="264" y="2614"/>
                  </a:cubicBezTo>
                  <a:lnTo>
                    <a:pt x="1670" y="4019"/>
                  </a:lnTo>
                  <a:cubicBezTo>
                    <a:pt x="1714" y="4063"/>
                    <a:pt x="1768" y="4085"/>
                    <a:pt x="1823" y="4085"/>
                  </a:cubicBezTo>
                  <a:cubicBezTo>
                    <a:pt x="1878" y="4085"/>
                    <a:pt x="1933" y="4063"/>
                    <a:pt x="1977" y="4019"/>
                  </a:cubicBezTo>
                  <a:cubicBezTo>
                    <a:pt x="2021" y="3931"/>
                    <a:pt x="2021" y="3799"/>
                    <a:pt x="1977" y="3712"/>
                  </a:cubicBezTo>
                  <a:lnTo>
                    <a:pt x="528" y="2306"/>
                  </a:lnTo>
                  <a:cubicBezTo>
                    <a:pt x="484" y="2218"/>
                    <a:pt x="440" y="2130"/>
                    <a:pt x="440" y="2043"/>
                  </a:cubicBezTo>
                  <a:cubicBezTo>
                    <a:pt x="440" y="1955"/>
                    <a:pt x="484" y="1867"/>
                    <a:pt x="528" y="1823"/>
                  </a:cubicBezTo>
                  <a:lnTo>
                    <a:pt x="1933" y="374"/>
                  </a:lnTo>
                  <a:cubicBezTo>
                    <a:pt x="2021" y="286"/>
                    <a:pt x="2021" y="154"/>
                    <a:pt x="1933" y="66"/>
                  </a:cubicBezTo>
                  <a:cubicBezTo>
                    <a:pt x="1911" y="22"/>
                    <a:pt x="1867" y="0"/>
                    <a:pt x="1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17</a:t>
            </a:fld>
            <a:endParaRPr lang="es" sz="2400"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7"/>
          <p:cNvSpPr txBox="1">
            <a:spLocks noGrp="1"/>
          </p:cNvSpPr>
          <p:nvPr>
            <p:ph type="title"/>
          </p:nvPr>
        </p:nvSpPr>
        <p:spPr>
          <a:xfrm>
            <a:off x="4696274" y="1725450"/>
            <a:ext cx="3152325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dirty="0" smtClean="0"/>
              <a:t>Планшетные ПК</a:t>
            </a:r>
            <a:endParaRPr dirty="0"/>
          </a:p>
        </p:txBody>
      </p:sp>
      <p:sp>
        <p:nvSpPr>
          <p:cNvPr id="838" name="Google Shape;838;p57"/>
          <p:cNvSpPr txBox="1">
            <a:spLocks noGrp="1"/>
          </p:cNvSpPr>
          <p:nvPr>
            <p:ph type="subTitle" idx="1"/>
          </p:nvPr>
        </p:nvSpPr>
        <p:spPr>
          <a:xfrm>
            <a:off x="4696275" y="2839950"/>
            <a:ext cx="2857984" cy="12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Комфортный просмотр контента на любых устройствах</a:t>
            </a:r>
            <a:endParaRPr sz="1600" dirty="0">
              <a:solidFill>
                <a:schemeClr val="tx1"/>
              </a:solidFill>
            </a:endParaRPr>
          </a:p>
        </p:txBody>
      </p:sp>
      <p:grpSp>
        <p:nvGrpSpPr>
          <p:cNvPr id="840" name="Google Shape;840;p57"/>
          <p:cNvGrpSpPr/>
          <p:nvPr/>
        </p:nvGrpSpPr>
        <p:grpSpPr>
          <a:xfrm>
            <a:off x="1014863" y="400175"/>
            <a:ext cx="3266509" cy="4446607"/>
            <a:chOff x="887870" y="706370"/>
            <a:chExt cx="2740130" cy="3730062"/>
          </a:xfrm>
        </p:grpSpPr>
        <p:sp>
          <p:nvSpPr>
            <p:cNvPr id="841" name="Google Shape;841;p57"/>
            <p:cNvSpPr/>
            <p:nvPr/>
          </p:nvSpPr>
          <p:spPr>
            <a:xfrm>
              <a:off x="3581500" y="959825"/>
              <a:ext cx="46500" cy="877500"/>
            </a:xfrm>
            <a:prstGeom prst="rect">
              <a:avLst/>
            </a:prstGeom>
            <a:solidFill>
              <a:srgbClr val="818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7"/>
            <p:cNvSpPr/>
            <p:nvPr/>
          </p:nvSpPr>
          <p:spPr>
            <a:xfrm>
              <a:off x="3396025" y="886550"/>
              <a:ext cx="205200" cy="105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7"/>
            <p:cNvSpPr/>
            <p:nvPr/>
          </p:nvSpPr>
          <p:spPr>
            <a:xfrm>
              <a:off x="934050" y="4331500"/>
              <a:ext cx="46425" cy="60125"/>
            </a:xfrm>
            <a:custGeom>
              <a:avLst/>
              <a:gdLst/>
              <a:ahLst/>
              <a:cxnLst/>
              <a:rect l="l" t="t" r="r" b="b"/>
              <a:pathLst>
                <a:path w="1857" h="2405" extrusionOk="0">
                  <a:moveTo>
                    <a:pt x="0" y="2405"/>
                  </a:moveTo>
                  <a:lnTo>
                    <a:pt x="714" y="0"/>
                  </a:lnTo>
                  <a:lnTo>
                    <a:pt x="1857" y="1190"/>
                  </a:lnTo>
                  <a:lnTo>
                    <a:pt x="1476" y="2024"/>
                  </a:lnTo>
                  <a:close/>
                </a:path>
              </a:pathLst>
            </a:custGeom>
            <a:solidFill>
              <a:srgbClr val="818284"/>
            </a:solidFill>
            <a:ln>
              <a:noFill/>
            </a:ln>
          </p:spPr>
        </p:sp>
        <p:sp>
          <p:nvSpPr>
            <p:cNvPr id="844" name="Google Shape;844;p57"/>
            <p:cNvSpPr/>
            <p:nvPr/>
          </p:nvSpPr>
          <p:spPr>
            <a:xfrm>
              <a:off x="907850" y="4205875"/>
              <a:ext cx="239325" cy="176825"/>
            </a:xfrm>
            <a:custGeom>
              <a:avLst/>
              <a:gdLst/>
              <a:ahLst/>
              <a:cxnLst/>
              <a:rect l="l" t="t" r="r" b="b"/>
              <a:pathLst>
                <a:path w="9573" h="7073" extrusionOk="0">
                  <a:moveTo>
                    <a:pt x="8620" y="0"/>
                  </a:moveTo>
                  <a:lnTo>
                    <a:pt x="6525" y="0"/>
                  </a:lnTo>
                  <a:lnTo>
                    <a:pt x="333" y="3525"/>
                  </a:lnTo>
                  <a:lnTo>
                    <a:pt x="0" y="4477"/>
                  </a:lnTo>
                  <a:lnTo>
                    <a:pt x="1072" y="6215"/>
                  </a:lnTo>
                  <a:lnTo>
                    <a:pt x="2119" y="7073"/>
                  </a:lnTo>
                  <a:lnTo>
                    <a:pt x="7620" y="6358"/>
                  </a:lnTo>
                  <a:lnTo>
                    <a:pt x="9573" y="13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grpSp>
          <p:nvGrpSpPr>
            <p:cNvPr id="845" name="Google Shape;845;p57"/>
            <p:cNvGrpSpPr/>
            <p:nvPr/>
          </p:nvGrpSpPr>
          <p:grpSpPr>
            <a:xfrm>
              <a:off x="887870" y="706370"/>
              <a:ext cx="2739956" cy="3730062"/>
              <a:chOff x="5008000" y="1238975"/>
              <a:chExt cx="2349675" cy="3198750"/>
            </a:xfrm>
          </p:grpSpPr>
          <p:sp>
            <p:nvSpPr>
              <p:cNvPr id="846" name="Google Shape;846;p57"/>
              <p:cNvSpPr/>
              <p:nvPr/>
            </p:nvSpPr>
            <p:spPr>
              <a:xfrm>
                <a:off x="5046325" y="2088050"/>
                <a:ext cx="2311350" cy="2349675"/>
              </a:xfrm>
              <a:custGeom>
                <a:avLst/>
                <a:gdLst/>
                <a:ahLst/>
                <a:cxnLst/>
                <a:rect l="l" t="t" r="r" b="b"/>
                <a:pathLst>
                  <a:path w="92454" h="93987" extrusionOk="0">
                    <a:moveTo>
                      <a:pt x="92454" y="1"/>
                    </a:moveTo>
                    <a:lnTo>
                      <a:pt x="91566" y="888"/>
                    </a:lnTo>
                    <a:lnTo>
                      <a:pt x="91566" y="88904"/>
                    </a:lnTo>
                    <a:cubicBezTo>
                      <a:pt x="91566" y="91163"/>
                      <a:pt x="89630" y="93018"/>
                      <a:pt x="87371" y="93018"/>
                    </a:cubicBezTo>
                    <a:lnTo>
                      <a:pt x="3550" y="93018"/>
                    </a:lnTo>
                    <a:cubicBezTo>
                      <a:pt x="2421" y="93018"/>
                      <a:pt x="1372" y="92615"/>
                      <a:pt x="646" y="91808"/>
                    </a:cubicBezTo>
                    <a:lnTo>
                      <a:pt x="1" y="92453"/>
                    </a:lnTo>
                    <a:cubicBezTo>
                      <a:pt x="969" y="93341"/>
                      <a:pt x="2179" y="93906"/>
                      <a:pt x="3550" y="93986"/>
                    </a:cubicBezTo>
                    <a:lnTo>
                      <a:pt x="87371" y="93986"/>
                    </a:lnTo>
                    <a:cubicBezTo>
                      <a:pt x="90114" y="93906"/>
                      <a:pt x="92373" y="91647"/>
                      <a:pt x="92454" y="88904"/>
                    </a:cubicBezTo>
                    <a:lnTo>
                      <a:pt x="92454" y="1"/>
                    </a:lnTo>
                    <a:close/>
                  </a:path>
                </a:pathLst>
              </a:custGeom>
              <a:solidFill>
                <a:srgbClr val="8182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57"/>
              <p:cNvSpPr/>
              <p:nvPr/>
            </p:nvSpPr>
            <p:spPr>
              <a:xfrm>
                <a:off x="6073286" y="4266572"/>
                <a:ext cx="226819" cy="103207"/>
              </a:xfrm>
              <a:custGeom>
                <a:avLst/>
                <a:gdLst/>
                <a:ahLst/>
                <a:cxnLst/>
                <a:rect l="l" t="t" r="r" b="b"/>
                <a:pathLst>
                  <a:path w="7131" h="3245" extrusionOk="0">
                    <a:moveTo>
                      <a:pt x="2071" y="0"/>
                    </a:moveTo>
                    <a:cubicBezTo>
                      <a:pt x="1" y="0"/>
                      <a:pt x="24" y="3244"/>
                      <a:pt x="2141" y="3244"/>
                    </a:cubicBezTo>
                    <a:cubicBezTo>
                      <a:pt x="2189" y="3244"/>
                      <a:pt x="2239" y="3242"/>
                      <a:pt x="2290" y="3239"/>
                    </a:cubicBezTo>
                    <a:lnTo>
                      <a:pt x="5114" y="3239"/>
                    </a:lnTo>
                    <a:cubicBezTo>
                      <a:pt x="7131" y="3078"/>
                      <a:pt x="7131" y="173"/>
                      <a:pt x="5114" y="12"/>
                    </a:cubicBezTo>
                    <a:lnTo>
                      <a:pt x="2290" y="12"/>
                    </a:lnTo>
                    <a:cubicBezTo>
                      <a:pt x="2215" y="4"/>
                      <a:pt x="2141" y="0"/>
                      <a:pt x="20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57"/>
              <p:cNvSpPr/>
              <p:nvPr/>
            </p:nvSpPr>
            <p:spPr>
              <a:xfrm>
                <a:off x="5062475" y="2110250"/>
                <a:ext cx="2273025" cy="2305275"/>
              </a:xfrm>
              <a:custGeom>
                <a:avLst/>
                <a:gdLst/>
                <a:ahLst/>
                <a:cxnLst/>
                <a:rect l="l" t="t" r="r" b="b"/>
                <a:pathLst>
                  <a:path w="90921" h="92211" extrusionOk="0">
                    <a:moveTo>
                      <a:pt x="46227" y="86644"/>
                    </a:moveTo>
                    <a:cubicBezTo>
                      <a:pt x="48728" y="86644"/>
                      <a:pt x="48728" y="90355"/>
                      <a:pt x="46227" y="90355"/>
                    </a:cubicBezTo>
                    <a:lnTo>
                      <a:pt x="43403" y="90355"/>
                    </a:lnTo>
                    <a:cubicBezTo>
                      <a:pt x="40902" y="90355"/>
                      <a:pt x="40902" y="86644"/>
                      <a:pt x="43403" y="86644"/>
                    </a:cubicBezTo>
                    <a:close/>
                    <a:moveTo>
                      <a:pt x="90920" y="0"/>
                    </a:moveTo>
                    <a:lnTo>
                      <a:pt x="83821" y="7019"/>
                    </a:lnTo>
                    <a:lnTo>
                      <a:pt x="83821" y="85192"/>
                    </a:lnTo>
                    <a:lnTo>
                      <a:pt x="5809" y="85192"/>
                    </a:lnTo>
                    <a:lnTo>
                      <a:pt x="0" y="91001"/>
                    </a:lnTo>
                    <a:cubicBezTo>
                      <a:pt x="726" y="91727"/>
                      <a:pt x="1775" y="92211"/>
                      <a:pt x="2904" y="92211"/>
                    </a:cubicBezTo>
                    <a:lnTo>
                      <a:pt x="86725" y="92130"/>
                    </a:lnTo>
                    <a:cubicBezTo>
                      <a:pt x="88984" y="92130"/>
                      <a:pt x="90920" y="90275"/>
                      <a:pt x="90920" y="88016"/>
                    </a:cubicBezTo>
                    <a:lnTo>
                      <a:pt x="9092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57"/>
              <p:cNvSpPr/>
              <p:nvPr/>
            </p:nvSpPr>
            <p:spPr>
              <a:xfrm>
                <a:off x="6085025" y="4276350"/>
                <a:ext cx="195650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3712" extrusionOk="0">
                    <a:moveTo>
                      <a:pt x="2352" y="237"/>
                    </a:moveTo>
                    <a:cubicBezTo>
                      <a:pt x="2400" y="237"/>
                      <a:pt x="2450" y="239"/>
                      <a:pt x="2501" y="242"/>
                    </a:cubicBezTo>
                    <a:lnTo>
                      <a:pt x="5325" y="242"/>
                    </a:lnTo>
                    <a:cubicBezTo>
                      <a:pt x="7342" y="404"/>
                      <a:pt x="7342" y="3389"/>
                      <a:pt x="5325" y="3550"/>
                    </a:cubicBezTo>
                    <a:lnTo>
                      <a:pt x="2501" y="3550"/>
                    </a:lnTo>
                    <a:cubicBezTo>
                      <a:pt x="2450" y="3553"/>
                      <a:pt x="2400" y="3555"/>
                      <a:pt x="2352" y="3555"/>
                    </a:cubicBezTo>
                    <a:cubicBezTo>
                      <a:pt x="211" y="3555"/>
                      <a:pt x="211" y="237"/>
                      <a:pt x="2352" y="237"/>
                    </a:cubicBezTo>
                    <a:close/>
                    <a:moveTo>
                      <a:pt x="2501" y="0"/>
                    </a:moveTo>
                    <a:cubicBezTo>
                      <a:pt x="0" y="0"/>
                      <a:pt x="0" y="3711"/>
                      <a:pt x="2501" y="3711"/>
                    </a:cubicBezTo>
                    <a:lnTo>
                      <a:pt x="5325" y="3711"/>
                    </a:lnTo>
                    <a:cubicBezTo>
                      <a:pt x="7826" y="3711"/>
                      <a:pt x="7826" y="0"/>
                      <a:pt x="53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57"/>
              <p:cNvSpPr/>
              <p:nvPr/>
            </p:nvSpPr>
            <p:spPr>
              <a:xfrm>
                <a:off x="5008000" y="1238975"/>
                <a:ext cx="2347675" cy="3160425"/>
              </a:xfrm>
              <a:custGeom>
                <a:avLst/>
                <a:gdLst/>
                <a:ahLst/>
                <a:cxnLst/>
                <a:rect l="l" t="t" r="r" b="b"/>
                <a:pathLst>
                  <a:path w="93907" h="126417" extrusionOk="0">
                    <a:moveTo>
                      <a:pt x="5083" y="0"/>
                    </a:moveTo>
                    <a:cubicBezTo>
                      <a:pt x="2260" y="0"/>
                      <a:pt x="1" y="2259"/>
                      <a:pt x="1" y="5082"/>
                    </a:cubicBezTo>
                    <a:lnTo>
                      <a:pt x="1" y="122867"/>
                    </a:lnTo>
                    <a:cubicBezTo>
                      <a:pt x="1" y="124158"/>
                      <a:pt x="566" y="125448"/>
                      <a:pt x="1534" y="126416"/>
                    </a:cubicBezTo>
                    <a:lnTo>
                      <a:pt x="2098" y="125771"/>
                    </a:lnTo>
                    <a:cubicBezTo>
                      <a:pt x="1372" y="124964"/>
                      <a:pt x="888" y="123915"/>
                      <a:pt x="888" y="122867"/>
                    </a:cubicBezTo>
                    <a:lnTo>
                      <a:pt x="888" y="5082"/>
                    </a:lnTo>
                    <a:cubicBezTo>
                      <a:pt x="888" y="2743"/>
                      <a:pt x="2744" y="887"/>
                      <a:pt x="5083" y="887"/>
                    </a:cubicBezTo>
                    <a:lnTo>
                      <a:pt x="88904" y="887"/>
                    </a:lnTo>
                    <a:cubicBezTo>
                      <a:pt x="91244" y="887"/>
                      <a:pt x="93099" y="2743"/>
                      <a:pt x="93099" y="5082"/>
                    </a:cubicBezTo>
                    <a:lnTo>
                      <a:pt x="93099" y="34851"/>
                    </a:lnTo>
                    <a:lnTo>
                      <a:pt x="93906" y="33964"/>
                    </a:lnTo>
                    <a:lnTo>
                      <a:pt x="93906" y="5082"/>
                    </a:lnTo>
                    <a:cubicBezTo>
                      <a:pt x="93906" y="2259"/>
                      <a:pt x="91728" y="0"/>
                      <a:pt x="88904" y="0"/>
                    </a:cubicBezTo>
                    <a:close/>
                  </a:path>
                </a:pathLst>
              </a:custGeom>
              <a:solidFill>
                <a:srgbClr val="A5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57"/>
              <p:cNvSpPr/>
              <p:nvPr/>
            </p:nvSpPr>
            <p:spPr>
              <a:xfrm>
                <a:off x="6165700" y="1325900"/>
                <a:ext cx="42375" cy="36125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445" extrusionOk="0">
                    <a:moveTo>
                      <a:pt x="681" y="1"/>
                    </a:moveTo>
                    <a:cubicBezTo>
                      <a:pt x="323" y="1"/>
                      <a:pt x="0" y="288"/>
                      <a:pt x="0" y="718"/>
                    </a:cubicBezTo>
                    <a:cubicBezTo>
                      <a:pt x="0" y="1121"/>
                      <a:pt x="323" y="1444"/>
                      <a:pt x="726" y="1444"/>
                    </a:cubicBezTo>
                    <a:cubicBezTo>
                      <a:pt x="1372" y="1444"/>
                      <a:pt x="1694" y="637"/>
                      <a:pt x="1210" y="234"/>
                    </a:cubicBezTo>
                    <a:cubicBezTo>
                      <a:pt x="1049" y="73"/>
                      <a:pt x="861" y="1"/>
                      <a:pt x="681" y="1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57"/>
              <p:cNvSpPr/>
              <p:nvPr/>
            </p:nvSpPr>
            <p:spPr>
              <a:xfrm>
                <a:off x="5030200" y="1261150"/>
                <a:ext cx="2305300" cy="3122100"/>
              </a:xfrm>
              <a:custGeom>
                <a:avLst/>
                <a:gdLst/>
                <a:ahLst/>
                <a:cxnLst/>
                <a:rect l="l" t="t" r="r" b="b"/>
                <a:pathLst>
                  <a:path w="92212" h="124884" extrusionOk="0">
                    <a:moveTo>
                      <a:pt x="46146" y="2340"/>
                    </a:moveTo>
                    <a:cubicBezTo>
                      <a:pt x="46953" y="2421"/>
                      <a:pt x="47276" y="3469"/>
                      <a:pt x="46711" y="4034"/>
                    </a:cubicBezTo>
                    <a:cubicBezTo>
                      <a:pt x="46517" y="4204"/>
                      <a:pt x="46294" y="4279"/>
                      <a:pt x="46077" y="4279"/>
                    </a:cubicBezTo>
                    <a:cubicBezTo>
                      <a:pt x="45571" y="4279"/>
                      <a:pt x="45097" y="3872"/>
                      <a:pt x="45097" y="3308"/>
                    </a:cubicBezTo>
                    <a:cubicBezTo>
                      <a:pt x="45097" y="2743"/>
                      <a:pt x="45581" y="2340"/>
                      <a:pt x="46146" y="2340"/>
                    </a:cubicBezTo>
                    <a:close/>
                    <a:moveTo>
                      <a:pt x="7080" y="119095"/>
                    </a:moveTo>
                    <a:lnTo>
                      <a:pt x="7019" y="119156"/>
                    </a:lnTo>
                    <a:lnTo>
                      <a:pt x="7019" y="119156"/>
                    </a:lnTo>
                    <a:lnTo>
                      <a:pt x="7080" y="119095"/>
                    </a:lnTo>
                    <a:close/>
                    <a:moveTo>
                      <a:pt x="4195" y="0"/>
                    </a:moveTo>
                    <a:cubicBezTo>
                      <a:pt x="1856" y="0"/>
                      <a:pt x="0" y="1856"/>
                      <a:pt x="0" y="4195"/>
                    </a:cubicBezTo>
                    <a:lnTo>
                      <a:pt x="0" y="121980"/>
                    </a:lnTo>
                    <a:cubicBezTo>
                      <a:pt x="0" y="123028"/>
                      <a:pt x="484" y="124077"/>
                      <a:pt x="1291" y="124884"/>
                    </a:cubicBezTo>
                    <a:lnTo>
                      <a:pt x="7019" y="119156"/>
                    </a:lnTo>
                    <a:lnTo>
                      <a:pt x="7019" y="7019"/>
                    </a:lnTo>
                    <a:lnTo>
                      <a:pt x="85193" y="7019"/>
                    </a:lnTo>
                    <a:lnTo>
                      <a:pt x="85193" y="40983"/>
                    </a:lnTo>
                    <a:lnTo>
                      <a:pt x="92211" y="33884"/>
                    </a:lnTo>
                    <a:lnTo>
                      <a:pt x="92211" y="4195"/>
                    </a:lnTo>
                    <a:cubicBezTo>
                      <a:pt x="92211" y="1856"/>
                      <a:pt x="90356" y="0"/>
                      <a:pt x="88016" y="0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57"/>
              <p:cNvSpPr/>
              <p:nvPr/>
            </p:nvSpPr>
            <p:spPr>
              <a:xfrm>
                <a:off x="6157625" y="1321125"/>
                <a:ext cx="54475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1878" extrusionOk="0">
                    <a:moveTo>
                      <a:pt x="1049" y="183"/>
                    </a:moveTo>
                    <a:cubicBezTo>
                      <a:pt x="1937" y="183"/>
                      <a:pt x="1937" y="1635"/>
                      <a:pt x="1049" y="1635"/>
                    </a:cubicBezTo>
                    <a:cubicBezTo>
                      <a:pt x="81" y="1635"/>
                      <a:pt x="81" y="183"/>
                      <a:pt x="1049" y="183"/>
                    </a:cubicBezTo>
                    <a:close/>
                    <a:moveTo>
                      <a:pt x="933" y="0"/>
                    </a:moveTo>
                    <a:cubicBezTo>
                      <a:pt x="446" y="0"/>
                      <a:pt x="0" y="362"/>
                      <a:pt x="0" y="909"/>
                    </a:cubicBezTo>
                    <a:cubicBezTo>
                      <a:pt x="0" y="1474"/>
                      <a:pt x="484" y="1877"/>
                      <a:pt x="1049" y="1877"/>
                    </a:cubicBezTo>
                    <a:cubicBezTo>
                      <a:pt x="1856" y="1796"/>
                      <a:pt x="2179" y="828"/>
                      <a:pt x="1614" y="264"/>
                    </a:cubicBezTo>
                    <a:cubicBezTo>
                      <a:pt x="1406" y="82"/>
                      <a:pt x="1165" y="0"/>
                      <a:pt x="933" y="0"/>
                    </a:cubicBez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4" name="Google Shape;854;p57"/>
            <p:cNvSpPr/>
            <p:nvPr/>
          </p:nvSpPr>
          <p:spPr>
            <a:xfrm>
              <a:off x="2266350" y="4255925"/>
              <a:ext cx="81600" cy="9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7"/>
            <p:cNvSpPr/>
            <p:nvPr/>
          </p:nvSpPr>
          <p:spPr>
            <a:xfrm>
              <a:off x="2224675" y="4256425"/>
              <a:ext cx="81600" cy="9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1286"/>
          <a:stretch/>
        </p:blipFill>
        <p:spPr>
          <a:xfrm>
            <a:off x="1269206" y="663009"/>
            <a:ext cx="2749025" cy="394144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18</a:t>
            </a:fld>
            <a:endParaRPr lang="es" sz="2400"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-24097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ru-RU" sz="3200" dirty="0" smtClean="0"/>
              <a:t>Демонстрация интерфейса для ПК</a:t>
            </a:r>
            <a:endParaRPr lang="ru-RU" sz="32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61565733-1F52-4EA2-A28A-6FA9C44F576E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19</a:t>
            </a:fld>
            <a:endParaRPr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18" y="672825"/>
            <a:ext cx="7793764" cy="4383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74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571500" y="1485824"/>
            <a:ext cx="7977158" cy="298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Залог успеха современной компании – не только приобретение качественного сетевого оборудования, но и регулярное его обслуживание, проверки и мониторинг.</a:t>
            </a: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Постоянный контроль над оборудованием позволяет максимально оперативно устранять возникающие проблемы, сводя к минимуму время от обнаружения проблемы до её устранения.</a:t>
            </a:r>
            <a:endParaRPr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ru-RU" sz="3200" dirty="0"/>
              <a:t>Описание предметной области</a:t>
            </a:r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fld id="{61565733-1F52-4EA2-A28A-6FA9C44F576E}" type="slidenum">
              <a:rPr lang="es" sz="2400">
                <a:solidFill>
                  <a:schemeClr val="tx1"/>
                </a:solidFill>
                <a:latin typeface="Ubuntu" panose="020B0504030602030204" pitchFamily="34" charset="0"/>
              </a:rPr>
              <a:pPr>
                <a:buSzPts val="1100"/>
              </a:pPr>
              <a:t>2</a:t>
            </a:fld>
            <a:endParaRPr sz="2400"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-24097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ru-RU" sz="3200" dirty="0" smtClean="0"/>
              <a:t>Демонстрация интерфейса для ПК</a:t>
            </a:r>
            <a:endParaRPr lang="ru-RU" sz="32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61565733-1F52-4EA2-A28A-6FA9C44F576E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20</a:t>
            </a:fld>
            <a:endParaRPr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18" y="672825"/>
            <a:ext cx="7793764" cy="4383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18" y="672825"/>
            <a:ext cx="7793764" cy="438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1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571500" y="1485824"/>
            <a:ext cx="7977158" cy="298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57200" algn="just">
              <a:buNone/>
            </a:pPr>
            <a:r>
              <a:rPr lang="ru-RU" sz="2000" b="1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Р</a:t>
            </a: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азработано ПО, которое соответствует всем заявленным требованиям: </a:t>
            </a:r>
          </a:p>
          <a:p>
            <a:pPr marL="342900" indent="-342900" algn="just"/>
            <a:r>
              <a:rPr lang="ru-RU" sz="2000" b="1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п</a:t>
            </a: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ользовательский интерфейс интуитивно понятен;</a:t>
            </a:r>
          </a:p>
          <a:p>
            <a:pPr marL="342900" indent="-342900" algn="just"/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успешный обмен данными с сервером по </a:t>
            </a:r>
            <a:r>
              <a:rPr lang="en-US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HTTP API</a:t>
            </a: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; </a:t>
            </a:r>
            <a:endParaRPr lang="en-US" sz="2000" b="1" dirty="0" smtClean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indent="-342900" algn="just"/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использован современный стек </a:t>
            </a:r>
            <a:r>
              <a:rPr lang="en-US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WEB-</a:t>
            </a: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разработчика, в составе которого находятся </a:t>
            </a:r>
            <a:r>
              <a:rPr lang="en-US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Angular, </a:t>
            </a:r>
            <a:r>
              <a:rPr lang="en-US" sz="2000" b="1" dirty="0" err="1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TypeScript</a:t>
            </a:r>
            <a:r>
              <a:rPr lang="en-US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, HTML, CSS </a:t>
            </a: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и прочие технологии.</a:t>
            </a:r>
          </a:p>
          <a:p>
            <a:pPr marL="0" indent="457200" algn="just">
              <a:buNone/>
            </a:pPr>
            <a:endParaRPr lang="ru-RU" sz="2000" b="1" dirty="0" smtClean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Разработанное ПО было успешно протестировано.</a:t>
            </a:r>
            <a:endParaRPr lang="ru-RU"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ru-RU" sz="3200" dirty="0" smtClean="0"/>
              <a:t>Заключение</a:t>
            </a:r>
            <a:endParaRPr lang="ru-RU" sz="32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61565733-1F52-4EA2-A28A-6FA9C44F576E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21</a:t>
            </a:fld>
            <a:endParaRPr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10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571500" y="1485824"/>
            <a:ext cx="7977158" cy="298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Самое удобное решение – производить контроль сетевого оборудования удалённо, чтобы минимизировать </a:t>
            </a:r>
            <a:r>
              <a:rPr lang="ru-RU" sz="2000" b="1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потери </a:t>
            </a: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времени и затраты на выезд обслуживающего персонала.</a:t>
            </a:r>
          </a:p>
          <a:p>
            <a:pPr marL="0" lvl="0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Главное преимущество – возможность обнаружить и устранить проблему на устройстве пользователя ещё до её обнаружения самим пользователем (при условии принятия </a:t>
            </a:r>
            <a:r>
              <a:rPr lang="en-US" sz="2000" b="1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Service Level </a:t>
            </a:r>
            <a:r>
              <a:rPr lang="en-US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Agreement</a:t>
            </a: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, соглашения об уровне обслуживания).</a:t>
            </a:r>
            <a:endParaRPr lang="ru-RU"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ru-RU" sz="3200" dirty="0" smtClean="0"/>
              <a:t>Дистанционный мониторинг</a:t>
            </a:r>
            <a:endParaRPr lang="ru-RU" sz="32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61565733-1F52-4EA2-A28A-6FA9C44F576E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3</a:t>
            </a:fld>
            <a:endParaRPr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22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571500" y="1485824"/>
            <a:ext cx="7977158" cy="298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57200" algn="just">
              <a:buNone/>
            </a:pPr>
            <a:r>
              <a:rPr lang="ru-RU" sz="2000" b="1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SLA-агент – механизм диагностики состояния сети на стороне конечного пользователя. Его задача заключается в периодической отправке статистических данных, собранных устройством с системных счетчиков, а также результатов проверки доступности заранее заданных узлов</a:t>
            </a: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pPr marL="0" indent="457200" algn="just">
              <a:buNone/>
            </a:pPr>
            <a:endParaRPr lang="ru-RU"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Данный вид контроля сети состоит из двух модулей: агент, устанавливаемый на оборудование и сервер, обрабатывающий информацию.</a:t>
            </a:r>
          </a:p>
          <a:p>
            <a:pPr marL="0" lvl="0" indent="457200" algn="just">
              <a:buNone/>
            </a:pPr>
            <a:endParaRPr lang="ru-RU" sz="2000" b="1" dirty="0" smtClean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3200" dirty="0" smtClean="0"/>
              <a:t>SLA-</a:t>
            </a:r>
            <a:r>
              <a:rPr lang="ru-RU" sz="3200" dirty="0" smtClean="0"/>
              <a:t>мониторинг</a:t>
            </a:r>
            <a:endParaRPr lang="ru-RU" sz="32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61565733-1F52-4EA2-A28A-6FA9C44F576E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4</a:t>
            </a:fld>
            <a:endParaRPr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571500" y="1485824"/>
            <a:ext cx="7977158" cy="298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При подключении домашнего интернета мастер выполняет первоначальную настройку оборудования в локальной сети пользователя. </a:t>
            </a:r>
          </a:p>
          <a:p>
            <a:pPr marL="0" lvl="0" indent="457200" algn="just">
              <a:buNone/>
            </a:pPr>
            <a:endParaRPr lang="ru-RU" sz="2000" b="1" dirty="0" smtClean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В дальнейшем, в случае возникновения неполадок на стороне пользователя необходимость повторного вызова специалиста пропадает, так как мониторинг сети, выявление и устранение проблем в локальной сети пользователя можно осуществить удалённо.</a:t>
            </a:r>
            <a:endParaRPr lang="ru-RU"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ru-RU" sz="3200" dirty="0" smtClean="0"/>
              <a:t>Пример использования</a:t>
            </a:r>
            <a:endParaRPr lang="ru-RU" sz="32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61565733-1F52-4EA2-A28A-6FA9C44F576E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5</a:t>
            </a:fld>
            <a:endParaRPr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6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571500" y="1485824"/>
            <a:ext cx="7977158" cy="298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Пункты, необходимые для функционирования системы дистанционного мониторинга: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сбор статистических данных;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отправка данных на сервер;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вывод необходимых данных оператору через </a:t>
            </a:r>
            <a:r>
              <a:rPr lang="en-US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web</a:t>
            </a: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pPr marL="457200" lvl="1" indent="0" algn="just">
              <a:buNone/>
            </a:pPr>
            <a:endParaRPr lang="ru-RU" sz="2000" b="1" dirty="0" smtClean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1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Цель текущей ВКР – разработка пользовательского </a:t>
            </a:r>
            <a:r>
              <a:rPr lang="en-US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web</a:t>
            </a: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-интерфейса для взаимодействия оператора ПО с сервером.</a:t>
            </a: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ru-RU" sz="3200" dirty="0" smtClean="0"/>
              <a:t>Постановка задачи</a:t>
            </a:r>
            <a:endParaRPr lang="ru-RU" sz="32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fld id="{61565733-1F52-4EA2-A28A-6FA9C44F576E}" type="slidenum">
              <a:rPr lang="es" sz="2400">
                <a:solidFill>
                  <a:schemeClr val="tx1"/>
                </a:solidFill>
                <a:latin typeface="Ubuntu" panose="020B0504030602030204" pitchFamily="34" charset="0"/>
              </a:rPr>
              <a:pPr>
                <a:buSzPts val="1100"/>
              </a:pPr>
              <a:t>6</a:t>
            </a:fld>
            <a:endParaRPr sz="2400"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0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ru-RU" sz="3200" dirty="0" smtClean="0"/>
              <a:t>Обзор аналогов</a:t>
            </a:r>
            <a:endParaRPr lang="ru-RU" sz="3200" dirty="0"/>
          </a:p>
        </p:txBody>
      </p:sp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571500" y="1485824"/>
            <a:ext cx="7977158" cy="298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Естественно, на мировом рынке сетевого оборудования имеются конкуренты – комплексы программных и аппаратных средств. ПО для решения поставленных задач может устанавливаться на оборудование заводом-изготовителем, а может приобретаться отдельно.</a:t>
            </a:r>
          </a:p>
          <a:p>
            <a:pPr marL="0" lvl="0" indent="457200" algn="just">
              <a:buNone/>
            </a:pPr>
            <a:endParaRPr lang="ru-RU"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Однако каждый аналог имеет набор как и собственных преимуществ, так и недостатков.</a:t>
            </a:r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61565733-1F52-4EA2-A28A-6FA9C44F576E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7</a:t>
            </a:fld>
            <a:endParaRPr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9096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3200" dirty="0"/>
              <a:t>Cisco IP SLA Monitor</a:t>
            </a:r>
            <a:endParaRPr lang="ru-RU" sz="3200" dirty="0"/>
          </a:p>
        </p:txBody>
      </p:sp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234950" y="1406486"/>
            <a:ext cx="4768850" cy="298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Достоинства:</a:t>
            </a:r>
          </a:p>
          <a:p>
            <a:pPr marL="800100" lvl="1" indent="-342900"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предустановлено заводом на оборудовании;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высшее качество;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поддержка.</a:t>
            </a:r>
          </a:p>
          <a:p>
            <a:pPr marL="457200" lvl="1" indent="0" algn="just">
              <a:buClr>
                <a:schemeClr val="tx1"/>
              </a:buClr>
              <a:buNone/>
            </a:pPr>
            <a:endParaRPr lang="ru-RU" sz="2000" b="1" dirty="0" smtClean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1" indent="0" algn="just">
              <a:buClr>
                <a:schemeClr val="tx1"/>
              </a:buClr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Недостатки: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высокая цена оборудования.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ru-RU"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61565733-1F52-4EA2-A28A-6FA9C44F576E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8</a:t>
            </a:fld>
            <a:endParaRPr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7" descr="https://hlassets.paessler.com/common/files/screenshots/prtg-v17-4/sensors/cisco_ip_sla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591" y="1904999"/>
            <a:ext cx="3375067" cy="19875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068423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234950" y="1406486"/>
            <a:ext cx="4768850" cy="298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Достоинства: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гибкий набор функционала;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вариации цен;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поддержка.</a:t>
            </a:r>
          </a:p>
          <a:p>
            <a:pPr marL="457200" lvl="1" indent="0" algn="just">
              <a:buClr>
                <a:schemeClr val="tx1"/>
              </a:buClr>
              <a:buNone/>
            </a:pPr>
            <a:endParaRPr lang="ru-RU"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1" indent="0" algn="just">
              <a:buClr>
                <a:schemeClr val="tx1"/>
              </a:buClr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Недостатки: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приобретается отдельно;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высокая цена сенсоров.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ru-RU" sz="2000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3200" dirty="0"/>
              <a:t>PRTG Network Monitor</a:t>
            </a:r>
            <a:endParaRPr lang="ru-RU" sz="32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61565733-1F52-4EA2-A28A-6FA9C44F576E}" type="slidenum">
              <a:rPr lang="es" sz="2400" smtClean="0">
                <a:solidFill>
                  <a:schemeClr val="tx1"/>
                </a:solidFill>
                <a:latin typeface="Ubuntu" panose="020B0504030602030204" pitchFamily="34" charset="0"/>
              </a:rPr>
              <a:t>9</a:t>
            </a:fld>
            <a:endParaRPr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pic>
        <p:nvPicPr>
          <p:cNvPr id="6" name="Picture 5" descr="https://hlassets.paessler.com/common/files/screenshots/prtg-v17-4/basics/map-data-center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005274"/>
            <a:ext cx="3544858" cy="17826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99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Ubuntu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434343"/>
    </a:dk1>
    <a:lt1>
      <a:srgbClr val="FFFFFF"/>
    </a:lt1>
    <a:dk2>
      <a:srgbClr val="666666"/>
    </a:dk2>
    <a:lt2>
      <a:srgbClr val="999999"/>
    </a:lt2>
    <a:accent1>
      <a:srgbClr val="7FABFF"/>
    </a:accent1>
    <a:accent2>
      <a:srgbClr val="BAD1FD"/>
    </a:accent2>
    <a:accent3>
      <a:srgbClr val="114AB6"/>
    </a:accent3>
    <a:accent4>
      <a:srgbClr val="22478D"/>
    </a:accent4>
    <a:accent5>
      <a:srgbClr val="135CE7"/>
    </a:accent5>
    <a:accent6>
      <a:srgbClr val="B7C8E9"/>
    </a:accent6>
    <a:hlink>
      <a:srgbClr val="434343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434343"/>
    </a:dk1>
    <a:lt1>
      <a:srgbClr val="FFFFFF"/>
    </a:lt1>
    <a:dk2>
      <a:srgbClr val="666666"/>
    </a:dk2>
    <a:lt2>
      <a:srgbClr val="999999"/>
    </a:lt2>
    <a:accent1>
      <a:srgbClr val="7FABFF"/>
    </a:accent1>
    <a:accent2>
      <a:srgbClr val="BAD1FD"/>
    </a:accent2>
    <a:accent3>
      <a:srgbClr val="114AB6"/>
    </a:accent3>
    <a:accent4>
      <a:srgbClr val="22478D"/>
    </a:accent4>
    <a:accent5>
      <a:srgbClr val="135CE7"/>
    </a:accent5>
    <a:accent6>
      <a:srgbClr val="B7C8E9"/>
    </a:accent6>
    <a:hlink>
      <a:srgbClr val="434343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2182</TotalTime>
  <Words>631</Words>
  <Application>Microsoft Office PowerPoint</Application>
  <PresentationFormat>On-screen Show (16:9)</PresentationFormat>
  <Paragraphs>117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Ubuntu</vt:lpstr>
      <vt:lpstr>Bodoni</vt:lpstr>
      <vt:lpstr>Arial</vt:lpstr>
      <vt:lpstr>Arvo</vt:lpstr>
      <vt:lpstr>Wingdings</vt:lpstr>
      <vt:lpstr>Ubuntu Light</vt:lpstr>
      <vt:lpstr>Minimal Charm</vt:lpstr>
      <vt:lpstr>«Разработка web-интерфейса SLA-сервера»</vt:lpstr>
      <vt:lpstr>Описание предметной области</vt:lpstr>
      <vt:lpstr>Дистанционный мониторинг</vt:lpstr>
      <vt:lpstr>SLA-мониторинг</vt:lpstr>
      <vt:lpstr>Пример использования</vt:lpstr>
      <vt:lpstr>Постановка задачи</vt:lpstr>
      <vt:lpstr>Обзор аналогов</vt:lpstr>
      <vt:lpstr>Cisco IP SLA Monitor</vt:lpstr>
      <vt:lpstr>PRTG Network Monitor</vt:lpstr>
      <vt:lpstr>SLAMON Online</vt:lpstr>
      <vt:lpstr>D-Link SLA-system</vt:lpstr>
      <vt:lpstr>Предлагаемое решение</vt:lpstr>
      <vt:lpstr>Требования к WEB-разработке</vt:lpstr>
      <vt:lpstr>Дерево форм</vt:lpstr>
      <vt:lpstr>Прототип интерфейса</vt:lpstr>
      <vt:lpstr>Версия для ПК</vt:lpstr>
      <vt:lpstr>Версия для смартфонов</vt:lpstr>
      <vt:lpstr>Планшетные ПК</vt:lpstr>
      <vt:lpstr>Демонстрация интерфейса для ПК</vt:lpstr>
      <vt:lpstr>Демонстрация интерфейса для ПК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«Разработка  web-интерфейса  SLA-сервера»</dc:title>
  <dc:creator>Paul Panin</dc:creator>
  <cp:lastModifiedBy>Paul Panin</cp:lastModifiedBy>
  <cp:revision>47</cp:revision>
  <dcterms:modified xsi:type="dcterms:W3CDTF">2020-06-15T06:01:36Z</dcterms:modified>
</cp:coreProperties>
</file>