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5" r:id="rId1"/>
  </p:sldMasterIdLst>
  <p:notesMasterIdLst>
    <p:notesMasterId r:id="rId23"/>
  </p:notesMasterIdLst>
  <p:sldIdLst>
    <p:sldId id="305" r:id="rId2"/>
    <p:sldId id="262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20" r:id="rId15"/>
    <p:sldId id="321" r:id="rId16"/>
    <p:sldId id="281" r:id="rId17"/>
    <p:sldId id="282" r:id="rId18"/>
    <p:sldId id="283" r:id="rId19"/>
    <p:sldId id="324" r:id="rId20"/>
    <p:sldId id="325" r:id="rId21"/>
    <p:sldId id="31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892A69-0E17-473B-9478-5F0761A7AD54}">
  <a:tblStyle styleId="{93892A69-0E17-473B-9478-5F0761A7AD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70" autoAdjust="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</a:t>
            </a:r>
            <a:r>
              <a:rPr lang="ru-RU" baseline="0" dirty="0" smtClean="0"/>
              <a:t> 2. Описание предметной области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Залог успеха каждой современной компании – не только приобретение качественного сетевого оборудования, но и регулярное его обслуживание, проверки и мониторинг.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Постоянный контроль над оборудованием позволяет максимально оперативно устранять возникающие проблемы, сводя к минимуму время от обнаружения проблемы до её устранения.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10. </a:t>
            </a:r>
            <a:r>
              <a:rPr lang="en-US" sz="1100" dirty="0" smtClean="0"/>
              <a:t>D-Link SLA-system</a:t>
            </a: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Достоинства: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адекватная стоимость оборудования;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предустановлено заводом;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мировая поддержка.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Недостатки: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устаревший пользовательский интерфейс.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пользовательского интерфейса.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76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</a:t>
            </a:r>
            <a:r>
              <a:rPr lang="ru-RU" baseline="0" dirty="0" smtClean="0"/>
              <a:t> 10. Предлагаемое решение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Учитывая все преимущества и недостатки, предлагается разработать WEB-интерфейс для системы, которая должна быть установлена заранее на реализуемом оборудовании.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активации SLA-мониторинга нет необходимости приобретать дополнительные услуги или оборудования, достаточно будет произвести конфигурацию уже имеющейся сети.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2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13. Требования</a:t>
            </a:r>
            <a:r>
              <a:rPr lang="ru-RU" baseline="0" dirty="0" smtClean="0"/>
              <a:t> к ПО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Должный уровень </a:t>
            </a:r>
            <a:r>
              <a:rPr lang="ru-RU" dirty="0" err="1" smtClean="0"/>
              <a:t>usability</a:t>
            </a:r>
            <a:r>
              <a:rPr lang="ru-RU" dirty="0" smtClean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кроссплатформенность (адаптивная вёрстка);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</a:t>
            </a:r>
            <a:r>
              <a:rPr lang="ru-RU" baseline="0" dirty="0" smtClean="0"/>
              <a:t> </a:t>
            </a:r>
            <a:r>
              <a:rPr lang="ru-RU" dirty="0" smtClean="0"/>
              <a:t>интуитивно понятный пользовательский интерфейс;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высокая степень информативности;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использование современного стека WEB-разработчика.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Результативное ПО должно формировать и отправлять поисковый запрос на тестовый сервер, получать результаты поиска и выдавать оператору ПО в удобном виде.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166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Слайд</a:t>
            </a:r>
            <a:r>
              <a:rPr lang="ru-RU" baseline="0" dirty="0" smtClean="0"/>
              <a:t> 14. Дерево форм.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Планируется размещение нескольких форм на одной странице с помощью сворачиваемых панелей расширения.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7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Слайд 15. Прототип</a:t>
            </a:r>
            <a:r>
              <a:rPr lang="ru-RU" baseline="0" dirty="0" smtClean="0"/>
              <a:t> интерфейса.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Страница авторизации (слева снизу).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Страница поиска (справа сверху).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Таблица с результатами поиска (справа снизу).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02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442eb61d9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442eb61d9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Слайд 16. Пример отображения интерфейса на экране</a:t>
            </a:r>
            <a:r>
              <a:rPr lang="ru-RU" baseline="0" dirty="0" smtClean="0"/>
              <a:t> ПК с высоким разрешением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17. Демонстрация работы адаптивной вёрстки на примере экрана</a:t>
            </a:r>
            <a:r>
              <a:rPr lang="ru-RU" baseline="0" dirty="0" smtClean="0"/>
              <a:t> смартфона.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442eb61d9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442eb61d9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18. Отображение страниц на экране</a:t>
            </a:r>
            <a:r>
              <a:rPr lang="ru-RU" baseline="0" dirty="0" smtClean="0"/>
              <a:t> планшетных ПК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19. И</a:t>
            </a:r>
            <a:r>
              <a:rPr lang="ru-RU" baseline="0" dirty="0" smtClean="0"/>
              <a:t>нтерфейс для ПК, страница поиска. </a:t>
            </a:r>
            <a:r>
              <a:rPr lang="ru-RU" dirty="0" smtClean="0"/>
              <a:t>Крупный план</a:t>
            </a:r>
            <a:r>
              <a:rPr lang="ru-RU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537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Слайд 20. И</a:t>
            </a:r>
            <a:r>
              <a:rPr lang="ru-RU" baseline="0" dirty="0" smtClean="0"/>
              <a:t>нтерфейс для ПК, таблица с результатами. </a:t>
            </a:r>
            <a:r>
              <a:rPr lang="ru-RU" dirty="0" smtClean="0"/>
              <a:t>Крупный план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11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3. Дистанционный мониторинг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Самое удобное решение для компаний – производить контроль своего сетевого оборудования удалённо, чтобы минимизировать потери времени и затраты на выезд обслуживающего персонала.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Главное преимущество дистанционного мониторинга (при условии принятия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r>
              <a:rPr lang="ru-RU" dirty="0" smtClean="0"/>
              <a:t> </a:t>
            </a:r>
            <a:r>
              <a:rPr lang="ru-RU" dirty="0" err="1" smtClean="0"/>
              <a:t>Agreement</a:t>
            </a:r>
            <a:r>
              <a:rPr lang="ru-RU" dirty="0" smtClean="0"/>
              <a:t>, соглашения об уровне обслуживания) – возможность обнаружить и устранить проблему на устройстве пользователя ещё до её обнаружения самим пользователем.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671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21. Заключение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Разработано ПО, которое соответствует всем заявленным требованиям: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пользовательский интерфейс интуитивно понятен;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успешный обмен данными с сервером по HTTP API;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использован современный стек WEB-разработчика, в составе которого находятся Angular, </a:t>
            </a:r>
            <a:r>
              <a:rPr lang="ru-RU" dirty="0" err="1" smtClean="0"/>
              <a:t>TypeScript</a:t>
            </a:r>
            <a:r>
              <a:rPr lang="ru-RU" dirty="0" smtClean="0"/>
              <a:t>, HTML, CSS и прочие технологии.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Разработанное ПО было успешно протестировано.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07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4. </a:t>
            </a:r>
            <a:r>
              <a:rPr lang="en-US" dirty="0" smtClean="0"/>
              <a:t>SLA-</a:t>
            </a:r>
            <a:r>
              <a:rPr lang="ru-RU" dirty="0" smtClean="0"/>
              <a:t>мониторинг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SLA-агент – механизм диагностики состояния сети на стороне конечного пользователя. Его задача заключается в периодической отправке статистических данных, собранных устройством с системных счетчиков, а также результатов проверки доступности заранее заданных узлов.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Данный вид контроля сети состоит из двух модулей: агент, устанавливаемый на оборудование и сервер, обрабатывающий информацию.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10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5. </a:t>
            </a:r>
            <a:r>
              <a:rPr lang="ru-RU" sz="1100" dirty="0" smtClean="0"/>
              <a:t>Пример использования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 подключении домашнего интернета мастер выполняет первоначальную настройку оборудования в локальной сети пользователя.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дальнейшем, в случае возникновения неполадок на стороне пользователя необходимость повторного вызова специалиста пропадает, так как мониторинг сети, выявление и устранение проблем в локальной сети пользователя можно осуществить удалённо.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24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6. Постановка задачи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Пункты, необходимые для функционирования системы дистанционного мониторинга: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сбор статистических данных;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отправка данных на сервер;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вывод необходимых данных оператору через web.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 текущей ВКР – разработка пользовательского web-интерфейса для взаимодействия оператора ПО с сервером.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94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 7. Обзор аналогов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Естественно, на мировом рынке сетевого оборудования имеются конкуренты – комплексы программных и аппаратных средств. ПО для решения поставленных задач может устанавливаться на оборудование заводом-изготовителем, а может приобретаться отдельно.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Однако каждый аналог имеет набор как и собственных преимуществ, так и недостатков.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38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Слайд</a:t>
            </a:r>
            <a:r>
              <a:rPr lang="ru-RU" baseline="0" dirty="0" smtClean="0"/>
              <a:t> 8. </a:t>
            </a:r>
            <a:r>
              <a:rPr lang="en-US" sz="1100" dirty="0" smtClean="0"/>
              <a:t>Cisco IP SLA Monitor</a:t>
            </a: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Достоинства: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предустановлено заводом на оборудовании;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высшее качество;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поддержка.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Недостатки: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высокая цена оборудования.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Пример пользовательского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35345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Слайд</a:t>
            </a:r>
            <a:r>
              <a:rPr lang="ru-RU" sz="1100" baseline="0" dirty="0" smtClean="0"/>
              <a:t> 8. </a:t>
            </a:r>
            <a:r>
              <a:rPr lang="en-US" sz="1100" dirty="0" smtClean="0"/>
              <a:t>PRTG Network Monitor</a:t>
            </a: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Достоинства: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</a:t>
            </a:r>
            <a:r>
              <a:rPr lang="ru-RU" baseline="0" dirty="0" smtClean="0"/>
              <a:t> </a:t>
            </a:r>
            <a:r>
              <a:rPr lang="ru-RU" dirty="0" smtClean="0"/>
              <a:t>гибкий набор функционала;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вариации цен;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поддержка.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Недостатки: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приобретается отдельно;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- высокая цена сенсоров.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Пример пользовательского интерфейса.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94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Слайд 10.</a:t>
            </a:r>
            <a:r>
              <a:rPr lang="ru-RU" sz="1100" baseline="0" dirty="0" smtClean="0"/>
              <a:t> </a:t>
            </a:r>
            <a:r>
              <a:rPr lang="en-US" sz="1100" dirty="0" smtClean="0"/>
              <a:t>SLAMON Online</a:t>
            </a: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Достоинства: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поддержка на Русском;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адаптация под нужды клиента.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Недостатки: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приобретается отдельно;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- высокая цена услуг при увеличении масштабов.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/>
              <a:t>Пример пользовательского интерфейса.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37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268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2" r:id="rId3"/>
    <p:sldLayoutId id="2147483665" r:id="rId4"/>
    <p:sldLayoutId id="2147483669" r:id="rId5"/>
    <p:sldLayoutId id="2147483670" r:id="rId6"/>
    <p:sldLayoutId id="2147483677" r:id="rId7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3;p43"/>
          <p:cNvSpPr txBox="1">
            <a:spLocks noGrp="1"/>
          </p:cNvSpPr>
          <p:nvPr>
            <p:ph type="title"/>
          </p:nvPr>
        </p:nvSpPr>
        <p:spPr>
          <a:xfrm>
            <a:off x="1057425" y="1273861"/>
            <a:ext cx="7029044" cy="1205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600" dirty="0" smtClean="0"/>
              <a:t>«Разработка </a:t>
            </a:r>
            <a:r>
              <a:rPr lang="en-US" sz="3600" dirty="0" smtClean="0"/>
              <a:t>web-</a:t>
            </a:r>
            <a:r>
              <a:rPr lang="ru-RU" sz="3600" dirty="0" smtClean="0"/>
              <a:t>интерфейса </a:t>
            </a:r>
            <a:r>
              <a:rPr lang="en-US" sz="3600" dirty="0" smtClean="0"/>
              <a:t>SLA-</a:t>
            </a:r>
            <a:r>
              <a:rPr lang="ru-RU" sz="3600" dirty="0" smtClean="0"/>
              <a:t>сервера»</a:t>
            </a:r>
            <a:endParaRPr sz="3600" dirty="0"/>
          </a:p>
        </p:txBody>
      </p:sp>
      <p:sp>
        <p:nvSpPr>
          <p:cNvPr id="8" name="Google Shape;303;p43"/>
          <p:cNvSpPr txBox="1">
            <a:spLocks/>
          </p:cNvSpPr>
          <p:nvPr/>
        </p:nvSpPr>
        <p:spPr>
          <a:xfrm>
            <a:off x="2692140" y="614317"/>
            <a:ext cx="3759615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 dirty="0" smtClean="0"/>
              <a:t>ВКР на тему:</a:t>
            </a:r>
            <a:endParaRPr lang="ru-RU" sz="3200" dirty="0"/>
          </a:p>
        </p:txBody>
      </p:sp>
      <p:sp>
        <p:nvSpPr>
          <p:cNvPr id="9" name="Google Shape;303;p43"/>
          <p:cNvSpPr txBox="1">
            <a:spLocks/>
          </p:cNvSpPr>
          <p:nvPr/>
        </p:nvSpPr>
        <p:spPr>
          <a:xfrm>
            <a:off x="517451" y="3157867"/>
            <a:ext cx="373730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 dirty="0" smtClean="0"/>
              <a:t>Выполнил: </a:t>
            </a:r>
          </a:p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 dirty="0" smtClean="0"/>
              <a:t>Студент гр. 645 </a:t>
            </a:r>
          </a:p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 dirty="0" smtClean="0"/>
              <a:t>Панин П.Г.</a:t>
            </a:r>
            <a:endParaRPr lang="ru-RU" sz="2000" dirty="0"/>
          </a:p>
        </p:txBody>
      </p:sp>
      <p:sp>
        <p:nvSpPr>
          <p:cNvPr id="10" name="Google Shape;303;p43"/>
          <p:cNvSpPr txBox="1">
            <a:spLocks/>
          </p:cNvSpPr>
          <p:nvPr/>
        </p:nvSpPr>
        <p:spPr>
          <a:xfrm>
            <a:off x="517451" y="3532317"/>
            <a:ext cx="4968951" cy="116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>
              <a:buClr>
                <a:srgbClr val="000000"/>
              </a:buClr>
              <a:buSzPts val="1100"/>
            </a:pPr>
            <a:r>
              <a:rPr lang="ru-RU" sz="2000" dirty="0"/>
              <a:t>Руководитель проекта: </a:t>
            </a:r>
            <a:endParaRPr lang="ru-RU" sz="2000" dirty="0" smtClean="0"/>
          </a:p>
          <a:p>
            <a:pPr algn="l">
              <a:buClr>
                <a:srgbClr val="000000"/>
              </a:buClr>
              <a:buSzPts val="1100"/>
            </a:pPr>
            <a:r>
              <a:rPr lang="ru-RU" sz="2000" dirty="0" smtClean="0"/>
              <a:t>к.т.н., доц. кафедры ЭВМ</a:t>
            </a:r>
          </a:p>
          <a:p>
            <a:pPr algn="l">
              <a:buClr>
                <a:srgbClr val="000000"/>
              </a:buClr>
              <a:buSzPts val="1100"/>
            </a:pPr>
            <a:r>
              <a:rPr lang="ru-RU" sz="2000" dirty="0" err="1" smtClean="0"/>
              <a:t>Чичикин</a:t>
            </a:r>
            <a:r>
              <a:rPr lang="ru-RU" sz="2000" dirty="0" smtClean="0"/>
              <a:t> </a:t>
            </a:r>
            <a:r>
              <a:rPr lang="ru-RU" sz="2000" dirty="0"/>
              <a:t>Вячеслав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2665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7"/>
            <a:ext cx="4016058" cy="1343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поддержка на Русском;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адаптация под нужды клиента.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SLAMON Online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10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https://en.slamon.net/wp-content/uploads/2016/04/10-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026013"/>
            <a:ext cx="7500422" cy="1365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51008" y="139479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приобретается отдельно;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цена услуг при 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увеличении </a:t>
            </a: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масштабов.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557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6"/>
            <a:ext cx="5266690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адекватная стоимость оборудования;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предустановлено заводом;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мировая поддержка.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устаревший пользовательский интерфейс.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D-Link SLA-system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11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7" descr="https://3.bp.blogspot.com/-BfYi9IJitdY/WSbkkD46yRI/AAAAAAAAbNY/TugCqUig8KQHRuQ7yp-M_Lpo-aXhG9sFQCLcB/s1600/SL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06" y="1844040"/>
            <a:ext cx="2839152" cy="2277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7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Учитывая все преимущества и недостатки, предлагается разработать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интерфейс для системы, которая должна быть установлена заранее на реализуемом оборудовании. </a:t>
            </a:r>
          </a:p>
          <a:p>
            <a:pPr marL="0" lv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Для активации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SLA-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мониторинга нет необходимости приобретать дополнительные услуги или оборудования, достаточно будет произвести конфигурацию уже имеющейся сети.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/>
              <a:t>Предлагаемое решение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12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Должный уровень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usability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кроссплатформенность (адаптивная вёрстка);</a:t>
            </a:r>
          </a:p>
          <a:p>
            <a:pPr marL="342900" indent="-342900" algn="just"/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нтуитивно понятный пользовательский интерфейс;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степень информативности;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использование современного стека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разработчика.</a:t>
            </a:r>
          </a:p>
          <a:p>
            <a:pPr marL="0" indent="0" algn="just"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Результативное ПО должно формировать и отправлять поисковый запрос на тестовый сервер, получать результаты поиска и выдавать оператору ПО в удобном виде.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Требования к </a:t>
            </a:r>
            <a:r>
              <a:rPr lang="en-US" sz="3200" dirty="0" smtClean="0"/>
              <a:t>WEB-</a:t>
            </a:r>
            <a:r>
              <a:rPr lang="ru-RU" sz="3200" dirty="0" smtClean="0"/>
              <a:t>разработке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13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Дерево форм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047" y="2363565"/>
            <a:ext cx="2920800" cy="578100"/>
          </a:xfrm>
        </p:spPr>
        <p:txBody>
          <a:bodyPr/>
          <a:lstStyle/>
          <a:p>
            <a:pPr marL="0" indent="-457200"/>
            <a:r>
              <a:rPr lang="ru-RU" sz="1600" dirty="0" smtClean="0">
                <a:solidFill>
                  <a:schemeClr val="tx1"/>
                </a:solidFill>
              </a:rPr>
              <a:t>Описание поведения</a:t>
            </a:r>
          </a:p>
          <a:p>
            <a:pPr marL="0" indent="-457200"/>
            <a:r>
              <a:rPr lang="ru-RU" sz="1600" dirty="0" smtClean="0">
                <a:solidFill>
                  <a:schemeClr val="tx1"/>
                </a:solidFill>
              </a:rPr>
              <a:t>пользователя на примере переходов между формами 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90" y="161731"/>
            <a:ext cx="4035468" cy="4981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14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Прототип интерфейса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15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5" y="2564775"/>
            <a:ext cx="3625547" cy="203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10" y="318000"/>
            <a:ext cx="3625547" cy="203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11" y="2564775"/>
            <a:ext cx="3625547" cy="203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55"/>
          <p:cNvGrpSpPr/>
          <p:nvPr/>
        </p:nvGrpSpPr>
        <p:grpSpPr>
          <a:xfrm>
            <a:off x="661988" y="833438"/>
            <a:ext cx="4278872" cy="3009900"/>
            <a:chOff x="3422350" y="731675"/>
            <a:chExt cx="4831537" cy="3674898"/>
          </a:xfrm>
        </p:grpSpPr>
        <p:sp>
          <p:nvSpPr>
            <p:cNvPr id="793" name="Google Shape;793;p55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95" name="Google Shape;795;p55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96" name="Google Shape;796;p55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5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55"/>
          <p:cNvSpPr txBox="1">
            <a:spLocks noGrp="1"/>
          </p:cNvSpPr>
          <p:nvPr>
            <p:ph type="title"/>
          </p:nvPr>
        </p:nvSpPr>
        <p:spPr>
          <a:xfrm>
            <a:off x="53954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Версия для ПК</a:t>
            </a:r>
            <a:endParaRPr sz="2800" dirty="0"/>
          </a:p>
        </p:txBody>
      </p:sp>
      <p:sp>
        <p:nvSpPr>
          <p:cNvPr id="817" name="Google Shape;817;p55"/>
          <p:cNvSpPr txBox="1">
            <a:spLocks noGrp="1"/>
          </p:cNvSpPr>
          <p:nvPr>
            <p:ph type="subTitle" idx="1"/>
          </p:nvPr>
        </p:nvSpPr>
        <p:spPr>
          <a:xfrm>
            <a:off x="5395400" y="2839950"/>
            <a:ext cx="2770200" cy="12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На любых современных мониторах с высоким разрешением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2" y="958368"/>
            <a:ext cx="4002767" cy="22515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16</a:t>
            </a:fld>
            <a:endParaRPr lang="es" sz="18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0132"/>
          <a:stretch/>
        </p:blipFill>
        <p:spPr>
          <a:xfrm>
            <a:off x="5223013" y="746168"/>
            <a:ext cx="1963600" cy="3821070"/>
          </a:xfrm>
          <a:prstGeom prst="rect">
            <a:avLst/>
          </a:prstGeom>
        </p:spPr>
      </p:pic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Версия для смартфонов</a:t>
            </a:r>
            <a:endParaRPr sz="2800" dirty="0"/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Удобное пользование даже на маленьких экранах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824" name="Google Shape;824;p56"/>
          <p:cNvGrpSpPr/>
          <p:nvPr/>
        </p:nvGrpSpPr>
        <p:grpSpPr>
          <a:xfrm>
            <a:off x="5156561" y="381000"/>
            <a:ext cx="2085025" cy="4457700"/>
            <a:chOff x="2487400" y="238125"/>
            <a:chExt cx="2621025" cy="5226675"/>
          </a:xfrm>
        </p:grpSpPr>
        <p:sp>
          <p:nvSpPr>
            <p:cNvPr id="825" name="Google Shape;825;p56"/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6"/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6"/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6"/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6"/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6"/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6"/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17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"/>
          <p:cNvSpPr txBox="1">
            <a:spLocks noGrp="1"/>
          </p:cNvSpPr>
          <p:nvPr>
            <p:ph type="title"/>
          </p:nvPr>
        </p:nvSpPr>
        <p:spPr>
          <a:xfrm>
            <a:off x="4696274" y="1725450"/>
            <a:ext cx="3152325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 smtClean="0"/>
              <a:t>Планшетные ПК</a:t>
            </a:r>
            <a:endParaRPr dirty="0"/>
          </a:p>
        </p:txBody>
      </p:sp>
      <p:sp>
        <p:nvSpPr>
          <p:cNvPr id="838" name="Google Shape;838;p57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857984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Комфортный просмотр контента на любых устройствах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840" name="Google Shape;840;p57"/>
          <p:cNvGrpSpPr/>
          <p:nvPr/>
        </p:nvGrpSpPr>
        <p:grpSpPr>
          <a:xfrm>
            <a:off x="1014863" y="400175"/>
            <a:ext cx="3266509" cy="4446607"/>
            <a:chOff x="887870" y="706370"/>
            <a:chExt cx="2740130" cy="3730062"/>
          </a:xfrm>
        </p:grpSpPr>
        <p:sp>
          <p:nvSpPr>
            <p:cNvPr id="841" name="Google Shape;841;p57"/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934050" y="4331500"/>
              <a:ext cx="46425" cy="60125"/>
            </a:xfrm>
            <a:custGeom>
              <a:avLst/>
              <a:gdLst/>
              <a:ahLst/>
              <a:cxnLst/>
              <a:rect l="l" t="t" r="r" b="b"/>
              <a:pathLst>
                <a:path w="1857" h="2405" extrusionOk="0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844" name="Google Shape;844;p57"/>
            <p:cNvSpPr/>
            <p:nvPr/>
          </p:nvSpPr>
          <p:spPr>
            <a:xfrm>
              <a:off x="907850" y="4205875"/>
              <a:ext cx="239325" cy="176825"/>
            </a:xfrm>
            <a:custGeom>
              <a:avLst/>
              <a:gdLst/>
              <a:ahLst/>
              <a:cxnLst/>
              <a:rect l="l" t="t" r="r" b="b"/>
              <a:pathLst>
                <a:path w="9573" h="7073" extrusionOk="0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845" name="Google Shape;845;p57"/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846" name="Google Shape;846;p57"/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avLst/>
                <a:gdLst/>
                <a:ahLst/>
                <a:cxnLst/>
                <a:rect l="l" t="t" r="r" b="b"/>
                <a:pathLst>
                  <a:path w="92454" h="93987" extrusionOk="0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7"/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245" extrusionOk="0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7"/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avLst/>
                <a:gdLst/>
                <a:ahLst/>
                <a:cxnLst/>
                <a:rect l="l" t="t" r="r" b="b"/>
                <a:pathLst>
                  <a:path w="90921" h="92211" extrusionOk="0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7"/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3712" extrusionOk="0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7"/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avLst/>
                <a:gdLst/>
                <a:ahLst/>
                <a:cxnLst/>
                <a:rect l="l" t="t" r="r" b="b"/>
                <a:pathLst>
                  <a:path w="93907" h="126417" extrusionOk="0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7"/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45" extrusionOk="0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7"/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24884" extrusionOk="0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7"/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878" extrusionOk="0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57"/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286"/>
          <a:stretch/>
        </p:blipFill>
        <p:spPr>
          <a:xfrm>
            <a:off x="1269206" y="663009"/>
            <a:ext cx="2749025" cy="3941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18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-24097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Демонстрация интерфейса для ПК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19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8" y="672825"/>
            <a:ext cx="7793764" cy="4383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7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Залог успеха современной компании – не только приобретение качественного сетевого оборудования, но и регулярное его обслуживание, проверки и мониторинг.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Постоянный контроль над оборудованием позволяет максимально оперативно устранять возникающие проблемы, сводя к минимуму время от обнаружения проблемы до её устранения.</a:t>
            </a:r>
            <a:endParaRPr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/>
              <a:t>Описание предметной области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61565733-1F52-4EA2-A28A-6FA9C44F576E}" type="slidenum">
              <a:rPr lang="es" sz="2400">
                <a:solidFill>
                  <a:schemeClr val="tx1"/>
                </a:solidFill>
                <a:latin typeface="Ubuntu" panose="020B0504030602030204" pitchFamily="34" charset="0"/>
              </a:rPr>
              <a:pPr>
                <a:buSzPts val="1100"/>
              </a:pPr>
              <a:t>2</a:t>
            </a:fld>
            <a:endParaRPr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-24097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Демонстрация интерфейса для ПК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20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8" y="672825"/>
            <a:ext cx="7793764" cy="4383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8" y="672825"/>
            <a:ext cx="7793764" cy="43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just">
              <a:buNone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азработано ПО, которое соответствует всем заявленным требованиям: </a:t>
            </a:r>
          </a:p>
          <a:p>
            <a:pPr marL="342900" indent="-342900" algn="just"/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ользовательский интерфейс интуитивно понятен;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успешный обмен данными с сервером по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HTTP API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; </a:t>
            </a:r>
            <a:endParaRPr lang="en-US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использован современный стек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разработчика, в составе которого находятся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Angular, </a:t>
            </a:r>
            <a:r>
              <a:rPr lang="en-US" sz="2000" b="1" dirty="0" err="1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TypeScript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, HTML, CSS 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 прочие технологии.</a:t>
            </a:r>
          </a:p>
          <a:p>
            <a:pPr mar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Разработанное ПО было успешно протестировано.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21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Самое удобное решение – производить контроль сетевого оборудования удалённо, чтобы минимизировать </a:t>
            </a: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потери 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времени и затраты на выезд обслуживающего персонала.</a:t>
            </a: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Главное преимущество – возможность обнаружить и устранить проблему на устройстве пользователя ещё до её обнаружения самим пользователем (при условии принятия </a:t>
            </a:r>
            <a:r>
              <a:rPr lang="en-US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Service Level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Agreement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, соглашения об уровне обслуживания).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Дистанционный мониторинг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3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just">
              <a:buNone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SLA-агент – механизм диагностики состояния сети на стороне конечного пользователя. Его задача заключается в периодической отправке статистических данных, собранных устройством с системных счетчиков, а также результатов проверки доступности заранее заданных узлов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0" indent="457200" algn="just"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Данный вид контроля сети состоит из двух модулей: агент, устанавливаемый на оборудование и сервер, обрабатывающий информацию.</a:t>
            </a:r>
          </a:p>
          <a:p>
            <a:pPr marL="0" lv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 smtClean="0"/>
              <a:t>SLA-</a:t>
            </a:r>
            <a:r>
              <a:rPr lang="ru-RU" sz="3200" dirty="0" smtClean="0"/>
              <a:t>мониторинг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4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При подключении домашнего интернета мастер выполняет первоначальную настройку оборудования в локальной сети пользователя. </a:t>
            </a:r>
          </a:p>
          <a:p>
            <a:pPr marL="0" lv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 дальнейшем, в случае возникновения неполадок на стороне пользователя необходимость повторного вызова специалиста пропадает, так как мониторинг сети, выявление и устранение проблем в локальной сети пользователя можно осуществить удалённо.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Пример использования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5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Пункты, необходимые для функционирования системы дистанционного мониторинга: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сбор статистических данных;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отправка данных на сервер;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вывод необходимых данных оператору через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457200" lvl="1" indent="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1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Цель текущей ВКР – разработка пользовательского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-интерфейса для взаимодействия оператора ПО с сервером.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Постановка задачи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61565733-1F52-4EA2-A28A-6FA9C44F576E}" type="slidenum">
              <a:rPr lang="es" sz="2400">
                <a:solidFill>
                  <a:schemeClr val="tx1"/>
                </a:solidFill>
                <a:latin typeface="Ubuntu" panose="020B0504030602030204" pitchFamily="34" charset="0"/>
              </a:rPr>
              <a:pPr>
                <a:buSzPts val="1100"/>
              </a:pPr>
              <a:t>6</a:t>
            </a:fld>
            <a:endParaRPr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Обзор аналогов</a:t>
            </a:r>
            <a:endParaRPr lang="ru-RU" sz="3200"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Естественно, на мировом рынке сетевого оборудования имеются конкуренты – комплексы программных и аппаратных средств. ПО для решения поставленных задач может устанавливаться на оборудование заводом-изготовителем, а может приобретаться отдельно.</a:t>
            </a:r>
          </a:p>
          <a:p>
            <a:pPr marL="0" lvl="0" indent="457200" algn="just"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Однако каждый аналог имеет набор как и собственных преимуществ, так и недостатков.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7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909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Cisco IP SLA Monitor</a:t>
            </a:r>
            <a:endParaRPr lang="ru-RU" sz="3200"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6"/>
            <a:ext cx="4768850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предустановлено заводом на оборудовании;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высшее качество;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поддержка.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цена оборудования.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8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7" descr="https://hlassets.paessler.com/common/files/screenshots/prtg-v17-4/sensors/cisco_ip_sl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91" y="1904999"/>
            <a:ext cx="3375067" cy="1987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6842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6"/>
            <a:ext cx="4768850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гибкий набор функционала;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вариации цен;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поддержка.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приобретается отдельно;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цена сенсоров.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PRTG Network Monitor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9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Picture 5" descr="https://hlassets.paessler.com/common/files/screenshots/prtg-v17-4/basics/map-data-cen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05274"/>
            <a:ext cx="3544858" cy="1782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9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434343"/>
    </a:dk1>
    <a:lt1>
      <a:srgbClr val="FFFFFF"/>
    </a:lt1>
    <a:dk2>
      <a:srgbClr val="666666"/>
    </a:dk2>
    <a:lt2>
      <a:srgbClr val="999999"/>
    </a:lt2>
    <a:accent1>
      <a:srgbClr val="7FABFF"/>
    </a:accent1>
    <a:accent2>
      <a:srgbClr val="BAD1FD"/>
    </a:accent2>
    <a:accent3>
      <a:srgbClr val="114AB6"/>
    </a:accent3>
    <a:accent4>
      <a:srgbClr val="22478D"/>
    </a:accent4>
    <a:accent5>
      <a:srgbClr val="135CE7"/>
    </a:accent5>
    <a:accent6>
      <a:srgbClr val="B7C8E9"/>
    </a:accent6>
    <a:hlink>
      <a:srgbClr val="434343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434343"/>
    </a:dk1>
    <a:lt1>
      <a:srgbClr val="FFFFFF"/>
    </a:lt1>
    <a:dk2>
      <a:srgbClr val="666666"/>
    </a:dk2>
    <a:lt2>
      <a:srgbClr val="999999"/>
    </a:lt2>
    <a:accent1>
      <a:srgbClr val="7FABFF"/>
    </a:accent1>
    <a:accent2>
      <a:srgbClr val="BAD1FD"/>
    </a:accent2>
    <a:accent3>
      <a:srgbClr val="114AB6"/>
    </a:accent3>
    <a:accent4>
      <a:srgbClr val="22478D"/>
    </a:accent4>
    <a:accent5>
      <a:srgbClr val="135CE7"/>
    </a:accent5>
    <a:accent6>
      <a:srgbClr val="B7C8E9"/>
    </a:accent6>
    <a:hlink>
      <a:srgbClr val="43434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1352</Words>
  <Application>Microsoft Office PowerPoint</Application>
  <PresentationFormat>On-screen Show (16:9)</PresentationFormat>
  <Paragraphs>234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Arvo</vt:lpstr>
      <vt:lpstr>Bodoni</vt:lpstr>
      <vt:lpstr>Ubuntu</vt:lpstr>
      <vt:lpstr>Ubuntu Light</vt:lpstr>
      <vt:lpstr>Wingdings</vt:lpstr>
      <vt:lpstr>Minimal Charm</vt:lpstr>
      <vt:lpstr>«Разработка web-интерфейса SLA-сервера»</vt:lpstr>
      <vt:lpstr>Описание предметной области</vt:lpstr>
      <vt:lpstr>Дистанционный мониторинг</vt:lpstr>
      <vt:lpstr>SLA-мониторинг</vt:lpstr>
      <vt:lpstr>Пример использования</vt:lpstr>
      <vt:lpstr>Постановка задачи</vt:lpstr>
      <vt:lpstr>Обзор аналогов</vt:lpstr>
      <vt:lpstr>Cisco IP SLA Monitor</vt:lpstr>
      <vt:lpstr>PRTG Network Monitor</vt:lpstr>
      <vt:lpstr>SLAMON Online</vt:lpstr>
      <vt:lpstr>D-Link SLA-system</vt:lpstr>
      <vt:lpstr>Предлагаемое решение</vt:lpstr>
      <vt:lpstr>Требования к WEB-разработке</vt:lpstr>
      <vt:lpstr>Дерево форм</vt:lpstr>
      <vt:lpstr>Прототип интерфейса</vt:lpstr>
      <vt:lpstr>Версия для ПК</vt:lpstr>
      <vt:lpstr>Версия для смартфонов</vt:lpstr>
      <vt:lpstr>Планшетные ПК</vt:lpstr>
      <vt:lpstr>Демонстрация интерфейса для ПК</vt:lpstr>
      <vt:lpstr>Демонстрация интерфейса для ПК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 web-интерфейса  SLA-сервера»</dc:title>
  <dc:creator>Paul Panin</dc:creator>
  <cp:lastModifiedBy>Paul Panin</cp:lastModifiedBy>
  <cp:revision>57</cp:revision>
  <dcterms:modified xsi:type="dcterms:W3CDTF">2020-06-17T08:09:13Z</dcterms:modified>
</cp:coreProperties>
</file>