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5" r:id="rId5"/>
    <p:sldId id="261" r:id="rId6"/>
    <p:sldId id="262" r:id="rId7"/>
    <p:sldId id="260" r:id="rId8"/>
    <p:sldId id="263" r:id="rId9"/>
    <p:sldId id="276" r:id="rId10"/>
    <p:sldId id="259" r:id="rId11"/>
    <p:sldId id="277" r:id="rId12"/>
    <p:sldId id="274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4C4B-39A4-40D6-80C4-0E805842C13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7B0B7-0CCD-415C-8E37-F0797F9C00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169D-8139-4D65-88BE-57AE6083135E}" type="datetimeFigureOut">
              <a:rPr lang="ru-RU" smtClean="0"/>
              <a:pPr/>
              <a:t>14.06.2020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6E4BC-D351-4BA2-8681-6E212DA20E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6E4BC-D351-4BA2-8681-6E212DA20ED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741-0A5C-4C82-9E5B-5CDC4BE51740}" type="datetime1">
              <a:rPr lang="ru-RU" smtClean="0"/>
              <a:t>14.06.2020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D45-5922-4DEA-A2D5-FA23BC62371E}" type="datetime1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FA42-69F2-4E21-B81B-187FC288430B}" type="datetime1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7C5B-42BE-4A70-B960-4AF05B7E6ABF}" type="datetime1">
              <a:rPr lang="ru-RU" smtClean="0"/>
              <a:t>14.06.2020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8D9-5295-45C2-9C66-0F9BEBE2BE29}" type="datetime1">
              <a:rPr lang="ru-RU" smtClean="0"/>
              <a:t>14.06.2020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04A3-7D96-49F5-9F46-801261815967}" type="datetime1">
              <a:rPr lang="ru-RU" smtClean="0"/>
              <a:t>14.06.2020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EDB6-782F-49FB-88B7-228D3B785EE1}" type="datetime1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1D15-E8A1-4894-AE85-E440354C5AF7}" type="datetime1">
              <a:rPr lang="ru-RU" smtClean="0"/>
              <a:t>14.06.2020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657-E2F5-4F1F-B3A5-531992E82E53}" type="datetime1">
              <a:rPr lang="ru-RU" smtClean="0"/>
              <a:t>14.06.2020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913-164D-4D0F-92BE-3C10CFF90682}" type="datetime1">
              <a:rPr lang="ru-RU" smtClean="0"/>
              <a:t>14.06.2020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6B2-2E65-4493-9E15-E5C9FCC56E33}" type="datetime1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229084-8C68-46FC-849F-6A7009049BB1}" type="datetime1">
              <a:rPr lang="ru-RU" smtClean="0"/>
              <a:t>14.06.2020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0BDFF2-EAD4-4DF5-B96B-88B86BD5F63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опачки ага\Desktop\презентация\teat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28728" y="1285860"/>
            <a:ext cx="664739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Тема: «Разработка ИС </a:t>
            </a:r>
          </a:p>
          <a:p>
            <a:pPr algn="ctr"/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для комплексной </a:t>
            </a:r>
          </a:p>
          <a:p>
            <a:pPr algn="ctr"/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автоматизации </a:t>
            </a:r>
          </a:p>
          <a:p>
            <a:pPr algn="ctr"/>
            <a:r>
              <a:rPr lang="ru-RU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</a:t>
            </a:r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правления деятельностью</a:t>
            </a:r>
          </a:p>
          <a:p>
            <a:pPr algn="ctr"/>
            <a:r>
              <a:rPr lang="ru-RU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театрального учреждения».</a:t>
            </a:r>
            <a:endParaRPr lang="ru-RU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71934" y="4572008"/>
            <a:ext cx="399167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Выполнил: ст. гр. 240</a:t>
            </a:r>
          </a:p>
          <a:p>
            <a:r>
              <a:rPr lang="ru-RU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Хлапов И.</a:t>
            </a:r>
          </a:p>
          <a:p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Научный руководитель: </a:t>
            </a:r>
          </a:p>
          <a:p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доцент кафедры ЭВМ </a:t>
            </a:r>
          </a:p>
          <a:p>
            <a:r>
              <a:rPr lang="ru-RU" sz="2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Гринченко 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Н.Н.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Моделирование бизнес-процесса </a:t>
            </a:r>
            <a:br>
              <a:rPr lang="ru-RU" dirty="0" smtClean="0"/>
            </a:br>
            <a:r>
              <a:rPr lang="ru-RU" dirty="0" smtClean="0"/>
              <a:t>«Запись на прием»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r="1019" b="14975"/>
          <a:stretch>
            <a:fillRect/>
          </a:stretch>
        </p:blipFill>
        <p:spPr bwMode="auto">
          <a:xfrm>
            <a:off x="0" y="1714488"/>
            <a:ext cx="914400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ятиугольник 6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9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Дерево форм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0" y="1500174"/>
          <a:ext cx="3143272" cy="506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3" imgW="6117670" imgH="9862563" progId="Visio.Drawing.11">
                  <p:embed/>
                </p:oleObj>
              </mc:Choice>
              <mc:Fallback>
                <p:oleObj name="Visio" r:id="rId3" imgW="6117670" imgH="986256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00174"/>
                        <a:ext cx="3143272" cy="5069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143240" y="1500174"/>
          <a:ext cx="3356765" cy="500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5" imgW="6833013" imgH="9538643" progId="Visio.Drawing.11">
                  <p:embed/>
                </p:oleObj>
              </mc:Choice>
              <mc:Fallback>
                <p:oleObj name="Visio" r:id="rId5" imgW="6833013" imgH="953864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500174"/>
                        <a:ext cx="3356765" cy="5000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500826" y="1500174"/>
          <a:ext cx="2643174" cy="373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7" imgW="6581158" imgH="8008659" progId="Visio.Drawing.11">
                  <p:embed/>
                </p:oleObj>
              </mc:Choice>
              <mc:Fallback>
                <p:oleObj name="Visio" r:id="rId7" imgW="6581158" imgH="8008659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1500174"/>
                        <a:ext cx="2643174" cy="373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ятиугольник 11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10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14422"/>
            <a:ext cx="5939790" cy="268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5939790" cy="295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4210" y="3143248"/>
            <a:ext cx="5939790" cy="30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500174"/>
            <a:ext cx="5495925" cy="281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2000240"/>
            <a:ext cx="3033714" cy="31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ятиугольник 10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11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Программная документация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14620"/>
            <a:ext cx="8686800" cy="4525963"/>
          </a:xfrm>
        </p:spPr>
        <p:txBody>
          <a:bodyPr/>
          <a:lstStyle/>
          <a:p>
            <a:r>
              <a:rPr lang="ru-RU" dirty="0" smtClean="0"/>
              <a:t>руководство системного программиста;</a:t>
            </a:r>
          </a:p>
          <a:p>
            <a:r>
              <a:rPr lang="ru-RU" dirty="0" smtClean="0"/>
              <a:t>руководство пользователя.</a:t>
            </a:r>
            <a:endParaRPr lang="ru-RU" dirty="0"/>
          </a:p>
        </p:txBody>
      </p:sp>
      <p:sp>
        <p:nvSpPr>
          <p:cNvPr id="6" name="Пятиугольник 5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12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2857496"/>
            <a:ext cx="7875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Спасибо за внимание!</a:t>
            </a:r>
            <a:endParaRPr lang="ru-RU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Пятиугольник 6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13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357430"/>
            <a:ext cx="8686800" cy="3160722"/>
          </a:xfrm>
        </p:spPr>
        <p:txBody>
          <a:bodyPr>
            <a:normAutofit/>
          </a:bodyPr>
          <a:lstStyle/>
          <a:p>
            <a:r>
              <a:rPr lang="ru-RU" dirty="0" smtClean="0"/>
              <a:t>автоматизация рутинных процессов;</a:t>
            </a:r>
          </a:p>
          <a:p>
            <a:r>
              <a:rPr lang="ru-RU" dirty="0" smtClean="0"/>
              <a:t>сокращение время поиска информации;</a:t>
            </a:r>
          </a:p>
          <a:p>
            <a:r>
              <a:rPr lang="ru-RU" dirty="0" smtClean="0"/>
              <a:t>хранение большого объема данных;</a:t>
            </a:r>
          </a:p>
          <a:p>
            <a:r>
              <a:rPr lang="ru-RU" dirty="0" smtClean="0"/>
              <a:t>моментальная обработка информации.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7" name="Пятиугольник 6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37516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Создать ПО которое:</a:t>
            </a:r>
          </a:p>
          <a:p>
            <a:r>
              <a:rPr lang="ru-RU" dirty="0" smtClean="0"/>
              <a:t>увеличит эффективности работы сотрудников;</a:t>
            </a:r>
          </a:p>
          <a:p>
            <a:r>
              <a:rPr lang="ru-RU" dirty="0" smtClean="0"/>
              <a:t>повысит производительности труда;</a:t>
            </a:r>
          </a:p>
          <a:p>
            <a:r>
              <a:rPr lang="ru-RU" dirty="0" smtClean="0"/>
              <a:t>сделает работу с информацией легкой и простой;</a:t>
            </a:r>
          </a:p>
          <a:p>
            <a:r>
              <a:rPr lang="ru-RU" dirty="0" smtClean="0"/>
              <a:t>обеспечит моментальный доступ к данным.</a:t>
            </a:r>
          </a:p>
          <a:p>
            <a:endParaRPr lang="ru-RU" dirty="0"/>
          </a:p>
        </p:txBody>
      </p:sp>
      <p:sp>
        <p:nvSpPr>
          <p:cNvPr id="6" name="Пятиугольник 5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2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проанализировать предметную область;</a:t>
            </a:r>
          </a:p>
          <a:p>
            <a:r>
              <a:rPr lang="ru-RU" dirty="0" smtClean="0"/>
              <a:t>определить функции будущей системы;</a:t>
            </a:r>
          </a:p>
          <a:p>
            <a:r>
              <a:rPr lang="ru-RU" dirty="0" smtClean="0"/>
              <a:t>разработать серверную часть;</a:t>
            </a:r>
          </a:p>
          <a:p>
            <a:r>
              <a:rPr lang="ru-RU" dirty="0" smtClean="0"/>
              <a:t>разработать клиентскую часть;</a:t>
            </a:r>
          </a:p>
          <a:p>
            <a:r>
              <a:rPr lang="ru-RU" dirty="0" smtClean="0"/>
              <a:t>составить необходимую документацию для работы с системой;</a:t>
            </a:r>
          </a:p>
          <a:p>
            <a:r>
              <a:rPr lang="ru-RU" dirty="0" smtClean="0"/>
              <a:t>протестировать на работоспособность созданный программный продукт.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ятиугольник 5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SQl</a:t>
            </a:r>
            <a:r>
              <a:rPr lang="en-US" dirty="0" smtClean="0"/>
              <a:t> server 2012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5992"/>
            <a:ext cx="8686800" cy="273209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простота администрирования;</a:t>
            </a:r>
          </a:p>
          <a:p>
            <a:r>
              <a:rPr lang="ru-RU" dirty="0" smtClean="0"/>
              <a:t>быстродействие выполнение функций;</a:t>
            </a:r>
          </a:p>
          <a:p>
            <a:r>
              <a:rPr lang="ru-RU" dirty="0" smtClean="0"/>
              <a:t>низкие требование к системе;</a:t>
            </a:r>
          </a:p>
          <a:p>
            <a:r>
              <a:rPr lang="ru-RU" dirty="0" err="1" smtClean="0"/>
              <a:t>малозатратная</a:t>
            </a:r>
            <a:r>
              <a:rPr lang="ru-RU" dirty="0" smtClean="0"/>
              <a:t> для обучения сотрудников;</a:t>
            </a:r>
          </a:p>
          <a:p>
            <a:r>
              <a:rPr lang="ru-RU" dirty="0" smtClean="0"/>
              <a:t>графические инструменты.</a:t>
            </a:r>
            <a:endParaRPr lang="ru-RU" dirty="0"/>
          </a:p>
        </p:txBody>
      </p:sp>
      <p:sp>
        <p:nvSpPr>
          <p:cNvPr id="6" name="Пятиугольник 5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 2015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686800" cy="3375036"/>
          </a:xfrm>
        </p:spPr>
        <p:txBody>
          <a:bodyPr/>
          <a:lstStyle/>
          <a:p>
            <a:r>
              <a:rPr lang="ru-RU" dirty="0" smtClean="0"/>
              <a:t>быстрая скорость создания приложений;</a:t>
            </a:r>
          </a:p>
          <a:p>
            <a:r>
              <a:rPr lang="ru-RU" dirty="0" smtClean="0"/>
              <a:t>высокое качество создания приложений;</a:t>
            </a:r>
          </a:p>
          <a:p>
            <a:r>
              <a:rPr lang="ru-RU" dirty="0" smtClean="0"/>
              <a:t>низкие требования разработанного приложения к системе;</a:t>
            </a:r>
          </a:p>
          <a:p>
            <a:r>
              <a:rPr lang="ru-RU" dirty="0" smtClean="0"/>
              <a:t>большое количество компонентов.</a:t>
            </a:r>
          </a:p>
          <a:p>
            <a:endParaRPr lang="ru-RU" dirty="0" smtClean="0"/>
          </a:p>
        </p:txBody>
      </p:sp>
      <p:sp>
        <p:nvSpPr>
          <p:cNvPr id="6" name="Пятиугольник 5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5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Общая </a:t>
            </a:r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1857364"/>
          <a:ext cx="8886314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0344944" imgH="5587355" progId="Visio.Drawing.11">
                  <p:embed/>
                </p:oleObj>
              </mc:Choice>
              <mc:Fallback>
                <p:oleObj name="Visio" r:id="rId3" imgW="10344944" imgH="558735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57364"/>
                        <a:ext cx="8886314" cy="478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ятиугольник 7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6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opa4ku_aga\Dropbox\курсач бд\Безымянный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ятиугольник 6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Общая структура 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785786" y="214290"/>
          <a:ext cx="7643834" cy="608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3" imgW="8463456" imgH="6800437" progId="Visio.Drawing.11">
                  <p:embed/>
                </p:oleObj>
              </mc:Choice>
              <mc:Fallback>
                <p:oleObj name="Visio" r:id="rId3" imgW="8463456" imgH="680043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14290"/>
                        <a:ext cx="7643834" cy="608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ятиугольник 7"/>
          <p:cNvSpPr/>
          <p:nvPr/>
        </p:nvSpPr>
        <p:spPr>
          <a:xfrm flipH="1">
            <a:off x="8215306" y="428604"/>
            <a:ext cx="928694" cy="6429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8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795</TotalTime>
  <Words>201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Franklin Gothic Medium</vt:lpstr>
      <vt:lpstr>Wingdings 2</vt:lpstr>
      <vt:lpstr>Трек</vt:lpstr>
      <vt:lpstr>Visio</vt:lpstr>
      <vt:lpstr>PowerPoint Presentation</vt:lpstr>
      <vt:lpstr>Актуальность </vt:lpstr>
      <vt:lpstr>Цель</vt:lpstr>
      <vt:lpstr>Задачи</vt:lpstr>
      <vt:lpstr>Microsoft SQl server 2012</vt:lpstr>
      <vt:lpstr>Visual Studio 2015</vt:lpstr>
      <vt:lpstr>Общая ER-диаграмма</vt:lpstr>
      <vt:lpstr>Схема данных</vt:lpstr>
      <vt:lpstr>Общая структура ИС</vt:lpstr>
      <vt:lpstr>Моделирование бизнес-процесса  «Запись на прием»</vt:lpstr>
      <vt:lpstr>Дерево форм</vt:lpstr>
      <vt:lpstr>Интерфейс</vt:lpstr>
      <vt:lpstr>Программная документация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Илья</dc:creator>
  <cp:lastModifiedBy>Paul Panin</cp:lastModifiedBy>
  <cp:revision>76</cp:revision>
  <dcterms:created xsi:type="dcterms:W3CDTF">2016-06-06T14:55:01Z</dcterms:created>
  <dcterms:modified xsi:type="dcterms:W3CDTF">2020-06-14T07:13:25Z</dcterms:modified>
</cp:coreProperties>
</file>