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59" r:id="rId6"/>
    <p:sldId id="260" r:id="rId7"/>
    <p:sldId id="272" r:id="rId8"/>
    <p:sldId id="261" r:id="rId9"/>
    <p:sldId id="264" r:id="rId10"/>
    <p:sldId id="273" r:id="rId11"/>
    <p:sldId id="262" r:id="rId12"/>
    <p:sldId id="263" r:id="rId13"/>
    <p:sldId id="268" r:id="rId14"/>
    <p:sldId id="265" r:id="rId15"/>
    <p:sldId id="266" r:id="rId16"/>
    <p:sldId id="267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0554D-9150-490C-AE5B-1032201E3ADC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8265-B8D0-49F0-AD35-18E840FF3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5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257F-A2A1-4D46-84F1-383F4075C00D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C6C-BD33-4B38-A299-5D64B81DF081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3C03-652B-416E-9DA3-DD6A8151FF7D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B7A8-816C-46C3-AD34-98CB28B9801D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C00C-66FE-4A99-804B-17833D967258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4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0075-66DA-44BD-AEF6-5B2D2152DB83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8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CDDE-DC1A-4672-804A-2DDA5C187C0D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2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0A04-50A7-4D58-9DE9-E3F539370C57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1A49-C40D-4687-AC00-081EE5034569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1A29D-012F-4411-836D-B3733D2CFC7C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59AE-C0A7-41B7-BDB8-6F1399EE335A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3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28041-7B97-464E-94E2-28DF17FE01EE}" type="datetime1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2042" y="301639"/>
            <a:ext cx="7661189" cy="32818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ВКР НА ТЕМУ:</a:t>
            </a:r>
            <a:br>
              <a:rPr lang="ru-RU" sz="3600" dirty="0" smtClean="0">
                <a:latin typeface="+mn-lt"/>
              </a:rPr>
            </a:br>
            <a:r>
              <a:rPr lang="ru-RU" sz="3600" dirty="0" smtClean="0">
                <a:latin typeface="+mn-lt"/>
              </a:rPr>
              <a:t>«РАЗРАБОТКА АЛГОРИТМИЧЕСКОГО И ПРОГРАММНОГО ОБЕСПЕЧЕНИЯ ДЛЯ СБОРА, УЧЕТА И ОБРАБОТКИ МЕТЕОРОЛОГИЧЕСКИХ ДАННЫХ»</a:t>
            </a:r>
            <a:endParaRPr lang="ru-RU" sz="36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042" y="4441153"/>
            <a:ext cx="7871255" cy="215735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Студент гр.440: </a:t>
            </a:r>
            <a:r>
              <a:rPr lang="ru-RU" dirty="0" err="1" smtClean="0"/>
              <a:t>Хизриева</a:t>
            </a:r>
            <a:r>
              <a:rPr lang="ru-RU" dirty="0" smtClean="0"/>
              <a:t> Н.И.</a:t>
            </a:r>
          </a:p>
          <a:p>
            <a:r>
              <a:rPr lang="ru-RU" dirty="0" smtClean="0"/>
              <a:t>Руководитель проекта: к.т.н., доц. кафедры ЭВМ Гринченко Н.Н.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9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81399" y="6435073"/>
            <a:ext cx="984019" cy="365125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10</a:t>
            </a:fld>
            <a:endParaRPr lang="en-US" sz="4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92806"/>
              </p:ext>
            </p:extLst>
          </p:nvPr>
        </p:nvGraphicFramePr>
        <p:xfrm>
          <a:off x="1438694" y="1737361"/>
          <a:ext cx="6266611" cy="44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4886368" imgH="3457474" progId="Visio.Drawing.15">
                  <p:embed/>
                </p:oleObj>
              </mc:Choice>
              <mc:Fallback>
                <p:oleObj name="Visio" r:id="rId3" imgW="4886368" imgH="3457474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694" y="1737361"/>
                        <a:ext cx="6266611" cy="442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05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ER-</a:t>
            </a:r>
            <a:r>
              <a:rPr lang="ru-RU" dirty="0" smtClean="0">
                <a:cs typeface="Calibri" panose="020F0502020204030204" pitchFamily="34" charset="0"/>
              </a:rPr>
              <a:t>м</a:t>
            </a:r>
            <a:r>
              <a:rPr lang="ru-RU" dirty="0" smtClean="0"/>
              <a:t>одель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689" y="1903784"/>
            <a:ext cx="6508341" cy="4320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57750" y="6390208"/>
            <a:ext cx="1000899" cy="467792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11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472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886622" y="6487297"/>
            <a:ext cx="971628" cy="257727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12</a:t>
            </a:fld>
            <a:endParaRPr lang="en-US" sz="4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12" y="1830901"/>
            <a:ext cx="7450895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Окно добавления показаний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33038" y="6487297"/>
            <a:ext cx="925212" cy="257727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13</a:t>
            </a:fld>
            <a:endParaRPr lang="en-US" sz="4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001" y="1830901"/>
            <a:ext cx="5749717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Просмотр показаний за период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45395" y="6474941"/>
            <a:ext cx="912855" cy="270083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14</a:t>
            </a:fld>
            <a:endParaRPr lang="en-US" sz="4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85" y="1873288"/>
            <a:ext cx="7845949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Просмотр графика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82465" y="6437870"/>
            <a:ext cx="875785" cy="307154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15</a:t>
            </a:fld>
            <a:endParaRPr lang="en-US" sz="4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5" y="1818544"/>
            <a:ext cx="7173409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Окно сотрудника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826118" y="6462584"/>
            <a:ext cx="1032132" cy="282440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16</a:t>
            </a:fld>
            <a:endParaRPr lang="en-US" sz="48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67" y="1836544"/>
            <a:ext cx="7114985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отчетов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59027" y="6462584"/>
            <a:ext cx="899223" cy="282440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17</a:t>
            </a:fld>
            <a:endParaRPr lang="en-US" sz="4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1803778"/>
            <a:ext cx="4451309" cy="277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20" y="2540044"/>
            <a:ext cx="4456280" cy="2772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01990" y="3440181"/>
            <a:ext cx="4456260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4294967295"/>
          </p:nvPr>
        </p:nvSpPr>
        <p:spPr>
          <a:xfrm>
            <a:off x="871151" y="2562953"/>
            <a:ext cx="7543800" cy="16754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628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 algn="just">
              <a:buNone/>
            </a:pPr>
            <a:r>
              <a:rPr lang="ru-RU" sz="2200" dirty="0"/>
              <a:t>Метеостанция — </a:t>
            </a:r>
            <a:r>
              <a:rPr lang="ru-RU" sz="2200" dirty="0" smtClean="0"/>
              <a:t>это учреждение</a:t>
            </a:r>
            <a:r>
              <a:rPr lang="ru-RU" sz="2200" dirty="0"/>
              <a:t>, проводящее метеорологические наблюдения</a:t>
            </a:r>
            <a:r>
              <a:rPr lang="ru-RU" sz="2200" dirty="0" smtClean="0"/>
              <a:t>.</a:t>
            </a:r>
          </a:p>
          <a:p>
            <a:pPr marL="0" indent="360000" algn="just">
              <a:buNone/>
            </a:pPr>
            <a:r>
              <a:rPr lang="ru-RU" sz="2200" dirty="0"/>
              <a:t>Снятием показаний занимаются метеорологи. Они снимают их каждые 3 часа – это называется «сдать срок». За сутки срок сдают 8 раз. Метеорологу необходимо дойти до метеоплощадки, выписать необходимые показания, затем вернуться на станцию и занести показания в систему</a:t>
            </a:r>
            <a:r>
              <a:rPr lang="ru-RU" sz="2200" dirty="0" smtClean="0"/>
              <a:t>.</a:t>
            </a:r>
          </a:p>
          <a:p>
            <a:pPr marL="0" indent="360000" algn="just">
              <a:buNone/>
            </a:pPr>
            <a:r>
              <a:rPr lang="ru-RU" sz="2200" dirty="0" smtClean="0"/>
              <a:t>На станции работает инженер-механик, занимающийся осмотром приборов и ремонтными работами. Начальник станции руководит действиями сотрудников.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8000" y="6474940"/>
            <a:ext cx="730250" cy="270083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2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61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 сотрудников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35" y="1877186"/>
            <a:ext cx="3144257" cy="215381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28000" y="6487297"/>
            <a:ext cx="730250" cy="257727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3</a:t>
            </a:fld>
            <a:endParaRPr lang="en-US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80" y="2796949"/>
            <a:ext cx="3170904" cy="21715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172" y="4031005"/>
            <a:ext cx="3233078" cy="21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 algn="just">
              <a:buNone/>
            </a:pPr>
            <a:r>
              <a:rPr lang="ru-RU" sz="2200" dirty="0"/>
              <a:t>Главное назначение </a:t>
            </a:r>
            <a:r>
              <a:rPr lang="ru-RU" sz="2200" dirty="0" smtClean="0"/>
              <a:t>данного программного обеспечения </a:t>
            </a:r>
            <a:r>
              <a:rPr lang="ru-RU" sz="2200" dirty="0"/>
              <a:t>– облегчить хранение и обработку метеорологической информации. </a:t>
            </a:r>
            <a:endParaRPr lang="ru-RU" sz="2200" dirty="0" smtClean="0"/>
          </a:p>
          <a:p>
            <a:pPr marL="0" indent="360000" algn="just">
              <a:buNone/>
            </a:pPr>
            <a:endParaRPr lang="ru-RU" sz="2200" dirty="0" smtClean="0"/>
          </a:p>
          <a:p>
            <a:pPr marL="0" indent="360000" algn="just">
              <a:buNone/>
            </a:pPr>
            <a:r>
              <a:rPr lang="ru-RU" sz="2200" dirty="0" smtClean="0"/>
              <a:t>За </a:t>
            </a:r>
            <a:r>
              <a:rPr lang="ru-RU" sz="2200" dirty="0"/>
              <a:t>счёт автоматизации процесса обработки данных сводится на «нет» вероятность математической ошибки в процессе подсчёта необходимых значений и составления статистики. Появится возможность быстрого поиска и расчёта необходимых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8000" y="6474940"/>
            <a:ext cx="730250" cy="270083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4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1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с аналогичными системами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075" y="1989438"/>
            <a:ext cx="7671569" cy="4023360"/>
          </a:xfrm>
        </p:spPr>
        <p:txBody>
          <a:bodyPr>
            <a:normAutofit fontScale="92500" lnSpcReduction="10000"/>
          </a:bodyPr>
          <a:lstStyle/>
          <a:p>
            <a:pPr marL="0" indent="360000" algn="just">
              <a:buNone/>
            </a:pPr>
            <a:r>
              <a:rPr lang="ru-RU" sz="2400" dirty="0" smtClean="0"/>
              <a:t>Программный комплекс «ГИС МЕТЕО»</a:t>
            </a:r>
          </a:p>
          <a:p>
            <a:pPr marL="0" indent="360000" algn="just">
              <a:buNone/>
            </a:pPr>
            <a:r>
              <a:rPr lang="ru-RU" sz="2400" dirty="0" smtClean="0"/>
              <a:t>Достоинства: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п</a:t>
            </a:r>
            <a:r>
              <a:rPr lang="ru-RU" sz="2200" dirty="0" smtClean="0"/>
              <a:t>озволяет создавать </a:t>
            </a:r>
            <a:r>
              <a:rPr lang="ru-RU" sz="2200" dirty="0" err="1" smtClean="0"/>
              <a:t>метеокарты</a:t>
            </a:r>
            <a:r>
              <a:rPr lang="ru-RU" sz="2200" dirty="0" smtClean="0"/>
              <a:t>;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и</a:t>
            </a:r>
            <a:r>
              <a:rPr lang="ru-RU" sz="2200" dirty="0" smtClean="0"/>
              <a:t>меет высокую степень интеграции с другими системами;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п</a:t>
            </a:r>
            <a:r>
              <a:rPr lang="ru-RU" sz="2200" dirty="0" smtClean="0"/>
              <a:t>озволяет вести работу оперативно.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endParaRPr lang="ru-RU" sz="2200" dirty="0" smtClean="0"/>
          </a:p>
          <a:p>
            <a:pPr marL="0" indent="360000" algn="just">
              <a:buNone/>
            </a:pPr>
            <a:r>
              <a:rPr lang="ru-RU" sz="2200" dirty="0" smtClean="0"/>
              <a:t>Недостатки: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н</a:t>
            </a:r>
            <a:r>
              <a:rPr lang="ru-RU" sz="2200" dirty="0" smtClean="0"/>
              <a:t>евозможность организовать работу метеостанции в целом;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в</a:t>
            </a:r>
            <a:r>
              <a:rPr lang="ru-RU" sz="2200" dirty="0" smtClean="0"/>
              <a:t>ысокая стоимость (50 000</a:t>
            </a:r>
            <a:r>
              <a:rPr lang="en-US" sz="2200" dirty="0" smtClean="0"/>
              <a:t>$</a:t>
            </a:r>
            <a:r>
              <a:rPr lang="ru-RU" sz="2200" dirty="0" smtClean="0"/>
              <a:t> за рабочее место).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8000" y="6487296"/>
            <a:ext cx="730250" cy="257727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5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28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сбора показаний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7"/>
          <a:stretch/>
        </p:blipFill>
        <p:spPr bwMode="auto">
          <a:xfrm>
            <a:off x="1086829" y="1908047"/>
            <a:ext cx="7279931" cy="3986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28000" y="6512011"/>
            <a:ext cx="730250" cy="233013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6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524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30208" cy="1450757"/>
          </a:xfrm>
        </p:spPr>
        <p:txBody>
          <a:bodyPr/>
          <a:lstStyle/>
          <a:p>
            <a:r>
              <a:rPr lang="ru-RU" dirty="0" smtClean="0"/>
              <a:t>Процесс осмотра приборов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" b="14309"/>
          <a:stretch/>
        </p:blipFill>
        <p:spPr bwMode="auto">
          <a:xfrm>
            <a:off x="768097" y="1816443"/>
            <a:ext cx="7290054" cy="4448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28000" y="6536724"/>
            <a:ext cx="730250" cy="208300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7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9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653776" cy="4023360"/>
          </a:xfrm>
        </p:spPr>
        <p:txBody>
          <a:bodyPr>
            <a:normAutofit/>
          </a:bodyPr>
          <a:lstStyle/>
          <a:p>
            <a:pPr marL="0" indent="360000" algn="just">
              <a:buNone/>
            </a:pPr>
            <a:r>
              <a:rPr lang="ru-RU" sz="2200" dirty="0" smtClean="0"/>
              <a:t>Разрабатываемое программное обеспечение </a:t>
            </a:r>
            <a:r>
              <a:rPr lang="ru-RU" sz="2200" dirty="0"/>
              <a:t>предоставляет пользователю </a:t>
            </a:r>
            <a:r>
              <a:rPr lang="ru-RU" sz="2200" dirty="0" smtClean="0"/>
              <a:t>следующие основные </a:t>
            </a:r>
            <a:r>
              <a:rPr lang="ru-RU" sz="2200" dirty="0"/>
              <a:t>функции:</a:t>
            </a:r>
          </a:p>
          <a:p>
            <a:pPr lvl="0"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хранение показаний, снимаемых с приборов;</a:t>
            </a:r>
          </a:p>
          <a:p>
            <a:pPr lvl="0"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обработка показаний и расчёт необходимых показателей и величин;</a:t>
            </a:r>
          </a:p>
          <a:p>
            <a:pPr lvl="0"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поиск и представление показаний за конкретный срок;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ведение </a:t>
            </a:r>
            <a:r>
              <a:rPr lang="ru-RU" sz="2200" dirty="0" smtClean="0"/>
              <a:t>журналов </a:t>
            </a:r>
            <a:r>
              <a:rPr lang="ru-RU" sz="2200" dirty="0"/>
              <a:t>осмотра </a:t>
            </a:r>
            <a:r>
              <a:rPr lang="ru-RU" sz="2200" dirty="0" smtClean="0"/>
              <a:t>и поверки метеорологических приборов;</a:t>
            </a:r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 smtClean="0"/>
              <a:t>формирование различных отчетов.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8000" y="6524368"/>
            <a:ext cx="730250" cy="220656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8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065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 algn="just">
              <a:buNone/>
            </a:pPr>
            <a:r>
              <a:rPr lang="ru-RU" sz="2200" dirty="0"/>
              <a:t>Основными пользователями </a:t>
            </a:r>
            <a:r>
              <a:rPr lang="ru-RU" sz="2200" dirty="0" smtClean="0"/>
              <a:t>ПО </a:t>
            </a:r>
            <a:r>
              <a:rPr lang="ru-RU" sz="2200" dirty="0"/>
              <a:t>являются:</a:t>
            </a:r>
          </a:p>
          <a:p>
            <a:pPr lvl="0"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м</a:t>
            </a:r>
            <a:r>
              <a:rPr lang="ru-RU" sz="2200" dirty="0" smtClean="0"/>
              <a:t>етеоролог – снимает и заносит в систему показания;</a:t>
            </a:r>
            <a:endParaRPr lang="ru-RU" sz="2200" dirty="0"/>
          </a:p>
          <a:p>
            <a:pPr lvl="0" indent="360000" algn="just">
              <a:buFont typeface="Wingdings" panose="05000000000000000000" pitchFamily="2" charset="2"/>
              <a:buChar char="ü"/>
            </a:pPr>
            <a:r>
              <a:rPr lang="ru-RU" sz="2200" dirty="0" smtClean="0"/>
              <a:t>инженер-механик – </a:t>
            </a:r>
            <a:r>
              <a:rPr lang="ru-RU" sz="2200" dirty="0"/>
              <a:t>отвечает за работоспособность средств измерения</a:t>
            </a:r>
            <a:r>
              <a:rPr lang="ru-RU" sz="2200" dirty="0" smtClean="0"/>
              <a:t>;</a:t>
            </a:r>
            <a:endParaRPr lang="ru-RU" sz="2200" dirty="0"/>
          </a:p>
          <a:p>
            <a:pPr indent="360000" algn="just">
              <a:buFont typeface="Wingdings" panose="05000000000000000000" pitchFamily="2" charset="2"/>
              <a:buChar char="ü"/>
            </a:pPr>
            <a:r>
              <a:rPr lang="ru-RU" sz="2200" dirty="0"/>
              <a:t>начальник </a:t>
            </a:r>
            <a:r>
              <a:rPr lang="ru-RU" sz="2200" dirty="0" smtClean="0"/>
              <a:t>станции – отвечает за работу станции.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28000" y="6499654"/>
            <a:ext cx="730250" cy="245370"/>
          </a:xfrm>
        </p:spPr>
        <p:txBody>
          <a:bodyPr/>
          <a:lstStyle/>
          <a:p>
            <a:fld id="{D57F1E4F-1CFF-5643-939E-217C01CDF565}" type="slidenum">
              <a:rPr lang="en-US" sz="4800" smtClean="0"/>
              <a:pPr/>
              <a:t>9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3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</TotalTime>
  <Words>320</Words>
  <Application>Microsoft Office PowerPoint</Application>
  <PresentationFormat>Экран (4:3)</PresentationFormat>
  <Paragraphs>61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Wingdings</vt:lpstr>
      <vt:lpstr>Ретро</vt:lpstr>
      <vt:lpstr>Документ Microsoft Visio</vt:lpstr>
      <vt:lpstr>ВКР НА ТЕМУ: «РАЗРАБОТКА АЛГОРИТМИЧЕСКОГО И ПРОГРАММНОГО ОБЕСПЕЧЕНИЯ ДЛЯ СБОРА, УЧЕТА И ОБРАБОТКИ МЕТЕОРОЛОГИЧЕСКИХ ДАННЫХ»</vt:lpstr>
      <vt:lpstr>Описание предметной области</vt:lpstr>
      <vt:lpstr>Основные задачи сотрудников</vt:lpstr>
      <vt:lpstr>Постановка задачи</vt:lpstr>
      <vt:lpstr>Сравнение с аналогичными системами</vt:lpstr>
      <vt:lpstr>Процесс сбора показаний</vt:lpstr>
      <vt:lpstr>Процесс осмотра приборов</vt:lpstr>
      <vt:lpstr>Функции ПО</vt:lpstr>
      <vt:lpstr>Пользователи ПО</vt:lpstr>
      <vt:lpstr>Модель архитектуры</vt:lpstr>
      <vt:lpstr>ER-модель</vt:lpstr>
      <vt:lpstr>Схема базы данных</vt:lpstr>
      <vt:lpstr>Окно добавления показаний</vt:lpstr>
      <vt:lpstr>Просмотр показаний за период</vt:lpstr>
      <vt:lpstr>Просмотр графика</vt:lpstr>
      <vt:lpstr>Окно сотрудника</vt:lpstr>
      <vt:lpstr>Формирование отчетов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Rabbit White</cp:lastModifiedBy>
  <cp:revision>35</cp:revision>
  <dcterms:created xsi:type="dcterms:W3CDTF">2018-04-07T17:41:20Z</dcterms:created>
  <dcterms:modified xsi:type="dcterms:W3CDTF">2018-06-03T12:00:21Z</dcterms:modified>
</cp:coreProperties>
</file>