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4"/>
  </p:notesMasterIdLst>
  <p:sldIdLst>
    <p:sldId id="295" r:id="rId3"/>
    <p:sldId id="296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20" r:id="rId22"/>
    <p:sldId id="301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8F1E2-D834-49C4-AD09-1B530937CDCB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D1F3E-6EE3-41D4-A15F-9457231BA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838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61D96F-FAC0-475D-989C-10702E8C3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A3EA4A3-7A51-474E-884E-37B9B7B9D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FADFA4-2372-4FCA-ADDA-AE6F908F3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4B378-54CD-4B74-840C-72DAB54278CC}" type="datetime1">
              <a:rPr lang="ru-RU" smtClean="0"/>
              <a:t>16.05.2023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0DECFC-C31A-499F-BC17-1A46A2CE4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AF8E3C-C9B4-4D27-8187-8E633C16D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C4D5-1686-4941-9DEC-47085F22A0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381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2A1602-E2B1-432D-B3CC-525D3F8F3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7C6BDBD-E4C8-4A84-A67C-0C646CD0E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69D5F9-DBA9-4502-98A8-75037438C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B5CDF-4EBD-43F9-BFFE-6BA6E9834FFB}" type="datetime1">
              <a:rPr lang="ru-RU" smtClean="0"/>
              <a:t>16.05.2023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0A43A6-114D-470D-AADB-2FE35EDAB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94CC27-7310-462C-9FB7-A2250261E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C4D5-1686-4941-9DEC-47085F22A0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2334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F1F6091-8C68-452E-AFC4-AA11EC4954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405F3AE-53BF-4A58-A5F9-926C51DE2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588350-9CC2-4275-A4B5-FCAF6E948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EFFC-9A11-4720-8C4E-E4F89ED69669}" type="datetime1">
              <a:rPr lang="ru-RU" smtClean="0"/>
              <a:t>16.05.2023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445C55-B0D8-4B26-AD54-04CE7DADE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0A8C55-C3CB-407F-BDA6-4E6E625E0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C4D5-1686-4941-9DEC-47085F22A0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1243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167" indent="0" algn="ctr">
              <a:buNone/>
              <a:defRPr sz="1999"/>
            </a:lvl2pPr>
            <a:lvl3pPr marL="914335" indent="0" algn="ctr">
              <a:buNone/>
              <a:defRPr sz="1800"/>
            </a:lvl3pPr>
            <a:lvl4pPr marL="1371501" indent="0" algn="ctr">
              <a:buNone/>
              <a:defRPr sz="1600"/>
            </a:lvl4pPr>
            <a:lvl5pPr marL="1828669" indent="0" algn="ctr">
              <a:buNone/>
              <a:defRPr sz="1600"/>
            </a:lvl5pPr>
            <a:lvl6pPr marL="2285836" indent="0" algn="ctr">
              <a:buNone/>
              <a:defRPr sz="1600"/>
            </a:lvl6pPr>
            <a:lvl7pPr marL="2743004" indent="0" algn="ctr">
              <a:buNone/>
              <a:defRPr sz="1600"/>
            </a:lvl7pPr>
            <a:lvl8pPr marL="3200171" indent="0" algn="ctr">
              <a:buNone/>
              <a:defRPr sz="1600"/>
            </a:lvl8pPr>
            <a:lvl9pPr marL="3657338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5DD4-3CB9-4377-8630-0508DBE00548}" type="datetime1">
              <a:rPr lang="ru-RU" smtClean="0"/>
              <a:t>16.05.2023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387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CF11-F57B-4C66-A6E1-969C2E915C3D}" type="datetime1">
              <a:rPr lang="ru-RU" smtClean="0"/>
              <a:t>16.05.2023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153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167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3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0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0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AAAE-358D-4237-A2F9-20EEC8EEC99C}" type="datetime1">
              <a:rPr lang="ru-RU" smtClean="0"/>
              <a:t>16.05.2023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372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6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C5F0C-85A0-4E08-8670-67A169D95D2F}" type="datetime1">
              <a:rPr lang="ru-RU" smtClean="0"/>
              <a:t>16.05.2023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8107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167" indent="0">
              <a:buNone/>
              <a:defRPr sz="1999" b="1"/>
            </a:lvl2pPr>
            <a:lvl3pPr marL="914335" indent="0">
              <a:buNone/>
              <a:defRPr sz="1800" b="1"/>
            </a:lvl3pPr>
            <a:lvl4pPr marL="1371501" indent="0">
              <a:buNone/>
              <a:defRPr sz="1600" b="1"/>
            </a:lvl4pPr>
            <a:lvl5pPr marL="1828669" indent="0">
              <a:buNone/>
              <a:defRPr sz="1600" b="1"/>
            </a:lvl5pPr>
            <a:lvl6pPr marL="2285836" indent="0">
              <a:buNone/>
              <a:defRPr sz="1600" b="1"/>
            </a:lvl6pPr>
            <a:lvl7pPr marL="2743004" indent="0">
              <a:buNone/>
              <a:defRPr sz="1600" b="1"/>
            </a:lvl7pPr>
            <a:lvl8pPr marL="3200171" indent="0">
              <a:buNone/>
              <a:defRPr sz="1600" b="1"/>
            </a:lvl8pPr>
            <a:lvl9pPr marL="3657338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167" indent="0">
              <a:buNone/>
              <a:defRPr sz="1999" b="1"/>
            </a:lvl2pPr>
            <a:lvl3pPr marL="914335" indent="0">
              <a:buNone/>
              <a:defRPr sz="1800" b="1"/>
            </a:lvl3pPr>
            <a:lvl4pPr marL="1371501" indent="0">
              <a:buNone/>
              <a:defRPr sz="1600" b="1"/>
            </a:lvl4pPr>
            <a:lvl5pPr marL="1828669" indent="0">
              <a:buNone/>
              <a:defRPr sz="1600" b="1"/>
            </a:lvl5pPr>
            <a:lvl6pPr marL="2285836" indent="0">
              <a:buNone/>
              <a:defRPr sz="1600" b="1"/>
            </a:lvl6pPr>
            <a:lvl7pPr marL="2743004" indent="0">
              <a:buNone/>
              <a:defRPr sz="1600" b="1"/>
            </a:lvl7pPr>
            <a:lvl8pPr marL="3200171" indent="0">
              <a:buNone/>
              <a:defRPr sz="1600" b="1"/>
            </a:lvl8pPr>
            <a:lvl9pPr marL="3657338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BB06-6395-40F5-B335-081B5DC928E7}" type="datetime1">
              <a:rPr lang="ru-RU" smtClean="0"/>
              <a:t>16.05.2023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18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1DEE-0DBF-46BE-88A1-C9B3E56989C1}" type="datetime1">
              <a:rPr lang="ru-RU" smtClean="0"/>
              <a:t>16.05.2023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0748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D88D7-429B-4410-9517-F5E183AE0120}" type="datetime1">
              <a:rPr lang="ru-RU" smtClean="0"/>
              <a:t>16.05.2023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7588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7" indent="0">
              <a:buNone/>
              <a:defRPr sz="1400"/>
            </a:lvl2pPr>
            <a:lvl3pPr marL="914335" indent="0">
              <a:buNone/>
              <a:defRPr sz="1200"/>
            </a:lvl3pPr>
            <a:lvl4pPr marL="1371501" indent="0">
              <a:buNone/>
              <a:defRPr sz="1000"/>
            </a:lvl4pPr>
            <a:lvl5pPr marL="1828669" indent="0">
              <a:buNone/>
              <a:defRPr sz="1000"/>
            </a:lvl5pPr>
            <a:lvl6pPr marL="2285836" indent="0">
              <a:buNone/>
              <a:defRPr sz="1000"/>
            </a:lvl6pPr>
            <a:lvl7pPr marL="2743004" indent="0">
              <a:buNone/>
              <a:defRPr sz="1000"/>
            </a:lvl7pPr>
            <a:lvl8pPr marL="3200171" indent="0">
              <a:buNone/>
              <a:defRPr sz="1000"/>
            </a:lvl8pPr>
            <a:lvl9pPr marL="3657338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C54C1-3A09-4705-9B12-DDD882EFD8C6}" type="datetime1">
              <a:rPr lang="ru-RU" smtClean="0"/>
              <a:t>16.05.2023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802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1AC2CC-580C-4B04-8D03-0F48EFC73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88472C-26CC-4F2E-BC13-61825AB60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FC6332-E269-4803-B9F8-505468B4B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B6905-CA30-4874-980C-A2F4472A44AE}" type="datetime1">
              <a:rPr lang="ru-RU" smtClean="0"/>
              <a:t>16.05.2023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B0A16B-77AE-4D82-AD5C-5D38E1BC6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1533BA-46DF-4011-8590-F4E27DF8F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C4D5-1686-4941-9DEC-47085F22A0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4695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5" indent="0">
              <a:buNone/>
              <a:defRPr sz="2399"/>
            </a:lvl3pPr>
            <a:lvl4pPr marL="1371501" indent="0">
              <a:buNone/>
              <a:defRPr sz="1999"/>
            </a:lvl4pPr>
            <a:lvl5pPr marL="1828669" indent="0">
              <a:buNone/>
              <a:defRPr sz="1999"/>
            </a:lvl5pPr>
            <a:lvl6pPr marL="2285836" indent="0">
              <a:buNone/>
              <a:defRPr sz="1999"/>
            </a:lvl6pPr>
            <a:lvl7pPr marL="2743004" indent="0">
              <a:buNone/>
              <a:defRPr sz="1999"/>
            </a:lvl7pPr>
            <a:lvl8pPr marL="3200171" indent="0">
              <a:buNone/>
              <a:defRPr sz="1999"/>
            </a:lvl8pPr>
            <a:lvl9pPr marL="3657338" indent="0">
              <a:buNone/>
              <a:defRPr sz="1999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7" indent="0">
              <a:buNone/>
              <a:defRPr sz="1400"/>
            </a:lvl2pPr>
            <a:lvl3pPr marL="914335" indent="0">
              <a:buNone/>
              <a:defRPr sz="1200"/>
            </a:lvl3pPr>
            <a:lvl4pPr marL="1371501" indent="0">
              <a:buNone/>
              <a:defRPr sz="1000"/>
            </a:lvl4pPr>
            <a:lvl5pPr marL="1828669" indent="0">
              <a:buNone/>
              <a:defRPr sz="1000"/>
            </a:lvl5pPr>
            <a:lvl6pPr marL="2285836" indent="0">
              <a:buNone/>
              <a:defRPr sz="1000"/>
            </a:lvl6pPr>
            <a:lvl7pPr marL="2743004" indent="0">
              <a:buNone/>
              <a:defRPr sz="1000"/>
            </a:lvl7pPr>
            <a:lvl8pPr marL="3200171" indent="0">
              <a:buNone/>
              <a:defRPr sz="1000"/>
            </a:lvl8pPr>
            <a:lvl9pPr marL="3657338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C426-8685-47BA-A708-4E1EF104EDB8}" type="datetime1">
              <a:rPr lang="ru-RU" smtClean="0"/>
              <a:t>16.05.2023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3395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62471-6C99-48E1-A959-50299F96D758}" type="datetime1">
              <a:rPr lang="ru-RU" smtClean="0"/>
              <a:t>16.05.2023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40231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B917-9A33-408C-9C61-7B45D9AC393E}" type="datetime1">
              <a:rPr lang="ru-RU" smtClean="0"/>
              <a:t>16.05.2023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5210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id="{8850F23F-17D8-4E47-833C-517CD6BE373C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36612" y="996951"/>
            <a:ext cx="360869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9" name="Рисунок 2">
            <a:extLst>
              <a:ext uri="{FF2B5EF4-FFF2-40B4-BE49-F238E27FC236}">
                <a16:creationId xmlns:a16="http://schemas.microsoft.com/office/drawing/2014/main" id="{DAE112D7-A23D-4F8D-AC5C-3986CD6D688F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5356945" y="1125623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0" name="Рисунок 2">
            <a:extLst>
              <a:ext uri="{FF2B5EF4-FFF2-40B4-BE49-F238E27FC236}">
                <a16:creationId xmlns:a16="http://schemas.microsoft.com/office/drawing/2014/main" id="{FCA56CC4-0B30-4CE2-A000-11C417A41D86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5530703" y="1263819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1" name="Рисунок 2">
            <a:extLst>
              <a:ext uri="{FF2B5EF4-FFF2-40B4-BE49-F238E27FC236}">
                <a16:creationId xmlns:a16="http://schemas.microsoft.com/office/drawing/2014/main" id="{321825F3-2133-4A2C-8F6D-38FDD6729D2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5704461" y="140201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99425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id="{8850F23F-17D8-4E47-833C-517CD6BE373C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36612" y="996951"/>
            <a:ext cx="360869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9" name="Рисунок 2">
            <a:extLst>
              <a:ext uri="{FF2B5EF4-FFF2-40B4-BE49-F238E27FC236}">
                <a16:creationId xmlns:a16="http://schemas.microsoft.com/office/drawing/2014/main" id="{DAE112D7-A23D-4F8D-AC5C-3986CD6D688F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5356945" y="1125623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0" name="Рисунок 2">
            <a:extLst>
              <a:ext uri="{FF2B5EF4-FFF2-40B4-BE49-F238E27FC236}">
                <a16:creationId xmlns:a16="http://schemas.microsoft.com/office/drawing/2014/main" id="{FCA56CC4-0B30-4CE2-A000-11C417A41D86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5530703" y="1263819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1" name="Рисунок 2">
            <a:extLst>
              <a:ext uri="{FF2B5EF4-FFF2-40B4-BE49-F238E27FC236}">
                <a16:creationId xmlns:a16="http://schemas.microsoft.com/office/drawing/2014/main" id="{321825F3-2133-4A2C-8F6D-38FDD6729D2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5704461" y="140201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76111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id="{8850F23F-17D8-4E47-833C-517CD6BE373C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36612" y="996951"/>
            <a:ext cx="360869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9" name="Рисунок 2">
            <a:extLst>
              <a:ext uri="{FF2B5EF4-FFF2-40B4-BE49-F238E27FC236}">
                <a16:creationId xmlns:a16="http://schemas.microsoft.com/office/drawing/2014/main" id="{DAE112D7-A23D-4F8D-AC5C-3986CD6D688F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5356945" y="1125623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0" name="Рисунок 2">
            <a:extLst>
              <a:ext uri="{FF2B5EF4-FFF2-40B4-BE49-F238E27FC236}">
                <a16:creationId xmlns:a16="http://schemas.microsoft.com/office/drawing/2014/main" id="{FCA56CC4-0B30-4CE2-A000-11C417A41D86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5530703" y="1263819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1" name="Рисунок 2">
            <a:extLst>
              <a:ext uri="{FF2B5EF4-FFF2-40B4-BE49-F238E27FC236}">
                <a16:creationId xmlns:a16="http://schemas.microsoft.com/office/drawing/2014/main" id="{321825F3-2133-4A2C-8F6D-38FDD6729D2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5704461" y="140201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3677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id="{8850F23F-17D8-4E47-833C-517CD6BE373C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36612" y="996951"/>
            <a:ext cx="360869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9" name="Рисунок 2">
            <a:extLst>
              <a:ext uri="{FF2B5EF4-FFF2-40B4-BE49-F238E27FC236}">
                <a16:creationId xmlns:a16="http://schemas.microsoft.com/office/drawing/2014/main" id="{DAE112D7-A23D-4F8D-AC5C-3986CD6D688F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5356945" y="1125623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0" name="Рисунок 2">
            <a:extLst>
              <a:ext uri="{FF2B5EF4-FFF2-40B4-BE49-F238E27FC236}">
                <a16:creationId xmlns:a16="http://schemas.microsoft.com/office/drawing/2014/main" id="{FCA56CC4-0B30-4CE2-A000-11C417A41D86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5530703" y="1263819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1" name="Рисунок 2">
            <a:extLst>
              <a:ext uri="{FF2B5EF4-FFF2-40B4-BE49-F238E27FC236}">
                <a16:creationId xmlns:a16="http://schemas.microsoft.com/office/drawing/2014/main" id="{321825F3-2133-4A2C-8F6D-38FDD6729D2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5704461" y="140201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8398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id="{8850F23F-17D8-4E47-833C-517CD6BE373C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36612" y="996951"/>
            <a:ext cx="360869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9" name="Рисунок 2">
            <a:extLst>
              <a:ext uri="{FF2B5EF4-FFF2-40B4-BE49-F238E27FC236}">
                <a16:creationId xmlns:a16="http://schemas.microsoft.com/office/drawing/2014/main" id="{DAE112D7-A23D-4F8D-AC5C-3986CD6D688F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5356945" y="1125623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0" name="Рисунок 2">
            <a:extLst>
              <a:ext uri="{FF2B5EF4-FFF2-40B4-BE49-F238E27FC236}">
                <a16:creationId xmlns:a16="http://schemas.microsoft.com/office/drawing/2014/main" id="{FCA56CC4-0B30-4CE2-A000-11C417A41D86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5530703" y="1263819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1" name="Рисунок 2">
            <a:extLst>
              <a:ext uri="{FF2B5EF4-FFF2-40B4-BE49-F238E27FC236}">
                <a16:creationId xmlns:a16="http://schemas.microsoft.com/office/drawing/2014/main" id="{321825F3-2133-4A2C-8F6D-38FDD6729D2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5704461" y="140201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3432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id="{8850F23F-17D8-4E47-833C-517CD6BE373C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36612" y="996951"/>
            <a:ext cx="360869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9" name="Рисунок 2">
            <a:extLst>
              <a:ext uri="{FF2B5EF4-FFF2-40B4-BE49-F238E27FC236}">
                <a16:creationId xmlns:a16="http://schemas.microsoft.com/office/drawing/2014/main" id="{DAE112D7-A23D-4F8D-AC5C-3986CD6D688F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5356945" y="1125623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0" name="Рисунок 2">
            <a:extLst>
              <a:ext uri="{FF2B5EF4-FFF2-40B4-BE49-F238E27FC236}">
                <a16:creationId xmlns:a16="http://schemas.microsoft.com/office/drawing/2014/main" id="{FCA56CC4-0B30-4CE2-A000-11C417A41D86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5530703" y="1263819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1" name="Рисунок 2">
            <a:extLst>
              <a:ext uri="{FF2B5EF4-FFF2-40B4-BE49-F238E27FC236}">
                <a16:creationId xmlns:a16="http://schemas.microsoft.com/office/drawing/2014/main" id="{321825F3-2133-4A2C-8F6D-38FDD6729D2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5704461" y="140201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41113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id="{8850F23F-17D8-4E47-833C-517CD6BE373C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36612" y="996951"/>
            <a:ext cx="360869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9" name="Рисунок 2">
            <a:extLst>
              <a:ext uri="{FF2B5EF4-FFF2-40B4-BE49-F238E27FC236}">
                <a16:creationId xmlns:a16="http://schemas.microsoft.com/office/drawing/2014/main" id="{DAE112D7-A23D-4F8D-AC5C-3986CD6D688F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5356945" y="1125623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0" name="Рисунок 2">
            <a:extLst>
              <a:ext uri="{FF2B5EF4-FFF2-40B4-BE49-F238E27FC236}">
                <a16:creationId xmlns:a16="http://schemas.microsoft.com/office/drawing/2014/main" id="{FCA56CC4-0B30-4CE2-A000-11C417A41D86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5530703" y="1263819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1" name="Рисунок 2">
            <a:extLst>
              <a:ext uri="{FF2B5EF4-FFF2-40B4-BE49-F238E27FC236}">
                <a16:creationId xmlns:a16="http://schemas.microsoft.com/office/drawing/2014/main" id="{321825F3-2133-4A2C-8F6D-38FDD6729D2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5704461" y="140201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07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7670B-9992-4BBD-A466-590CA096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0966F4C-9BA0-42AB-8489-B734539C4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A7FBDA-1A78-4944-893F-9F900D0F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E0DB-BFD5-4BB8-93E5-5300714C52A9}" type="datetime1">
              <a:rPr lang="ru-RU" smtClean="0"/>
              <a:t>16.05.2023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355C7B-75A7-4105-BDAF-A26B933DA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B844C6-31C1-4916-90EB-7A99D05A2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C4D5-1686-4941-9DEC-47085F22A0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3343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id="{8850F23F-17D8-4E47-833C-517CD6BE373C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36612" y="996951"/>
            <a:ext cx="360869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9" name="Рисунок 2">
            <a:extLst>
              <a:ext uri="{FF2B5EF4-FFF2-40B4-BE49-F238E27FC236}">
                <a16:creationId xmlns:a16="http://schemas.microsoft.com/office/drawing/2014/main" id="{DAE112D7-A23D-4F8D-AC5C-3986CD6D688F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5356945" y="1125623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0" name="Рисунок 2">
            <a:extLst>
              <a:ext uri="{FF2B5EF4-FFF2-40B4-BE49-F238E27FC236}">
                <a16:creationId xmlns:a16="http://schemas.microsoft.com/office/drawing/2014/main" id="{FCA56CC4-0B30-4CE2-A000-11C417A41D86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5530703" y="1263819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1" name="Рисунок 2">
            <a:extLst>
              <a:ext uri="{FF2B5EF4-FFF2-40B4-BE49-F238E27FC236}">
                <a16:creationId xmlns:a16="http://schemas.microsoft.com/office/drawing/2014/main" id="{321825F3-2133-4A2C-8F6D-38FDD6729D2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5704461" y="140201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25842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FA909B-0BEB-43B7-97B2-A9E0122CA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F38BB05-5D97-439B-8DB3-E11A1911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EC3E-A8AF-4A19-A628-75AABC19FD6A}" type="datetime1">
              <a:rPr lang="ru-RU" smtClean="0"/>
              <a:t>16.05.2023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1DA211-5D64-4047-8E2E-4D7D0C9C5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1E91FD-FA1A-4F36-B8C1-775E70404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4674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0F5F01-AFDC-45FD-8DA6-6D34CE86B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D578B2-467F-468A-8C5B-0674F4D9FF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97FD65D-0106-4F09-AB57-C657A07A2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18BFD80-69B4-45AE-A39C-C4C5EB05F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693ED-E45B-4564-8B41-A51F617F0502}" type="datetime1">
              <a:rPr lang="ru-RU" smtClean="0"/>
              <a:t>16.05.2023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D971A6F-E98B-49FD-BEB4-CFEAB602F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6535743-4928-464F-AD6B-FFDD123D5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C4D5-1686-4941-9DEC-47085F22A0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50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D21B8-9499-4BA6-B495-3973EE99F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E283EE-409A-47A4-9D1F-E4D349012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9869FA1-1353-4C09-AD83-A884FBCD7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2538107-A1F8-4A8B-81AF-6457D5192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A843301-45B0-4FC1-97B6-10A6EED7B6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23BA1AA-AF89-409C-97A5-1E66638B1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1F98-ECEC-40C8-8E6A-E5C69FF1C517}" type="datetime1">
              <a:rPr lang="ru-RU" smtClean="0"/>
              <a:t>16.05.2023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D5E8DDD-601C-4585-92EB-2B2BA0C79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BC9A474-7CA7-4B3A-B6AE-505C3F341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C4D5-1686-4941-9DEC-47085F22A0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5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50413A-17A7-4B47-9884-D3248FCFF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B6A2FFB-7435-4C42-9CD1-C4D9F82A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B6AC-D668-40EF-A7C5-9FD62A0B4EA0}" type="datetime1">
              <a:rPr lang="ru-RU" smtClean="0"/>
              <a:t>16.05.2023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80EBADF-0EFC-47A9-AE8A-76A65A1EC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A6116FB-95A0-42FC-B51E-00B354953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C4D5-1686-4941-9DEC-47085F22A0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625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D9C61A8-A0CF-41CC-914C-286B2D142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7369-5E30-45E0-B19B-A220000F322D}" type="datetime1">
              <a:rPr lang="ru-RU" smtClean="0"/>
              <a:t>16.05.2023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5994372-717D-4B68-9FC0-3AF13A1F9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62E9C0F-9AB0-4EBF-8721-DE0536B25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C4D5-1686-4941-9DEC-47085F22A0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084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D361C-7F87-4212-94D0-02A7A10AA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F3FD6D-B46D-45D9-870D-88E6BC8D8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FFAD022-A4AD-4EE3-9B0C-2422176F8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E12F22A-91D5-4D41-AA0A-945876798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2613-A93D-4A62-A8DA-E24412CD3906}" type="datetime1">
              <a:rPr lang="ru-RU" smtClean="0"/>
              <a:t>16.05.2023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8B0E7C-F198-4590-8B95-FF128D7FD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9852A65-C7EF-442A-BB61-D314750AC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C4D5-1686-4941-9DEC-47085F22A0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040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636C97-2C08-495E-B48E-8DE83153F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1A73D92-CC30-4784-B135-173EB885FA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5DABA19-FD50-4892-9946-05D1FC4D8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A6E426F-760D-474B-B378-1908E5CE2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7A0F8-7860-46BD-BBB7-B668EFF4BF2F}" type="datetime1">
              <a:rPr lang="ru-RU" smtClean="0"/>
              <a:t>16.05.2023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AFF41C5-223A-4891-BC41-8A46BD781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8F38FA-CD84-4B81-A0FC-8B3D99198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C4D5-1686-4941-9DEC-47085F22A0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7974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006A8F-834F-4138-A358-C6FA016BC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4DCD07-D919-4827-B2B3-3AD886EAA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1307DF-AFFC-49D9-9DA6-6107657E94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BCD65-B8B4-4A38-B4FA-4AFAD9B92700}" type="datetime1">
              <a:rPr lang="ru-RU" smtClean="0"/>
              <a:t>16.05.2023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2F3676-0955-4F87-BDBA-AC15176890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60EA96-8DE6-4B46-BBE8-ACC43CBA89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EC4D5-1686-4941-9DEC-47085F22A0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1225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108E8-21E3-4C89-86B4-C7327BCFA8F3}" type="datetime1">
              <a:rPr lang="ru-RU" smtClean="0"/>
              <a:t>16.05.2023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244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hf hdr="0" ftr="0" dt="0"/>
  <p:txStyles>
    <p:titleStyle>
      <a:lvl1pPr algn="l" defTabSz="9143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3" indent="-228583" algn="l" defTabSz="9143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1" indent="-228583" algn="l" defTabSz="9143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8" indent="-228583" algn="l" defTabSz="9143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6" indent="-228583" algn="l" defTabSz="9143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53" indent="-228583" algn="l" defTabSz="9143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9" indent="-228583" algn="l" defTabSz="9143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87" indent="-228583" algn="l" defTabSz="9143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54" indent="-228583" algn="l" defTabSz="9143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22" indent="-228583" algn="l" defTabSz="9143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5" algn="l" defTabSz="9143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1" algn="l" defTabSz="9143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9" algn="l" defTabSz="9143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6" algn="l" defTabSz="9143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04" algn="l" defTabSz="9143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71" algn="l" defTabSz="9143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8" algn="l" defTabSz="9143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425154" y="1902521"/>
            <a:ext cx="11478088" cy="1742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ru-RU" altLang="ru-RU" sz="3200" b="1" dirty="0">
                <a:solidFill>
                  <a:srgbClr val="0059A9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ТЕХНИЧЕСКОЕ ПРОЕКТИРОВАНИЕ. РАЗРАБОТКА ПРОГРАММНОГО ОБЕСПЕЧЕНИЯ ДЛЯ АВТОМАТИЗИРОВАННОЙ/ИНФОРМАЦИОННОЙ СИСТЕМЫ АВТОБУСНОГО ВОКЗАЛА 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1702617" y="4961032"/>
            <a:ext cx="10200625" cy="2028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/>
            <a:r>
              <a:rPr lang="ru-RU" altLang="ru-RU" sz="2400" dirty="0">
                <a:solidFill>
                  <a:srgbClr val="0059A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Выполнил: студенты группы 4232М</a:t>
            </a:r>
          </a:p>
          <a:p>
            <a:pPr algn="r"/>
            <a:r>
              <a:rPr lang="ru-RU" altLang="ru-RU" sz="2400" dirty="0" err="1">
                <a:solidFill>
                  <a:srgbClr val="0059A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Губайдулин</a:t>
            </a:r>
            <a:r>
              <a:rPr lang="ru-RU" altLang="ru-RU" sz="2400" dirty="0">
                <a:solidFill>
                  <a:srgbClr val="0059A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Владислав </a:t>
            </a:r>
            <a:r>
              <a:rPr lang="ru-RU" altLang="ru-RU" sz="2400" dirty="0" err="1">
                <a:solidFill>
                  <a:srgbClr val="0059A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Фаталиевич</a:t>
            </a:r>
            <a:r>
              <a:rPr lang="ru-RU" altLang="ru-RU" sz="2400" dirty="0">
                <a:solidFill>
                  <a:srgbClr val="0059A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517330B-6506-4403-9411-ABE882A390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54" y="181383"/>
            <a:ext cx="3158726" cy="1263169"/>
          </a:xfrm>
          <a:prstGeom prst="rect">
            <a:avLst/>
          </a:prstGeom>
        </p:spPr>
      </p:pic>
      <p:sp>
        <p:nvSpPr>
          <p:cNvPr id="16" name="object 8">
            <a:extLst>
              <a:ext uri="{FF2B5EF4-FFF2-40B4-BE49-F238E27FC236}">
                <a16:creationId xmlns:a16="http://schemas.microsoft.com/office/drawing/2014/main" id="{488C8C18-FD74-48B8-A33D-3F7E8C4FF487}"/>
              </a:ext>
            </a:extLst>
          </p:cNvPr>
          <p:cNvSpPr txBox="1"/>
          <p:nvPr/>
        </p:nvSpPr>
        <p:spPr>
          <a:xfrm>
            <a:off x="10128469" y="524940"/>
            <a:ext cx="1650633" cy="575993"/>
          </a:xfrm>
          <a:prstGeom prst="rect">
            <a:avLst/>
          </a:prstGeom>
        </p:spPr>
        <p:txBody>
          <a:bodyPr vert="horz" wrap="square" lIns="0" tIns="14479" rIns="0" bIns="0" rtlCol="0">
            <a:spAutoFit/>
          </a:bodyPr>
          <a:lstStyle/>
          <a:p>
            <a:pPr marL="14480">
              <a:spcBef>
                <a:spcPts val="114"/>
              </a:spcBef>
            </a:pPr>
            <a:r>
              <a:rPr sz="3648" dirty="0">
                <a:solidFill>
                  <a:srgbClr val="0059A9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guap.ru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CA2C353-1B94-4518-8198-F925F79BB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5731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6443B9C5-54D7-4BF2-8134-B84A76C27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2572" y="394138"/>
            <a:ext cx="7851228" cy="61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defTabSz="829178">
              <a:lnSpc>
                <a:spcPct val="115000"/>
              </a:lnSpc>
              <a:tabLst>
                <a:tab pos="656433" algn="l"/>
                <a:tab pos="1312865" algn="l"/>
                <a:tab pos="1969298" algn="l"/>
                <a:tab pos="2625730" algn="l"/>
                <a:tab pos="3282163" algn="l"/>
                <a:tab pos="3938595" algn="l"/>
                <a:tab pos="4595028" algn="l"/>
                <a:tab pos="5251460" algn="l"/>
                <a:tab pos="5907893" algn="l"/>
                <a:tab pos="6564325" algn="l"/>
                <a:tab pos="7220758" algn="l"/>
              </a:tabLst>
            </a:pPr>
            <a:r>
              <a:rPr lang="ru-RU" altLang="ru-RU" sz="2000" b="1" dirty="0">
                <a:solidFill>
                  <a:srgbClr val="0059A9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Концепция и принципы построения изделия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E90852-161E-44A0-AD58-6375FF9E0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10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8DB70E0-1C29-4562-8A10-28F894D91E7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50278" y="1476692"/>
            <a:ext cx="6122670" cy="3904615"/>
          </a:xfrm>
          <a:prstGeom prst="rect">
            <a:avLst/>
          </a:prstGeom>
        </p:spPr>
      </p:pic>
      <p:sp>
        <p:nvSpPr>
          <p:cNvPr id="7" name="Объект 14">
            <a:extLst>
              <a:ext uri="{FF2B5EF4-FFF2-40B4-BE49-F238E27FC236}">
                <a16:creationId xmlns:a16="http://schemas.microsoft.com/office/drawing/2014/main" id="{47807D22-0661-4E49-8B47-58A39DEBEAF5}"/>
              </a:ext>
            </a:extLst>
          </p:cNvPr>
          <p:cNvSpPr txBox="1">
            <a:spLocks/>
          </p:cNvSpPr>
          <p:nvPr/>
        </p:nvSpPr>
        <p:spPr>
          <a:xfrm>
            <a:off x="3265892" y="5457837"/>
            <a:ext cx="6400800" cy="1082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3" indent="-228583" algn="l" defTabSz="91433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1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8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6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53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9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87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54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22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ru-RU" sz="2281" dirty="0">
                <a:solidFill>
                  <a:srgbClr val="0059A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Контекстная диаграмма для разрабатываемой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3441713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6443B9C5-54D7-4BF2-8134-B84A76C27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766" y="317608"/>
            <a:ext cx="7851228" cy="61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defTabSz="829178">
              <a:lnSpc>
                <a:spcPct val="115000"/>
              </a:lnSpc>
              <a:tabLst>
                <a:tab pos="656433" algn="l"/>
                <a:tab pos="1312865" algn="l"/>
                <a:tab pos="1969298" algn="l"/>
                <a:tab pos="2625730" algn="l"/>
                <a:tab pos="3282163" algn="l"/>
                <a:tab pos="3938595" algn="l"/>
                <a:tab pos="4595028" algn="l"/>
                <a:tab pos="5251460" algn="l"/>
                <a:tab pos="5907893" algn="l"/>
                <a:tab pos="6564325" algn="l"/>
                <a:tab pos="7220758" algn="l"/>
              </a:tabLst>
            </a:pPr>
            <a:r>
              <a:rPr lang="ru-RU" altLang="ru-RU" sz="2800" b="1" dirty="0">
                <a:solidFill>
                  <a:srgbClr val="0059A9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Моделирование предметной области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E90852-161E-44A0-AD58-6375FF9E0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11</a:t>
            </a:fld>
            <a:endParaRPr lang="ru-RU"/>
          </a:p>
        </p:txBody>
      </p:sp>
      <p:sp>
        <p:nvSpPr>
          <p:cNvPr id="7" name="Объект 14">
            <a:extLst>
              <a:ext uri="{FF2B5EF4-FFF2-40B4-BE49-F238E27FC236}">
                <a16:creationId xmlns:a16="http://schemas.microsoft.com/office/drawing/2014/main" id="{47807D22-0661-4E49-8B47-58A39DEBEAF5}"/>
              </a:ext>
            </a:extLst>
          </p:cNvPr>
          <p:cNvSpPr txBox="1">
            <a:spLocks/>
          </p:cNvSpPr>
          <p:nvPr/>
        </p:nvSpPr>
        <p:spPr>
          <a:xfrm>
            <a:off x="2301766" y="5457837"/>
            <a:ext cx="7364926" cy="1082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3" indent="-228583" algn="l" defTabSz="91433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1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8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6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53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9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87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54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22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ru-RU" sz="2281" dirty="0">
                <a:solidFill>
                  <a:srgbClr val="0059A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Диаграмма прецедентов для пользователей-пассажиров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8B23D13-ABE7-4BC0-A048-BFA1A8AF3344}"/>
              </a:ext>
            </a:extLst>
          </p:cNvPr>
          <p:cNvPicPr/>
          <p:nvPr/>
        </p:nvPicPr>
        <p:blipFill rotWithShape="1">
          <a:blip r:embed="rId3"/>
          <a:srcRect l="622"/>
          <a:stretch/>
        </p:blipFill>
        <p:spPr bwMode="auto">
          <a:xfrm>
            <a:off x="2704049" y="1451266"/>
            <a:ext cx="6962643" cy="39569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29466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6443B9C5-54D7-4BF2-8134-B84A76C27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766" y="317608"/>
            <a:ext cx="7851228" cy="61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defTabSz="829178">
              <a:lnSpc>
                <a:spcPct val="115000"/>
              </a:lnSpc>
              <a:tabLst>
                <a:tab pos="656433" algn="l"/>
                <a:tab pos="1312865" algn="l"/>
                <a:tab pos="1969298" algn="l"/>
                <a:tab pos="2625730" algn="l"/>
                <a:tab pos="3282163" algn="l"/>
                <a:tab pos="3938595" algn="l"/>
                <a:tab pos="4595028" algn="l"/>
                <a:tab pos="5251460" algn="l"/>
                <a:tab pos="5907893" algn="l"/>
                <a:tab pos="6564325" algn="l"/>
                <a:tab pos="7220758" algn="l"/>
              </a:tabLst>
            </a:pPr>
            <a:r>
              <a:rPr lang="ru-RU" altLang="ru-RU" sz="2800" b="1" dirty="0">
                <a:solidFill>
                  <a:srgbClr val="0059A9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Моделирование предметной области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E90852-161E-44A0-AD58-6375FF9E0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12</a:t>
            </a:fld>
            <a:endParaRPr lang="ru-RU"/>
          </a:p>
        </p:txBody>
      </p:sp>
      <p:sp>
        <p:nvSpPr>
          <p:cNvPr id="7" name="Объект 14">
            <a:extLst>
              <a:ext uri="{FF2B5EF4-FFF2-40B4-BE49-F238E27FC236}">
                <a16:creationId xmlns:a16="http://schemas.microsoft.com/office/drawing/2014/main" id="{47807D22-0661-4E49-8B47-58A39DEBEAF5}"/>
              </a:ext>
            </a:extLst>
          </p:cNvPr>
          <p:cNvSpPr txBox="1">
            <a:spLocks/>
          </p:cNvSpPr>
          <p:nvPr/>
        </p:nvSpPr>
        <p:spPr>
          <a:xfrm>
            <a:off x="2301766" y="5457837"/>
            <a:ext cx="7364926" cy="1082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3" indent="-228583" algn="l" defTabSz="91433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1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8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6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53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9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87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54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22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ru-RU" sz="2281" dirty="0">
                <a:solidFill>
                  <a:srgbClr val="0059A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Диаграмма классов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8206A81-FE6F-4C63-A07E-F6CAB7B46F5D}"/>
              </a:ext>
            </a:extLst>
          </p:cNvPr>
          <p:cNvPicPr/>
          <p:nvPr/>
        </p:nvPicPr>
        <p:blipFill rotWithShape="1">
          <a:blip r:embed="rId3"/>
          <a:srcRect r="22461"/>
          <a:stretch/>
        </p:blipFill>
        <p:spPr bwMode="auto">
          <a:xfrm>
            <a:off x="3199797" y="1717882"/>
            <a:ext cx="5410803" cy="34222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131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6443B9C5-54D7-4BF2-8134-B84A76C27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766" y="317608"/>
            <a:ext cx="7851228" cy="61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defTabSz="829178">
              <a:lnSpc>
                <a:spcPct val="115000"/>
              </a:lnSpc>
              <a:tabLst>
                <a:tab pos="656433" algn="l"/>
                <a:tab pos="1312865" algn="l"/>
                <a:tab pos="1969298" algn="l"/>
                <a:tab pos="2625730" algn="l"/>
                <a:tab pos="3282163" algn="l"/>
                <a:tab pos="3938595" algn="l"/>
                <a:tab pos="4595028" algn="l"/>
                <a:tab pos="5251460" algn="l"/>
                <a:tab pos="5907893" algn="l"/>
                <a:tab pos="6564325" algn="l"/>
                <a:tab pos="7220758" algn="l"/>
              </a:tabLst>
            </a:pPr>
            <a:r>
              <a:rPr lang="ru-RU" altLang="ru-RU" sz="2800" b="1" dirty="0">
                <a:solidFill>
                  <a:srgbClr val="0059A9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Моделирование предметной области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E90852-161E-44A0-AD58-6375FF9E0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13</a:t>
            </a:fld>
            <a:endParaRPr lang="ru-RU"/>
          </a:p>
        </p:txBody>
      </p:sp>
      <p:sp>
        <p:nvSpPr>
          <p:cNvPr id="7" name="Объект 14">
            <a:extLst>
              <a:ext uri="{FF2B5EF4-FFF2-40B4-BE49-F238E27FC236}">
                <a16:creationId xmlns:a16="http://schemas.microsoft.com/office/drawing/2014/main" id="{47807D22-0661-4E49-8B47-58A39DEBEAF5}"/>
              </a:ext>
            </a:extLst>
          </p:cNvPr>
          <p:cNvSpPr txBox="1">
            <a:spLocks/>
          </p:cNvSpPr>
          <p:nvPr/>
        </p:nvSpPr>
        <p:spPr>
          <a:xfrm>
            <a:off x="1765737" y="5638921"/>
            <a:ext cx="9175531" cy="1082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3" indent="-228583" algn="l" defTabSz="91433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1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8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6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53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9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87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54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22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ru-RU" sz="2281" dirty="0">
                <a:solidFill>
                  <a:srgbClr val="0059A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Диаграмма последовательности для действия «Покупка билетов через интерактивный терминал»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A8E1660-B521-4DDD-B20F-6201388C18C0}"/>
              </a:ext>
            </a:extLst>
          </p:cNvPr>
          <p:cNvPicPr/>
          <p:nvPr/>
        </p:nvPicPr>
        <p:blipFill rotWithShape="1">
          <a:blip r:embed="rId3"/>
          <a:srcRect t="689"/>
          <a:stretch/>
        </p:blipFill>
        <p:spPr bwMode="auto">
          <a:xfrm>
            <a:off x="3100551" y="1286761"/>
            <a:ext cx="6243146" cy="40900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3977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6443B9C5-54D7-4BF2-8134-B84A76C27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766" y="317608"/>
            <a:ext cx="7851228" cy="61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defTabSz="829178">
              <a:lnSpc>
                <a:spcPct val="115000"/>
              </a:lnSpc>
              <a:tabLst>
                <a:tab pos="656433" algn="l"/>
                <a:tab pos="1312865" algn="l"/>
                <a:tab pos="1969298" algn="l"/>
                <a:tab pos="2625730" algn="l"/>
                <a:tab pos="3282163" algn="l"/>
                <a:tab pos="3938595" algn="l"/>
                <a:tab pos="4595028" algn="l"/>
                <a:tab pos="5251460" algn="l"/>
                <a:tab pos="5907893" algn="l"/>
                <a:tab pos="6564325" algn="l"/>
                <a:tab pos="7220758" algn="l"/>
              </a:tabLst>
            </a:pPr>
            <a:r>
              <a:rPr lang="ru-RU" altLang="ru-RU" sz="2800" b="1" dirty="0">
                <a:solidFill>
                  <a:srgbClr val="0059A9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Моделирование предметной области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E90852-161E-44A0-AD58-6375FF9E0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14</a:t>
            </a:fld>
            <a:endParaRPr lang="ru-RU"/>
          </a:p>
        </p:txBody>
      </p:sp>
      <p:sp>
        <p:nvSpPr>
          <p:cNvPr id="7" name="Объект 14">
            <a:extLst>
              <a:ext uri="{FF2B5EF4-FFF2-40B4-BE49-F238E27FC236}">
                <a16:creationId xmlns:a16="http://schemas.microsoft.com/office/drawing/2014/main" id="{47807D22-0661-4E49-8B47-58A39DEBEAF5}"/>
              </a:ext>
            </a:extLst>
          </p:cNvPr>
          <p:cNvSpPr txBox="1">
            <a:spLocks/>
          </p:cNvSpPr>
          <p:nvPr/>
        </p:nvSpPr>
        <p:spPr>
          <a:xfrm>
            <a:off x="1765737" y="5638921"/>
            <a:ext cx="9175531" cy="1082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3" indent="-228583" algn="l" defTabSz="91433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1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8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6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53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9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87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54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22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ru-RU" sz="2281" dirty="0">
                <a:solidFill>
                  <a:srgbClr val="0059A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Диаграмма состояний для сущности «Рейс»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2F01EDB-24DB-4AE6-A543-A083A1CE20F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034665" y="1447800"/>
            <a:ext cx="612267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508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6443B9C5-54D7-4BF2-8134-B84A76C27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766" y="317608"/>
            <a:ext cx="7851228" cy="61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defTabSz="829178">
              <a:lnSpc>
                <a:spcPct val="115000"/>
              </a:lnSpc>
              <a:tabLst>
                <a:tab pos="656433" algn="l"/>
                <a:tab pos="1312865" algn="l"/>
                <a:tab pos="1969298" algn="l"/>
                <a:tab pos="2625730" algn="l"/>
                <a:tab pos="3282163" algn="l"/>
                <a:tab pos="3938595" algn="l"/>
                <a:tab pos="4595028" algn="l"/>
                <a:tab pos="5251460" algn="l"/>
                <a:tab pos="5907893" algn="l"/>
                <a:tab pos="6564325" algn="l"/>
                <a:tab pos="7220758" algn="l"/>
              </a:tabLst>
            </a:pPr>
            <a:r>
              <a:rPr lang="ru-RU" altLang="ru-RU" sz="2800" b="1" dirty="0">
                <a:solidFill>
                  <a:srgbClr val="0059A9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Функциональная структура изделия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E90852-161E-44A0-AD58-6375FF9E0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15</a:t>
            </a:fld>
            <a:endParaRPr lang="ru-RU"/>
          </a:p>
        </p:txBody>
      </p:sp>
      <p:sp>
        <p:nvSpPr>
          <p:cNvPr id="7" name="Объект 14">
            <a:extLst>
              <a:ext uri="{FF2B5EF4-FFF2-40B4-BE49-F238E27FC236}">
                <a16:creationId xmlns:a16="http://schemas.microsoft.com/office/drawing/2014/main" id="{47807D22-0661-4E49-8B47-58A39DEBEAF5}"/>
              </a:ext>
            </a:extLst>
          </p:cNvPr>
          <p:cNvSpPr txBox="1">
            <a:spLocks/>
          </p:cNvSpPr>
          <p:nvPr/>
        </p:nvSpPr>
        <p:spPr>
          <a:xfrm>
            <a:off x="1692164" y="5516618"/>
            <a:ext cx="9175531" cy="1082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3" indent="-228583" algn="l" defTabSz="91433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1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8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6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53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9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87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54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22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ru-RU" sz="2281" dirty="0">
                <a:solidFill>
                  <a:srgbClr val="0059A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Цепочка «требования – функции – подсистема ПО – Компонент ПО» для требования ТЗ «Покупка билетов»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D31F514-5D1C-4E9E-9A38-D6086FA7459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11878" y="1341382"/>
            <a:ext cx="10744397" cy="395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822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6443B9C5-54D7-4BF2-8134-B84A76C27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766" y="317608"/>
            <a:ext cx="7851228" cy="61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defTabSz="829178">
              <a:lnSpc>
                <a:spcPct val="115000"/>
              </a:lnSpc>
              <a:tabLst>
                <a:tab pos="656433" algn="l"/>
                <a:tab pos="1312865" algn="l"/>
                <a:tab pos="1969298" algn="l"/>
                <a:tab pos="2625730" algn="l"/>
                <a:tab pos="3282163" algn="l"/>
                <a:tab pos="3938595" algn="l"/>
                <a:tab pos="4595028" algn="l"/>
                <a:tab pos="5251460" algn="l"/>
                <a:tab pos="5907893" algn="l"/>
                <a:tab pos="6564325" algn="l"/>
                <a:tab pos="7220758" algn="l"/>
              </a:tabLst>
            </a:pPr>
            <a:r>
              <a:rPr lang="ru-RU" altLang="ru-RU" sz="2800" b="1" dirty="0">
                <a:solidFill>
                  <a:srgbClr val="0059A9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Функциональная структура изделия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E90852-161E-44A0-AD58-6375FF9E0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16</a:t>
            </a:fld>
            <a:endParaRPr lang="ru-RU"/>
          </a:p>
        </p:txBody>
      </p:sp>
      <p:sp>
        <p:nvSpPr>
          <p:cNvPr id="7" name="Объект 14">
            <a:extLst>
              <a:ext uri="{FF2B5EF4-FFF2-40B4-BE49-F238E27FC236}">
                <a16:creationId xmlns:a16="http://schemas.microsoft.com/office/drawing/2014/main" id="{47807D22-0661-4E49-8B47-58A39DEBEAF5}"/>
              </a:ext>
            </a:extLst>
          </p:cNvPr>
          <p:cNvSpPr txBox="1">
            <a:spLocks/>
          </p:cNvSpPr>
          <p:nvPr/>
        </p:nvSpPr>
        <p:spPr>
          <a:xfrm>
            <a:off x="1596556" y="4540468"/>
            <a:ext cx="9175531" cy="1082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3" indent="-228583" algn="l" defTabSz="91433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1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8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6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53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9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87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54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22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ru-RU" sz="2281" dirty="0">
                <a:solidFill>
                  <a:srgbClr val="0059A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Цепочка «требования – функции – подсистема ПО – Компонент ПО» для требования ТЗ «Демонстрация актуальных рейсов»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4FAEDD2-F549-4BB7-B87A-CEC69AECF77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19913" y="2275789"/>
            <a:ext cx="9447782" cy="226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256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6443B9C5-54D7-4BF2-8134-B84A76C27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766" y="317608"/>
            <a:ext cx="7851228" cy="61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defTabSz="829178">
              <a:lnSpc>
                <a:spcPct val="115000"/>
              </a:lnSpc>
              <a:tabLst>
                <a:tab pos="656433" algn="l"/>
                <a:tab pos="1312865" algn="l"/>
                <a:tab pos="1969298" algn="l"/>
                <a:tab pos="2625730" algn="l"/>
                <a:tab pos="3282163" algn="l"/>
                <a:tab pos="3938595" algn="l"/>
                <a:tab pos="4595028" algn="l"/>
                <a:tab pos="5251460" algn="l"/>
                <a:tab pos="5907893" algn="l"/>
                <a:tab pos="6564325" algn="l"/>
                <a:tab pos="7220758" algn="l"/>
              </a:tabLst>
            </a:pPr>
            <a:r>
              <a:rPr lang="ru-RU" altLang="ru-RU" sz="2800" b="1" dirty="0">
                <a:solidFill>
                  <a:srgbClr val="0059A9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Функциональная структура изделия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E90852-161E-44A0-AD58-6375FF9E0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17</a:t>
            </a:fld>
            <a:endParaRPr lang="ru-RU"/>
          </a:p>
        </p:txBody>
      </p:sp>
      <p:sp>
        <p:nvSpPr>
          <p:cNvPr id="7" name="Объект 14">
            <a:extLst>
              <a:ext uri="{FF2B5EF4-FFF2-40B4-BE49-F238E27FC236}">
                <a16:creationId xmlns:a16="http://schemas.microsoft.com/office/drawing/2014/main" id="{47807D22-0661-4E49-8B47-58A39DEBEAF5}"/>
              </a:ext>
            </a:extLst>
          </p:cNvPr>
          <p:cNvSpPr txBox="1">
            <a:spLocks/>
          </p:cNvSpPr>
          <p:nvPr/>
        </p:nvSpPr>
        <p:spPr>
          <a:xfrm>
            <a:off x="1419913" y="5594307"/>
            <a:ext cx="9175531" cy="1082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3" indent="-228583" algn="l" defTabSz="91433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1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8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6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53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9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87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54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22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ru-RU" sz="2281" dirty="0">
                <a:solidFill>
                  <a:srgbClr val="0059A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Цепочка «требования – функции – подсистема ПО – Компонент ПО» для требования ТЗ «АРМ оператора»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A57FB79-01A6-426B-B2F4-5AC03B7DBB9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34020" y="1048705"/>
            <a:ext cx="9723879" cy="476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250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6443B9C5-54D7-4BF2-8134-B84A76C27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766" y="317608"/>
            <a:ext cx="7851228" cy="61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defTabSz="829178">
              <a:lnSpc>
                <a:spcPct val="115000"/>
              </a:lnSpc>
              <a:tabLst>
                <a:tab pos="656433" algn="l"/>
                <a:tab pos="1312865" algn="l"/>
                <a:tab pos="1969298" algn="l"/>
                <a:tab pos="2625730" algn="l"/>
                <a:tab pos="3282163" algn="l"/>
                <a:tab pos="3938595" algn="l"/>
                <a:tab pos="4595028" algn="l"/>
                <a:tab pos="5251460" algn="l"/>
                <a:tab pos="5907893" algn="l"/>
                <a:tab pos="6564325" algn="l"/>
                <a:tab pos="7220758" algn="l"/>
              </a:tabLst>
            </a:pPr>
            <a:r>
              <a:rPr lang="ru-RU" altLang="ru-RU" sz="2800" b="1" dirty="0">
                <a:solidFill>
                  <a:srgbClr val="0059A9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Архитектура изделия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E90852-161E-44A0-AD58-6375FF9E0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18</a:t>
            </a:fld>
            <a:endParaRPr lang="ru-RU"/>
          </a:p>
        </p:txBody>
      </p:sp>
      <p:sp>
        <p:nvSpPr>
          <p:cNvPr id="7" name="Объект 14">
            <a:extLst>
              <a:ext uri="{FF2B5EF4-FFF2-40B4-BE49-F238E27FC236}">
                <a16:creationId xmlns:a16="http://schemas.microsoft.com/office/drawing/2014/main" id="{47807D22-0661-4E49-8B47-58A39DEBEAF5}"/>
              </a:ext>
            </a:extLst>
          </p:cNvPr>
          <p:cNvSpPr txBox="1">
            <a:spLocks/>
          </p:cNvSpPr>
          <p:nvPr/>
        </p:nvSpPr>
        <p:spPr>
          <a:xfrm>
            <a:off x="-1309950" y="5997635"/>
            <a:ext cx="9175531" cy="1082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3" indent="-228583" algn="l" defTabSz="91433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1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8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6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53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9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87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54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22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ru-RU" sz="2281" dirty="0">
                <a:solidFill>
                  <a:srgbClr val="0059A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Архитектура ПО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4A1A37C-C16D-4EDD-9952-C8E69FA2BD4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00761" y="1328663"/>
            <a:ext cx="3933694" cy="462707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9CF5D26-67D7-47AF-8FCC-FBF562B8946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610600" y="1602827"/>
            <a:ext cx="1171575" cy="3505200"/>
          </a:xfrm>
          <a:prstGeom prst="rect">
            <a:avLst/>
          </a:prstGeom>
        </p:spPr>
      </p:pic>
      <p:sp>
        <p:nvSpPr>
          <p:cNvPr id="11" name="Объект 14">
            <a:extLst>
              <a:ext uri="{FF2B5EF4-FFF2-40B4-BE49-F238E27FC236}">
                <a16:creationId xmlns:a16="http://schemas.microsoft.com/office/drawing/2014/main" id="{16103483-8FAD-4C6C-AFDD-0B1E01F03B88}"/>
              </a:ext>
            </a:extLst>
          </p:cNvPr>
          <p:cNvSpPr txBox="1">
            <a:spLocks/>
          </p:cNvSpPr>
          <p:nvPr/>
        </p:nvSpPr>
        <p:spPr>
          <a:xfrm>
            <a:off x="7550812" y="5426194"/>
            <a:ext cx="3291150" cy="57144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583" indent="-228583" algn="l" defTabSz="91433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1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8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6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53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9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87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54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22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ru-RU" sz="2281" dirty="0">
                <a:solidFill>
                  <a:srgbClr val="0059A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Техническая архитектура</a:t>
            </a:r>
          </a:p>
        </p:txBody>
      </p:sp>
    </p:spTree>
    <p:extLst>
      <p:ext uri="{BB962C8B-B14F-4D97-AF65-F5344CB8AC3E}">
        <p14:creationId xmlns:p14="http://schemas.microsoft.com/office/powerpoint/2010/main" val="486120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6443B9C5-54D7-4BF2-8134-B84A76C27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766" y="317608"/>
            <a:ext cx="7851228" cy="61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defTabSz="829178">
              <a:lnSpc>
                <a:spcPct val="115000"/>
              </a:lnSpc>
              <a:tabLst>
                <a:tab pos="656433" algn="l"/>
                <a:tab pos="1312865" algn="l"/>
                <a:tab pos="1969298" algn="l"/>
                <a:tab pos="2625730" algn="l"/>
                <a:tab pos="3282163" algn="l"/>
                <a:tab pos="3938595" algn="l"/>
                <a:tab pos="4595028" algn="l"/>
                <a:tab pos="5251460" algn="l"/>
                <a:tab pos="5907893" algn="l"/>
                <a:tab pos="6564325" algn="l"/>
                <a:tab pos="7220758" algn="l"/>
              </a:tabLst>
            </a:pPr>
            <a:r>
              <a:rPr lang="ru-RU" altLang="ru-RU" sz="2800" b="1" dirty="0">
                <a:solidFill>
                  <a:srgbClr val="0059A9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Ролевая модель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E90852-161E-44A0-AD58-6375FF9E0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19</a:t>
            </a:fld>
            <a:endParaRPr lang="ru-RU"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C1E08A41-5D87-4F0C-A3F1-366AB6469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569321"/>
              </p:ext>
            </p:extLst>
          </p:nvPr>
        </p:nvGraphicFramePr>
        <p:xfrm>
          <a:off x="1618593" y="1471449"/>
          <a:ext cx="9312166" cy="48049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56083">
                  <a:extLst>
                    <a:ext uri="{9D8B030D-6E8A-4147-A177-3AD203B41FA5}">
                      <a16:colId xmlns:a16="http://schemas.microsoft.com/office/drawing/2014/main" val="658616641"/>
                    </a:ext>
                  </a:extLst>
                </a:gridCol>
                <a:gridCol w="4656083">
                  <a:extLst>
                    <a:ext uri="{9D8B030D-6E8A-4147-A177-3AD203B41FA5}">
                      <a16:colId xmlns:a16="http://schemas.microsoft.com/office/drawing/2014/main" val="3284954889"/>
                    </a:ext>
                  </a:extLst>
                </a:gridCol>
              </a:tblGrid>
              <a:tr h="2373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Роль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Обязанности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1290286"/>
                  </a:ext>
                </a:extLst>
              </a:tr>
              <a:tr h="4746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Менеджер проекта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Руководство командой, обеспечения связи между подразделениями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8591627"/>
                  </a:ext>
                </a:extLst>
              </a:tr>
              <a:tr h="4746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Проектировщик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Анализ требований, разработка архитектуры, контроль качества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1514160"/>
                  </a:ext>
                </a:extLst>
              </a:tr>
              <a:tr h="14238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Разработчик (</a:t>
                      </a:r>
                      <a:r>
                        <a:rPr lang="en-US" sz="1800" dirty="0">
                          <a:effectLst/>
                        </a:rPr>
                        <a:t>middle</a:t>
                      </a:r>
                      <a:r>
                        <a:rPr lang="ru-RU" sz="1800" dirty="0">
                          <a:effectLst/>
                        </a:rPr>
                        <a:t>)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Контроль архитектурных и технических спецификаций, подбор инструментов и стандартов, написание программного кода, развертывание написанного кода в среде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6178166"/>
                  </a:ext>
                </a:extLst>
              </a:tr>
              <a:tr h="7119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Тестировщик (</a:t>
                      </a:r>
                      <a:r>
                        <a:rPr lang="en-US" sz="1800">
                          <a:effectLst/>
                        </a:rPr>
                        <a:t>middle</a:t>
                      </a:r>
                      <a:r>
                        <a:rPr lang="ru-RU" sz="1800">
                          <a:effectLst/>
                        </a:rPr>
                        <a:t>)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Составление сценариев тестирования, выполнение сценариев тестирования, автоматизация тестирования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3712348"/>
                  </a:ext>
                </a:extLst>
              </a:tr>
              <a:tr h="11865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Аналитик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Анализ требований, контроль качества, разработка плана документирования, участие в тестировании, составление отчётности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6630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369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бъект 14">
            <a:extLst>
              <a:ext uri="{FF2B5EF4-FFF2-40B4-BE49-F238E27FC236}">
                <a16:creationId xmlns:a16="http://schemas.microsoft.com/office/drawing/2014/main" id="{C8A27DD5-4B8B-4A43-92B0-CCD7DB2619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2254" y="1596169"/>
            <a:ext cx="10985148" cy="444952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281" b="1" dirty="0">
                <a:solidFill>
                  <a:srgbClr val="0059A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Цель</a:t>
            </a:r>
            <a:r>
              <a:rPr lang="ru-RU" sz="2281" dirty="0">
                <a:solidFill>
                  <a:srgbClr val="0059A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повышение эффективности работы предприятия, значительное улучшение опыта получения услуг для пассажиров, упрощение и гарантирование верного учёта ресурсов (водители, автобусы).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281" b="1" dirty="0">
                <a:solidFill>
                  <a:srgbClr val="0059A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Назначение:  </a:t>
            </a:r>
            <a:r>
              <a:rPr lang="ru-RU" sz="2281" dirty="0">
                <a:solidFill>
                  <a:srgbClr val="0059A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автоматизации следующих процессов: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281" dirty="0">
                <a:solidFill>
                  <a:srgbClr val="0059A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•	покупка билетов;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281" dirty="0">
                <a:solidFill>
                  <a:srgbClr val="0059A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•	демонстрация актуальных рейсов;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281" dirty="0">
                <a:solidFill>
                  <a:srgbClr val="0059A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•	назначение водителей и ТС на рейсы.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RU" sz="2281" b="1" dirty="0">
              <a:solidFill>
                <a:srgbClr val="0059A9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E90852-161E-44A0-AD58-6375FF9E0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2</a:t>
            </a:fld>
            <a:endParaRPr lang="ru-RU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1EB8A0CE-4BA0-4F33-9F1E-664B14A37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839" y="233956"/>
            <a:ext cx="8653668" cy="1051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defTabSz="829178">
              <a:lnSpc>
                <a:spcPct val="115000"/>
              </a:lnSpc>
              <a:tabLst>
                <a:tab pos="656433" algn="l"/>
                <a:tab pos="1312865" algn="l"/>
                <a:tab pos="1969298" algn="l"/>
                <a:tab pos="2625730" algn="l"/>
                <a:tab pos="3282163" algn="l"/>
                <a:tab pos="3938595" algn="l"/>
                <a:tab pos="4595028" algn="l"/>
                <a:tab pos="5251460" algn="l"/>
                <a:tab pos="5907893" algn="l"/>
                <a:tab pos="6564325" algn="l"/>
                <a:tab pos="7220758" algn="l"/>
              </a:tabLst>
            </a:pPr>
            <a:r>
              <a:rPr lang="ru-RU" altLang="ru-RU" sz="2800" b="1" dirty="0">
                <a:solidFill>
                  <a:srgbClr val="0059A9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Цель технического проектирования </a:t>
            </a:r>
          </a:p>
        </p:txBody>
      </p:sp>
    </p:spTree>
    <p:extLst>
      <p:ext uri="{BB962C8B-B14F-4D97-AF65-F5344CB8AC3E}">
        <p14:creationId xmlns:p14="http://schemas.microsoft.com/office/powerpoint/2010/main" val="2743114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E90852-161E-44A0-AD58-6375FF9E0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20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90A9F08-9D6B-4A30-9860-97C309F0FDD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7590" y="204470"/>
            <a:ext cx="5239385" cy="6449060"/>
          </a:xfrm>
          <a:prstGeom prst="rect">
            <a:avLst/>
          </a:prstGeom>
        </p:spPr>
      </p:pic>
      <p:sp>
        <p:nvSpPr>
          <p:cNvPr id="7" name="Rectangle 10">
            <a:extLst>
              <a:ext uri="{FF2B5EF4-FFF2-40B4-BE49-F238E27FC236}">
                <a16:creationId xmlns:a16="http://schemas.microsoft.com/office/drawing/2014/main" id="{3DDF2A40-68BF-426A-8DF3-2A76C0CC1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3635" y="3273491"/>
            <a:ext cx="7851228" cy="61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defTabSz="829178">
              <a:lnSpc>
                <a:spcPct val="115000"/>
              </a:lnSpc>
              <a:tabLst>
                <a:tab pos="656433" algn="l"/>
                <a:tab pos="1312865" algn="l"/>
                <a:tab pos="1969298" algn="l"/>
                <a:tab pos="2625730" algn="l"/>
                <a:tab pos="3282163" algn="l"/>
                <a:tab pos="3938595" algn="l"/>
                <a:tab pos="4595028" algn="l"/>
                <a:tab pos="5251460" algn="l"/>
                <a:tab pos="5907893" algn="l"/>
                <a:tab pos="6564325" algn="l"/>
                <a:tab pos="7220758" algn="l"/>
              </a:tabLst>
            </a:pPr>
            <a:r>
              <a:rPr lang="ru-RU" altLang="ru-RU" sz="2800" b="1" dirty="0">
                <a:solidFill>
                  <a:srgbClr val="0059A9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Сетевой график</a:t>
            </a:r>
          </a:p>
        </p:txBody>
      </p:sp>
    </p:spTree>
    <p:extLst>
      <p:ext uri="{BB962C8B-B14F-4D97-AF65-F5344CB8AC3E}">
        <p14:creationId xmlns:p14="http://schemas.microsoft.com/office/powerpoint/2010/main" val="3404017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356956" y="2989641"/>
            <a:ext cx="11478088" cy="1742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ru-RU" altLang="ru-RU" sz="3200" b="1" dirty="0">
                <a:solidFill>
                  <a:srgbClr val="0059A9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Спасибо за внимание!</a:t>
            </a:r>
          </a:p>
          <a:p>
            <a:pPr algn="ctr">
              <a:lnSpc>
                <a:spcPct val="100000"/>
              </a:lnSpc>
            </a:pPr>
            <a:endParaRPr lang="ru-RU" altLang="ru-RU" sz="3200" dirty="0">
              <a:solidFill>
                <a:srgbClr val="0059A9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517330B-6506-4403-9411-ABE882A390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54" y="181383"/>
            <a:ext cx="3158726" cy="1263169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CA2C353-1B94-4518-8198-F925F79BB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3176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6443B9C5-54D7-4BF2-8134-B84A76C27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839" y="233956"/>
            <a:ext cx="8653668" cy="1051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defTabSz="829178">
              <a:lnSpc>
                <a:spcPct val="115000"/>
              </a:lnSpc>
              <a:tabLst>
                <a:tab pos="656433" algn="l"/>
                <a:tab pos="1312865" algn="l"/>
                <a:tab pos="1969298" algn="l"/>
                <a:tab pos="2625730" algn="l"/>
                <a:tab pos="3282163" algn="l"/>
                <a:tab pos="3938595" algn="l"/>
                <a:tab pos="4595028" algn="l"/>
                <a:tab pos="5251460" algn="l"/>
                <a:tab pos="5907893" algn="l"/>
                <a:tab pos="6564325" algn="l"/>
                <a:tab pos="7220758" algn="l"/>
              </a:tabLst>
            </a:pPr>
            <a:r>
              <a:rPr lang="ru-RU" altLang="ru-RU" sz="2800" b="1" dirty="0">
                <a:solidFill>
                  <a:srgbClr val="0059A9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Системный анализ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E90852-161E-44A0-AD58-6375FF9E0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3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4201A85-60DC-4998-A10E-EB921FBAEC1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48362" y="1970327"/>
            <a:ext cx="10488033" cy="2415114"/>
          </a:xfrm>
          <a:prstGeom prst="rect">
            <a:avLst/>
          </a:prstGeom>
        </p:spPr>
      </p:pic>
      <p:sp>
        <p:nvSpPr>
          <p:cNvPr id="7" name="Объект 14">
            <a:extLst>
              <a:ext uri="{FF2B5EF4-FFF2-40B4-BE49-F238E27FC236}">
                <a16:creationId xmlns:a16="http://schemas.microsoft.com/office/drawing/2014/main" id="{577E8E9E-900C-4A75-BF7A-E9D21E41A2B1}"/>
              </a:ext>
            </a:extLst>
          </p:cNvPr>
          <p:cNvSpPr txBox="1">
            <a:spLocks/>
          </p:cNvSpPr>
          <p:nvPr/>
        </p:nvSpPr>
        <p:spPr>
          <a:xfrm>
            <a:off x="3057582" y="4411454"/>
            <a:ext cx="7165912" cy="663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3" indent="-228583" algn="l" defTabSz="91433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1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8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6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53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9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87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54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22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ru-RU" sz="2281" dirty="0">
                <a:solidFill>
                  <a:srgbClr val="0059A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Упрощённая модель процессов на автовокзале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lang="ru-RU" sz="2281" b="1" dirty="0">
              <a:solidFill>
                <a:srgbClr val="0059A9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634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6443B9C5-54D7-4BF2-8134-B84A76C27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5363" y="275998"/>
            <a:ext cx="8653668" cy="1051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defTabSz="829178">
              <a:lnSpc>
                <a:spcPct val="115000"/>
              </a:lnSpc>
              <a:tabLst>
                <a:tab pos="656433" algn="l"/>
                <a:tab pos="1312865" algn="l"/>
                <a:tab pos="1969298" algn="l"/>
                <a:tab pos="2625730" algn="l"/>
                <a:tab pos="3282163" algn="l"/>
                <a:tab pos="3938595" algn="l"/>
                <a:tab pos="4595028" algn="l"/>
                <a:tab pos="5251460" algn="l"/>
                <a:tab pos="5907893" algn="l"/>
                <a:tab pos="6564325" algn="l"/>
                <a:tab pos="7220758" algn="l"/>
              </a:tabLst>
            </a:pPr>
            <a:r>
              <a:rPr lang="ru-RU" altLang="ru-RU" sz="2800" b="1" dirty="0">
                <a:solidFill>
                  <a:srgbClr val="0059A9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Назначение системы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E90852-161E-44A0-AD58-6375FF9E0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4</a:t>
            </a:fld>
            <a:endParaRPr lang="ru-RU"/>
          </a:p>
        </p:txBody>
      </p:sp>
      <p:sp>
        <p:nvSpPr>
          <p:cNvPr id="7" name="Объект 14">
            <a:extLst>
              <a:ext uri="{FF2B5EF4-FFF2-40B4-BE49-F238E27FC236}">
                <a16:creationId xmlns:a16="http://schemas.microsoft.com/office/drawing/2014/main" id="{577E8E9E-900C-4A75-BF7A-E9D21E41A2B1}"/>
              </a:ext>
            </a:extLst>
          </p:cNvPr>
          <p:cNvSpPr txBox="1">
            <a:spLocks/>
          </p:cNvSpPr>
          <p:nvPr/>
        </p:nvSpPr>
        <p:spPr>
          <a:xfrm>
            <a:off x="2395430" y="5912681"/>
            <a:ext cx="7165912" cy="663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3" indent="-228583" algn="l" defTabSz="91433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1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8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6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53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9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87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54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22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ru-RU" sz="2281" dirty="0">
                <a:solidFill>
                  <a:srgbClr val="0059A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Дерево функций изделия</a:t>
            </a:r>
            <a:endParaRPr lang="ru-RU" sz="2281" b="1" dirty="0">
              <a:solidFill>
                <a:srgbClr val="0059A9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04C23ED-1D42-4DB9-A0F5-6A33EF90301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10748" y="1327553"/>
            <a:ext cx="10335275" cy="464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586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6443B9C5-54D7-4BF2-8134-B84A76C27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4841" y="216091"/>
            <a:ext cx="5888534" cy="61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defTabSz="829178">
              <a:lnSpc>
                <a:spcPct val="115000"/>
              </a:lnSpc>
              <a:tabLst>
                <a:tab pos="656433" algn="l"/>
                <a:tab pos="1312865" algn="l"/>
                <a:tab pos="1969298" algn="l"/>
                <a:tab pos="2625730" algn="l"/>
                <a:tab pos="3282163" algn="l"/>
                <a:tab pos="3938595" algn="l"/>
                <a:tab pos="4595028" algn="l"/>
                <a:tab pos="5251460" algn="l"/>
                <a:tab pos="5907893" algn="l"/>
                <a:tab pos="6564325" algn="l"/>
                <a:tab pos="7220758" algn="l"/>
              </a:tabLst>
            </a:pPr>
            <a:r>
              <a:rPr lang="ru-RU" altLang="ru-RU" sz="2800" b="1" dirty="0">
                <a:solidFill>
                  <a:srgbClr val="0059A9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Функциональные требования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E90852-161E-44A0-AD58-6375FF9E0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5</a:t>
            </a:fld>
            <a:endParaRPr lang="ru-RU"/>
          </a:p>
        </p:txBody>
      </p:sp>
      <p:sp>
        <p:nvSpPr>
          <p:cNvPr id="9" name="Объект 14">
            <a:extLst>
              <a:ext uri="{FF2B5EF4-FFF2-40B4-BE49-F238E27FC236}">
                <a16:creationId xmlns:a16="http://schemas.microsoft.com/office/drawing/2014/main" id="{8C39126C-7744-4E91-B4C0-DD34BAF433A0}"/>
              </a:ext>
            </a:extLst>
          </p:cNvPr>
          <p:cNvSpPr txBox="1">
            <a:spLocks/>
          </p:cNvSpPr>
          <p:nvPr/>
        </p:nvSpPr>
        <p:spPr>
          <a:xfrm>
            <a:off x="719475" y="1246284"/>
            <a:ext cx="5376525" cy="52175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583" indent="-228583" algn="l" defTabSz="91433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1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8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6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53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9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87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54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22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ru-RU" sz="2281" b="1" dirty="0">
                <a:solidFill>
                  <a:srgbClr val="0059A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Требования к интерактивным терминалам по продаже билетов: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281" dirty="0">
                <a:solidFill>
                  <a:srgbClr val="0059A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•	возможность фильтрации рейсов;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281" dirty="0">
                <a:solidFill>
                  <a:srgbClr val="0059A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•	демонстрация актуальной информации о рейсе: стоимость билета, количество оставшихся мест, время в пути, тип ТС (марка);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281" dirty="0">
                <a:solidFill>
                  <a:srgbClr val="0059A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•	возможность выбрать конкретный билет и их количество;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281" dirty="0">
                <a:solidFill>
                  <a:srgbClr val="0059A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•	оплата по QR-коду.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A195AEF-C9A8-456B-933B-BA371D1E14F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75018" y="2231280"/>
            <a:ext cx="5376525" cy="298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376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6443B9C5-54D7-4BF2-8134-B84A76C27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4841" y="216091"/>
            <a:ext cx="5888534" cy="61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defTabSz="829178">
              <a:lnSpc>
                <a:spcPct val="115000"/>
              </a:lnSpc>
              <a:tabLst>
                <a:tab pos="656433" algn="l"/>
                <a:tab pos="1312865" algn="l"/>
                <a:tab pos="1969298" algn="l"/>
                <a:tab pos="2625730" algn="l"/>
                <a:tab pos="3282163" algn="l"/>
                <a:tab pos="3938595" algn="l"/>
                <a:tab pos="4595028" algn="l"/>
                <a:tab pos="5251460" algn="l"/>
                <a:tab pos="5907893" algn="l"/>
                <a:tab pos="6564325" algn="l"/>
                <a:tab pos="7220758" algn="l"/>
              </a:tabLst>
            </a:pPr>
            <a:r>
              <a:rPr lang="ru-RU" altLang="ru-RU" sz="2800" b="1" dirty="0">
                <a:solidFill>
                  <a:srgbClr val="0059A9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Функциональные требования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E90852-161E-44A0-AD58-6375FF9E0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6</a:t>
            </a:fld>
            <a:endParaRPr lang="ru-RU"/>
          </a:p>
        </p:txBody>
      </p:sp>
      <p:sp>
        <p:nvSpPr>
          <p:cNvPr id="9" name="Объект 14">
            <a:extLst>
              <a:ext uri="{FF2B5EF4-FFF2-40B4-BE49-F238E27FC236}">
                <a16:creationId xmlns:a16="http://schemas.microsoft.com/office/drawing/2014/main" id="{8C39126C-7744-4E91-B4C0-DD34BAF433A0}"/>
              </a:ext>
            </a:extLst>
          </p:cNvPr>
          <p:cNvSpPr txBox="1">
            <a:spLocks/>
          </p:cNvSpPr>
          <p:nvPr/>
        </p:nvSpPr>
        <p:spPr>
          <a:xfrm>
            <a:off x="719475" y="1246284"/>
            <a:ext cx="5376525" cy="5217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3" indent="-228583" algn="l" defTabSz="91433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1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8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6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53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9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87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54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22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ru-RU" sz="2281" b="1" dirty="0">
                <a:solidFill>
                  <a:srgbClr val="0059A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Требования к информационному табло: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281" dirty="0">
                <a:solidFill>
                  <a:srgbClr val="0059A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•	демонстрация актуальной информации о рейсе: время отправления, номер остановки;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281" dirty="0">
                <a:solidFill>
                  <a:srgbClr val="0059A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•	демонстрация только будущих рейсов, относительно текущих даты и времени.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76D14AC-1FBE-4913-9939-4C8EBBD087E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89987" y="2003084"/>
            <a:ext cx="5223641" cy="350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576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6443B9C5-54D7-4BF2-8134-B84A76C27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4841" y="216091"/>
            <a:ext cx="5888534" cy="61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defTabSz="829178">
              <a:lnSpc>
                <a:spcPct val="115000"/>
              </a:lnSpc>
              <a:tabLst>
                <a:tab pos="656433" algn="l"/>
                <a:tab pos="1312865" algn="l"/>
                <a:tab pos="1969298" algn="l"/>
                <a:tab pos="2625730" algn="l"/>
                <a:tab pos="3282163" algn="l"/>
                <a:tab pos="3938595" algn="l"/>
                <a:tab pos="4595028" algn="l"/>
                <a:tab pos="5251460" algn="l"/>
                <a:tab pos="5907893" algn="l"/>
                <a:tab pos="6564325" algn="l"/>
                <a:tab pos="7220758" algn="l"/>
              </a:tabLst>
            </a:pPr>
            <a:r>
              <a:rPr lang="ru-RU" altLang="ru-RU" sz="2800" b="1" dirty="0">
                <a:solidFill>
                  <a:srgbClr val="0059A9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Функциональные требования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E90852-161E-44A0-AD58-6375FF9E0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7</a:t>
            </a:fld>
            <a:endParaRPr lang="ru-RU"/>
          </a:p>
        </p:txBody>
      </p:sp>
      <p:sp>
        <p:nvSpPr>
          <p:cNvPr id="9" name="Объект 14">
            <a:extLst>
              <a:ext uri="{FF2B5EF4-FFF2-40B4-BE49-F238E27FC236}">
                <a16:creationId xmlns:a16="http://schemas.microsoft.com/office/drawing/2014/main" id="{8C39126C-7744-4E91-B4C0-DD34BAF433A0}"/>
              </a:ext>
            </a:extLst>
          </p:cNvPr>
          <p:cNvSpPr txBox="1">
            <a:spLocks/>
          </p:cNvSpPr>
          <p:nvPr/>
        </p:nvSpPr>
        <p:spPr>
          <a:xfrm>
            <a:off x="719475" y="1246284"/>
            <a:ext cx="11052111" cy="5217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3" indent="-228583" algn="l" defTabSz="91433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1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8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6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53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9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87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54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22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ru-RU" sz="2281" b="1" dirty="0">
                <a:solidFill>
                  <a:srgbClr val="0059A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Требования к АРМ оператора: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281" b="1" dirty="0">
                <a:solidFill>
                  <a:srgbClr val="0059A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•	</a:t>
            </a:r>
            <a:r>
              <a:rPr lang="ru-RU" sz="2281" dirty="0">
                <a:solidFill>
                  <a:srgbClr val="0059A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назначение ТС и водителя с использованием технологии </a:t>
            </a:r>
            <a:r>
              <a:rPr lang="ru-RU" sz="2281" dirty="0" err="1">
                <a:solidFill>
                  <a:srgbClr val="0059A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drag&amp;drop</a:t>
            </a:r>
            <a:r>
              <a:rPr lang="ru-RU" sz="2281" dirty="0">
                <a:solidFill>
                  <a:srgbClr val="0059A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281" dirty="0">
                <a:solidFill>
                  <a:srgbClr val="0059A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•	создание билетов на основании вместительности выбранного ТС;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281" dirty="0">
                <a:solidFill>
                  <a:srgbClr val="0059A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•	возможность изменить назначенное ТС, если новое ТС содержит мест не меньше, чем уже было продано билетов;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281" dirty="0">
                <a:solidFill>
                  <a:srgbClr val="0059A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•	возможность назначения нескольких автобусов на рейс;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281" dirty="0">
                <a:solidFill>
                  <a:srgbClr val="0059A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•	возможность назначить только того водителя, у которого нет переизбытка рабочего времени.</a:t>
            </a:r>
          </a:p>
        </p:txBody>
      </p:sp>
    </p:spTree>
    <p:extLst>
      <p:ext uri="{BB962C8B-B14F-4D97-AF65-F5344CB8AC3E}">
        <p14:creationId xmlns:p14="http://schemas.microsoft.com/office/powerpoint/2010/main" val="1740015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6443B9C5-54D7-4BF2-8134-B84A76C27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4841" y="216091"/>
            <a:ext cx="5888534" cy="61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defTabSz="829178">
              <a:lnSpc>
                <a:spcPct val="115000"/>
              </a:lnSpc>
              <a:tabLst>
                <a:tab pos="656433" algn="l"/>
                <a:tab pos="1312865" algn="l"/>
                <a:tab pos="1969298" algn="l"/>
                <a:tab pos="2625730" algn="l"/>
                <a:tab pos="3282163" algn="l"/>
                <a:tab pos="3938595" algn="l"/>
                <a:tab pos="4595028" algn="l"/>
                <a:tab pos="5251460" algn="l"/>
                <a:tab pos="5907893" algn="l"/>
                <a:tab pos="6564325" algn="l"/>
                <a:tab pos="7220758" algn="l"/>
              </a:tabLst>
            </a:pPr>
            <a:r>
              <a:rPr lang="ru-RU" altLang="ru-RU" sz="2800" b="1" dirty="0">
                <a:solidFill>
                  <a:srgbClr val="0059A9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Функциональные требования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E90852-161E-44A0-AD58-6375FF9E0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8</a:t>
            </a:fld>
            <a:endParaRPr lang="ru-RU"/>
          </a:p>
        </p:txBody>
      </p:sp>
      <p:sp>
        <p:nvSpPr>
          <p:cNvPr id="9" name="Объект 14">
            <a:extLst>
              <a:ext uri="{FF2B5EF4-FFF2-40B4-BE49-F238E27FC236}">
                <a16:creationId xmlns:a16="http://schemas.microsoft.com/office/drawing/2014/main" id="{8C39126C-7744-4E91-B4C0-DD34BAF433A0}"/>
              </a:ext>
            </a:extLst>
          </p:cNvPr>
          <p:cNvSpPr txBox="1">
            <a:spLocks/>
          </p:cNvSpPr>
          <p:nvPr/>
        </p:nvSpPr>
        <p:spPr>
          <a:xfrm>
            <a:off x="719475" y="1246284"/>
            <a:ext cx="11052111" cy="5217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3" indent="-228583" algn="l" defTabSz="91433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1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8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6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53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9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87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54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22" indent="-228583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ru-RU" sz="2281" b="1" dirty="0">
                <a:solidFill>
                  <a:srgbClr val="0059A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Общие требования к системе: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281" dirty="0">
                <a:solidFill>
                  <a:srgbClr val="0059A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•	наличие строгой ролевой модели: покупатель, табло, оператор, администратор;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281" dirty="0">
                <a:solidFill>
                  <a:srgbClr val="0059A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•	наличие индивидуальных аккаунтов у операторов;</a:t>
            </a:r>
          </a:p>
        </p:txBody>
      </p:sp>
    </p:spTree>
    <p:extLst>
      <p:ext uri="{BB962C8B-B14F-4D97-AF65-F5344CB8AC3E}">
        <p14:creationId xmlns:p14="http://schemas.microsoft.com/office/powerpoint/2010/main" val="3864100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6443B9C5-54D7-4BF2-8134-B84A76C27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2572" y="394138"/>
            <a:ext cx="7851228" cy="61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defTabSz="829178">
              <a:lnSpc>
                <a:spcPct val="115000"/>
              </a:lnSpc>
              <a:tabLst>
                <a:tab pos="656433" algn="l"/>
                <a:tab pos="1312865" algn="l"/>
                <a:tab pos="1969298" algn="l"/>
                <a:tab pos="2625730" algn="l"/>
                <a:tab pos="3282163" algn="l"/>
                <a:tab pos="3938595" algn="l"/>
                <a:tab pos="4595028" algn="l"/>
                <a:tab pos="5251460" algn="l"/>
                <a:tab pos="5907893" algn="l"/>
                <a:tab pos="6564325" algn="l"/>
                <a:tab pos="7220758" algn="l"/>
              </a:tabLst>
            </a:pPr>
            <a:r>
              <a:rPr lang="ru-RU" altLang="ru-RU" sz="2000" b="1" dirty="0">
                <a:solidFill>
                  <a:srgbClr val="0059A9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Концепция и принципы построения изделия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E90852-161E-44A0-AD58-6375FF9E0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9</a:t>
            </a:fld>
            <a:endParaRPr lang="ru-RU"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0C1C1683-2E0B-43D8-A52A-86A9A80509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49097"/>
              </p:ext>
            </p:extLst>
          </p:nvPr>
        </p:nvGraphicFramePr>
        <p:xfrm>
          <a:off x="1093425" y="1416099"/>
          <a:ext cx="9984478" cy="47953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27468">
                  <a:extLst>
                    <a:ext uri="{9D8B030D-6E8A-4147-A177-3AD203B41FA5}">
                      <a16:colId xmlns:a16="http://schemas.microsoft.com/office/drawing/2014/main" val="3832940382"/>
                    </a:ext>
                  </a:extLst>
                </a:gridCol>
                <a:gridCol w="3328505">
                  <a:extLst>
                    <a:ext uri="{9D8B030D-6E8A-4147-A177-3AD203B41FA5}">
                      <a16:colId xmlns:a16="http://schemas.microsoft.com/office/drawing/2014/main" val="2009914313"/>
                    </a:ext>
                  </a:extLst>
                </a:gridCol>
                <a:gridCol w="3328505">
                  <a:extLst>
                    <a:ext uri="{9D8B030D-6E8A-4147-A177-3AD203B41FA5}">
                      <a16:colId xmlns:a16="http://schemas.microsoft.com/office/drawing/2014/main" val="1826530649"/>
                    </a:ext>
                  </a:extLst>
                </a:gridCol>
              </a:tblGrid>
              <a:tr h="43926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</a:rPr>
                        <a:t>Цель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</a:rPr>
                        <a:t>Решаемая проблема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</a:rPr>
                        <a:t>Что необходимо реализовать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701025"/>
                  </a:ext>
                </a:extLst>
              </a:tr>
              <a:tr h="1281198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</a:rPr>
                        <a:t>Ввести грамотный учёт ресурсов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</a:rPr>
                        <a:t>Выполнение норм, прописанных для законной работы автобусной станции</a:t>
                      </a:r>
                      <a:endParaRPr lang="ru-RU" sz="1600" dirty="0">
                        <a:effectLst/>
                      </a:endParaRPr>
                    </a:p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</a:rPr>
                        <a:t>Системе необходимо запрещать операторам назначать неподходящие на рейс</a:t>
                      </a:r>
                      <a:endParaRPr lang="ru-RU" sz="1600">
                        <a:effectLst/>
                      </a:endParaRPr>
                    </a:p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4048035"/>
                  </a:ext>
                </a:extLst>
              </a:tr>
              <a:tr h="878535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</a:rPr>
                        <a:t>Улучшить опыт пассажиров в ожидании их рейса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</a:rPr>
                        <a:t>Увеличение репрезентативности информации об актуальных рейсах 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</a:rPr>
                        <a:t>Реализовать наглядное и удобное табло актуальных рейсов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8309185"/>
                  </a:ext>
                </a:extLst>
              </a:tr>
              <a:tr h="878535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</a:rPr>
                        <a:t>Оптимизировать очереди у касс, в которых приобретаются билеты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</a:rPr>
                        <a:t>Увеличить количество обсуживающих пассажиров мест, в которых можно приобрести билет на рейс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</a:rPr>
                        <a:t>Реализовать интерактивный интерфейс покупки билетов, который будет доступен пассажирам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1850556"/>
                  </a:ext>
                </a:extLst>
              </a:tr>
              <a:tr h="1317804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</a:rPr>
                        <a:t>Увеличить контроль за кассирами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</a:rPr>
                        <a:t>Минимизировать возможность кассиров «задерживать» билеты до нужного покупателя или продавать их по завышенной цене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</a:rPr>
                        <a:t>Реализовать интерактивный интерфейс покупки билетов, который будет доступен пассажирам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0914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507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627</Words>
  <Application>Microsoft Office PowerPoint</Application>
  <PresentationFormat>Широкоэкранный</PresentationFormat>
  <Paragraphs>106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Roboto</vt:lpstr>
      <vt:lpstr>Roboto Light</vt:lpstr>
      <vt:lpstr>Roboto Medium</vt:lpstr>
      <vt:lpstr>Times New Roman</vt:lpstr>
      <vt:lpstr>Тема Office</vt:lpstr>
      <vt:lpstr>1_Тема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Gubaydulin Vladislav</dc:creator>
  <cp:lastModifiedBy>Gubaydulin Vladislav</cp:lastModifiedBy>
  <cp:revision>51</cp:revision>
  <dcterms:created xsi:type="dcterms:W3CDTF">2023-03-19T12:50:28Z</dcterms:created>
  <dcterms:modified xsi:type="dcterms:W3CDTF">2023-05-16T09:27:27Z</dcterms:modified>
</cp:coreProperties>
</file>