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handoutMasterIdLst>
    <p:handoutMasterId r:id="rId18"/>
  </p:handoutMasterIdLst>
  <p:sldIdLst>
    <p:sldId id="315" r:id="rId2"/>
    <p:sldId id="314" r:id="rId3"/>
    <p:sldId id="292" r:id="rId4"/>
    <p:sldId id="293" r:id="rId5"/>
    <p:sldId id="295" r:id="rId6"/>
    <p:sldId id="297" r:id="rId7"/>
    <p:sldId id="304" r:id="rId8"/>
    <p:sldId id="301" r:id="rId9"/>
    <p:sldId id="302" r:id="rId10"/>
    <p:sldId id="305" r:id="rId11"/>
    <p:sldId id="306" r:id="rId12"/>
    <p:sldId id="307" r:id="rId13"/>
    <p:sldId id="309" r:id="rId14"/>
    <p:sldId id="310" r:id="rId15"/>
    <p:sldId id="311" r:id="rId16"/>
  </p:sldIdLst>
  <p:sldSz cx="12192000" cy="6858000"/>
  <p:notesSz cx="6858000" cy="9144000"/>
  <p:defaultTextStyle>
    <a:defPPr>
      <a:defRPr lang="ru-RU"/>
    </a:defPPr>
    <a:lvl1pPr marL="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8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77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4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86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056BC8B-0F97-49B5-AC5B-1098ADF0D5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DBCF0B-3F93-4ACF-B62C-76EEB80B0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C5625-EE5B-4742-8CF3-BD6081715F54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C18E68-CA7B-468D-9DCE-09833A0D0A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6D0BF4-E2B7-406E-A058-221A5BF8A5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4A1BD-3137-47C5-9D59-D857BC6D27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249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6AF01-D487-4B20-99D0-C79661C98871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463B0-C307-4C1D-B89D-256AA987A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03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371DAC-D824-40E6-A41B-4609C22C63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FCDCCCC-B943-4AE6-BE04-AB7B8921650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775014F-7709-4EAD-AE86-00590BFD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88" y="351255"/>
            <a:ext cx="10151177" cy="4139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6A81D3-CF2F-41A5-B971-FF537F5E9FC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888" y="351255"/>
            <a:ext cx="994684" cy="48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6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04D78E-BAC5-44AE-B7FB-1A5B96EE95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2138" y="1004419"/>
            <a:ext cx="8467724" cy="1056610"/>
          </a:xfrm>
        </p:spPr>
        <p:txBody>
          <a:bodyPr anchor="ctr" anchorCtr="0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3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7085B6EC-3E96-4A23-B087-210919B3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AD1B-7F60-4E84-BA0E-5E93F6FA03FB}" type="datetime1">
              <a:rPr lang="ru-RU" smtClean="0"/>
              <a:t>26.04.2025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A7C4E1-A788-4E56-8ED5-A71B1C19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D664DD-76C8-49BC-B5F9-A51223E0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8327" y="6356362"/>
            <a:ext cx="702819" cy="365125"/>
          </a:xfrm>
          <a:prstGeom prst="rect">
            <a:avLst/>
          </a:prstGeom>
        </p:spPr>
        <p:txBody>
          <a:bodyPr/>
          <a:lstStyle/>
          <a:p>
            <a:fld id="{0FCDCCCC-B943-4AE6-BE04-AB7B8921650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62400BFC-EAE4-411E-A36F-76C16F624AD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15386" y="847471"/>
            <a:ext cx="11617534" cy="468313"/>
          </a:xfrm>
        </p:spPr>
        <p:txBody>
          <a:bodyPr>
            <a:normAutofit/>
          </a:bodyPr>
          <a:lstStyle>
            <a:lvl1pPr marL="0" indent="0" algn="l">
              <a:buNone/>
              <a:defRPr sz="1452"/>
            </a:lvl1pPr>
            <a:lvl2pPr marL="289378" indent="0" algn="ctr">
              <a:buNone/>
              <a:defRPr sz="1266"/>
            </a:lvl2pPr>
            <a:lvl3pPr marL="578755" indent="0" algn="ctr">
              <a:buNone/>
              <a:defRPr sz="1141"/>
            </a:lvl3pPr>
            <a:lvl4pPr marL="868132" indent="0" algn="ctr">
              <a:buNone/>
              <a:defRPr sz="1013"/>
            </a:lvl4pPr>
            <a:lvl5pPr marL="1157510" indent="0" algn="ctr">
              <a:buNone/>
              <a:defRPr sz="1013"/>
            </a:lvl5pPr>
            <a:lvl6pPr marL="1446887" indent="0" algn="ctr">
              <a:buNone/>
              <a:defRPr sz="1013"/>
            </a:lvl6pPr>
            <a:lvl7pPr marL="1736266" indent="0" algn="ctr">
              <a:buNone/>
              <a:defRPr sz="1013"/>
            </a:lvl7pPr>
            <a:lvl8pPr marL="2025644" indent="0" algn="ctr">
              <a:buNone/>
              <a:defRPr sz="1013"/>
            </a:lvl8pPr>
            <a:lvl9pPr marL="2315021" indent="0" algn="ctr">
              <a:buNone/>
              <a:defRPr sz="1013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D12FDCF-E0BF-45DA-BA45-937202EB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88" y="351255"/>
            <a:ext cx="10151177" cy="4139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dirty="0"/>
              <a:t>ОБРАЗЕЦ ЗАГОЛОВКА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77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BD75D5D4-D6FB-4A3B-9EF6-D7AC43F8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27D4-38E5-4F58-99ED-91333644504C}" type="datetime1">
              <a:rPr lang="ru-RU" smtClean="0"/>
              <a:t>26.04.2025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9D2BB2D-D4B7-42E2-8E05-E62D6152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52DEE4-AF81-4D1B-A50C-554AC287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CCC-B943-4AE6-BE04-AB7B89216501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DE89EEC-7E64-43D9-83AA-5233EFD8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88" y="351255"/>
            <a:ext cx="10151177" cy="4139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dirty="0"/>
              <a:t>ОБРАЗЕЦ ЗАГОЛОВКА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107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7BC537-3D16-4E86-AF0E-1CB11CBEC7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Дата 2">
            <a:extLst>
              <a:ext uri="{FF2B5EF4-FFF2-40B4-BE49-F238E27FC236}">
                <a16:creationId xmlns:a16="http://schemas.microsoft.com/office/drawing/2014/main" id="{BD75D5D4-D6FB-4A3B-9EF6-D7AC43F8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27D4-38E5-4F58-99ED-91333644504C}" type="datetime1">
              <a:rPr lang="ru-RU" smtClean="0"/>
              <a:t>26.04.2025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9D2BB2D-D4B7-42E2-8E05-E62D6152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52DEE4-AF81-4D1B-A50C-554AC287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FCDCCCC-B943-4AE6-BE04-AB7B8921650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DE89EEC-7E64-43D9-83AA-5233EFD83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388" y="351255"/>
            <a:ext cx="10151177" cy="4139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/>
            </a:lvl1pPr>
          </a:lstStyle>
          <a:p>
            <a:r>
              <a:rPr lang="ru-RU" dirty="0"/>
              <a:t>КОМАНДА</a:t>
            </a:r>
          </a:p>
        </p:txBody>
      </p:sp>
      <p:sp>
        <p:nvSpPr>
          <p:cNvPr id="38" name="Рисунок 37">
            <a:extLst>
              <a:ext uri="{FF2B5EF4-FFF2-40B4-BE49-F238E27FC236}">
                <a16:creationId xmlns:a16="http://schemas.microsoft.com/office/drawing/2014/main" id="{8B5DEB69-6931-4D98-9BBC-63E4F7F427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2159" y="1606676"/>
            <a:ext cx="1688280" cy="1687680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39" name="Рисунок 37">
            <a:extLst>
              <a:ext uri="{FF2B5EF4-FFF2-40B4-BE49-F238E27FC236}">
                <a16:creationId xmlns:a16="http://schemas.microsoft.com/office/drawing/2014/main" id="{48B48E97-9A20-4C48-8A21-6FD7E2963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97158" y="1606676"/>
            <a:ext cx="1688280" cy="1687680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0" name="Рисунок 37">
            <a:extLst>
              <a:ext uri="{FF2B5EF4-FFF2-40B4-BE49-F238E27FC236}">
                <a16:creationId xmlns:a16="http://schemas.microsoft.com/office/drawing/2014/main" id="{9D4E32B5-1AEE-4B73-AF65-6A9B704F6A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51559" y="1606676"/>
            <a:ext cx="1688280" cy="1687680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1" name="Рисунок 37">
            <a:extLst>
              <a:ext uri="{FF2B5EF4-FFF2-40B4-BE49-F238E27FC236}">
                <a16:creationId xmlns:a16="http://schemas.microsoft.com/office/drawing/2014/main" id="{F448F3C6-4CC1-439C-9EFC-989BC537D6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07158" y="1606676"/>
            <a:ext cx="1688280" cy="1687680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2" name="Рисунок 37">
            <a:extLst>
              <a:ext uri="{FF2B5EF4-FFF2-40B4-BE49-F238E27FC236}">
                <a16:creationId xmlns:a16="http://schemas.microsoft.com/office/drawing/2014/main" id="{A1C4AA82-5540-4E05-A4F9-D3FD1EA44F6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61559" y="1606676"/>
            <a:ext cx="1688280" cy="1687680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30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E1784D-1021-4AD3-8352-1D95F131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FCB6-0811-4FCC-AA60-BF244DF48B03}" type="datetime1">
              <a:rPr lang="ru-RU" smtClean="0"/>
              <a:t>26.04.2025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B1D115E-CC4E-4397-B98A-8AD27B12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F88D68-D082-4029-B8C0-A8E7CE5F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8327" y="6356362"/>
            <a:ext cx="702819" cy="365125"/>
          </a:xfrm>
          <a:prstGeom prst="rect">
            <a:avLst/>
          </a:prstGeom>
        </p:spPr>
        <p:txBody>
          <a:bodyPr/>
          <a:lstStyle/>
          <a:p>
            <a:fld id="{0FCDCCCC-B943-4AE6-BE04-AB7B89216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58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CE23A-38F1-44E4-8D99-E9CD24A3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88" y="351255"/>
            <a:ext cx="10151177" cy="4139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dirty="0"/>
              <a:t>ОБРАЗЕЦ ЗАГОЛОВКА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EAD268-7E0C-4473-BF2C-A75921B98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05FB47-C828-44E8-81A6-7D70F2869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9EBE419-7AD5-4A38-B22F-DB0980052D1B}" type="datetime1">
              <a:rPr lang="ru-RU" smtClean="0"/>
              <a:t>26.04.2025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C8EAA-BD95-4729-8C84-AB6D45F44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797EBB71-A16C-4900-8120-78386F05C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1983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2"/>
                </a:solidFill>
              </a:defRPr>
            </a:lvl1pPr>
          </a:lstStyle>
          <a:p>
            <a:fld id="{0FCDCCCC-B943-4AE6-BE04-AB7B8921650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F16CF6-FFFE-4480-BB00-1CDA5135565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79878" y="351255"/>
            <a:ext cx="977160" cy="47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3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0" r:id="rId2"/>
    <p:sldLayoutId id="2147483689" r:id="rId3"/>
    <p:sldLayoutId id="2147483697" r:id="rId4"/>
    <p:sldLayoutId id="2147483701" r:id="rId5"/>
    <p:sldLayoutId id="2147483690" r:id="rId6"/>
  </p:sldLayoutIdLst>
  <p:hf hdr="0" ftr="0" dt="0"/>
  <p:txStyles>
    <p:titleStyle>
      <a:lvl1pPr algn="l" defTabSz="57875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2"/>
          </a:solidFill>
          <a:latin typeface="+mj-lt"/>
          <a:ea typeface="+mj-ea"/>
          <a:cs typeface="Amatic SC" panose="00000500000000000000" pitchFamily="2" charset="-79"/>
        </a:defRPr>
      </a:lvl1pPr>
    </p:titleStyle>
    <p:bodyStyle>
      <a:lvl1pPr marL="144688" indent="-144688" algn="l" defTabSz="578755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1452" kern="1200">
          <a:solidFill>
            <a:schemeClr val="tx2"/>
          </a:solidFill>
          <a:latin typeface="+mn-lt"/>
          <a:ea typeface="+mn-ea"/>
          <a:cs typeface="+mn-cs"/>
        </a:defRPr>
      </a:lvl1pPr>
      <a:lvl2pPr marL="434067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271" kern="1200">
          <a:solidFill>
            <a:schemeClr val="tx2"/>
          </a:solidFill>
          <a:latin typeface="+mn-lt"/>
          <a:ea typeface="+mn-ea"/>
          <a:cs typeface="+mn-cs"/>
        </a:defRPr>
      </a:lvl2pPr>
      <a:lvl3pPr marL="72344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97" kern="1200">
          <a:solidFill>
            <a:schemeClr val="tx2"/>
          </a:solidFill>
          <a:latin typeface="+mn-lt"/>
          <a:ea typeface="+mn-ea"/>
          <a:cs typeface="+mn-cs"/>
        </a:defRPr>
      </a:lvl3pPr>
      <a:lvl4pPr marL="101282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tx2"/>
          </a:solidFill>
          <a:latin typeface="+mn-lt"/>
          <a:ea typeface="+mn-ea"/>
          <a:cs typeface="+mn-cs"/>
        </a:defRPr>
      </a:lvl4pPr>
      <a:lvl5pPr marL="1302200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tx2"/>
          </a:solidFill>
          <a:latin typeface="+mn-lt"/>
          <a:ea typeface="+mn-ea"/>
          <a:cs typeface="+mn-cs"/>
        </a:defRPr>
      </a:lvl5pPr>
      <a:lvl6pPr marL="1591576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88095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170334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45971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1pPr>
      <a:lvl2pPr marL="289378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2pPr>
      <a:lvl3pPr marL="578755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3pPr>
      <a:lvl4pPr marL="868132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4pPr>
      <a:lvl5pPr marL="115751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5pPr>
      <a:lvl6pPr marL="1446887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736266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025644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315021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 orient="horz" pos="4156">
          <p15:clr>
            <a:srgbClr val="F26B43"/>
          </p15:clr>
        </p15:guide>
        <p15:guide id="20" orient="horz" pos="482">
          <p15:clr>
            <a:srgbClr val="F26B43"/>
          </p15:clr>
        </p15:guide>
        <p15:guide id="21" pos="218">
          <p15:clr>
            <a:srgbClr val="F26B43"/>
          </p15:clr>
        </p15:guide>
        <p15:guide id="22" pos="7469">
          <p15:clr>
            <a:srgbClr val="F26B43"/>
          </p15:clr>
        </p15:guide>
        <p15:guide id="23" orient="horz" pos="249">
          <p15:clr>
            <a:srgbClr val="F26B43"/>
          </p15:clr>
        </p15:guide>
        <p15:guide id="24" orient="horz" pos="40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7" Type="http://schemas.openxmlformats.org/officeDocument/2006/relationships/image" Target="../media/image45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artner.com/en/information-technology/glossary/bpa-business-process-analysis-tools" TargetMode="External"/><Relationship Id="rId3" Type="http://schemas.openxmlformats.org/officeDocument/2006/relationships/image" Target="../media/image35.svg"/><Relationship Id="rId7" Type="http://schemas.openxmlformats.org/officeDocument/2006/relationships/hyperlink" Target="https://www.gartner.com/reviews/market/enterprise-business-process-analysis-tools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gartner.com/en/documents/4434999" TargetMode="External"/><Relationship Id="rId5" Type="http://schemas.openxmlformats.org/officeDocument/2006/relationships/image" Target="../media/image37.svg"/><Relationship Id="rId10" Type="http://schemas.openxmlformats.org/officeDocument/2006/relationships/image" Target="../media/image39.svg"/><Relationship Id="rId4" Type="http://schemas.openxmlformats.org/officeDocument/2006/relationships/image" Target="../media/image36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hyperlink" Target="https://habr.com/ru/articles/828266/" TargetMode="External"/><Relationship Id="rId7" Type="http://schemas.openxmlformats.org/officeDocument/2006/relationships/image" Target="../media/image48.png"/><Relationship Id="rId2" Type="http://schemas.openxmlformats.org/officeDocument/2006/relationships/hyperlink" Target="https://habr.com/ru/articles/795883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hyperlink" Target="https://www.npmjs.com/package/rdflib" TargetMode="External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828266/" TargetMode="External"/><Relationship Id="rId2" Type="http://schemas.openxmlformats.org/officeDocument/2006/relationships/hyperlink" Target="https://habr.com/ru/articles/795883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CCC-B943-4AE6-BE04-AB7B89216501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0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17">
            <a:extLst>
              <a:ext uri="{FF2B5EF4-FFF2-40B4-BE49-F238E27FC236}">
                <a16:creationId xmlns:a16="http://schemas.microsoft.com/office/drawing/2014/main" id="{93B10E8F-AC53-4F8F-A28E-4A9BBB396169}"/>
              </a:ext>
            </a:extLst>
          </p:cNvPr>
          <p:cNvSpPr/>
          <p:nvPr/>
        </p:nvSpPr>
        <p:spPr>
          <a:xfrm>
            <a:off x="346074" y="4265453"/>
            <a:ext cx="11510964" cy="2151222"/>
          </a:xfrm>
          <a:prstGeom prst="roundRect">
            <a:avLst>
              <a:gd name="adj" fmla="val 5151"/>
            </a:avLst>
          </a:prstGeom>
          <a:solidFill>
            <a:schemeClr val="bg1">
              <a:alpha val="60000"/>
            </a:schemeClr>
          </a:solid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26E59-01A3-4028-AAF7-68E5AD92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pc="-5" dirty="0">
                <a:latin typeface="Bahnschrift" panose="020B0502040204020203" pitchFamily="34" charset="0"/>
              </a:rPr>
              <a:t>Конкурентный анализ</a:t>
            </a:r>
            <a:endParaRPr lang="ru-RU" dirty="0"/>
          </a:p>
        </p:txBody>
      </p:sp>
      <p:sp>
        <p:nvSpPr>
          <p:cNvPr id="3" name="Прямоугольник: скругленные углы 17">
            <a:extLst>
              <a:ext uri="{FF2B5EF4-FFF2-40B4-BE49-F238E27FC236}">
                <a16:creationId xmlns:a16="http://schemas.microsoft.com/office/drawing/2014/main" id="{F775F15D-0824-46C1-B236-EE064B617243}"/>
              </a:ext>
            </a:extLst>
          </p:cNvPr>
          <p:cNvSpPr/>
          <p:nvPr/>
        </p:nvSpPr>
        <p:spPr>
          <a:xfrm>
            <a:off x="346074" y="1015215"/>
            <a:ext cx="11510964" cy="3138617"/>
          </a:xfrm>
          <a:prstGeom prst="roundRect">
            <a:avLst>
              <a:gd name="adj" fmla="val 9908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0ADB6E7C-4C88-4153-AC93-9D2933C142C5}"/>
              </a:ext>
            </a:extLst>
          </p:cNvPr>
          <p:cNvSpPr txBox="1"/>
          <p:nvPr/>
        </p:nvSpPr>
        <p:spPr>
          <a:xfrm>
            <a:off x="508555" y="1616547"/>
            <a:ext cx="11152613" cy="27206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dirty="0"/>
              <a:t>Semantic ARIS </a:t>
            </a:r>
            <a:r>
              <a:rPr lang="ru-RU" dirty="0"/>
              <a:t>отличается от систем класса </a:t>
            </a:r>
            <a:r>
              <a:rPr lang="en-US" dirty="0"/>
              <a:t>Business Process Analysis Tools </a:t>
            </a:r>
            <a:r>
              <a:rPr lang="ru-RU" dirty="0"/>
              <a:t> (отечественные </a:t>
            </a:r>
            <a:r>
              <a:rPr lang="en-US" dirty="0" err="1"/>
              <a:t>Sila</a:t>
            </a:r>
            <a:r>
              <a:rPr lang="en-US" dirty="0"/>
              <a:t> Union</a:t>
            </a:r>
            <a:r>
              <a:rPr lang="ru-RU" dirty="0"/>
              <a:t>, </a:t>
            </a:r>
            <a:r>
              <a:rPr lang="en-US" dirty="0"/>
              <a:t>Business Studio</a:t>
            </a:r>
            <a:r>
              <a:rPr lang="ru-RU" dirty="0"/>
              <a:t>, </a:t>
            </a:r>
            <a:r>
              <a:rPr lang="en-US" dirty="0"/>
              <a:t>Process Studio</a:t>
            </a:r>
            <a:r>
              <a:rPr lang="ru-RU" dirty="0"/>
              <a:t> (</a:t>
            </a:r>
            <a:r>
              <a:rPr lang="en-US" dirty="0"/>
              <a:t>PIX</a:t>
            </a:r>
            <a:r>
              <a:rPr lang="ru-RU" dirty="0"/>
              <a:t>) и др.) наличием встроенного «семантического движка» (</a:t>
            </a:r>
            <a:r>
              <a:rPr lang="en-US" dirty="0"/>
              <a:t>LD</a:t>
            </a:r>
            <a:r>
              <a:rPr lang="ru-RU" dirty="0"/>
              <a:t>-</a:t>
            </a:r>
            <a:r>
              <a:rPr lang="en-US" dirty="0"/>
              <a:t>based</a:t>
            </a:r>
            <a:r>
              <a:rPr lang="ru-RU" dirty="0"/>
              <a:t>). В остальном функции аналогичные (в части моделирования </a:t>
            </a:r>
            <a:r>
              <a:rPr lang="ru-RU" dirty="0" err="1"/>
              <a:t>верхнеуровневых</a:t>
            </a:r>
            <a:r>
              <a:rPr lang="ru-RU" dirty="0"/>
              <a:t> процессов).  </a:t>
            </a:r>
          </a:p>
          <a:p>
            <a:r>
              <a:rPr lang="ru-RU" dirty="0"/>
              <a:t>Семантический инструментарий позволяет строить модель процессов как систему знаний, а использование классических инструментов </a:t>
            </a:r>
            <a:r>
              <a:rPr lang="en-US" dirty="0"/>
              <a:t>Linked Data </a:t>
            </a:r>
            <a:r>
              <a:rPr lang="ru-RU" dirty="0"/>
              <a:t>применять семантические технологии при моделировании процессов. Сейчас семантические технологии не применяются в инструментах класса </a:t>
            </a:r>
            <a:r>
              <a:rPr lang="en-US" dirty="0"/>
              <a:t>Business Process Analysis Tools </a:t>
            </a:r>
            <a:r>
              <a:rPr lang="ru-RU" dirty="0"/>
              <a:t>и </a:t>
            </a:r>
            <a:r>
              <a:rPr lang="ru-RU" dirty="0" err="1"/>
              <a:t>репозитарий</a:t>
            </a:r>
            <a:r>
              <a:rPr lang="ru-RU" dirty="0"/>
              <a:t> моделей процессов представляются не как система знаний.</a:t>
            </a:r>
          </a:p>
          <a:p>
            <a:pPr marL="13970">
              <a:lnSpc>
                <a:spcPct val="100000"/>
              </a:lnSpc>
            </a:pPr>
            <a:endParaRPr lang="ru-RU" sz="140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C355214-F6B6-4432-9CD0-651E190346ED}"/>
              </a:ext>
            </a:extLst>
          </p:cNvPr>
          <p:cNvSpPr txBox="1"/>
          <p:nvPr/>
        </p:nvSpPr>
        <p:spPr>
          <a:xfrm>
            <a:off x="925851" y="1163679"/>
            <a:ext cx="3379021" cy="2855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 marR="82550">
              <a:lnSpc>
                <a:spcPct val="125400"/>
              </a:lnSpc>
            </a:pPr>
            <a:r>
              <a:rPr lang="ru-RU" sz="1600" b="1" dirty="0">
                <a:solidFill>
                  <a:schemeClr val="accent2"/>
                </a:solidFill>
                <a:ea typeface="Ebrima" panose="02000000000000000000" pitchFamily="2" charset="0"/>
                <a:cs typeface="Ebrima" panose="02000000000000000000" pitchFamily="2" charset="0"/>
              </a:rPr>
              <a:t>Отличие от конкурентов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F2B99AA-CAB7-4A10-9C23-5D2C00A2BE6D}"/>
              </a:ext>
            </a:extLst>
          </p:cNvPr>
          <p:cNvSpPr txBox="1"/>
          <p:nvPr/>
        </p:nvSpPr>
        <p:spPr>
          <a:xfrm>
            <a:off x="523132" y="5047662"/>
            <a:ext cx="1133390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dirty="0"/>
              <a:t>«</a:t>
            </a:r>
            <a:r>
              <a:rPr lang="ru-RU" dirty="0"/>
              <a:t>Большая тройка</a:t>
            </a:r>
            <a:r>
              <a:rPr lang="en-US" dirty="0"/>
              <a:t>» </a:t>
            </a:r>
            <a:r>
              <a:rPr lang="ru-RU" dirty="0"/>
              <a:t>отечественных систем </a:t>
            </a:r>
            <a:r>
              <a:rPr lang="en-US" dirty="0"/>
              <a:t>Business Process Analysis Tools</a:t>
            </a:r>
            <a:r>
              <a:rPr lang="ru-RU" dirty="0"/>
              <a:t> (</a:t>
            </a:r>
            <a:r>
              <a:rPr lang="en-US" dirty="0"/>
              <a:t>ARIS-based</a:t>
            </a:r>
            <a:r>
              <a:rPr lang="ru-RU" dirty="0"/>
              <a:t>)</a:t>
            </a:r>
            <a:r>
              <a:rPr lang="en-US" dirty="0"/>
              <a:t>: </a:t>
            </a:r>
          </a:p>
          <a:p>
            <a:r>
              <a:rPr lang="en-US" dirty="0" err="1"/>
              <a:t>Sila</a:t>
            </a:r>
            <a:r>
              <a:rPr lang="en-US" dirty="0"/>
              <a:t> Union, Business Studio, Process Studio (PIX)</a:t>
            </a:r>
            <a:endParaRPr lang="ru-RU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ABDF22E-E926-4F35-B2A5-2B3F9781EA86}"/>
              </a:ext>
            </a:extLst>
          </p:cNvPr>
          <p:cNvSpPr txBox="1"/>
          <p:nvPr/>
        </p:nvSpPr>
        <p:spPr>
          <a:xfrm>
            <a:off x="925851" y="4410101"/>
            <a:ext cx="2811504" cy="2855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 marR="82550">
              <a:lnSpc>
                <a:spcPct val="125400"/>
              </a:lnSpc>
            </a:pPr>
            <a:r>
              <a:rPr lang="ru-RU" sz="1600" b="1" dirty="0">
                <a:solidFill>
                  <a:schemeClr val="accent2"/>
                </a:solidFill>
                <a:ea typeface="Ebrima" panose="02000000000000000000" pitchFamily="2" charset="0"/>
                <a:cs typeface="Ebrima" panose="02000000000000000000" pitchFamily="2" charset="0"/>
              </a:rPr>
              <a:t>Конкуренты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B445C9F0-E1B6-405A-8FD8-CEBABA2B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CCC-B943-4AE6-BE04-AB7B89216501}" type="slidenum">
              <a:rPr lang="ru-RU" smtClean="0"/>
              <a:t>10</a:t>
            </a:fld>
            <a:endParaRPr lang="ru-RU"/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4496C7B2-D72B-46A1-A8D1-4A00A88D5E56}"/>
              </a:ext>
            </a:extLst>
          </p:cNvPr>
          <p:cNvGrpSpPr/>
          <p:nvPr/>
        </p:nvGrpSpPr>
        <p:grpSpPr>
          <a:xfrm>
            <a:off x="462722" y="4377156"/>
            <a:ext cx="393530" cy="402735"/>
            <a:chOff x="2015794" y="3251437"/>
            <a:chExt cx="393530" cy="402735"/>
          </a:xfrm>
        </p:grpSpPr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0F9D5886-49C9-48E4-B5B6-96321D3BF5DC}"/>
                </a:ext>
              </a:extLst>
            </p:cNvPr>
            <p:cNvSpPr/>
            <p:nvPr/>
          </p:nvSpPr>
          <p:spPr>
            <a:xfrm>
              <a:off x="2015794" y="3282505"/>
              <a:ext cx="251422" cy="304928"/>
            </a:xfrm>
            <a:custGeom>
              <a:avLst/>
              <a:gdLst/>
              <a:ahLst/>
              <a:cxnLst/>
              <a:rect l="l" t="t" r="r" b="b"/>
              <a:pathLst>
                <a:path w="277494" h="336550">
                  <a:moveTo>
                    <a:pt x="196850" y="0"/>
                  </a:moveTo>
                  <a:lnTo>
                    <a:pt x="150495" y="6984"/>
                  </a:lnTo>
                  <a:lnTo>
                    <a:pt x="107315" y="24129"/>
                  </a:lnTo>
                  <a:lnTo>
                    <a:pt x="67945" y="51434"/>
                  </a:lnTo>
                  <a:lnTo>
                    <a:pt x="37465" y="85724"/>
                  </a:lnTo>
                  <a:lnTo>
                    <a:pt x="17780" y="119379"/>
                  </a:lnTo>
                  <a:lnTo>
                    <a:pt x="5080" y="155574"/>
                  </a:lnTo>
                  <a:lnTo>
                    <a:pt x="0" y="194309"/>
                  </a:lnTo>
                  <a:lnTo>
                    <a:pt x="0" y="215899"/>
                  </a:lnTo>
                  <a:lnTo>
                    <a:pt x="6350" y="253999"/>
                  </a:lnTo>
                  <a:lnTo>
                    <a:pt x="19685" y="290194"/>
                  </a:lnTo>
                  <a:lnTo>
                    <a:pt x="40005" y="323214"/>
                  </a:lnTo>
                  <a:lnTo>
                    <a:pt x="50165" y="336549"/>
                  </a:lnTo>
                  <a:lnTo>
                    <a:pt x="71120" y="315594"/>
                  </a:lnTo>
                  <a:lnTo>
                    <a:pt x="51435" y="315594"/>
                  </a:lnTo>
                  <a:lnTo>
                    <a:pt x="42545" y="302259"/>
                  </a:lnTo>
                  <a:lnTo>
                    <a:pt x="23495" y="261619"/>
                  </a:lnTo>
                  <a:lnTo>
                    <a:pt x="15240" y="218439"/>
                  </a:lnTo>
                  <a:lnTo>
                    <a:pt x="14605" y="202564"/>
                  </a:lnTo>
                  <a:lnTo>
                    <a:pt x="14605" y="189864"/>
                  </a:lnTo>
                  <a:lnTo>
                    <a:pt x="22860" y="147319"/>
                  </a:lnTo>
                  <a:lnTo>
                    <a:pt x="40640" y="107314"/>
                  </a:lnTo>
                  <a:lnTo>
                    <a:pt x="67310" y="71754"/>
                  </a:lnTo>
                  <a:lnTo>
                    <a:pt x="100965" y="44449"/>
                  </a:lnTo>
                  <a:lnTo>
                    <a:pt x="146050" y="22859"/>
                  </a:lnTo>
                  <a:lnTo>
                    <a:pt x="194945" y="14604"/>
                  </a:lnTo>
                  <a:lnTo>
                    <a:pt x="277495" y="14604"/>
                  </a:lnTo>
                  <a:lnTo>
                    <a:pt x="227965" y="1904"/>
                  </a:lnTo>
                  <a:lnTo>
                    <a:pt x="196850" y="0"/>
                  </a:lnTo>
                  <a:close/>
                </a:path>
                <a:path w="277494" h="336550">
                  <a:moveTo>
                    <a:pt x="172085" y="43179"/>
                  </a:moveTo>
                  <a:lnTo>
                    <a:pt x="133350" y="61594"/>
                  </a:lnTo>
                  <a:lnTo>
                    <a:pt x="125095" y="100329"/>
                  </a:lnTo>
                  <a:lnTo>
                    <a:pt x="128905" y="112394"/>
                  </a:lnTo>
                  <a:lnTo>
                    <a:pt x="137795" y="125094"/>
                  </a:lnTo>
                  <a:lnTo>
                    <a:pt x="137795" y="147319"/>
                  </a:lnTo>
                  <a:lnTo>
                    <a:pt x="85090" y="173354"/>
                  </a:lnTo>
                  <a:lnTo>
                    <a:pt x="64770" y="205739"/>
                  </a:lnTo>
                  <a:lnTo>
                    <a:pt x="64770" y="301624"/>
                  </a:lnTo>
                  <a:lnTo>
                    <a:pt x="51435" y="315594"/>
                  </a:lnTo>
                  <a:lnTo>
                    <a:pt x="71120" y="315594"/>
                  </a:lnTo>
                  <a:lnTo>
                    <a:pt x="100330" y="286384"/>
                  </a:lnTo>
                  <a:lnTo>
                    <a:pt x="79375" y="286384"/>
                  </a:lnTo>
                  <a:lnTo>
                    <a:pt x="79375" y="198119"/>
                  </a:lnTo>
                  <a:lnTo>
                    <a:pt x="83820" y="190499"/>
                  </a:lnTo>
                  <a:lnTo>
                    <a:pt x="146050" y="159384"/>
                  </a:lnTo>
                  <a:lnTo>
                    <a:pt x="227330" y="159384"/>
                  </a:lnTo>
                  <a:lnTo>
                    <a:pt x="231140" y="155574"/>
                  </a:lnTo>
                  <a:lnTo>
                    <a:pt x="210185" y="155574"/>
                  </a:lnTo>
                  <a:lnTo>
                    <a:pt x="194945" y="147319"/>
                  </a:lnTo>
                  <a:lnTo>
                    <a:pt x="194945" y="144779"/>
                  </a:lnTo>
                  <a:lnTo>
                    <a:pt x="151765" y="144779"/>
                  </a:lnTo>
                  <a:lnTo>
                    <a:pt x="151765" y="120649"/>
                  </a:lnTo>
                  <a:lnTo>
                    <a:pt x="139700" y="102869"/>
                  </a:lnTo>
                  <a:lnTo>
                    <a:pt x="137795" y="96519"/>
                  </a:lnTo>
                  <a:lnTo>
                    <a:pt x="138430" y="89534"/>
                  </a:lnTo>
                  <a:lnTo>
                    <a:pt x="139700" y="86994"/>
                  </a:lnTo>
                  <a:lnTo>
                    <a:pt x="207645" y="86994"/>
                  </a:lnTo>
                  <a:lnTo>
                    <a:pt x="206375" y="78104"/>
                  </a:lnTo>
                  <a:lnTo>
                    <a:pt x="205105" y="72389"/>
                  </a:lnTo>
                  <a:lnTo>
                    <a:pt x="142875" y="72389"/>
                  </a:lnTo>
                  <a:lnTo>
                    <a:pt x="151130" y="62864"/>
                  </a:lnTo>
                  <a:lnTo>
                    <a:pt x="161925" y="58419"/>
                  </a:lnTo>
                  <a:lnTo>
                    <a:pt x="197485" y="58419"/>
                  </a:lnTo>
                  <a:lnTo>
                    <a:pt x="194945" y="54609"/>
                  </a:lnTo>
                  <a:lnTo>
                    <a:pt x="184150" y="46989"/>
                  </a:lnTo>
                  <a:lnTo>
                    <a:pt x="172085" y="43179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 sz="1631"/>
            </a:p>
          </p:txBody>
        </p:sp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9AF7E0F7-D3BB-4FF1-9F25-D6A10B79B44D}"/>
                </a:ext>
              </a:extLst>
            </p:cNvPr>
            <p:cNvSpPr/>
            <p:nvPr/>
          </p:nvSpPr>
          <p:spPr>
            <a:xfrm>
              <a:off x="2088286" y="3295738"/>
              <a:ext cx="233009" cy="246814"/>
            </a:xfrm>
            <a:prstGeom prst="rect">
              <a:avLst/>
            </a:prstGeom>
            <a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A0D090E3-1E5A-4A20-8902-B88C02E7D892}"/>
                </a:ext>
              </a:extLst>
            </p:cNvPr>
            <p:cNvSpPr/>
            <p:nvPr/>
          </p:nvSpPr>
          <p:spPr>
            <a:xfrm>
              <a:off x="2050890" y="3251437"/>
              <a:ext cx="358434" cy="402735"/>
            </a:xfrm>
            <a:custGeom>
              <a:avLst/>
              <a:gdLst/>
              <a:ahLst/>
              <a:cxnLst/>
              <a:rect l="l" t="t" r="r" b="b"/>
              <a:pathLst>
                <a:path w="395605" h="444500">
                  <a:moveTo>
                    <a:pt x="43815" y="390525"/>
                  </a:moveTo>
                  <a:lnTo>
                    <a:pt x="0" y="433705"/>
                  </a:lnTo>
                  <a:lnTo>
                    <a:pt x="10159" y="444500"/>
                  </a:lnTo>
                  <a:lnTo>
                    <a:pt x="53975" y="400685"/>
                  </a:lnTo>
                  <a:lnTo>
                    <a:pt x="43815" y="390525"/>
                  </a:lnTo>
                  <a:close/>
                </a:path>
                <a:path w="395605" h="444500">
                  <a:moveTo>
                    <a:pt x="72390" y="412750"/>
                  </a:moveTo>
                  <a:lnTo>
                    <a:pt x="50800" y="434340"/>
                  </a:lnTo>
                  <a:lnTo>
                    <a:pt x="60960" y="444500"/>
                  </a:lnTo>
                  <a:lnTo>
                    <a:pt x="82550" y="422910"/>
                  </a:lnTo>
                  <a:lnTo>
                    <a:pt x="72390" y="412750"/>
                  </a:lnTo>
                  <a:close/>
                </a:path>
                <a:path w="395605" h="444500">
                  <a:moveTo>
                    <a:pt x="345440" y="88900"/>
                  </a:moveTo>
                  <a:lnTo>
                    <a:pt x="59055" y="375285"/>
                  </a:lnTo>
                  <a:lnTo>
                    <a:pt x="66040" y="380365"/>
                  </a:lnTo>
                  <a:lnTo>
                    <a:pt x="79375" y="389890"/>
                  </a:lnTo>
                  <a:lnTo>
                    <a:pt x="121920" y="412115"/>
                  </a:lnTo>
                  <a:lnTo>
                    <a:pt x="167640" y="423545"/>
                  </a:lnTo>
                  <a:lnTo>
                    <a:pt x="198755" y="424815"/>
                  </a:lnTo>
                  <a:lnTo>
                    <a:pt x="213995" y="424180"/>
                  </a:lnTo>
                  <a:lnTo>
                    <a:pt x="259715" y="414020"/>
                  </a:lnTo>
                  <a:lnTo>
                    <a:pt x="193675" y="410210"/>
                  </a:lnTo>
                  <a:lnTo>
                    <a:pt x="180975" y="410210"/>
                  </a:lnTo>
                  <a:lnTo>
                    <a:pt x="142875" y="403225"/>
                  </a:lnTo>
                  <a:lnTo>
                    <a:pt x="106680" y="389255"/>
                  </a:lnTo>
                  <a:lnTo>
                    <a:pt x="85090" y="375920"/>
                  </a:lnTo>
                  <a:lnTo>
                    <a:pt x="344805" y="110490"/>
                  </a:lnTo>
                  <a:lnTo>
                    <a:pt x="361950" y="110490"/>
                  </a:lnTo>
                  <a:lnTo>
                    <a:pt x="359410" y="106680"/>
                  </a:lnTo>
                  <a:lnTo>
                    <a:pt x="345440" y="88900"/>
                  </a:lnTo>
                  <a:close/>
                </a:path>
                <a:path w="395605" h="444500">
                  <a:moveTo>
                    <a:pt x="314960" y="215265"/>
                  </a:moveTo>
                  <a:lnTo>
                    <a:pt x="278765" y="215265"/>
                  </a:lnTo>
                  <a:lnTo>
                    <a:pt x="265430" y="219710"/>
                  </a:lnTo>
                  <a:lnTo>
                    <a:pt x="257810" y="230505"/>
                  </a:lnTo>
                  <a:lnTo>
                    <a:pt x="251460" y="271780"/>
                  </a:lnTo>
                  <a:lnTo>
                    <a:pt x="253365" y="277495"/>
                  </a:lnTo>
                  <a:lnTo>
                    <a:pt x="266065" y="297180"/>
                  </a:lnTo>
                  <a:lnTo>
                    <a:pt x="266065" y="319405"/>
                  </a:lnTo>
                  <a:lnTo>
                    <a:pt x="198755" y="353060"/>
                  </a:lnTo>
                  <a:lnTo>
                    <a:pt x="193675" y="360680"/>
                  </a:lnTo>
                  <a:lnTo>
                    <a:pt x="193675" y="410210"/>
                  </a:lnTo>
                  <a:lnTo>
                    <a:pt x="269240" y="410210"/>
                  </a:lnTo>
                  <a:lnTo>
                    <a:pt x="272415" y="408940"/>
                  </a:lnTo>
                  <a:lnTo>
                    <a:pt x="214629" y="408940"/>
                  </a:lnTo>
                  <a:lnTo>
                    <a:pt x="207645" y="368935"/>
                  </a:lnTo>
                  <a:lnTo>
                    <a:pt x="207645" y="365760"/>
                  </a:lnTo>
                  <a:lnTo>
                    <a:pt x="208915" y="363220"/>
                  </a:lnTo>
                  <a:lnTo>
                    <a:pt x="271145" y="332105"/>
                  </a:lnTo>
                  <a:lnTo>
                    <a:pt x="287020" y="332105"/>
                  </a:lnTo>
                  <a:lnTo>
                    <a:pt x="287020" y="328295"/>
                  </a:lnTo>
                  <a:lnTo>
                    <a:pt x="280035" y="320675"/>
                  </a:lnTo>
                  <a:lnTo>
                    <a:pt x="280035" y="292735"/>
                  </a:lnTo>
                  <a:lnTo>
                    <a:pt x="267335" y="273685"/>
                  </a:lnTo>
                  <a:lnTo>
                    <a:pt x="266700" y="272415"/>
                  </a:lnTo>
                  <a:lnTo>
                    <a:pt x="266065" y="269875"/>
                  </a:lnTo>
                  <a:lnTo>
                    <a:pt x="266065" y="268605"/>
                  </a:lnTo>
                  <a:lnTo>
                    <a:pt x="267335" y="258445"/>
                  </a:lnTo>
                  <a:lnTo>
                    <a:pt x="322580" y="258445"/>
                  </a:lnTo>
                  <a:lnTo>
                    <a:pt x="322580" y="243840"/>
                  </a:lnTo>
                  <a:lnTo>
                    <a:pt x="269875" y="243840"/>
                  </a:lnTo>
                  <a:lnTo>
                    <a:pt x="271780" y="232410"/>
                  </a:lnTo>
                  <a:lnTo>
                    <a:pt x="274955" y="229870"/>
                  </a:lnTo>
                  <a:lnTo>
                    <a:pt x="319405" y="229870"/>
                  </a:lnTo>
                  <a:lnTo>
                    <a:pt x="319405" y="218440"/>
                  </a:lnTo>
                  <a:lnTo>
                    <a:pt x="314960" y="215265"/>
                  </a:lnTo>
                  <a:close/>
                </a:path>
                <a:path w="395605" h="444500">
                  <a:moveTo>
                    <a:pt x="287020" y="328295"/>
                  </a:moveTo>
                  <a:lnTo>
                    <a:pt x="287020" y="384810"/>
                  </a:lnTo>
                  <a:lnTo>
                    <a:pt x="252095" y="400685"/>
                  </a:lnTo>
                  <a:lnTo>
                    <a:pt x="214629" y="408940"/>
                  </a:lnTo>
                  <a:lnTo>
                    <a:pt x="272415" y="408940"/>
                  </a:lnTo>
                  <a:lnTo>
                    <a:pt x="315595" y="384175"/>
                  </a:lnTo>
                  <a:lnTo>
                    <a:pt x="326390" y="375920"/>
                  </a:lnTo>
                  <a:lnTo>
                    <a:pt x="301625" y="375920"/>
                  </a:lnTo>
                  <a:lnTo>
                    <a:pt x="301625" y="347980"/>
                  </a:lnTo>
                  <a:lnTo>
                    <a:pt x="314325" y="335280"/>
                  </a:lnTo>
                  <a:lnTo>
                    <a:pt x="294640" y="335280"/>
                  </a:lnTo>
                  <a:lnTo>
                    <a:pt x="291465" y="332105"/>
                  </a:lnTo>
                  <a:lnTo>
                    <a:pt x="287020" y="328295"/>
                  </a:lnTo>
                  <a:close/>
                </a:path>
                <a:path w="395605" h="444500">
                  <a:moveTo>
                    <a:pt x="151765" y="354965"/>
                  </a:moveTo>
                  <a:lnTo>
                    <a:pt x="130175" y="376555"/>
                  </a:lnTo>
                  <a:lnTo>
                    <a:pt x="140335" y="386715"/>
                  </a:lnTo>
                  <a:lnTo>
                    <a:pt x="161925" y="365125"/>
                  </a:lnTo>
                  <a:lnTo>
                    <a:pt x="151765" y="354965"/>
                  </a:lnTo>
                  <a:close/>
                </a:path>
                <a:path w="395605" h="444500">
                  <a:moveTo>
                    <a:pt x="337820" y="326390"/>
                  </a:moveTo>
                  <a:lnTo>
                    <a:pt x="337820" y="342265"/>
                  </a:lnTo>
                  <a:lnTo>
                    <a:pt x="328930" y="352425"/>
                  </a:lnTo>
                  <a:lnTo>
                    <a:pt x="320040" y="360680"/>
                  </a:lnTo>
                  <a:lnTo>
                    <a:pt x="310515" y="368935"/>
                  </a:lnTo>
                  <a:lnTo>
                    <a:pt x="301625" y="375920"/>
                  </a:lnTo>
                  <a:lnTo>
                    <a:pt x="326390" y="375920"/>
                  </a:lnTo>
                  <a:lnTo>
                    <a:pt x="327660" y="374015"/>
                  </a:lnTo>
                  <a:lnTo>
                    <a:pt x="339725" y="362585"/>
                  </a:lnTo>
                  <a:lnTo>
                    <a:pt x="350520" y="350520"/>
                  </a:lnTo>
                  <a:lnTo>
                    <a:pt x="359410" y="339090"/>
                  </a:lnTo>
                  <a:lnTo>
                    <a:pt x="363855" y="332105"/>
                  </a:lnTo>
                  <a:lnTo>
                    <a:pt x="364480" y="330835"/>
                  </a:lnTo>
                  <a:lnTo>
                    <a:pt x="346710" y="330835"/>
                  </a:lnTo>
                  <a:lnTo>
                    <a:pt x="337820" y="326390"/>
                  </a:lnTo>
                  <a:close/>
                </a:path>
                <a:path w="395605" h="444500">
                  <a:moveTo>
                    <a:pt x="287020" y="332105"/>
                  </a:moveTo>
                  <a:lnTo>
                    <a:pt x="271145" y="332105"/>
                  </a:lnTo>
                  <a:lnTo>
                    <a:pt x="287020" y="347980"/>
                  </a:lnTo>
                  <a:lnTo>
                    <a:pt x="287020" y="332105"/>
                  </a:lnTo>
                  <a:close/>
                </a:path>
                <a:path w="395605" h="444500">
                  <a:moveTo>
                    <a:pt x="337820" y="332105"/>
                  </a:moveTo>
                  <a:lnTo>
                    <a:pt x="317500" y="332105"/>
                  </a:lnTo>
                  <a:lnTo>
                    <a:pt x="337820" y="342265"/>
                  </a:lnTo>
                  <a:lnTo>
                    <a:pt x="337820" y="332105"/>
                  </a:lnTo>
                  <a:close/>
                </a:path>
                <a:path w="395605" h="444500">
                  <a:moveTo>
                    <a:pt x="210185" y="281940"/>
                  </a:moveTo>
                  <a:lnTo>
                    <a:pt x="166370" y="325755"/>
                  </a:lnTo>
                  <a:lnTo>
                    <a:pt x="176530" y="335915"/>
                  </a:lnTo>
                  <a:lnTo>
                    <a:pt x="220345" y="292100"/>
                  </a:lnTo>
                  <a:lnTo>
                    <a:pt x="210185" y="281940"/>
                  </a:lnTo>
                  <a:close/>
                </a:path>
                <a:path w="395605" h="444500">
                  <a:moveTo>
                    <a:pt x="322580" y="219710"/>
                  </a:moveTo>
                  <a:lnTo>
                    <a:pt x="322580" y="272415"/>
                  </a:lnTo>
                  <a:lnTo>
                    <a:pt x="321310" y="273685"/>
                  </a:lnTo>
                  <a:lnTo>
                    <a:pt x="308610" y="292735"/>
                  </a:lnTo>
                  <a:lnTo>
                    <a:pt x="308610" y="320675"/>
                  </a:lnTo>
                  <a:lnTo>
                    <a:pt x="294640" y="335280"/>
                  </a:lnTo>
                  <a:lnTo>
                    <a:pt x="314325" y="335280"/>
                  </a:lnTo>
                  <a:lnTo>
                    <a:pt x="317500" y="332105"/>
                  </a:lnTo>
                  <a:lnTo>
                    <a:pt x="337820" y="332105"/>
                  </a:lnTo>
                  <a:lnTo>
                    <a:pt x="337820" y="326390"/>
                  </a:lnTo>
                  <a:lnTo>
                    <a:pt x="323215" y="319405"/>
                  </a:lnTo>
                  <a:lnTo>
                    <a:pt x="323215" y="297180"/>
                  </a:lnTo>
                  <a:lnTo>
                    <a:pt x="336550" y="277495"/>
                  </a:lnTo>
                  <a:lnTo>
                    <a:pt x="337820" y="271780"/>
                  </a:lnTo>
                  <a:lnTo>
                    <a:pt x="335915" y="258445"/>
                  </a:lnTo>
                  <a:lnTo>
                    <a:pt x="334010" y="243840"/>
                  </a:lnTo>
                  <a:lnTo>
                    <a:pt x="332740" y="233680"/>
                  </a:lnTo>
                  <a:lnTo>
                    <a:pt x="330835" y="229870"/>
                  </a:lnTo>
                  <a:lnTo>
                    <a:pt x="326390" y="221615"/>
                  </a:lnTo>
                  <a:lnTo>
                    <a:pt x="322580" y="219710"/>
                  </a:lnTo>
                  <a:close/>
                </a:path>
                <a:path w="395605" h="444500">
                  <a:moveTo>
                    <a:pt x="361950" y="110490"/>
                  </a:moveTo>
                  <a:lnTo>
                    <a:pt x="344805" y="110490"/>
                  </a:lnTo>
                  <a:lnTo>
                    <a:pt x="352425" y="120650"/>
                  </a:lnTo>
                  <a:lnTo>
                    <a:pt x="358775" y="131445"/>
                  </a:lnTo>
                  <a:lnTo>
                    <a:pt x="375920" y="177800"/>
                  </a:lnTo>
                  <a:lnTo>
                    <a:pt x="381000" y="226695"/>
                  </a:lnTo>
                  <a:lnTo>
                    <a:pt x="380365" y="238760"/>
                  </a:lnTo>
                  <a:lnTo>
                    <a:pt x="369570" y="287020"/>
                  </a:lnTo>
                  <a:lnTo>
                    <a:pt x="346710" y="330835"/>
                  </a:lnTo>
                  <a:lnTo>
                    <a:pt x="364480" y="330835"/>
                  </a:lnTo>
                  <a:lnTo>
                    <a:pt x="384810" y="289560"/>
                  </a:lnTo>
                  <a:lnTo>
                    <a:pt x="393700" y="249555"/>
                  </a:lnTo>
                  <a:lnTo>
                    <a:pt x="395483" y="221615"/>
                  </a:lnTo>
                  <a:lnTo>
                    <a:pt x="395605" y="208915"/>
                  </a:lnTo>
                  <a:lnTo>
                    <a:pt x="388620" y="168910"/>
                  </a:lnTo>
                  <a:lnTo>
                    <a:pt x="374015" y="130810"/>
                  </a:lnTo>
                  <a:lnTo>
                    <a:pt x="367030" y="118110"/>
                  </a:lnTo>
                  <a:lnTo>
                    <a:pt x="361950" y="110490"/>
                  </a:lnTo>
                  <a:close/>
                </a:path>
                <a:path w="395605" h="444500">
                  <a:moveTo>
                    <a:pt x="322580" y="258445"/>
                  </a:moveTo>
                  <a:lnTo>
                    <a:pt x="321310" y="258445"/>
                  </a:lnTo>
                  <a:lnTo>
                    <a:pt x="322580" y="268605"/>
                  </a:lnTo>
                  <a:lnTo>
                    <a:pt x="322580" y="258445"/>
                  </a:lnTo>
                  <a:close/>
                </a:path>
                <a:path w="395605" h="444500">
                  <a:moveTo>
                    <a:pt x="319405" y="229870"/>
                  </a:moveTo>
                  <a:lnTo>
                    <a:pt x="314325" y="229870"/>
                  </a:lnTo>
                  <a:lnTo>
                    <a:pt x="317500" y="232410"/>
                  </a:lnTo>
                  <a:lnTo>
                    <a:pt x="319405" y="243840"/>
                  </a:lnTo>
                  <a:lnTo>
                    <a:pt x="319405" y="229870"/>
                  </a:lnTo>
                  <a:close/>
                </a:path>
                <a:path w="395605" h="444500">
                  <a:moveTo>
                    <a:pt x="319405" y="218440"/>
                  </a:moveTo>
                  <a:lnTo>
                    <a:pt x="319405" y="243840"/>
                  </a:lnTo>
                  <a:lnTo>
                    <a:pt x="322580" y="243840"/>
                  </a:lnTo>
                  <a:lnTo>
                    <a:pt x="322580" y="219710"/>
                  </a:lnTo>
                  <a:lnTo>
                    <a:pt x="319405" y="218440"/>
                  </a:lnTo>
                  <a:close/>
                </a:path>
                <a:path w="395605" h="444500">
                  <a:moveTo>
                    <a:pt x="340360" y="159385"/>
                  </a:moveTo>
                  <a:lnTo>
                    <a:pt x="311150" y="187960"/>
                  </a:lnTo>
                  <a:lnTo>
                    <a:pt x="321310" y="198755"/>
                  </a:lnTo>
                  <a:lnTo>
                    <a:pt x="350520" y="169545"/>
                  </a:lnTo>
                  <a:lnTo>
                    <a:pt x="340360" y="159385"/>
                  </a:lnTo>
                  <a:close/>
                </a:path>
                <a:path w="395605" h="444500">
                  <a:moveTo>
                    <a:pt x="43815" y="144780"/>
                  </a:moveTo>
                  <a:lnTo>
                    <a:pt x="3809" y="184785"/>
                  </a:lnTo>
                  <a:lnTo>
                    <a:pt x="14604" y="194945"/>
                  </a:lnTo>
                  <a:lnTo>
                    <a:pt x="53975" y="154940"/>
                  </a:lnTo>
                  <a:lnTo>
                    <a:pt x="43815" y="144780"/>
                  </a:lnTo>
                  <a:close/>
                </a:path>
                <a:path w="395605" h="444500">
                  <a:moveTo>
                    <a:pt x="224154" y="80010"/>
                  </a:moveTo>
                  <a:lnTo>
                    <a:pt x="202565" y="101600"/>
                  </a:lnTo>
                  <a:lnTo>
                    <a:pt x="212725" y="111760"/>
                  </a:lnTo>
                  <a:lnTo>
                    <a:pt x="234315" y="90170"/>
                  </a:lnTo>
                  <a:lnTo>
                    <a:pt x="224154" y="80010"/>
                  </a:lnTo>
                  <a:close/>
                </a:path>
                <a:path w="395605" h="444500">
                  <a:moveTo>
                    <a:pt x="325120" y="43815"/>
                  </a:moveTo>
                  <a:lnTo>
                    <a:pt x="303530" y="65405"/>
                  </a:lnTo>
                  <a:lnTo>
                    <a:pt x="314325" y="75565"/>
                  </a:lnTo>
                  <a:lnTo>
                    <a:pt x="335280" y="53975"/>
                  </a:lnTo>
                  <a:lnTo>
                    <a:pt x="325120" y="43815"/>
                  </a:lnTo>
                  <a:close/>
                </a:path>
                <a:path w="395605" h="444500">
                  <a:moveTo>
                    <a:pt x="311150" y="0"/>
                  </a:moveTo>
                  <a:lnTo>
                    <a:pt x="274955" y="36195"/>
                  </a:lnTo>
                  <a:lnTo>
                    <a:pt x="285115" y="46355"/>
                  </a:lnTo>
                  <a:lnTo>
                    <a:pt x="321310" y="10160"/>
                  </a:lnTo>
                  <a:lnTo>
                    <a:pt x="311150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 sz="1631"/>
            </a:p>
          </p:txBody>
        </p:sp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8880232A-C1B9-41B4-A218-A632BB40AC96}"/>
                </a:ext>
              </a:extLst>
            </p:cNvPr>
            <p:cNvSpPr/>
            <p:nvPr/>
          </p:nvSpPr>
          <p:spPr>
            <a:xfrm>
              <a:off x="2264915" y="3590309"/>
              <a:ext cx="26465" cy="0"/>
            </a:xfrm>
            <a:custGeom>
              <a:avLst/>
              <a:gdLst/>
              <a:ahLst/>
              <a:cxnLst/>
              <a:rect l="l" t="t" r="r" b="b"/>
              <a:pathLst>
                <a:path w="29209">
                  <a:moveTo>
                    <a:pt x="0" y="0"/>
                  </a:moveTo>
                  <a:lnTo>
                    <a:pt x="29209" y="0"/>
                  </a:lnTo>
                </a:path>
              </a:pathLst>
            </a:custGeom>
            <a:ln w="15735"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 sz="1631"/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671496F3-A734-43D8-BDAB-BA8784850100}"/>
              </a:ext>
            </a:extLst>
          </p:cNvPr>
          <p:cNvGrpSpPr/>
          <p:nvPr/>
        </p:nvGrpSpPr>
        <p:grpSpPr>
          <a:xfrm>
            <a:off x="480557" y="1118522"/>
            <a:ext cx="375695" cy="369365"/>
            <a:chOff x="-60307" y="2619613"/>
            <a:chExt cx="375695" cy="369365"/>
          </a:xfrm>
        </p:grpSpPr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228F9365-9D4B-4F66-89AE-B57CFD1A0C1A}"/>
                </a:ext>
              </a:extLst>
            </p:cNvPr>
            <p:cNvSpPr/>
            <p:nvPr/>
          </p:nvSpPr>
          <p:spPr>
            <a:xfrm>
              <a:off x="57062" y="2619613"/>
              <a:ext cx="136930" cy="369365"/>
            </a:xfrm>
            <a:custGeom>
              <a:avLst/>
              <a:gdLst/>
              <a:ahLst/>
              <a:cxnLst/>
              <a:rect l="l" t="t" r="r" b="b"/>
              <a:pathLst>
                <a:path w="151130" h="407669">
                  <a:moveTo>
                    <a:pt x="135890" y="353059"/>
                  </a:moveTo>
                  <a:lnTo>
                    <a:pt x="20320" y="353059"/>
                  </a:lnTo>
                  <a:lnTo>
                    <a:pt x="20320" y="407669"/>
                  </a:lnTo>
                  <a:lnTo>
                    <a:pt x="33655" y="407669"/>
                  </a:lnTo>
                  <a:lnTo>
                    <a:pt x="33655" y="393700"/>
                  </a:lnTo>
                  <a:lnTo>
                    <a:pt x="81280" y="393700"/>
                  </a:lnTo>
                  <a:lnTo>
                    <a:pt x="81280" y="381000"/>
                  </a:lnTo>
                  <a:lnTo>
                    <a:pt x="33655" y="381000"/>
                  </a:lnTo>
                  <a:lnTo>
                    <a:pt x="33655" y="367029"/>
                  </a:lnTo>
                  <a:lnTo>
                    <a:pt x="135890" y="367029"/>
                  </a:lnTo>
                  <a:lnTo>
                    <a:pt x="135890" y="353059"/>
                  </a:lnTo>
                  <a:close/>
                </a:path>
                <a:path w="151130" h="407669">
                  <a:moveTo>
                    <a:pt x="135890" y="367029"/>
                  </a:moveTo>
                  <a:lnTo>
                    <a:pt x="121920" y="367029"/>
                  </a:lnTo>
                  <a:lnTo>
                    <a:pt x="121920" y="407669"/>
                  </a:lnTo>
                  <a:lnTo>
                    <a:pt x="135890" y="407669"/>
                  </a:lnTo>
                  <a:lnTo>
                    <a:pt x="135890" y="367029"/>
                  </a:lnTo>
                  <a:close/>
                </a:path>
                <a:path w="151130" h="407669">
                  <a:moveTo>
                    <a:pt x="69215" y="0"/>
                  </a:moveTo>
                  <a:lnTo>
                    <a:pt x="27940" y="14604"/>
                  </a:lnTo>
                  <a:lnTo>
                    <a:pt x="1270" y="56514"/>
                  </a:lnTo>
                  <a:lnTo>
                    <a:pt x="0" y="69850"/>
                  </a:lnTo>
                  <a:lnTo>
                    <a:pt x="2540" y="84454"/>
                  </a:lnTo>
                  <a:lnTo>
                    <a:pt x="24130" y="120014"/>
                  </a:lnTo>
                  <a:lnTo>
                    <a:pt x="59690" y="135254"/>
                  </a:lnTo>
                  <a:lnTo>
                    <a:pt x="60960" y="135254"/>
                  </a:lnTo>
                  <a:lnTo>
                    <a:pt x="60960" y="170814"/>
                  </a:lnTo>
                  <a:lnTo>
                    <a:pt x="48895" y="177164"/>
                  </a:lnTo>
                  <a:lnTo>
                    <a:pt x="41910" y="188594"/>
                  </a:lnTo>
                  <a:lnTo>
                    <a:pt x="40640" y="208279"/>
                  </a:lnTo>
                  <a:lnTo>
                    <a:pt x="8890" y="240029"/>
                  </a:lnTo>
                  <a:lnTo>
                    <a:pt x="6350" y="244475"/>
                  </a:lnTo>
                  <a:lnTo>
                    <a:pt x="6350" y="299084"/>
                  </a:lnTo>
                  <a:lnTo>
                    <a:pt x="10160" y="306704"/>
                  </a:lnTo>
                  <a:lnTo>
                    <a:pt x="33655" y="341629"/>
                  </a:lnTo>
                  <a:lnTo>
                    <a:pt x="33655" y="353059"/>
                  </a:lnTo>
                  <a:lnTo>
                    <a:pt x="47625" y="353059"/>
                  </a:lnTo>
                  <a:lnTo>
                    <a:pt x="47625" y="337819"/>
                  </a:lnTo>
                  <a:lnTo>
                    <a:pt x="21590" y="299084"/>
                  </a:lnTo>
                  <a:lnTo>
                    <a:pt x="20320" y="296544"/>
                  </a:lnTo>
                  <a:lnTo>
                    <a:pt x="20320" y="248284"/>
                  </a:lnTo>
                  <a:lnTo>
                    <a:pt x="20955" y="247014"/>
                  </a:lnTo>
                  <a:lnTo>
                    <a:pt x="40640" y="227329"/>
                  </a:lnTo>
                  <a:lnTo>
                    <a:pt x="53975" y="227329"/>
                  </a:lnTo>
                  <a:lnTo>
                    <a:pt x="53975" y="189864"/>
                  </a:lnTo>
                  <a:lnTo>
                    <a:pt x="60325" y="183514"/>
                  </a:lnTo>
                  <a:lnTo>
                    <a:pt x="90805" y="183514"/>
                  </a:lnTo>
                  <a:lnTo>
                    <a:pt x="82550" y="174625"/>
                  </a:lnTo>
                  <a:lnTo>
                    <a:pt x="74295" y="135254"/>
                  </a:lnTo>
                  <a:lnTo>
                    <a:pt x="88265" y="132714"/>
                  </a:lnTo>
                  <a:lnTo>
                    <a:pt x="100330" y="127000"/>
                  </a:lnTo>
                  <a:lnTo>
                    <a:pt x="107315" y="122554"/>
                  </a:lnTo>
                  <a:lnTo>
                    <a:pt x="69215" y="122554"/>
                  </a:lnTo>
                  <a:lnTo>
                    <a:pt x="54610" y="120650"/>
                  </a:lnTo>
                  <a:lnTo>
                    <a:pt x="21590" y="96519"/>
                  </a:lnTo>
                  <a:lnTo>
                    <a:pt x="13335" y="69850"/>
                  </a:lnTo>
                  <a:lnTo>
                    <a:pt x="15240" y="55244"/>
                  </a:lnTo>
                  <a:lnTo>
                    <a:pt x="39370" y="22225"/>
                  </a:lnTo>
                  <a:lnTo>
                    <a:pt x="67945" y="13969"/>
                  </a:lnTo>
                  <a:lnTo>
                    <a:pt x="106045" y="13969"/>
                  </a:lnTo>
                  <a:lnTo>
                    <a:pt x="103505" y="12064"/>
                  </a:lnTo>
                  <a:lnTo>
                    <a:pt x="93345" y="5714"/>
                  </a:lnTo>
                  <a:lnTo>
                    <a:pt x="81280" y="1904"/>
                  </a:lnTo>
                  <a:lnTo>
                    <a:pt x="69215" y="0"/>
                  </a:lnTo>
                  <a:close/>
                </a:path>
                <a:path w="151130" h="407669">
                  <a:moveTo>
                    <a:pt x="121920" y="282575"/>
                  </a:moveTo>
                  <a:lnTo>
                    <a:pt x="121920" y="322579"/>
                  </a:lnTo>
                  <a:lnTo>
                    <a:pt x="121285" y="323850"/>
                  </a:lnTo>
                  <a:lnTo>
                    <a:pt x="108585" y="337184"/>
                  </a:lnTo>
                  <a:lnTo>
                    <a:pt x="108585" y="353059"/>
                  </a:lnTo>
                  <a:lnTo>
                    <a:pt x="121920" y="353059"/>
                  </a:lnTo>
                  <a:lnTo>
                    <a:pt x="121920" y="342264"/>
                  </a:lnTo>
                  <a:lnTo>
                    <a:pt x="133350" y="330834"/>
                  </a:lnTo>
                  <a:lnTo>
                    <a:pt x="135890" y="326389"/>
                  </a:lnTo>
                  <a:lnTo>
                    <a:pt x="135890" y="301625"/>
                  </a:lnTo>
                  <a:lnTo>
                    <a:pt x="145415" y="292100"/>
                  </a:lnTo>
                  <a:lnTo>
                    <a:pt x="146685" y="289559"/>
                  </a:lnTo>
                  <a:lnTo>
                    <a:pt x="128905" y="289559"/>
                  </a:lnTo>
                  <a:lnTo>
                    <a:pt x="121920" y="282575"/>
                  </a:lnTo>
                  <a:close/>
                </a:path>
                <a:path w="151130" h="407669">
                  <a:moveTo>
                    <a:pt x="90805" y="183514"/>
                  </a:moveTo>
                  <a:lnTo>
                    <a:pt x="74930" y="183514"/>
                  </a:lnTo>
                  <a:lnTo>
                    <a:pt x="81280" y="189864"/>
                  </a:lnTo>
                  <a:lnTo>
                    <a:pt x="81280" y="260984"/>
                  </a:lnTo>
                  <a:lnTo>
                    <a:pt x="121920" y="301625"/>
                  </a:lnTo>
                  <a:lnTo>
                    <a:pt x="121920" y="282575"/>
                  </a:lnTo>
                  <a:lnTo>
                    <a:pt x="118745" y="279400"/>
                  </a:lnTo>
                  <a:lnTo>
                    <a:pt x="132080" y="269239"/>
                  </a:lnTo>
                  <a:lnTo>
                    <a:pt x="109220" y="269239"/>
                  </a:lnTo>
                  <a:lnTo>
                    <a:pt x="98425" y="259079"/>
                  </a:lnTo>
                  <a:lnTo>
                    <a:pt x="114300" y="247014"/>
                  </a:lnTo>
                  <a:lnTo>
                    <a:pt x="123825" y="247014"/>
                  </a:lnTo>
                  <a:lnTo>
                    <a:pt x="123825" y="244475"/>
                  </a:lnTo>
                  <a:lnTo>
                    <a:pt x="94615" y="244475"/>
                  </a:lnTo>
                  <a:lnTo>
                    <a:pt x="94615" y="222884"/>
                  </a:lnTo>
                  <a:lnTo>
                    <a:pt x="106045" y="222884"/>
                  </a:lnTo>
                  <a:lnTo>
                    <a:pt x="106045" y="215264"/>
                  </a:lnTo>
                  <a:lnTo>
                    <a:pt x="94615" y="201294"/>
                  </a:lnTo>
                  <a:lnTo>
                    <a:pt x="94615" y="197484"/>
                  </a:lnTo>
                  <a:lnTo>
                    <a:pt x="91440" y="184150"/>
                  </a:lnTo>
                  <a:lnTo>
                    <a:pt x="90805" y="183514"/>
                  </a:lnTo>
                  <a:close/>
                </a:path>
                <a:path w="151130" h="407669">
                  <a:moveTo>
                    <a:pt x="138430" y="255904"/>
                  </a:moveTo>
                  <a:lnTo>
                    <a:pt x="138430" y="280034"/>
                  </a:lnTo>
                  <a:lnTo>
                    <a:pt x="128905" y="289559"/>
                  </a:lnTo>
                  <a:lnTo>
                    <a:pt x="146685" y="289559"/>
                  </a:lnTo>
                  <a:lnTo>
                    <a:pt x="151130" y="281304"/>
                  </a:lnTo>
                  <a:lnTo>
                    <a:pt x="149225" y="269875"/>
                  </a:lnTo>
                  <a:lnTo>
                    <a:pt x="138430" y="255904"/>
                  </a:lnTo>
                  <a:close/>
                </a:path>
                <a:path w="151130" h="407669">
                  <a:moveTo>
                    <a:pt x="53975" y="227329"/>
                  </a:moveTo>
                  <a:lnTo>
                    <a:pt x="40640" y="227329"/>
                  </a:lnTo>
                  <a:lnTo>
                    <a:pt x="40640" y="254634"/>
                  </a:lnTo>
                  <a:lnTo>
                    <a:pt x="40005" y="256539"/>
                  </a:lnTo>
                  <a:lnTo>
                    <a:pt x="29210" y="267334"/>
                  </a:lnTo>
                  <a:lnTo>
                    <a:pt x="38735" y="276859"/>
                  </a:lnTo>
                  <a:lnTo>
                    <a:pt x="52070" y="262889"/>
                  </a:lnTo>
                  <a:lnTo>
                    <a:pt x="53975" y="258444"/>
                  </a:lnTo>
                  <a:lnTo>
                    <a:pt x="53975" y="227329"/>
                  </a:lnTo>
                  <a:close/>
                </a:path>
                <a:path w="151130" h="407669">
                  <a:moveTo>
                    <a:pt x="123825" y="238125"/>
                  </a:moveTo>
                  <a:lnTo>
                    <a:pt x="123825" y="258444"/>
                  </a:lnTo>
                  <a:lnTo>
                    <a:pt x="109220" y="269239"/>
                  </a:lnTo>
                  <a:lnTo>
                    <a:pt x="132080" y="269239"/>
                  </a:lnTo>
                  <a:lnTo>
                    <a:pt x="135890" y="273050"/>
                  </a:lnTo>
                  <a:lnTo>
                    <a:pt x="138430" y="276225"/>
                  </a:lnTo>
                  <a:lnTo>
                    <a:pt x="138430" y="255904"/>
                  </a:lnTo>
                  <a:lnTo>
                    <a:pt x="130810" y="247014"/>
                  </a:lnTo>
                  <a:lnTo>
                    <a:pt x="129540" y="244475"/>
                  </a:lnTo>
                  <a:lnTo>
                    <a:pt x="123825" y="238125"/>
                  </a:lnTo>
                  <a:close/>
                </a:path>
                <a:path w="151130" h="407669">
                  <a:moveTo>
                    <a:pt x="123825" y="247014"/>
                  </a:moveTo>
                  <a:lnTo>
                    <a:pt x="114300" y="247014"/>
                  </a:lnTo>
                  <a:lnTo>
                    <a:pt x="123825" y="258444"/>
                  </a:lnTo>
                  <a:lnTo>
                    <a:pt x="123825" y="247014"/>
                  </a:lnTo>
                  <a:close/>
                </a:path>
                <a:path w="151130" h="407669">
                  <a:moveTo>
                    <a:pt x="106045" y="215264"/>
                  </a:moveTo>
                  <a:lnTo>
                    <a:pt x="106045" y="236854"/>
                  </a:lnTo>
                  <a:lnTo>
                    <a:pt x="94615" y="244475"/>
                  </a:lnTo>
                  <a:lnTo>
                    <a:pt x="123825" y="244475"/>
                  </a:lnTo>
                  <a:lnTo>
                    <a:pt x="123825" y="238125"/>
                  </a:lnTo>
                  <a:lnTo>
                    <a:pt x="112395" y="222884"/>
                  </a:lnTo>
                  <a:lnTo>
                    <a:pt x="106045" y="215264"/>
                  </a:lnTo>
                  <a:close/>
                </a:path>
                <a:path w="151130" h="407669">
                  <a:moveTo>
                    <a:pt x="106045" y="222884"/>
                  </a:moveTo>
                  <a:lnTo>
                    <a:pt x="94615" y="222884"/>
                  </a:lnTo>
                  <a:lnTo>
                    <a:pt x="106045" y="236854"/>
                  </a:lnTo>
                  <a:lnTo>
                    <a:pt x="106045" y="222884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 sz="1631"/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384ADD04-C3FE-4513-A7AF-B20DBBD6DA99}"/>
                </a:ext>
              </a:extLst>
            </p:cNvPr>
            <p:cNvSpPr/>
            <p:nvPr/>
          </p:nvSpPr>
          <p:spPr>
            <a:xfrm>
              <a:off x="118049" y="2632270"/>
              <a:ext cx="61560" cy="98379"/>
            </a:xfrm>
            <a:prstGeom prst="rect">
              <a:avLst/>
            </a:prstGeom>
            <a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1"/>
            </a:p>
          </p:txBody>
        </p:sp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3912D812-066D-4521-81A0-5A908ED36CB1}"/>
                </a:ext>
              </a:extLst>
            </p:cNvPr>
            <p:cNvSpPr/>
            <p:nvPr/>
          </p:nvSpPr>
          <p:spPr>
            <a:xfrm>
              <a:off x="230813" y="2689227"/>
              <a:ext cx="45452" cy="46027"/>
            </a:xfrm>
            <a:custGeom>
              <a:avLst/>
              <a:gdLst/>
              <a:ahLst/>
              <a:cxnLst/>
              <a:rect l="l" t="t" r="r" b="b"/>
              <a:pathLst>
                <a:path w="50165" h="50800">
                  <a:moveTo>
                    <a:pt x="9525" y="0"/>
                  </a:moveTo>
                  <a:lnTo>
                    <a:pt x="0" y="9525"/>
                  </a:lnTo>
                  <a:lnTo>
                    <a:pt x="15875" y="25400"/>
                  </a:lnTo>
                  <a:lnTo>
                    <a:pt x="0" y="41275"/>
                  </a:lnTo>
                  <a:lnTo>
                    <a:pt x="9525" y="50800"/>
                  </a:lnTo>
                  <a:lnTo>
                    <a:pt x="25400" y="34925"/>
                  </a:lnTo>
                  <a:lnTo>
                    <a:pt x="44450" y="34925"/>
                  </a:lnTo>
                  <a:lnTo>
                    <a:pt x="34925" y="25400"/>
                  </a:lnTo>
                  <a:lnTo>
                    <a:pt x="44450" y="15875"/>
                  </a:lnTo>
                  <a:lnTo>
                    <a:pt x="25400" y="15875"/>
                  </a:lnTo>
                  <a:lnTo>
                    <a:pt x="9525" y="0"/>
                  </a:lnTo>
                  <a:close/>
                </a:path>
                <a:path w="50165" h="50800">
                  <a:moveTo>
                    <a:pt x="44450" y="34925"/>
                  </a:moveTo>
                  <a:lnTo>
                    <a:pt x="25400" y="34925"/>
                  </a:lnTo>
                  <a:lnTo>
                    <a:pt x="40640" y="50800"/>
                  </a:lnTo>
                  <a:lnTo>
                    <a:pt x="50165" y="41275"/>
                  </a:lnTo>
                  <a:lnTo>
                    <a:pt x="44450" y="34925"/>
                  </a:lnTo>
                  <a:close/>
                </a:path>
                <a:path w="50165" h="50800">
                  <a:moveTo>
                    <a:pt x="40640" y="0"/>
                  </a:moveTo>
                  <a:lnTo>
                    <a:pt x="25400" y="15875"/>
                  </a:lnTo>
                  <a:lnTo>
                    <a:pt x="44450" y="15875"/>
                  </a:lnTo>
                  <a:lnTo>
                    <a:pt x="50165" y="9525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 sz="1631"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5A10C01C-B7AF-4BE6-9A4A-A8E71E5AC1A3}"/>
                </a:ext>
              </a:extLst>
            </p:cNvPr>
            <p:cNvSpPr/>
            <p:nvPr/>
          </p:nvSpPr>
          <p:spPr>
            <a:xfrm>
              <a:off x="204347" y="2662761"/>
              <a:ext cx="98382" cy="325640"/>
            </a:xfrm>
            <a:custGeom>
              <a:avLst/>
              <a:gdLst/>
              <a:ahLst/>
              <a:cxnLst/>
              <a:rect l="l" t="t" r="r" b="b"/>
              <a:pathLst>
                <a:path w="108584" h="359410">
                  <a:moveTo>
                    <a:pt x="57784" y="0"/>
                  </a:moveTo>
                  <a:lnTo>
                    <a:pt x="17144" y="16509"/>
                  </a:lnTo>
                  <a:lnTo>
                    <a:pt x="634" y="48259"/>
                  </a:lnTo>
                  <a:lnTo>
                    <a:pt x="634" y="60959"/>
                  </a:lnTo>
                  <a:lnTo>
                    <a:pt x="20319" y="95884"/>
                  </a:lnTo>
                  <a:lnTo>
                    <a:pt x="44449" y="107314"/>
                  </a:lnTo>
                  <a:lnTo>
                    <a:pt x="47624" y="143509"/>
                  </a:lnTo>
                  <a:lnTo>
                    <a:pt x="39369" y="146049"/>
                  </a:lnTo>
                  <a:lnTo>
                    <a:pt x="34289" y="153669"/>
                  </a:lnTo>
                  <a:lnTo>
                    <a:pt x="34289" y="172719"/>
                  </a:lnTo>
                  <a:lnTo>
                    <a:pt x="7619" y="194944"/>
                  </a:lnTo>
                  <a:lnTo>
                    <a:pt x="3174" y="198754"/>
                  </a:lnTo>
                  <a:lnTo>
                    <a:pt x="0" y="203834"/>
                  </a:lnTo>
                  <a:lnTo>
                    <a:pt x="0" y="245744"/>
                  </a:lnTo>
                  <a:lnTo>
                    <a:pt x="2539" y="250824"/>
                  </a:lnTo>
                  <a:lnTo>
                    <a:pt x="5079" y="254634"/>
                  </a:lnTo>
                  <a:lnTo>
                    <a:pt x="27304" y="280669"/>
                  </a:lnTo>
                  <a:lnTo>
                    <a:pt x="27304" y="291464"/>
                  </a:lnTo>
                  <a:lnTo>
                    <a:pt x="40639" y="291464"/>
                  </a:lnTo>
                  <a:lnTo>
                    <a:pt x="40639" y="274954"/>
                  </a:lnTo>
                  <a:lnTo>
                    <a:pt x="15239" y="245744"/>
                  </a:lnTo>
                  <a:lnTo>
                    <a:pt x="13969" y="244474"/>
                  </a:lnTo>
                  <a:lnTo>
                    <a:pt x="13969" y="208279"/>
                  </a:lnTo>
                  <a:lnTo>
                    <a:pt x="14604" y="205739"/>
                  </a:lnTo>
                  <a:lnTo>
                    <a:pt x="16509" y="204469"/>
                  </a:lnTo>
                  <a:lnTo>
                    <a:pt x="34289" y="189864"/>
                  </a:lnTo>
                  <a:lnTo>
                    <a:pt x="47624" y="189864"/>
                  </a:lnTo>
                  <a:lnTo>
                    <a:pt x="47624" y="158749"/>
                  </a:lnTo>
                  <a:lnTo>
                    <a:pt x="50164" y="155574"/>
                  </a:lnTo>
                  <a:lnTo>
                    <a:pt x="74929" y="155574"/>
                  </a:lnTo>
                  <a:lnTo>
                    <a:pt x="74929" y="153669"/>
                  </a:lnTo>
                  <a:lnTo>
                    <a:pt x="69214" y="146049"/>
                  </a:lnTo>
                  <a:lnTo>
                    <a:pt x="61594" y="143509"/>
                  </a:lnTo>
                  <a:lnTo>
                    <a:pt x="61594" y="107314"/>
                  </a:lnTo>
                  <a:lnTo>
                    <a:pt x="74294" y="104139"/>
                  </a:lnTo>
                  <a:lnTo>
                    <a:pt x="86359" y="97789"/>
                  </a:lnTo>
                  <a:lnTo>
                    <a:pt x="90169" y="93979"/>
                  </a:lnTo>
                  <a:lnTo>
                    <a:pt x="62229" y="93979"/>
                  </a:lnTo>
                  <a:lnTo>
                    <a:pt x="45719" y="92074"/>
                  </a:lnTo>
                  <a:lnTo>
                    <a:pt x="32384" y="86994"/>
                  </a:lnTo>
                  <a:lnTo>
                    <a:pt x="22224" y="78104"/>
                  </a:lnTo>
                  <a:lnTo>
                    <a:pt x="15874" y="67309"/>
                  </a:lnTo>
                  <a:lnTo>
                    <a:pt x="13969" y="54609"/>
                  </a:lnTo>
                  <a:lnTo>
                    <a:pt x="16509" y="40004"/>
                  </a:lnTo>
                  <a:lnTo>
                    <a:pt x="23494" y="27939"/>
                  </a:lnTo>
                  <a:lnTo>
                    <a:pt x="33654" y="19049"/>
                  </a:lnTo>
                  <a:lnTo>
                    <a:pt x="46989" y="13969"/>
                  </a:lnTo>
                  <a:lnTo>
                    <a:pt x="89534" y="13969"/>
                  </a:lnTo>
                  <a:lnTo>
                    <a:pt x="81279" y="6984"/>
                  </a:lnTo>
                  <a:lnTo>
                    <a:pt x="69849" y="1904"/>
                  </a:lnTo>
                  <a:lnTo>
                    <a:pt x="57784" y="0"/>
                  </a:lnTo>
                  <a:close/>
                </a:path>
                <a:path w="108584" h="359410">
                  <a:moveTo>
                    <a:pt x="108584" y="292099"/>
                  </a:moveTo>
                  <a:lnTo>
                    <a:pt x="13969" y="292099"/>
                  </a:lnTo>
                  <a:lnTo>
                    <a:pt x="13969" y="359409"/>
                  </a:lnTo>
                  <a:lnTo>
                    <a:pt x="27304" y="359409"/>
                  </a:lnTo>
                  <a:lnTo>
                    <a:pt x="27304" y="332739"/>
                  </a:lnTo>
                  <a:lnTo>
                    <a:pt x="81914" y="332739"/>
                  </a:lnTo>
                  <a:lnTo>
                    <a:pt x="81914" y="318769"/>
                  </a:lnTo>
                  <a:lnTo>
                    <a:pt x="27304" y="318769"/>
                  </a:lnTo>
                  <a:lnTo>
                    <a:pt x="27304" y="304799"/>
                  </a:lnTo>
                  <a:lnTo>
                    <a:pt x="108584" y="304799"/>
                  </a:lnTo>
                  <a:lnTo>
                    <a:pt x="108584" y="292099"/>
                  </a:lnTo>
                  <a:close/>
                </a:path>
                <a:path w="108584" h="359410">
                  <a:moveTo>
                    <a:pt x="108584" y="305434"/>
                  </a:moveTo>
                  <a:lnTo>
                    <a:pt x="95249" y="305434"/>
                  </a:lnTo>
                  <a:lnTo>
                    <a:pt x="95249" y="359409"/>
                  </a:lnTo>
                  <a:lnTo>
                    <a:pt x="108584" y="359409"/>
                  </a:lnTo>
                  <a:lnTo>
                    <a:pt x="108584" y="305434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 sz="1631"/>
            </a:p>
          </p:txBody>
        </p:sp>
        <p:sp>
          <p:nvSpPr>
            <p:cNvPr id="24" name="object 18">
              <a:extLst>
                <a:ext uri="{FF2B5EF4-FFF2-40B4-BE49-F238E27FC236}">
                  <a16:creationId xmlns:a16="http://schemas.microsoft.com/office/drawing/2014/main" id="{1215ECB9-2045-41B0-9595-1DCE34C4F016}"/>
                </a:ext>
              </a:extLst>
            </p:cNvPr>
            <p:cNvSpPr/>
            <p:nvPr/>
          </p:nvSpPr>
          <p:spPr>
            <a:xfrm>
              <a:off x="224486" y="2804295"/>
              <a:ext cx="90902" cy="123118"/>
            </a:xfrm>
            <a:prstGeom prst="rect">
              <a:avLst/>
            </a:prstGeom>
            <a:blipFill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1"/>
            </a:p>
          </p:txBody>
        </p:sp>
        <p:sp>
          <p:nvSpPr>
            <p:cNvPr id="25" name="object 19">
              <a:extLst>
                <a:ext uri="{FF2B5EF4-FFF2-40B4-BE49-F238E27FC236}">
                  <a16:creationId xmlns:a16="http://schemas.microsoft.com/office/drawing/2014/main" id="{6F97CE67-9C39-4A09-B858-B7480D0BD8D2}"/>
                </a:ext>
              </a:extLst>
            </p:cNvPr>
            <p:cNvSpPr/>
            <p:nvPr/>
          </p:nvSpPr>
          <p:spPr>
            <a:xfrm>
              <a:off x="-60307" y="2652404"/>
              <a:ext cx="362461" cy="336571"/>
            </a:xfrm>
            <a:custGeom>
              <a:avLst/>
              <a:gdLst/>
              <a:ahLst/>
              <a:cxnLst/>
              <a:rect l="l" t="t" r="r" b="b"/>
              <a:pathLst>
                <a:path w="400050" h="371475">
                  <a:moveTo>
                    <a:pt x="57150" y="12064"/>
                  </a:moveTo>
                  <a:lnTo>
                    <a:pt x="17144" y="27939"/>
                  </a:lnTo>
                  <a:lnTo>
                    <a:pt x="0" y="60324"/>
                  </a:lnTo>
                  <a:lnTo>
                    <a:pt x="634" y="72389"/>
                  </a:lnTo>
                  <a:lnTo>
                    <a:pt x="19684" y="107949"/>
                  </a:lnTo>
                  <a:lnTo>
                    <a:pt x="44450" y="119379"/>
                  </a:lnTo>
                  <a:lnTo>
                    <a:pt x="47625" y="155574"/>
                  </a:lnTo>
                  <a:lnTo>
                    <a:pt x="39370" y="158114"/>
                  </a:lnTo>
                  <a:lnTo>
                    <a:pt x="33655" y="165734"/>
                  </a:lnTo>
                  <a:lnTo>
                    <a:pt x="33655" y="184784"/>
                  </a:lnTo>
                  <a:lnTo>
                    <a:pt x="6984" y="207009"/>
                  </a:lnTo>
                  <a:lnTo>
                    <a:pt x="2540" y="210819"/>
                  </a:lnTo>
                  <a:lnTo>
                    <a:pt x="0" y="215899"/>
                  </a:lnTo>
                  <a:lnTo>
                    <a:pt x="0" y="257809"/>
                  </a:lnTo>
                  <a:lnTo>
                    <a:pt x="1905" y="262889"/>
                  </a:lnTo>
                  <a:lnTo>
                    <a:pt x="4444" y="266699"/>
                  </a:lnTo>
                  <a:lnTo>
                    <a:pt x="26669" y="292734"/>
                  </a:lnTo>
                  <a:lnTo>
                    <a:pt x="26669" y="303529"/>
                  </a:lnTo>
                  <a:lnTo>
                    <a:pt x="40640" y="303529"/>
                  </a:lnTo>
                  <a:lnTo>
                    <a:pt x="40640" y="287019"/>
                  </a:lnTo>
                  <a:lnTo>
                    <a:pt x="14605" y="257809"/>
                  </a:lnTo>
                  <a:lnTo>
                    <a:pt x="13334" y="255269"/>
                  </a:lnTo>
                  <a:lnTo>
                    <a:pt x="13334" y="220344"/>
                  </a:lnTo>
                  <a:lnTo>
                    <a:pt x="13969" y="217804"/>
                  </a:lnTo>
                  <a:lnTo>
                    <a:pt x="15875" y="216534"/>
                  </a:lnTo>
                  <a:lnTo>
                    <a:pt x="33655" y="202564"/>
                  </a:lnTo>
                  <a:lnTo>
                    <a:pt x="47625" y="202564"/>
                  </a:lnTo>
                  <a:lnTo>
                    <a:pt x="47625" y="170814"/>
                  </a:lnTo>
                  <a:lnTo>
                    <a:pt x="50165" y="167639"/>
                  </a:lnTo>
                  <a:lnTo>
                    <a:pt x="74295" y="167639"/>
                  </a:lnTo>
                  <a:lnTo>
                    <a:pt x="74295" y="165734"/>
                  </a:lnTo>
                  <a:lnTo>
                    <a:pt x="69215" y="158114"/>
                  </a:lnTo>
                  <a:lnTo>
                    <a:pt x="60960" y="155574"/>
                  </a:lnTo>
                  <a:lnTo>
                    <a:pt x="60960" y="119379"/>
                  </a:lnTo>
                  <a:lnTo>
                    <a:pt x="74295" y="116204"/>
                  </a:lnTo>
                  <a:lnTo>
                    <a:pt x="85725" y="109854"/>
                  </a:lnTo>
                  <a:lnTo>
                    <a:pt x="90170" y="106044"/>
                  </a:lnTo>
                  <a:lnTo>
                    <a:pt x="62230" y="106044"/>
                  </a:lnTo>
                  <a:lnTo>
                    <a:pt x="45720" y="104139"/>
                  </a:lnTo>
                  <a:lnTo>
                    <a:pt x="31750" y="99059"/>
                  </a:lnTo>
                  <a:lnTo>
                    <a:pt x="22225" y="90169"/>
                  </a:lnTo>
                  <a:lnTo>
                    <a:pt x="15875" y="79374"/>
                  </a:lnTo>
                  <a:lnTo>
                    <a:pt x="13334" y="66674"/>
                  </a:lnTo>
                  <a:lnTo>
                    <a:pt x="15875" y="52069"/>
                  </a:lnTo>
                  <a:lnTo>
                    <a:pt x="22859" y="40004"/>
                  </a:lnTo>
                  <a:lnTo>
                    <a:pt x="33655" y="31114"/>
                  </a:lnTo>
                  <a:lnTo>
                    <a:pt x="46355" y="26034"/>
                  </a:lnTo>
                  <a:lnTo>
                    <a:pt x="88900" y="26034"/>
                  </a:lnTo>
                  <a:lnTo>
                    <a:pt x="81280" y="19684"/>
                  </a:lnTo>
                  <a:lnTo>
                    <a:pt x="69850" y="14604"/>
                  </a:lnTo>
                  <a:lnTo>
                    <a:pt x="57150" y="12064"/>
                  </a:lnTo>
                  <a:close/>
                </a:path>
                <a:path w="400050" h="371475">
                  <a:moveTo>
                    <a:pt x="38735" y="40639"/>
                  </a:moveTo>
                  <a:lnTo>
                    <a:pt x="29209" y="50164"/>
                  </a:lnTo>
                  <a:lnTo>
                    <a:pt x="44450" y="66039"/>
                  </a:lnTo>
                  <a:lnTo>
                    <a:pt x="29209" y="81914"/>
                  </a:lnTo>
                  <a:lnTo>
                    <a:pt x="38735" y="91439"/>
                  </a:lnTo>
                  <a:lnTo>
                    <a:pt x="53975" y="75564"/>
                  </a:lnTo>
                  <a:lnTo>
                    <a:pt x="73025" y="75564"/>
                  </a:lnTo>
                  <a:lnTo>
                    <a:pt x="63500" y="66039"/>
                  </a:lnTo>
                  <a:lnTo>
                    <a:pt x="73025" y="56514"/>
                  </a:lnTo>
                  <a:lnTo>
                    <a:pt x="53975" y="56514"/>
                  </a:lnTo>
                  <a:lnTo>
                    <a:pt x="38735" y="40639"/>
                  </a:lnTo>
                  <a:close/>
                </a:path>
                <a:path w="400050" h="371475">
                  <a:moveTo>
                    <a:pt x="73025" y="75564"/>
                  </a:moveTo>
                  <a:lnTo>
                    <a:pt x="53975" y="75564"/>
                  </a:lnTo>
                  <a:lnTo>
                    <a:pt x="69850" y="91439"/>
                  </a:lnTo>
                  <a:lnTo>
                    <a:pt x="79375" y="81914"/>
                  </a:lnTo>
                  <a:lnTo>
                    <a:pt x="73025" y="75564"/>
                  </a:lnTo>
                  <a:close/>
                </a:path>
                <a:path w="400050" h="371475">
                  <a:moveTo>
                    <a:pt x="69850" y="40639"/>
                  </a:moveTo>
                  <a:lnTo>
                    <a:pt x="53975" y="56514"/>
                  </a:lnTo>
                  <a:lnTo>
                    <a:pt x="73025" y="56514"/>
                  </a:lnTo>
                  <a:lnTo>
                    <a:pt x="79375" y="50164"/>
                  </a:lnTo>
                  <a:lnTo>
                    <a:pt x="69850" y="40639"/>
                  </a:lnTo>
                  <a:close/>
                </a:path>
                <a:path w="400050" h="371475">
                  <a:moveTo>
                    <a:pt x="108585" y="304164"/>
                  </a:moveTo>
                  <a:lnTo>
                    <a:pt x="13334" y="304164"/>
                  </a:lnTo>
                  <a:lnTo>
                    <a:pt x="13334" y="371474"/>
                  </a:lnTo>
                  <a:lnTo>
                    <a:pt x="26669" y="371474"/>
                  </a:lnTo>
                  <a:lnTo>
                    <a:pt x="26669" y="344804"/>
                  </a:lnTo>
                  <a:lnTo>
                    <a:pt x="81280" y="344804"/>
                  </a:lnTo>
                  <a:lnTo>
                    <a:pt x="81280" y="330834"/>
                  </a:lnTo>
                  <a:lnTo>
                    <a:pt x="26669" y="330834"/>
                  </a:lnTo>
                  <a:lnTo>
                    <a:pt x="26669" y="316864"/>
                  </a:lnTo>
                  <a:lnTo>
                    <a:pt x="108585" y="316864"/>
                  </a:lnTo>
                  <a:lnTo>
                    <a:pt x="108585" y="304164"/>
                  </a:lnTo>
                  <a:close/>
                </a:path>
                <a:path w="400050" h="371475">
                  <a:moveTo>
                    <a:pt x="108585" y="317499"/>
                  </a:moveTo>
                  <a:lnTo>
                    <a:pt x="94614" y="317499"/>
                  </a:lnTo>
                  <a:lnTo>
                    <a:pt x="94614" y="371474"/>
                  </a:lnTo>
                  <a:lnTo>
                    <a:pt x="108585" y="371474"/>
                  </a:lnTo>
                  <a:lnTo>
                    <a:pt x="108585" y="317499"/>
                  </a:lnTo>
                  <a:close/>
                </a:path>
                <a:path w="400050" h="371475">
                  <a:moveTo>
                    <a:pt x="167640" y="34289"/>
                  </a:moveTo>
                  <a:lnTo>
                    <a:pt x="158115" y="43814"/>
                  </a:lnTo>
                  <a:lnTo>
                    <a:pt x="176530" y="62229"/>
                  </a:lnTo>
                  <a:lnTo>
                    <a:pt x="195580" y="43179"/>
                  </a:lnTo>
                  <a:lnTo>
                    <a:pt x="176530" y="43179"/>
                  </a:lnTo>
                  <a:lnTo>
                    <a:pt x="167640" y="34289"/>
                  </a:lnTo>
                  <a:close/>
                </a:path>
                <a:path w="400050" h="371475">
                  <a:moveTo>
                    <a:pt x="219075" y="0"/>
                  </a:moveTo>
                  <a:lnTo>
                    <a:pt x="176530" y="43179"/>
                  </a:lnTo>
                  <a:lnTo>
                    <a:pt x="195580" y="43179"/>
                  </a:lnTo>
                  <a:lnTo>
                    <a:pt x="228600" y="9524"/>
                  </a:lnTo>
                  <a:lnTo>
                    <a:pt x="219075" y="0"/>
                  </a:lnTo>
                  <a:close/>
                </a:path>
                <a:path w="400050" h="371475">
                  <a:moveTo>
                    <a:pt x="381000" y="26034"/>
                  </a:moveTo>
                  <a:lnTo>
                    <a:pt x="338455" y="26034"/>
                  </a:lnTo>
                  <a:lnTo>
                    <a:pt x="354965" y="27939"/>
                  </a:lnTo>
                  <a:lnTo>
                    <a:pt x="368300" y="33019"/>
                  </a:lnTo>
                  <a:lnTo>
                    <a:pt x="378460" y="41909"/>
                  </a:lnTo>
                  <a:lnTo>
                    <a:pt x="384175" y="52704"/>
                  </a:lnTo>
                  <a:lnTo>
                    <a:pt x="386715" y="66039"/>
                  </a:lnTo>
                  <a:lnTo>
                    <a:pt x="384175" y="80009"/>
                  </a:lnTo>
                  <a:lnTo>
                    <a:pt x="377190" y="92074"/>
                  </a:lnTo>
                  <a:lnTo>
                    <a:pt x="367030" y="100964"/>
                  </a:lnTo>
                  <a:lnTo>
                    <a:pt x="353695" y="106044"/>
                  </a:lnTo>
                  <a:lnTo>
                    <a:pt x="381635" y="106044"/>
                  </a:lnTo>
                  <a:lnTo>
                    <a:pt x="387350" y="100964"/>
                  </a:lnTo>
                  <a:lnTo>
                    <a:pt x="394335" y="90169"/>
                  </a:lnTo>
                  <a:lnTo>
                    <a:pt x="398780" y="78104"/>
                  </a:lnTo>
                  <a:lnTo>
                    <a:pt x="400050" y="64769"/>
                  </a:lnTo>
                  <a:lnTo>
                    <a:pt x="396875" y="50164"/>
                  </a:lnTo>
                  <a:lnTo>
                    <a:pt x="390525" y="37464"/>
                  </a:lnTo>
                  <a:lnTo>
                    <a:pt x="382270" y="27304"/>
                  </a:lnTo>
                  <a:lnTo>
                    <a:pt x="381000" y="26034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 sz="1631"/>
            </a:p>
          </p:txBody>
        </p:sp>
        <p:sp>
          <p:nvSpPr>
            <p:cNvPr id="26" name="object 20">
              <a:extLst>
                <a:ext uri="{FF2B5EF4-FFF2-40B4-BE49-F238E27FC236}">
                  <a16:creationId xmlns:a16="http://schemas.microsoft.com/office/drawing/2014/main" id="{66D89231-5AF8-48EC-877D-B3D1E03F2510}"/>
                </a:ext>
              </a:extLst>
            </p:cNvPr>
            <p:cNvSpPr/>
            <p:nvPr/>
          </p:nvSpPr>
          <p:spPr>
            <a:xfrm>
              <a:off x="-39593" y="2804295"/>
              <a:ext cx="90902" cy="123118"/>
            </a:xfrm>
            <a:prstGeom prst="rect">
              <a:avLst/>
            </a:prstGeom>
            <a:blipFill>
              <a:blip r:embed="rId5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1"/>
            </a:p>
          </p:txBody>
        </p:sp>
        <p:sp>
          <p:nvSpPr>
            <p:cNvPr id="27" name="object 21">
              <a:extLst>
                <a:ext uri="{FF2B5EF4-FFF2-40B4-BE49-F238E27FC236}">
                  <a16:creationId xmlns:a16="http://schemas.microsoft.com/office/drawing/2014/main" id="{0FE7D231-7D6B-4820-9227-11AFAB2B9433}"/>
                </a:ext>
              </a:extLst>
            </p:cNvPr>
            <p:cNvSpPr/>
            <p:nvPr/>
          </p:nvSpPr>
          <p:spPr>
            <a:xfrm>
              <a:off x="-17732" y="2675994"/>
              <a:ext cx="55807" cy="72492"/>
            </a:xfrm>
            <a:custGeom>
              <a:avLst/>
              <a:gdLst/>
              <a:ahLst/>
              <a:cxnLst/>
              <a:rect l="l" t="t" r="r" b="b"/>
              <a:pathLst>
                <a:path w="61594" h="80010">
                  <a:moveTo>
                    <a:pt x="42544" y="0"/>
                  </a:moveTo>
                  <a:lnTo>
                    <a:pt x="0" y="0"/>
                  </a:lnTo>
                  <a:lnTo>
                    <a:pt x="16509" y="1905"/>
                  </a:lnTo>
                  <a:lnTo>
                    <a:pt x="29844" y="6985"/>
                  </a:lnTo>
                  <a:lnTo>
                    <a:pt x="40004" y="15875"/>
                  </a:lnTo>
                  <a:lnTo>
                    <a:pt x="46354" y="26670"/>
                  </a:lnTo>
                  <a:lnTo>
                    <a:pt x="48259" y="40005"/>
                  </a:lnTo>
                  <a:lnTo>
                    <a:pt x="45719" y="53975"/>
                  </a:lnTo>
                  <a:lnTo>
                    <a:pt x="39369" y="66040"/>
                  </a:lnTo>
                  <a:lnTo>
                    <a:pt x="28574" y="74930"/>
                  </a:lnTo>
                  <a:lnTo>
                    <a:pt x="15874" y="80010"/>
                  </a:lnTo>
                  <a:lnTo>
                    <a:pt x="43814" y="80010"/>
                  </a:lnTo>
                  <a:lnTo>
                    <a:pt x="48894" y="74930"/>
                  </a:lnTo>
                  <a:lnTo>
                    <a:pt x="55879" y="64135"/>
                  </a:lnTo>
                  <a:lnTo>
                    <a:pt x="60324" y="52069"/>
                  </a:lnTo>
                  <a:lnTo>
                    <a:pt x="61594" y="38735"/>
                  </a:lnTo>
                  <a:lnTo>
                    <a:pt x="58419" y="24130"/>
                  </a:lnTo>
                  <a:lnTo>
                    <a:pt x="52704" y="12065"/>
                  </a:lnTo>
                  <a:lnTo>
                    <a:pt x="44449" y="1269"/>
                  </a:lnTo>
                  <a:lnTo>
                    <a:pt x="42544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 sz="1631"/>
            </a:p>
          </p:txBody>
        </p:sp>
      </p:grpSp>
    </p:spTree>
    <p:extLst>
      <p:ext uri="{BB962C8B-B14F-4D97-AF65-F5344CB8AC3E}">
        <p14:creationId xmlns:p14="http://schemas.microsoft.com/office/powerpoint/2010/main" val="2673177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: скругленные углы 39">
            <a:extLst>
              <a:ext uri="{FF2B5EF4-FFF2-40B4-BE49-F238E27FC236}">
                <a16:creationId xmlns:a16="http://schemas.microsoft.com/office/drawing/2014/main" id="{EF0A427D-F9E7-416F-BA52-F165A2B48C23}"/>
              </a:ext>
            </a:extLst>
          </p:cNvPr>
          <p:cNvSpPr/>
          <p:nvPr/>
        </p:nvSpPr>
        <p:spPr>
          <a:xfrm>
            <a:off x="346074" y="976046"/>
            <a:ext cx="11510963" cy="2961383"/>
          </a:xfrm>
          <a:prstGeom prst="roundRect">
            <a:avLst>
              <a:gd name="adj" fmla="val 3932"/>
            </a:avLst>
          </a:prstGeom>
          <a:solidFill>
            <a:schemeClr val="bg1"/>
          </a:solidFill>
          <a:ln w="15875">
            <a:solidFill>
              <a:schemeClr val="accent2"/>
            </a:solidFill>
          </a:ln>
          <a:effectLst>
            <a:outerShdw blurRad="635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31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26E59-01A3-4028-AAF7-68E5AD92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pc="-5" dirty="0">
                <a:latin typeface="Bahnschrift" panose="020B0502040204020203" pitchFamily="34" charset="0"/>
              </a:rPr>
              <a:t>Конкурентный анализ</a:t>
            </a:r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B445C9F0-E1B6-405A-8FD8-CEBABA2B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CCC-B943-4AE6-BE04-AB7B89216501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15" name="Таблица 9">
            <a:extLst>
              <a:ext uri="{FF2B5EF4-FFF2-40B4-BE49-F238E27FC236}">
                <a16:creationId xmlns:a16="http://schemas.microsoft.com/office/drawing/2014/main" id="{5D3CC2AD-B877-42E2-AF8D-16B05F808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70087"/>
              </p:ext>
            </p:extLst>
          </p:nvPr>
        </p:nvGraphicFramePr>
        <p:xfrm>
          <a:off x="346074" y="986319"/>
          <a:ext cx="11510962" cy="2951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195">
                  <a:extLst>
                    <a:ext uri="{9D8B030D-6E8A-4147-A177-3AD203B41FA5}">
                      <a16:colId xmlns:a16="http://schemas.microsoft.com/office/drawing/2014/main" val="3483104934"/>
                    </a:ext>
                  </a:extLst>
                </a:gridCol>
                <a:gridCol w="2043541">
                  <a:extLst>
                    <a:ext uri="{9D8B030D-6E8A-4147-A177-3AD203B41FA5}">
                      <a16:colId xmlns:a16="http://schemas.microsoft.com/office/drawing/2014/main" val="1409516650"/>
                    </a:ext>
                  </a:extLst>
                </a:gridCol>
                <a:gridCol w="1916470">
                  <a:extLst>
                    <a:ext uri="{9D8B030D-6E8A-4147-A177-3AD203B41FA5}">
                      <a16:colId xmlns:a16="http://schemas.microsoft.com/office/drawing/2014/main" val="3480867980"/>
                    </a:ext>
                  </a:extLst>
                </a:gridCol>
                <a:gridCol w="1992912">
                  <a:extLst>
                    <a:ext uri="{9D8B030D-6E8A-4147-A177-3AD203B41FA5}">
                      <a16:colId xmlns:a16="http://schemas.microsoft.com/office/drawing/2014/main" val="2962238092"/>
                    </a:ext>
                  </a:extLst>
                </a:gridCol>
                <a:gridCol w="1989808">
                  <a:extLst>
                    <a:ext uri="{9D8B030D-6E8A-4147-A177-3AD203B41FA5}">
                      <a16:colId xmlns:a16="http://schemas.microsoft.com/office/drawing/2014/main" val="1360597691"/>
                    </a:ext>
                  </a:extLst>
                </a:gridCol>
                <a:gridCol w="1189036">
                  <a:extLst>
                    <a:ext uri="{9D8B030D-6E8A-4147-A177-3AD203B41FA5}">
                      <a16:colId xmlns:a16="http://schemas.microsoft.com/office/drawing/2014/main" val="182245325"/>
                    </a:ext>
                  </a:extLst>
                </a:gridCol>
              </a:tblGrid>
              <a:tr h="471866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+mn-lt"/>
                        </a:rPr>
                        <a:t>Параметр анализа</a:t>
                      </a:r>
                    </a:p>
                  </a:txBody>
                  <a:tcPr marL="82848" marR="82848" marT="41424" marB="414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Semantic ARIS</a:t>
                      </a:r>
                      <a:endParaRPr lang="ru-RU" sz="1050" dirty="0">
                        <a:latin typeface="+mn-lt"/>
                      </a:endParaRPr>
                    </a:p>
                  </a:txBody>
                  <a:tcPr marL="82848" marR="82848" marT="41424" marB="41424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Sila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Union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48" marR="82848" marT="41424" marB="4142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Studio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48" marR="82848" marT="41424" marB="4142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87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 Studio 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48" marR="82848" marT="41424" marB="4142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2848" marR="82848" marT="41424" marB="4142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023665"/>
                  </a:ext>
                </a:extLst>
              </a:tr>
              <a:tr h="1239622"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+mn-lt"/>
                        </a:rPr>
                        <a:t>Базовые</a:t>
                      </a:r>
                      <a:r>
                        <a:rPr lang="ru-RU" sz="1000" baseline="0" dirty="0">
                          <a:latin typeface="+mn-lt"/>
                        </a:rPr>
                        <a:t> возможности в части формализации </a:t>
                      </a:r>
                      <a:r>
                        <a:rPr lang="ru-RU" sz="1000" baseline="0" dirty="0" err="1">
                          <a:latin typeface="+mn-lt"/>
                        </a:rPr>
                        <a:t>верхнеуровневых</a:t>
                      </a:r>
                      <a:r>
                        <a:rPr lang="ru-RU" sz="1000" baseline="0" dirty="0">
                          <a:latin typeface="+mn-lt"/>
                        </a:rPr>
                        <a:t> процессов компании (</a:t>
                      </a:r>
                      <a:r>
                        <a:rPr lang="en-US" sz="1000" baseline="0" dirty="0">
                          <a:latin typeface="+mn-lt"/>
                        </a:rPr>
                        <a:t>ARIS-based </a:t>
                      </a:r>
                      <a:r>
                        <a:rPr lang="ru-RU" sz="1000" baseline="0" dirty="0">
                          <a:latin typeface="+mn-lt"/>
                        </a:rPr>
                        <a:t>возможности формализации </a:t>
                      </a:r>
                      <a:r>
                        <a:rPr lang="en-US" sz="1000" baseline="0" dirty="0">
                          <a:latin typeface="+mn-lt"/>
                        </a:rPr>
                        <a:t>top level processes</a:t>
                      </a:r>
                      <a:r>
                        <a:rPr lang="ru-RU" sz="1000" baseline="0" dirty="0">
                          <a:latin typeface="+mn-lt"/>
                        </a:rPr>
                        <a:t>)</a:t>
                      </a:r>
                      <a:endParaRPr lang="ru-RU" sz="1000" dirty="0">
                        <a:latin typeface="+mn-lt"/>
                      </a:endParaRPr>
                    </a:p>
                  </a:txBody>
                  <a:tcPr marL="82848" marR="82848" marT="41424" marB="414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4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ru-RU" sz="1000" dirty="0">
                        <a:latin typeface="+mn-lt"/>
                      </a:endParaRPr>
                    </a:p>
                  </a:txBody>
                  <a:tcPr marL="82848" marR="82848" marT="41424" marB="41424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ru-RU" sz="800" dirty="0">
                        <a:latin typeface="+mn-lt"/>
                      </a:endParaRPr>
                    </a:p>
                  </a:txBody>
                  <a:tcPr marL="82848" marR="82848" marT="41424" marB="4142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787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ru-RU" sz="800" dirty="0">
                        <a:latin typeface="+mn-lt"/>
                      </a:endParaRPr>
                    </a:p>
                  </a:txBody>
                  <a:tcPr marL="82848" marR="82848" marT="41424" marB="4142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787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ru-RU" sz="800" dirty="0">
                        <a:latin typeface="+mn-lt"/>
                      </a:endParaRPr>
                    </a:p>
                  </a:txBody>
                  <a:tcPr marL="82848" marR="82848" marT="41424" marB="4142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latin typeface="+mn-lt"/>
                      </a:endParaRPr>
                    </a:p>
                  </a:txBody>
                  <a:tcPr marL="82848" marR="82848" marT="41424" marB="4142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378648"/>
                  </a:ext>
                </a:extLst>
              </a:tr>
              <a:tr h="1239622"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+mn-lt"/>
                        </a:rPr>
                        <a:t>Стек</a:t>
                      </a:r>
                      <a:r>
                        <a:rPr lang="ru-RU" sz="1000" baseline="0" dirty="0">
                          <a:latin typeface="+mn-lt"/>
                        </a:rPr>
                        <a:t> технологий формализации семантики при описании процессов компании </a:t>
                      </a:r>
                      <a:endParaRPr lang="ru-RU" sz="1000" dirty="0">
                        <a:latin typeface="+mn-lt"/>
                      </a:endParaRPr>
                    </a:p>
                  </a:txBody>
                  <a:tcPr marL="82848" marR="82848" marT="41424" marB="414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lt"/>
                        </a:rPr>
                        <a:t>Linked</a:t>
                      </a:r>
                      <a:r>
                        <a:rPr lang="en-US" sz="1000" baseline="0" dirty="0">
                          <a:latin typeface="+mn-lt"/>
                        </a:rPr>
                        <a:t> Data</a:t>
                      </a:r>
                      <a:r>
                        <a:rPr lang="ru-RU" sz="1000" baseline="0" dirty="0">
                          <a:latin typeface="+mn-lt"/>
                        </a:rPr>
                        <a:t> (открытый)</a:t>
                      </a:r>
                      <a:r>
                        <a:rPr lang="en-US" sz="1000" baseline="0" dirty="0">
                          <a:latin typeface="+mn-lt"/>
                        </a:rPr>
                        <a:t>, </a:t>
                      </a:r>
                      <a:r>
                        <a:rPr lang="ru-RU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включая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TriG</a:t>
                      </a:r>
                      <a:r>
                        <a:rPr lang="ru-RU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RDF</a:t>
                      </a:r>
                      <a:r>
                        <a:rPr lang="ru-RU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QuadStore</a:t>
                      </a:r>
                      <a:r>
                        <a:rPr lang="ru-RU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SPARQL</a:t>
                      </a:r>
                      <a:r>
                        <a:rPr lang="ru-RU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ru-RU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При развитии проекта – встроенный редактор онтологии (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Protégé) </a:t>
                      </a:r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848" marR="82848" marT="41424" marB="41424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+mn-lt"/>
                        </a:rPr>
                        <a:t>Собственный</a:t>
                      </a:r>
                      <a:r>
                        <a:rPr lang="ru-RU" sz="1000" baseline="0" dirty="0">
                          <a:latin typeface="+mn-lt"/>
                        </a:rPr>
                        <a:t> (</a:t>
                      </a:r>
                      <a:r>
                        <a:rPr lang="en-US" sz="1000" baseline="0" dirty="0">
                          <a:latin typeface="+mn-lt"/>
                        </a:rPr>
                        <a:t>proprietary</a:t>
                      </a:r>
                      <a:r>
                        <a:rPr lang="ru-RU" sz="1000" baseline="0" dirty="0">
                          <a:latin typeface="+mn-lt"/>
                        </a:rPr>
                        <a:t>)</a:t>
                      </a:r>
                      <a:endParaRPr lang="ru-RU" sz="1000" dirty="0">
                        <a:latin typeface="+mn-lt"/>
                      </a:endParaRPr>
                    </a:p>
                  </a:txBody>
                  <a:tcPr marL="82848" marR="82848" marT="41424" marB="4142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87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>
                          <a:latin typeface="+mn-lt"/>
                        </a:rPr>
                        <a:t>Собственный</a:t>
                      </a:r>
                      <a:r>
                        <a:rPr lang="ru-RU" sz="1000" baseline="0" dirty="0">
                          <a:latin typeface="+mn-lt"/>
                        </a:rPr>
                        <a:t> (</a:t>
                      </a:r>
                      <a:r>
                        <a:rPr lang="en-US" sz="1000" baseline="0" dirty="0">
                          <a:latin typeface="+mn-lt"/>
                        </a:rPr>
                        <a:t>proprietary</a:t>
                      </a:r>
                      <a:r>
                        <a:rPr lang="ru-RU" sz="1000" baseline="0" dirty="0">
                          <a:latin typeface="+mn-lt"/>
                        </a:rPr>
                        <a:t>)</a:t>
                      </a:r>
                      <a:endParaRPr lang="ru-RU" sz="1000" dirty="0">
                        <a:latin typeface="+mn-lt"/>
                      </a:endParaRPr>
                    </a:p>
                  </a:txBody>
                  <a:tcPr marL="82848" marR="82848" marT="41424" marB="4142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87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>
                          <a:latin typeface="+mn-lt"/>
                        </a:rPr>
                        <a:t>Собственный</a:t>
                      </a:r>
                      <a:r>
                        <a:rPr lang="ru-RU" sz="1000" baseline="0" dirty="0">
                          <a:latin typeface="+mn-lt"/>
                        </a:rPr>
                        <a:t> (</a:t>
                      </a:r>
                      <a:r>
                        <a:rPr lang="en-US" sz="1000" baseline="0" dirty="0">
                          <a:latin typeface="+mn-lt"/>
                        </a:rPr>
                        <a:t>proprietary</a:t>
                      </a:r>
                      <a:r>
                        <a:rPr lang="ru-RU" sz="1000" baseline="0" dirty="0">
                          <a:latin typeface="+mn-lt"/>
                        </a:rPr>
                        <a:t>)</a:t>
                      </a:r>
                      <a:endParaRPr lang="ru-RU" sz="1000" dirty="0">
                        <a:latin typeface="+mn-lt"/>
                      </a:endParaRPr>
                    </a:p>
                  </a:txBody>
                  <a:tcPr marL="82848" marR="82848" marT="41424" marB="4142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>
                        <a:latin typeface="+mn-lt"/>
                      </a:endParaRPr>
                    </a:p>
                  </a:txBody>
                  <a:tcPr marL="82848" marR="82848" marT="41424" marB="4142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974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569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EDD443E6-3B0B-4CDE-88FF-BE758EFC07D6}"/>
              </a:ext>
            </a:extLst>
          </p:cNvPr>
          <p:cNvSpPr/>
          <p:nvPr/>
        </p:nvSpPr>
        <p:spPr>
          <a:xfrm>
            <a:off x="6288450" y="3577452"/>
            <a:ext cx="5568588" cy="2839224"/>
          </a:xfrm>
          <a:prstGeom prst="roundRect">
            <a:avLst>
              <a:gd name="adj" fmla="val 5151"/>
            </a:avLst>
          </a:prstGeom>
          <a:solidFill>
            <a:schemeClr val="bg1">
              <a:alpha val="60000"/>
            </a:schemeClr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17">
            <a:extLst>
              <a:ext uri="{FF2B5EF4-FFF2-40B4-BE49-F238E27FC236}">
                <a16:creationId xmlns:a16="http://schemas.microsoft.com/office/drawing/2014/main" id="{93B10E8F-AC53-4F8F-A28E-4A9BBB396169}"/>
              </a:ext>
            </a:extLst>
          </p:cNvPr>
          <p:cNvSpPr/>
          <p:nvPr/>
        </p:nvSpPr>
        <p:spPr>
          <a:xfrm>
            <a:off x="346074" y="3577452"/>
            <a:ext cx="5568588" cy="2839224"/>
          </a:xfrm>
          <a:prstGeom prst="roundRect">
            <a:avLst>
              <a:gd name="adj" fmla="val 5151"/>
            </a:avLst>
          </a:prstGeom>
          <a:solidFill>
            <a:schemeClr val="bg1">
              <a:alpha val="60000"/>
            </a:schemeClr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26E59-01A3-4028-AAF7-68E5AD92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Экономическая значимость проекта</a:t>
            </a:r>
          </a:p>
        </p:txBody>
      </p:sp>
      <p:sp>
        <p:nvSpPr>
          <p:cNvPr id="3" name="Прямоугольник: скругленные углы 17">
            <a:extLst>
              <a:ext uri="{FF2B5EF4-FFF2-40B4-BE49-F238E27FC236}">
                <a16:creationId xmlns:a16="http://schemas.microsoft.com/office/drawing/2014/main" id="{F775F15D-0824-46C1-B236-EE064B617243}"/>
              </a:ext>
            </a:extLst>
          </p:cNvPr>
          <p:cNvSpPr/>
          <p:nvPr/>
        </p:nvSpPr>
        <p:spPr>
          <a:xfrm>
            <a:off x="346074" y="1015215"/>
            <a:ext cx="11510964" cy="2265333"/>
          </a:xfrm>
          <a:prstGeom prst="roundRect">
            <a:avLst>
              <a:gd name="adj" fmla="val 9908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0ADB6E7C-4C88-4153-AC93-9D2933C142C5}"/>
              </a:ext>
            </a:extLst>
          </p:cNvPr>
          <p:cNvSpPr txBox="1"/>
          <p:nvPr/>
        </p:nvSpPr>
        <p:spPr>
          <a:xfrm>
            <a:off x="508555" y="1616547"/>
            <a:ext cx="1112400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ru-RU" dirty="0"/>
              <a:t>Целевая аудитория – разработчики схем </a:t>
            </a:r>
            <a:r>
              <a:rPr lang="ru-RU" dirty="0" err="1"/>
              <a:t>верхнеуровневых</a:t>
            </a:r>
            <a:r>
              <a:rPr lang="ru-RU" dirty="0"/>
              <a:t> процессов компании. Процессный офис компании. 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C355214-F6B6-4432-9CD0-651E190346ED}"/>
              </a:ext>
            </a:extLst>
          </p:cNvPr>
          <p:cNvSpPr txBox="1"/>
          <p:nvPr/>
        </p:nvSpPr>
        <p:spPr>
          <a:xfrm>
            <a:off x="925850" y="1163678"/>
            <a:ext cx="5170149" cy="2855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 marR="82550">
              <a:lnSpc>
                <a:spcPct val="125400"/>
              </a:lnSpc>
            </a:pPr>
            <a:r>
              <a:rPr lang="ru-RU" sz="1600" b="1" dirty="0">
                <a:ea typeface="Ebrima" panose="02000000000000000000" pitchFamily="2" charset="0"/>
                <a:cs typeface="Ebrima" panose="02000000000000000000" pitchFamily="2" charset="0"/>
              </a:rPr>
              <a:t>Целевая аудитория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F2B99AA-CAB7-4A10-9C23-5D2C00A2BE6D}"/>
              </a:ext>
            </a:extLst>
          </p:cNvPr>
          <p:cNvSpPr txBox="1"/>
          <p:nvPr/>
        </p:nvSpPr>
        <p:spPr>
          <a:xfrm>
            <a:off x="508556" y="4469244"/>
            <a:ext cx="5406107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ru-RU" dirty="0"/>
              <a:t>Срок выхода продукта (срок реализации проекта) – 1 год.</a:t>
            </a:r>
          </a:p>
          <a:p>
            <a:r>
              <a:rPr lang="ru-RU" dirty="0"/>
              <a:t>Срок окупаемости может составить от года до трех лет.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ABDF22E-E926-4F35-B2A5-2B3F9781EA86}"/>
              </a:ext>
            </a:extLst>
          </p:cNvPr>
          <p:cNvSpPr txBox="1"/>
          <p:nvPr/>
        </p:nvSpPr>
        <p:spPr>
          <a:xfrm>
            <a:off x="925851" y="3800507"/>
            <a:ext cx="4305906" cy="5933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 marR="82550">
              <a:lnSpc>
                <a:spcPct val="125400"/>
              </a:lnSpc>
            </a:pPr>
            <a:r>
              <a:rPr lang="ru-RU" sz="1600" b="1" dirty="0">
                <a:ea typeface="Ebrima" panose="02000000000000000000" pitchFamily="2" charset="0"/>
                <a:cs typeface="Ebrima" panose="02000000000000000000" pitchFamily="2" charset="0"/>
              </a:rPr>
              <a:t>Стоимость и сроки реализации и окупаемости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C23A923E-B293-4EC2-977D-B7FFBC9ACF4A}"/>
              </a:ext>
            </a:extLst>
          </p:cNvPr>
          <p:cNvSpPr txBox="1"/>
          <p:nvPr/>
        </p:nvSpPr>
        <p:spPr>
          <a:xfrm>
            <a:off x="6887448" y="3800507"/>
            <a:ext cx="4305906" cy="2855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 marR="82550">
              <a:lnSpc>
                <a:spcPct val="125400"/>
              </a:lnSpc>
            </a:pPr>
            <a:r>
              <a:rPr lang="ru-RU" sz="1600" b="1" dirty="0">
                <a:ea typeface="Ebrima" panose="02000000000000000000" pitchFamily="2" charset="0"/>
                <a:cs typeface="Ebrima" panose="02000000000000000000" pitchFamily="2" charset="0"/>
              </a:rPr>
              <a:t>Пилотирование и внедрение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D6367F10-F48B-4C70-B3C7-D5069E0D20C2}"/>
              </a:ext>
            </a:extLst>
          </p:cNvPr>
          <p:cNvSpPr txBox="1"/>
          <p:nvPr/>
        </p:nvSpPr>
        <p:spPr>
          <a:xfrm>
            <a:off x="6450931" y="4192504"/>
            <a:ext cx="5406107" cy="222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ru-RU" dirty="0"/>
              <a:t>Пилотирование решения и его внедрение в реальный сектор городской и не городской экономики определён потребностью в моделировании </a:t>
            </a:r>
            <a:r>
              <a:rPr lang="ru-RU" dirty="0" err="1"/>
              <a:t>верхниуровневых</a:t>
            </a:r>
            <a:r>
              <a:rPr lang="ru-RU" dirty="0"/>
              <a:t> процессов. Для крупных компаний такое моделирование эффективно с использованием специального ПО (продукт данного проекта). </a:t>
            </a: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D3A6227E-BCAA-451B-9C09-675CC930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CCC-B943-4AE6-BE04-AB7B89216501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F455E7-D5B4-47B0-9E71-5AFB25911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343" y="3745302"/>
            <a:ext cx="396000" cy="396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8534DA9-9BC2-4925-8413-445B1277A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2813" y="3745302"/>
            <a:ext cx="396000" cy="396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0EB1133-1D83-4259-B047-2E5A343BD7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7834" y="1161523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55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: скругленные углы 17">
            <a:extLst>
              <a:ext uri="{FF2B5EF4-FFF2-40B4-BE49-F238E27FC236}">
                <a16:creationId xmlns:a16="http://schemas.microsoft.com/office/drawing/2014/main" id="{44C642BC-1961-4437-B3A3-0D76FB7D0F44}"/>
              </a:ext>
            </a:extLst>
          </p:cNvPr>
          <p:cNvSpPr/>
          <p:nvPr/>
        </p:nvSpPr>
        <p:spPr>
          <a:xfrm>
            <a:off x="346073" y="1015215"/>
            <a:ext cx="3647193" cy="5401459"/>
          </a:xfrm>
          <a:prstGeom prst="roundRect">
            <a:avLst>
              <a:gd name="adj" fmla="val 4080"/>
            </a:avLst>
          </a:prstGeom>
          <a:solidFill>
            <a:schemeClr val="bg1">
              <a:alpha val="60000"/>
            </a:schemeClr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: скругленные углы 17">
            <a:extLst>
              <a:ext uri="{FF2B5EF4-FFF2-40B4-BE49-F238E27FC236}">
                <a16:creationId xmlns:a16="http://schemas.microsoft.com/office/drawing/2014/main" id="{42AA822F-2773-4FF6-9557-8CFABB11C316}"/>
              </a:ext>
            </a:extLst>
          </p:cNvPr>
          <p:cNvSpPr/>
          <p:nvPr/>
        </p:nvSpPr>
        <p:spPr>
          <a:xfrm>
            <a:off x="4272404" y="1015215"/>
            <a:ext cx="3647193" cy="5401459"/>
          </a:xfrm>
          <a:prstGeom prst="roundRect">
            <a:avLst>
              <a:gd name="adj" fmla="val 4080"/>
            </a:avLst>
          </a:prstGeom>
          <a:solidFill>
            <a:schemeClr val="bg1">
              <a:alpha val="60000"/>
            </a:schemeClr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: скругленные углы 17">
            <a:extLst>
              <a:ext uri="{FF2B5EF4-FFF2-40B4-BE49-F238E27FC236}">
                <a16:creationId xmlns:a16="http://schemas.microsoft.com/office/drawing/2014/main" id="{4122FD68-5707-4BCB-93F0-A1F27CCB2EAF}"/>
              </a:ext>
            </a:extLst>
          </p:cNvPr>
          <p:cNvSpPr/>
          <p:nvPr/>
        </p:nvSpPr>
        <p:spPr>
          <a:xfrm>
            <a:off x="8198734" y="1015215"/>
            <a:ext cx="3647193" cy="5401459"/>
          </a:xfrm>
          <a:prstGeom prst="roundRect">
            <a:avLst>
              <a:gd name="adj" fmla="val 4080"/>
            </a:avLst>
          </a:prstGeom>
          <a:solidFill>
            <a:schemeClr val="bg1">
              <a:alpha val="60000"/>
            </a:schemeClr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20F5E625-7E73-47EE-825D-B78D847BB76B}"/>
              </a:ext>
            </a:extLst>
          </p:cNvPr>
          <p:cNvSpPr txBox="1"/>
          <p:nvPr/>
        </p:nvSpPr>
        <p:spPr>
          <a:xfrm>
            <a:off x="508556" y="2011421"/>
            <a:ext cx="3230067" cy="222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ru-RU" dirty="0"/>
              <a:t>Разработка ПО, продажа ПО, поддержка пользователей ПО (со стороны </a:t>
            </a:r>
            <a:r>
              <a:rPr lang="ru-RU" dirty="0" err="1"/>
              <a:t>вендора</a:t>
            </a:r>
            <a:r>
              <a:rPr lang="ru-RU" dirty="0"/>
              <a:t>).</a:t>
            </a:r>
          </a:p>
          <a:p>
            <a:endParaRPr lang="ru-RU" dirty="0"/>
          </a:p>
          <a:p>
            <a:r>
              <a:rPr lang="ru-RU" dirty="0"/>
              <a:t>Предоставляем клиенту систему моделирования его бизнес-процессов.</a:t>
            </a: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8CA39565-720B-4884-BC5E-59501A79AA68}"/>
              </a:ext>
            </a:extLst>
          </p:cNvPr>
          <p:cNvSpPr txBox="1"/>
          <p:nvPr/>
        </p:nvSpPr>
        <p:spPr>
          <a:xfrm>
            <a:off x="925851" y="1238271"/>
            <a:ext cx="289379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ru-RU" sz="1600" b="1" dirty="0"/>
              <a:t>Описание бизнес-модели и принципа работы:</a:t>
            </a:r>
            <a:endParaRPr lang="ru-RU" sz="1400" dirty="0">
              <a:effectLst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26E59-01A3-4028-AAF7-68E5AD92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Бизнес-модель</a:t>
            </a: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866B71AC-953E-4CEA-884B-8D51D7E776FF}"/>
              </a:ext>
            </a:extLst>
          </p:cNvPr>
          <p:cNvSpPr txBox="1"/>
          <p:nvPr/>
        </p:nvSpPr>
        <p:spPr>
          <a:xfrm>
            <a:off x="4420774" y="2011421"/>
            <a:ext cx="3230067" cy="2782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ru-RU" dirty="0"/>
              <a:t>Классическая система моделирования (</a:t>
            </a:r>
            <a:r>
              <a:rPr lang="en-US" dirty="0"/>
              <a:t>ARIS</a:t>
            </a:r>
            <a:r>
              <a:rPr lang="ru-RU" dirty="0"/>
              <a:t>-</a:t>
            </a:r>
            <a:r>
              <a:rPr lang="en-US" dirty="0"/>
              <a:t>based</a:t>
            </a:r>
            <a:r>
              <a:rPr lang="ru-RU" dirty="0"/>
              <a:t>). </a:t>
            </a:r>
          </a:p>
          <a:p>
            <a:r>
              <a:rPr lang="ru-RU" dirty="0"/>
              <a:t>Наличие в классической системе моделирования «семантического движка» (</a:t>
            </a:r>
            <a:r>
              <a:rPr lang="en-US" dirty="0"/>
              <a:t>LD</a:t>
            </a:r>
            <a:r>
              <a:rPr lang="ru-RU" dirty="0"/>
              <a:t>-</a:t>
            </a:r>
            <a:r>
              <a:rPr lang="en-US" dirty="0"/>
              <a:t>based</a:t>
            </a:r>
            <a:r>
              <a:rPr lang="ru-RU" dirty="0"/>
              <a:t>) и его использование как инструмента формализации знаний. </a:t>
            </a:r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E552C985-FED3-4953-9024-818DA6669B23}"/>
              </a:ext>
            </a:extLst>
          </p:cNvPr>
          <p:cNvSpPr txBox="1"/>
          <p:nvPr/>
        </p:nvSpPr>
        <p:spPr>
          <a:xfrm>
            <a:off x="4838069" y="1238271"/>
            <a:ext cx="3115211" cy="5933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 marR="82550">
              <a:lnSpc>
                <a:spcPct val="125400"/>
              </a:lnSpc>
            </a:pPr>
            <a:r>
              <a:rPr lang="ru-RU" sz="1600" b="1" dirty="0">
                <a:ea typeface="Ebrima" panose="02000000000000000000" pitchFamily="2" charset="0"/>
                <a:cs typeface="Ebrima" panose="02000000000000000000" pitchFamily="2" charset="0"/>
              </a:rPr>
              <a:t>Предоставленная ценность:</a:t>
            </a: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01527E28-304B-4222-B544-1A8DF1D99F34}"/>
              </a:ext>
            </a:extLst>
          </p:cNvPr>
          <p:cNvSpPr txBox="1"/>
          <p:nvPr/>
        </p:nvSpPr>
        <p:spPr>
          <a:xfrm>
            <a:off x="8370406" y="2011421"/>
            <a:ext cx="3230067" cy="195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ru-RU" dirty="0"/>
              <a:t>Классическая система продажа лицензий на ПО (при выделении версии </a:t>
            </a:r>
            <a:r>
              <a:rPr lang="en-US" dirty="0"/>
              <a:t>Professional</a:t>
            </a:r>
            <a:r>
              <a:rPr lang="ru-RU" dirty="0"/>
              <a:t> – с расширенным функционалом по сравнению с </a:t>
            </a:r>
            <a:r>
              <a:rPr lang="en-US" dirty="0"/>
              <a:t>Community</a:t>
            </a:r>
            <a:r>
              <a:rPr lang="ru-RU" dirty="0"/>
              <a:t>). </a:t>
            </a:r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1BFAF1EF-07DD-43A1-9350-1E2A51FAF6A9}"/>
              </a:ext>
            </a:extLst>
          </p:cNvPr>
          <p:cNvSpPr txBox="1"/>
          <p:nvPr/>
        </p:nvSpPr>
        <p:spPr>
          <a:xfrm>
            <a:off x="8787701" y="1238271"/>
            <a:ext cx="2893795" cy="2855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 marR="82550">
              <a:lnSpc>
                <a:spcPct val="125400"/>
              </a:lnSpc>
            </a:pPr>
            <a:r>
              <a:rPr lang="ru-RU" sz="1600" b="1" dirty="0">
                <a:ea typeface="Ebrima" panose="02000000000000000000" pitchFamily="2" charset="0"/>
                <a:cs typeface="Ebrima" panose="02000000000000000000" pitchFamily="2" charset="0"/>
              </a:rPr>
              <a:t>Каналы продаж:</a:t>
            </a:r>
          </a:p>
        </p:txBody>
      </p:sp>
      <p:sp>
        <p:nvSpPr>
          <p:cNvPr id="39" name="Номер слайда 38">
            <a:extLst>
              <a:ext uri="{FF2B5EF4-FFF2-40B4-BE49-F238E27FC236}">
                <a16:creationId xmlns:a16="http://schemas.microsoft.com/office/drawing/2014/main" id="{510793DA-8F9C-44F8-8461-AC62A44F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CCC-B943-4AE6-BE04-AB7B89216501}" type="slidenum">
              <a:rPr lang="ru-RU" smtClean="0"/>
              <a:t>13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68E18E-368E-4698-A9C4-EF82D4E71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6528" y="1232681"/>
            <a:ext cx="396000" cy="396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7CE165-606E-4FF6-84F9-CB4F32194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605" y="1217694"/>
            <a:ext cx="396000" cy="396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2B6FBC3-55C8-499E-9B7A-0A45D6B87F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227" y="1232681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58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26E59-01A3-4028-AAF7-68E5AD92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Бизнес-модель</a:t>
            </a: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D3A6227E-BCAA-451B-9C09-675CC930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CCC-B943-4AE6-BE04-AB7B89216501}" type="slidenum">
              <a:rPr lang="ru-RU" smtClean="0"/>
              <a:t>14</a:t>
            </a:fld>
            <a:endParaRPr lang="ru-RU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D51C20E-226A-4CD0-AD34-0BA41062A14F}"/>
              </a:ext>
            </a:extLst>
          </p:cNvPr>
          <p:cNvGrpSpPr/>
          <p:nvPr/>
        </p:nvGrpSpPr>
        <p:grpSpPr>
          <a:xfrm>
            <a:off x="346074" y="1015525"/>
            <a:ext cx="11510964" cy="2040191"/>
            <a:chOff x="346074" y="3577452"/>
            <a:chExt cx="11510964" cy="2040191"/>
          </a:xfrm>
        </p:grpSpPr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EDD443E6-3B0B-4CDE-88FF-BE758EFC07D6}"/>
                </a:ext>
              </a:extLst>
            </p:cNvPr>
            <p:cNvSpPr/>
            <p:nvPr/>
          </p:nvSpPr>
          <p:spPr>
            <a:xfrm>
              <a:off x="6288450" y="3577452"/>
              <a:ext cx="5568588" cy="2040191"/>
            </a:xfrm>
            <a:prstGeom prst="roundRect">
              <a:avLst>
                <a:gd name="adj" fmla="val 5151"/>
              </a:avLst>
            </a:prstGeom>
            <a:solidFill>
              <a:schemeClr val="accent2">
                <a:lumMod val="20000"/>
                <a:lumOff val="80000"/>
                <a:alpha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: скругленные углы 17">
              <a:extLst>
                <a:ext uri="{FF2B5EF4-FFF2-40B4-BE49-F238E27FC236}">
                  <a16:creationId xmlns:a16="http://schemas.microsoft.com/office/drawing/2014/main" id="{93B10E8F-AC53-4F8F-A28E-4A9BBB396169}"/>
                </a:ext>
              </a:extLst>
            </p:cNvPr>
            <p:cNvSpPr/>
            <p:nvPr/>
          </p:nvSpPr>
          <p:spPr>
            <a:xfrm>
              <a:off x="346074" y="3577452"/>
              <a:ext cx="5568588" cy="2040191"/>
            </a:xfrm>
            <a:prstGeom prst="roundRect">
              <a:avLst>
                <a:gd name="adj" fmla="val 5151"/>
              </a:avLst>
            </a:prstGeom>
            <a:solidFill>
              <a:schemeClr val="accent2">
                <a:lumMod val="20000"/>
                <a:lumOff val="80000"/>
                <a:alpha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FF2B99AA-CAB7-4A10-9C23-5D2C00A2BE6D}"/>
                </a:ext>
              </a:extLst>
            </p:cNvPr>
            <p:cNvSpPr txBox="1"/>
            <p:nvPr/>
          </p:nvSpPr>
          <p:spPr>
            <a:xfrm>
              <a:off x="508556" y="4284174"/>
              <a:ext cx="5406107" cy="116634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r>
                <a:rPr lang="ru-RU" sz="1400" dirty="0"/>
                <a:t>Клиенты готовы платить за систему моделирования бизнес-процессов.</a:t>
              </a:r>
            </a:p>
            <a:p>
              <a:pPr marL="13970">
                <a:lnSpc>
                  <a:spcPct val="100000"/>
                </a:lnSpc>
                <a:spcBef>
                  <a:spcPts val="600"/>
                </a:spcBef>
              </a:pPr>
              <a:r>
                <a:rPr lang="ru-RU" sz="1400" dirty="0"/>
                <a:t>Сейчас клиенты платят за систему моделирования бизнес-процессов без встроенного инструмента формализации знаний</a:t>
              </a:r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9ABDF22E-E926-4F35-B2A5-2B3F9781EA86}"/>
                </a:ext>
              </a:extLst>
            </p:cNvPr>
            <p:cNvSpPr txBox="1"/>
            <p:nvPr/>
          </p:nvSpPr>
          <p:spPr>
            <a:xfrm>
              <a:off x="925851" y="3800507"/>
              <a:ext cx="4305906" cy="285591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0480" marR="82550">
                <a:lnSpc>
                  <a:spcPct val="125400"/>
                </a:lnSpc>
              </a:pPr>
              <a:r>
                <a:rPr lang="ru-RU" sz="1600" b="1" dirty="0">
                  <a:ea typeface="Ebrima" panose="02000000000000000000" pitchFamily="2" charset="0"/>
                  <a:cs typeface="Ebrima" panose="02000000000000000000" pitchFamily="2" charset="0"/>
                </a:rPr>
                <a:t>Доходы:</a:t>
              </a:r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C23A923E-B293-4EC2-977D-B7FFBC9ACF4A}"/>
                </a:ext>
              </a:extLst>
            </p:cNvPr>
            <p:cNvSpPr txBox="1"/>
            <p:nvPr/>
          </p:nvSpPr>
          <p:spPr>
            <a:xfrm>
              <a:off x="6887448" y="3800507"/>
              <a:ext cx="4305906" cy="285591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0480" marR="82550">
                <a:lnSpc>
                  <a:spcPct val="125400"/>
                </a:lnSpc>
              </a:pPr>
              <a:r>
                <a:rPr lang="ru-RU" sz="1600" b="1" dirty="0">
                  <a:ea typeface="Ebrima" panose="02000000000000000000" pitchFamily="2" charset="0"/>
                  <a:cs typeface="Ebrima" panose="02000000000000000000" pitchFamily="2" charset="0"/>
                </a:rPr>
                <a:t>Структура затрат</a:t>
              </a:r>
            </a:p>
          </p:txBody>
        </p:sp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D6367F10-F48B-4C70-B3C7-D5069E0D20C2}"/>
                </a:ext>
              </a:extLst>
            </p:cNvPr>
            <p:cNvSpPr txBox="1"/>
            <p:nvPr/>
          </p:nvSpPr>
          <p:spPr>
            <a:xfrm>
              <a:off x="6439819" y="4284174"/>
              <a:ext cx="5406107" cy="1304844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r>
                <a:rPr lang="ru-RU" sz="1400" dirty="0"/>
                <a:t>Наиболее важные затраты, связанные с бизнес-моделью – Разработка ПО.</a:t>
              </a:r>
            </a:p>
            <a:p>
              <a:r>
                <a:rPr lang="ru-RU" sz="1400" dirty="0"/>
                <a:t>Самые дорогие ключевые ресурсы являются -Программисты.</a:t>
              </a:r>
            </a:p>
            <a:p>
              <a:r>
                <a:rPr lang="ru-RU" sz="1400" dirty="0"/>
                <a:t>Основные самые дорогие действия - Разработка ПО (программирование)</a:t>
              </a:r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01F455E7-D5B4-47B0-9E71-5AFB25911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00343" y="3745302"/>
              <a:ext cx="396000" cy="396000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E8534DA9-9BC2-4925-8413-445B1277A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2813" y="3745302"/>
              <a:ext cx="396000" cy="396000"/>
            </a:xfrm>
            <a:prstGeom prst="rect">
              <a:avLst/>
            </a:prstGeom>
          </p:spPr>
        </p:pic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69D9472-278B-473C-8E23-5EA3D477913E}"/>
              </a:ext>
            </a:extLst>
          </p:cNvPr>
          <p:cNvGrpSpPr/>
          <p:nvPr/>
        </p:nvGrpSpPr>
        <p:grpSpPr>
          <a:xfrm>
            <a:off x="2273417" y="3571618"/>
            <a:ext cx="7100641" cy="3149865"/>
            <a:chOff x="346074" y="1015214"/>
            <a:chExt cx="11510964" cy="3149865"/>
          </a:xfrm>
        </p:grpSpPr>
        <p:sp>
          <p:nvSpPr>
            <p:cNvPr id="3" name="Прямоугольник: скругленные углы 17">
              <a:extLst>
                <a:ext uri="{FF2B5EF4-FFF2-40B4-BE49-F238E27FC236}">
                  <a16:creationId xmlns:a16="http://schemas.microsoft.com/office/drawing/2014/main" id="{F775F15D-0824-46C1-B236-EE064B617243}"/>
                </a:ext>
              </a:extLst>
            </p:cNvPr>
            <p:cNvSpPr/>
            <p:nvPr/>
          </p:nvSpPr>
          <p:spPr>
            <a:xfrm>
              <a:off x="346074" y="1015214"/>
              <a:ext cx="11510964" cy="3149865"/>
            </a:xfrm>
            <a:prstGeom prst="roundRect">
              <a:avLst>
                <a:gd name="adj" fmla="val 5303"/>
              </a:avLst>
            </a:pr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0ADB6E7C-4C88-4153-AC93-9D2933C142C5}"/>
                </a:ext>
              </a:extLst>
            </p:cNvPr>
            <p:cNvSpPr txBox="1"/>
            <p:nvPr/>
          </p:nvSpPr>
          <p:spPr>
            <a:xfrm>
              <a:off x="1228812" y="1352129"/>
              <a:ext cx="10370305" cy="281295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r>
                <a:rPr lang="ru-RU" sz="1400" b="1" dirty="0"/>
                <a:t>Оценку рынка см. отчеты консалтинговых агентств, например, </a:t>
              </a:r>
              <a:r>
                <a:rPr lang="en-US" sz="1400" b="1" dirty="0"/>
                <a:t>Gartner</a:t>
              </a:r>
              <a:r>
                <a:rPr lang="ru-RU" sz="1400" b="1" dirty="0"/>
                <a:t> или </a:t>
              </a:r>
              <a:r>
                <a:rPr lang="en-US" sz="1400" b="1" dirty="0"/>
                <a:t>Forrester</a:t>
              </a:r>
              <a:r>
                <a:rPr lang="ru-RU" sz="1400" b="1" dirty="0"/>
                <a:t>, например,</a:t>
              </a:r>
            </a:p>
            <a:p>
              <a:endParaRPr lang="ru-RU" sz="1400" b="1" dirty="0"/>
            </a:p>
            <a:p>
              <a:r>
                <a:rPr lang="en-US" sz="1400" dirty="0"/>
                <a:t>Market Guide for Enterprise Business Process Analysis Tools</a:t>
              </a:r>
              <a:endParaRPr lang="ru-RU" sz="1400" dirty="0"/>
            </a:p>
            <a:p>
              <a:r>
                <a:rPr lang="en-US" sz="1400" u="sng" dirty="0">
                  <a:hlinkClick r:id="rId6"/>
                </a:rPr>
                <a:t>https://www.gartner.com/en/documents/4434999</a:t>
              </a:r>
              <a:r>
                <a:rPr lang="ru-RU" sz="1400" dirty="0"/>
                <a:t> </a:t>
              </a:r>
            </a:p>
            <a:p>
              <a:endParaRPr lang="ru-RU" sz="1400" dirty="0"/>
            </a:p>
            <a:p>
              <a:r>
                <a:rPr lang="en-US" sz="1400" dirty="0"/>
                <a:t>Enterprise Business Process Analysis Tools Reviews and Ratings</a:t>
              </a:r>
              <a:endParaRPr lang="ru-RU" sz="1400" dirty="0"/>
            </a:p>
            <a:p>
              <a:r>
                <a:rPr lang="en-US" sz="1400" u="sng" dirty="0">
                  <a:hlinkClick r:id="rId7"/>
                </a:rPr>
                <a:t>https://www.gartner.com/reviews/market/enterprise-business-process-analysis-tools</a:t>
              </a:r>
              <a:endParaRPr lang="ru-RU" sz="1400" dirty="0"/>
            </a:p>
            <a:p>
              <a:endParaRPr lang="ru-RU" sz="1400" dirty="0"/>
            </a:p>
            <a:p>
              <a:r>
                <a:rPr lang="en-US" sz="1400" dirty="0"/>
                <a:t>Gartner Glossary, Business Process Analysis Tools  </a:t>
              </a:r>
              <a:r>
                <a:rPr lang="en-US" sz="1400" u="sng" dirty="0">
                  <a:hlinkClick r:id="rId8"/>
                </a:rPr>
                <a:t>https://www.gartner.com/en/information-technology/glossary/bpa-business-process-analysis-tools</a:t>
              </a:r>
              <a:endParaRPr lang="ru-RU" sz="1400" dirty="0"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AC355214-F6B6-4432-9CD0-651E190346ED}"/>
                </a:ext>
              </a:extLst>
            </p:cNvPr>
            <p:cNvSpPr txBox="1"/>
            <p:nvPr/>
          </p:nvSpPr>
          <p:spPr>
            <a:xfrm>
              <a:off x="931406" y="1034226"/>
              <a:ext cx="5170150" cy="285591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0480" marR="82550">
                <a:lnSpc>
                  <a:spcPct val="125400"/>
                </a:lnSpc>
              </a:pPr>
              <a:r>
                <a:rPr lang="ru-RU" sz="1600" b="1" dirty="0">
                  <a:ea typeface="Ebrima" panose="02000000000000000000" pitchFamily="2" charset="0"/>
                  <a:cs typeface="Ebrima" panose="02000000000000000000" pitchFamily="2" charset="0"/>
                </a:rPr>
                <a:t>Оценка рынка</a:t>
              </a:r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A0EB1133-1D83-4259-B047-2E5A343BD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6074" y="1161523"/>
              <a:ext cx="527760" cy="396000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F2EEBA0-0629-4715-880E-529C6F765E7D}"/>
              </a:ext>
            </a:extLst>
          </p:cNvPr>
          <p:cNvSpPr txBox="1"/>
          <p:nvPr/>
        </p:nvSpPr>
        <p:spPr>
          <a:xfrm>
            <a:off x="2792136" y="5616473"/>
            <a:ext cx="1800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ru-RU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864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EDD443E6-3B0B-4CDE-88FF-BE758EFC07D6}"/>
              </a:ext>
            </a:extLst>
          </p:cNvPr>
          <p:cNvSpPr/>
          <p:nvPr/>
        </p:nvSpPr>
        <p:spPr>
          <a:xfrm>
            <a:off x="6288450" y="4433619"/>
            <a:ext cx="5568588" cy="1983056"/>
          </a:xfrm>
          <a:prstGeom prst="roundRect">
            <a:avLst>
              <a:gd name="adj" fmla="val 5151"/>
            </a:avLst>
          </a:prstGeom>
          <a:solidFill>
            <a:schemeClr val="bg1">
              <a:alpha val="6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17">
            <a:extLst>
              <a:ext uri="{FF2B5EF4-FFF2-40B4-BE49-F238E27FC236}">
                <a16:creationId xmlns:a16="http://schemas.microsoft.com/office/drawing/2014/main" id="{93B10E8F-AC53-4F8F-A28E-4A9BBB396169}"/>
              </a:ext>
            </a:extLst>
          </p:cNvPr>
          <p:cNvSpPr/>
          <p:nvPr/>
        </p:nvSpPr>
        <p:spPr>
          <a:xfrm>
            <a:off x="346074" y="4433618"/>
            <a:ext cx="5568588" cy="1983057"/>
          </a:xfrm>
          <a:prstGeom prst="roundRect">
            <a:avLst>
              <a:gd name="adj" fmla="val 5151"/>
            </a:avLst>
          </a:prstGeom>
          <a:solidFill>
            <a:schemeClr val="bg1">
              <a:alpha val="60000"/>
            </a:schemeClr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26E59-01A3-4028-AAF7-68E5AD92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Текущие результаты проекта и планы</a:t>
            </a:r>
          </a:p>
        </p:txBody>
      </p:sp>
      <p:sp>
        <p:nvSpPr>
          <p:cNvPr id="3" name="Прямоугольник: скругленные углы 17">
            <a:extLst>
              <a:ext uri="{FF2B5EF4-FFF2-40B4-BE49-F238E27FC236}">
                <a16:creationId xmlns:a16="http://schemas.microsoft.com/office/drawing/2014/main" id="{F775F15D-0824-46C1-B236-EE064B617243}"/>
              </a:ext>
            </a:extLst>
          </p:cNvPr>
          <p:cNvSpPr/>
          <p:nvPr/>
        </p:nvSpPr>
        <p:spPr>
          <a:xfrm>
            <a:off x="346074" y="1015215"/>
            <a:ext cx="11510964" cy="2656805"/>
          </a:xfrm>
          <a:prstGeom prst="roundRect">
            <a:avLst>
              <a:gd name="adj" fmla="val 9908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0ADB6E7C-4C88-4153-AC93-9D2933C142C5}"/>
              </a:ext>
            </a:extLst>
          </p:cNvPr>
          <p:cNvSpPr txBox="1"/>
          <p:nvPr/>
        </p:nvSpPr>
        <p:spPr>
          <a:xfrm>
            <a:off x="508555" y="1616547"/>
            <a:ext cx="11337371" cy="24436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ru-RU" sz="1400" dirty="0"/>
              <a:t>Предложена и опубликована концепция «Семантическое моделирование </a:t>
            </a:r>
            <a:r>
              <a:rPr lang="ru-RU" sz="1400" dirty="0" err="1"/>
              <a:t>верхнеуровневых</a:t>
            </a:r>
            <a:r>
              <a:rPr lang="ru-RU" sz="1400" dirty="0"/>
              <a:t> бизнес процессов организации», см. статьи:</a:t>
            </a:r>
          </a:p>
          <a:p>
            <a:r>
              <a:rPr lang="ru-RU" sz="1400" u="sng" dirty="0">
                <a:hlinkClick r:id="rId2"/>
              </a:rPr>
              <a:t>Semantic BPM. Семантика и синтаксис бизнес-процессов</a:t>
            </a:r>
            <a:endParaRPr lang="ru-RU" sz="1400" b="1" dirty="0"/>
          </a:p>
          <a:p>
            <a:r>
              <a:rPr lang="ru-RU" sz="1400" u="sng" dirty="0">
                <a:hlinkClick r:id="rId3"/>
              </a:rPr>
              <a:t>Semantic BPM. Онтологическое моделирование </a:t>
            </a:r>
            <a:r>
              <a:rPr lang="ru-RU" sz="1400" u="sng" dirty="0" err="1">
                <a:hlinkClick r:id="rId3"/>
              </a:rPr>
              <a:t>верхнеуровневых</a:t>
            </a:r>
            <a:r>
              <a:rPr lang="ru-RU" sz="1400" u="sng" dirty="0">
                <a:hlinkClick r:id="rId3"/>
              </a:rPr>
              <a:t> процессов. VAD</a:t>
            </a:r>
            <a:endParaRPr lang="ru-RU" sz="1400" u="sng" dirty="0"/>
          </a:p>
          <a:p>
            <a:r>
              <a:rPr lang="ru-RU" sz="1400" dirty="0"/>
              <a:t>Понятен концепт системы: за основу системы управления бизнес-процессами (</a:t>
            </a:r>
            <a:r>
              <a:rPr lang="en-US" sz="1400" dirty="0"/>
              <a:t>BPMS</a:t>
            </a:r>
            <a:r>
              <a:rPr lang="ru-RU" sz="1400" dirty="0"/>
              <a:t>) берется </a:t>
            </a:r>
            <a:r>
              <a:rPr lang="en-US" sz="1400" dirty="0"/>
              <a:t>ARIS</a:t>
            </a:r>
            <a:r>
              <a:rPr lang="ru-RU" sz="1400" dirty="0"/>
              <a:t> (</a:t>
            </a:r>
            <a:r>
              <a:rPr lang="en-US" sz="1400" dirty="0"/>
              <a:t>ARIS</a:t>
            </a:r>
            <a:r>
              <a:rPr lang="ru-RU" sz="1400" dirty="0"/>
              <a:t>-</a:t>
            </a:r>
            <a:r>
              <a:rPr lang="en-US" sz="1400" dirty="0"/>
              <a:t>based</a:t>
            </a:r>
            <a:r>
              <a:rPr lang="ru-RU" sz="1400" dirty="0"/>
              <a:t>), но внутри используется семантический движок на технологическом стеке </a:t>
            </a:r>
            <a:r>
              <a:rPr lang="en-US" sz="1400" dirty="0"/>
              <a:t>Linked Data</a:t>
            </a:r>
            <a:r>
              <a:rPr lang="ru-RU" sz="1400" dirty="0"/>
              <a:t> (</a:t>
            </a:r>
            <a:r>
              <a:rPr lang="en-US" sz="1400" dirty="0"/>
              <a:t>RDF</a:t>
            </a:r>
            <a:r>
              <a:rPr lang="ru-RU" sz="1400" dirty="0"/>
              <a:t>-</a:t>
            </a:r>
            <a:r>
              <a:rPr lang="en-US" sz="1400" dirty="0"/>
              <a:t>based</a:t>
            </a:r>
            <a:r>
              <a:rPr lang="ru-RU" sz="1400" dirty="0"/>
              <a:t>).    </a:t>
            </a:r>
          </a:p>
          <a:p>
            <a:r>
              <a:rPr lang="ru-RU" sz="1400" dirty="0"/>
              <a:t>Проверка гипотезы востребованности </a:t>
            </a:r>
            <a:r>
              <a:rPr lang="en-US" sz="1400" dirty="0"/>
              <a:t>ARIS</a:t>
            </a:r>
            <a:r>
              <a:rPr lang="ru-RU" sz="1400" dirty="0"/>
              <a:t> – подобного продукта не требуется, ввиду значительного количества и востребованности аналогичных продуктов. </a:t>
            </a:r>
            <a:r>
              <a:rPr lang="ru-RU" sz="1400" dirty="0" err="1"/>
              <a:t>Инновационность</a:t>
            </a:r>
            <a:r>
              <a:rPr lang="ru-RU" sz="1400" dirty="0"/>
              <a:t> продукции заключается в использовании «семантического движка». При варианте реализации </a:t>
            </a:r>
            <a:r>
              <a:rPr lang="en-US" sz="1400" dirty="0"/>
              <a:t>Open Source </a:t>
            </a:r>
            <a:r>
              <a:rPr lang="ru-RU" sz="1400" dirty="0"/>
              <a:t>проекта – это будет первый </a:t>
            </a:r>
            <a:r>
              <a:rPr lang="en-US" sz="1400" dirty="0"/>
              <a:t>ARIS</a:t>
            </a:r>
            <a:r>
              <a:rPr lang="ru-RU" sz="1400" dirty="0"/>
              <a:t>-</a:t>
            </a:r>
            <a:r>
              <a:rPr lang="en-US" sz="1400" dirty="0"/>
              <a:t>based</a:t>
            </a:r>
            <a:r>
              <a:rPr lang="ru-RU" sz="1400" dirty="0"/>
              <a:t> проект </a:t>
            </a:r>
            <a:r>
              <a:rPr lang="en-US" sz="1400" dirty="0"/>
              <a:t>Open Source</a:t>
            </a:r>
            <a:r>
              <a:rPr lang="ru-RU" sz="1400" dirty="0"/>
              <a:t>.</a:t>
            </a:r>
          </a:p>
          <a:p>
            <a:endParaRPr lang="ru-RU" sz="1400" dirty="0"/>
          </a:p>
          <a:p>
            <a:endParaRPr lang="ru-RU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C355214-F6B6-4432-9CD0-651E190346ED}"/>
              </a:ext>
            </a:extLst>
          </p:cNvPr>
          <p:cNvSpPr txBox="1"/>
          <p:nvPr/>
        </p:nvSpPr>
        <p:spPr>
          <a:xfrm>
            <a:off x="925850" y="1163678"/>
            <a:ext cx="5170149" cy="2855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 marR="82550">
              <a:lnSpc>
                <a:spcPct val="125400"/>
              </a:lnSpc>
            </a:pPr>
            <a:r>
              <a:rPr lang="ru-RU" sz="1600" b="1" dirty="0">
                <a:ea typeface="Ebrima" panose="02000000000000000000" pitchFamily="2" charset="0"/>
                <a:cs typeface="Ebrima" panose="02000000000000000000" pitchFamily="2" charset="0"/>
              </a:rPr>
              <a:t>Результат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F2B99AA-CAB7-4A10-9C23-5D2C00A2BE6D}"/>
              </a:ext>
            </a:extLst>
          </p:cNvPr>
          <p:cNvSpPr txBox="1"/>
          <p:nvPr/>
        </p:nvSpPr>
        <p:spPr>
          <a:xfrm>
            <a:off x="508556" y="4433619"/>
            <a:ext cx="5406107" cy="15202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ru-RU" sz="1400" dirty="0"/>
              <a:t>Программисты, реализующие оболочку </a:t>
            </a:r>
            <a:r>
              <a:rPr lang="en-US" sz="1400" dirty="0"/>
              <a:t>ARIS</a:t>
            </a:r>
            <a:r>
              <a:rPr lang="ru-RU" sz="1400" dirty="0"/>
              <a:t> – подобной системы (для начала достаточно нотации VAD) с использованием LD-библиотек «</a:t>
            </a:r>
            <a:r>
              <a:rPr lang="ru-RU" sz="1400" dirty="0" err="1"/>
              <a:t>Javascript</a:t>
            </a:r>
            <a:r>
              <a:rPr lang="ru-RU" sz="1400" dirty="0"/>
              <a:t> RDF </a:t>
            </a:r>
            <a:r>
              <a:rPr lang="ru-RU" sz="1400" dirty="0" err="1"/>
              <a:t>library</a:t>
            </a:r>
            <a:r>
              <a:rPr lang="ru-RU" sz="1400" dirty="0"/>
              <a:t> </a:t>
            </a:r>
            <a:r>
              <a:rPr lang="ru-RU" sz="1400" dirty="0" err="1"/>
              <a:t>for</a:t>
            </a:r>
            <a:r>
              <a:rPr lang="ru-RU" sz="1400" dirty="0"/>
              <a:t> Node.js», например, </a:t>
            </a:r>
            <a:r>
              <a:rPr lang="ru-RU" sz="1400" u="sng" dirty="0">
                <a:hlinkClick r:id="rId4"/>
              </a:rPr>
              <a:t>https://www.npmjs.com/package/rdflib</a:t>
            </a:r>
            <a:r>
              <a:rPr lang="ru-RU" sz="1400" dirty="0"/>
              <a:t> (</a:t>
            </a:r>
            <a:r>
              <a:rPr lang="en-US" sz="1400" dirty="0" err="1"/>
              <a:t>TriG</a:t>
            </a:r>
            <a:r>
              <a:rPr lang="ru-RU" sz="1400" dirty="0"/>
              <a:t>/</a:t>
            </a:r>
            <a:r>
              <a:rPr lang="en-US" sz="1400" dirty="0"/>
              <a:t>RDF</a:t>
            </a:r>
            <a:r>
              <a:rPr lang="ru-RU" sz="1400" dirty="0"/>
              <a:t>, </a:t>
            </a:r>
            <a:r>
              <a:rPr lang="en-US" sz="1400" dirty="0" err="1"/>
              <a:t>QuadStore</a:t>
            </a:r>
            <a:r>
              <a:rPr lang="ru-RU" sz="1400" dirty="0"/>
              <a:t>, </a:t>
            </a:r>
            <a:r>
              <a:rPr lang="en-US" sz="1400" dirty="0"/>
              <a:t>SPARQL </a:t>
            </a:r>
            <a:r>
              <a:rPr lang="ru-RU" sz="1400" dirty="0"/>
              <a:t>и т.п.), т.е. реализация «семантического движка» (</a:t>
            </a:r>
            <a:r>
              <a:rPr lang="en-US" sz="1400" dirty="0"/>
              <a:t>LD</a:t>
            </a:r>
            <a:r>
              <a:rPr lang="ru-RU" sz="1400" dirty="0"/>
              <a:t>-</a:t>
            </a:r>
            <a:r>
              <a:rPr lang="en-US" sz="1400" dirty="0"/>
              <a:t>based</a:t>
            </a:r>
            <a:r>
              <a:rPr lang="ru-RU" sz="1400" dirty="0"/>
              <a:t>).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ABDF22E-E926-4F35-B2A5-2B3F9781EA86}"/>
              </a:ext>
            </a:extLst>
          </p:cNvPr>
          <p:cNvSpPr txBox="1"/>
          <p:nvPr/>
        </p:nvSpPr>
        <p:spPr>
          <a:xfrm>
            <a:off x="925850" y="3800507"/>
            <a:ext cx="498881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 marR="82550"/>
            <a:r>
              <a:rPr lang="ru-RU" sz="1600" b="1" dirty="0">
                <a:ea typeface="Ebrima" panose="02000000000000000000" pitchFamily="2" charset="0"/>
                <a:cs typeface="Ebrima" panose="02000000000000000000" pitchFamily="2" charset="0"/>
              </a:rPr>
              <a:t>Что вам сейчас нужно для эффективной реализации проекта?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C23A923E-B293-4EC2-977D-B7FFBC9ACF4A}"/>
              </a:ext>
            </a:extLst>
          </p:cNvPr>
          <p:cNvSpPr txBox="1"/>
          <p:nvPr/>
        </p:nvSpPr>
        <p:spPr>
          <a:xfrm>
            <a:off x="6856005" y="4014430"/>
            <a:ext cx="4305906" cy="2855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 marR="82550">
              <a:lnSpc>
                <a:spcPct val="125400"/>
              </a:lnSpc>
            </a:pPr>
            <a:r>
              <a:rPr lang="ru-RU" sz="1600" b="1" dirty="0">
                <a:ea typeface="Ebrima" panose="02000000000000000000" pitchFamily="2" charset="0"/>
                <a:cs typeface="Ebrima" panose="02000000000000000000" pitchFamily="2" charset="0"/>
              </a:rPr>
              <a:t>План реализации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D6367F10-F48B-4C70-B3C7-D5069E0D20C2}"/>
              </a:ext>
            </a:extLst>
          </p:cNvPr>
          <p:cNvSpPr txBox="1"/>
          <p:nvPr/>
        </p:nvSpPr>
        <p:spPr>
          <a:xfrm>
            <a:off x="6439819" y="4433619"/>
            <a:ext cx="5406107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ru-RU" sz="1400" dirty="0"/>
              <a:t>1 Получение бюджета (1 млн. руб.) и поиск (наем) программистов, 2 мес.</a:t>
            </a:r>
          </a:p>
          <a:p>
            <a:r>
              <a:rPr lang="ru-RU" sz="1400" dirty="0"/>
              <a:t>2 </a:t>
            </a:r>
            <a:r>
              <a:rPr lang="en-US" sz="1400" dirty="0"/>
              <a:t>agile</a:t>
            </a:r>
            <a:r>
              <a:rPr lang="ru-RU" sz="1400" dirty="0"/>
              <a:t> – разработка, 8 мес.</a:t>
            </a:r>
          </a:p>
          <a:p>
            <a:r>
              <a:rPr lang="ru-RU" sz="1400" dirty="0"/>
              <a:t>3 </a:t>
            </a:r>
            <a:r>
              <a:rPr lang="ru-RU" sz="1400" dirty="0" err="1"/>
              <a:t>beta</a:t>
            </a:r>
            <a:r>
              <a:rPr lang="ru-RU" sz="1400" dirty="0"/>
              <a:t> </a:t>
            </a:r>
            <a:r>
              <a:rPr lang="ru-RU" sz="1400" dirty="0" err="1"/>
              <a:t>testing</a:t>
            </a:r>
            <a:r>
              <a:rPr lang="ru-RU" sz="1400" dirty="0"/>
              <a:t> с привлечением </a:t>
            </a:r>
            <a:r>
              <a:rPr lang="ru-RU" sz="1400" dirty="0" err="1"/>
              <a:t>тестировщиков</a:t>
            </a:r>
            <a:r>
              <a:rPr lang="ru-RU" sz="1400" dirty="0"/>
              <a:t> профильных ТГ-каналов (</a:t>
            </a:r>
            <a:r>
              <a:rPr lang="en-US" sz="1400" dirty="0"/>
              <a:t>BPM</a:t>
            </a:r>
            <a:r>
              <a:rPr lang="ru-RU" sz="1400" dirty="0"/>
              <a:t>), 2 мес.</a:t>
            </a:r>
          </a:p>
          <a:p>
            <a:r>
              <a:rPr lang="ru-RU" sz="1400" dirty="0"/>
              <a:t>Срок выхода продукта (срок реализации проекта) – 1 год.</a:t>
            </a:r>
          </a:p>
          <a:p>
            <a:r>
              <a:rPr lang="ru-RU" sz="1400" dirty="0"/>
              <a:t>Срок окупаемости может составить от года до трех лет.</a:t>
            </a:r>
          </a:p>
        </p:txBody>
      </p:sp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D3A6227E-BCAA-451B-9C09-675CC930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CCC-B943-4AE6-BE04-AB7B89216501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F07676-7E22-48FB-BA6F-FB1A31679A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8499" y="1167758"/>
            <a:ext cx="396000" cy="3960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4E84251-9B5C-43B4-B12E-2993F390FF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8499" y="3800507"/>
            <a:ext cx="396000" cy="3960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BF9E4D3-E538-4737-9DA3-442267DC47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85360" y="3898925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1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6B03F-638F-40F3-8A44-2E856E403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200" dirty="0"/>
              <a:t>Semantic ARIS</a:t>
            </a:r>
            <a:r>
              <a:rPr lang="ru-RU" sz="2200" dirty="0"/>
              <a:t>. Семантическое моделирование </a:t>
            </a:r>
            <a:r>
              <a:rPr lang="ru-RU" sz="2200" dirty="0" err="1"/>
              <a:t>верхнеуровневых</a:t>
            </a:r>
            <a:r>
              <a:rPr lang="ru-RU" sz="2200" dirty="0"/>
              <a:t> бизнес процессов организации</a:t>
            </a:r>
            <a:endParaRPr lang="ru-RU" sz="22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624F18F-9393-4456-BBFC-1B09044A3A23}"/>
              </a:ext>
            </a:extLst>
          </p:cNvPr>
          <p:cNvSpPr/>
          <p:nvPr/>
        </p:nvSpPr>
        <p:spPr>
          <a:xfrm>
            <a:off x="7483108" y="3695698"/>
            <a:ext cx="24329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06">
              <a:spcBef>
                <a:spcPts val="86"/>
              </a:spcBef>
            </a:pPr>
            <a:r>
              <a:rPr lang="ru-RU" sz="1400" b="1" spc="27" dirty="0">
                <a:solidFill>
                  <a:schemeClr val="bg1"/>
                </a:solidFill>
                <a:cs typeface="Arial"/>
              </a:rPr>
              <a:t>Автор проекта</a:t>
            </a:r>
            <a:endParaRPr lang="ru-RU" sz="1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9AA8D6D-9560-47F3-A88D-5A132EE8F098}"/>
              </a:ext>
            </a:extLst>
          </p:cNvPr>
          <p:cNvSpPr/>
          <p:nvPr/>
        </p:nvSpPr>
        <p:spPr>
          <a:xfrm>
            <a:off x="2054924" y="3695698"/>
            <a:ext cx="19361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506">
              <a:spcBef>
                <a:spcPts val="86"/>
              </a:spcBef>
            </a:pPr>
            <a:r>
              <a:rPr lang="ru-RU" sz="1400" b="1" spc="27" dirty="0">
                <a:solidFill>
                  <a:schemeClr val="bg1"/>
                </a:solidFill>
                <a:cs typeface="Arial"/>
              </a:rPr>
              <a:t>Стадия проекта:</a:t>
            </a:r>
            <a:endParaRPr lang="ru-RU" sz="1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B88E9E3-87F6-4452-B3E7-722AFDE2F3C1}"/>
              </a:ext>
            </a:extLst>
          </p:cNvPr>
          <p:cNvSpPr/>
          <p:nvPr/>
        </p:nvSpPr>
        <p:spPr>
          <a:xfrm>
            <a:off x="7483108" y="4364868"/>
            <a:ext cx="1939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506">
              <a:spcBef>
                <a:spcPts val="86"/>
              </a:spcBef>
            </a:pPr>
            <a:r>
              <a:rPr lang="ru-RU" sz="1400" b="1" spc="27" dirty="0">
                <a:solidFill>
                  <a:schemeClr val="bg1"/>
                </a:solidFill>
                <a:cs typeface="Arial"/>
              </a:rPr>
              <a:t>Состав команды</a:t>
            </a:r>
            <a:endParaRPr lang="ru-RU" sz="1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93EC30D-A89C-4438-BDDC-68C77879F3B5}"/>
              </a:ext>
            </a:extLst>
          </p:cNvPr>
          <p:cNvSpPr/>
          <p:nvPr/>
        </p:nvSpPr>
        <p:spPr>
          <a:xfrm>
            <a:off x="7483108" y="4003475"/>
            <a:ext cx="24852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506">
              <a:spcBef>
                <a:spcPts val="86"/>
              </a:spcBef>
            </a:pPr>
            <a:r>
              <a:rPr lang="ru-RU" sz="1200" spc="27" dirty="0">
                <a:solidFill>
                  <a:schemeClr val="bg1"/>
                </a:solidFill>
                <a:cs typeface="Arial"/>
              </a:rPr>
              <a:t>Аверьянов П.Д. основатель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2E92E3B-EAAE-4191-BC15-195237EFBF30}"/>
              </a:ext>
            </a:extLst>
          </p:cNvPr>
          <p:cNvSpPr/>
          <p:nvPr/>
        </p:nvSpPr>
        <p:spPr>
          <a:xfrm>
            <a:off x="7483108" y="4672645"/>
            <a:ext cx="1776064" cy="671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9388" indent="-168275">
              <a:spcBef>
                <a:spcPts val="86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spc="27" dirty="0">
                <a:solidFill>
                  <a:schemeClr val="bg1"/>
                </a:solidFill>
                <a:cs typeface="Arial"/>
              </a:rPr>
              <a:t>Аверьянов П.Д. </a:t>
            </a:r>
          </a:p>
          <a:p>
            <a:pPr marL="179388" indent="-168275">
              <a:spcBef>
                <a:spcPts val="86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spc="27" dirty="0">
                <a:solidFill>
                  <a:schemeClr val="bg1"/>
                </a:solidFill>
                <a:cs typeface="Arial"/>
              </a:rPr>
              <a:t>Кузьмин Ю.Б.</a:t>
            </a:r>
          </a:p>
          <a:p>
            <a:pPr marL="179388" indent="-168275">
              <a:spcBef>
                <a:spcPts val="86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1200" spc="27" dirty="0">
                <a:solidFill>
                  <a:schemeClr val="bg1"/>
                </a:solidFill>
                <a:cs typeface="Arial"/>
              </a:rPr>
              <a:t>Аверьянов А.Д.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38B3-5586-4BD9-9ADB-9FA7A238F70E}"/>
              </a:ext>
            </a:extLst>
          </p:cNvPr>
          <p:cNvSpPr/>
          <p:nvPr/>
        </p:nvSpPr>
        <p:spPr>
          <a:xfrm>
            <a:off x="2054924" y="2243077"/>
            <a:ext cx="14135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506">
              <a:spcBef>
                <a:spcPts val="86"/>
              </a:spcBef>
            </a:pPr>
            <a:r>
              <a:rPr lang="ru-RU" sz="1400" b="1" spc="27" dirty="0">
                <a:solidFill>
                  <a:schemeClr val="bg1"/>
                </a:solidFill>
                <a:cs typeface="Arial"/>
              </a:rPr>
              <a:t>Номинация</a:t>
            </a:r>
            <a:endParaRPr lang="ru-RU" sz="1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C20BBA6-5143-4FDC-B070-34BA22C9008F}"/>
              </a:ext>
            </a:extLst>
          </p:cNvPr>
          <p:cNvSpPr/>
          <p:nvPr/>
        </p:nvSpPr>
        <p:spPr>
          <a:xfrm>
            <a:off x="4451556" y="2243077"/>
            <a:ext cx="16257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506">
              <a:spcBef>
                <a:spcPts val="86"/>
              </a:spcBef>
            </a:pPr>
            <a:r>
              <a:rPr lang="ru-RU" sz="1400" b="1" spc="27" dirty="0">
                <a:solidFill>
                  <a:schemeClr val="bg1"/>
                </a:solidFill>
                <a:cs typeface="Arial"/>
              </a:rPr>
              <a:t>Направление</a:t>
            </a:r>
            <a:endParaRPr lang="ru-RU" sz="1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13F61B6-0B7B-410F-9FC4-D1E3C620B60B}"/>
              </a:ext>
            </a:extLst>
          </p:cNvPr>
          <p:cNvSpPr/>
          <p:nvPr/>
        </p:nvSpPr>
        <p:spPr>
          <a:xfrm>
            <a:off x="7483108" y="2243077"/>
            <a:ext cx="915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506">
              <a:spcBef>
                <a:spcPts val="86"/>
              </a:spcBef>
            </a:pPr>
            <a:r>
              <a:rPr lang="ru-RU" sz="1400" b="1" spc="27" dirty="0">
                <a:solidFill>
                  <a:schemeClr val="bg1"/>
                </a:solidFill>
                <a:cs typeface="Arial"/>
              </a:rPr>
              <a:t>Состав</a:t>
            </a:r>
            <a:endParaRPr lang="ru-RU" sz="1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BA1993B-CF4C-49C8-A8B0-4288E5ED7B1F}"/>
              </a:ext>
            </a:extLst>
          </p:cNvPr>
          <p:cNvSpPr/>
          <p:nvPr/>
        </p:nvSpPr>
        <p:spPr>
          <a:xfrm>
            <a:off x="2008053" y="4598880"/>
            <a:ext cx="3224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506">
              <a:spcBef>
                <a:spcPts val="86"/>
              </a:spcBef>
            </a:pPr>
            <a:r>
              <a:rPr lang="ru-RU" sz="1400" b="1" spc="27" dirty="0">
                <a:solidFill>
                  <a:schemeClr val="bg1"/>
                </a:solidFill>
                <a:cs typeface="Arial"/>
              </a:rPr>
              <a:t>Наименование организации</a:t>
            </a:r>
            <a:endParaRPr lang="ru-RU" sz="1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9897CA-B7E5-4627-BB52-405FE2742DD7}"/>
              </a:ext>
            </a:extLst>
          </p:cNvPr>
          <p:cNvSpPr/>
          <p:nvPr/>
        </p:nvSpPr>
        <p:spPr>
          <a:xfrm>
            <a:off x="2054924" y="4947078"/>
            <a:ext cx="466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06">
              <a:spcBef>
                <a:spcPts val="86"/>
              </a:spcBef>
            </a:pPr>
            <a:r>
              <a:rPr lang="ru-RU" sz="1200" spc="27" dirty="0">
                <a:solidFill>
                  <a:schemeClr val="bg1"/>
                </a:solidFill>
                <a:cs typeface="Arial"/>
              </a:rPr>
              <a:t>нет</a:t>
            </a:r>
            <a:endParaRPr lang="ru-RU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162C89F-D60B-4D97-A976-E38DFA8657E6}"/>
              </a:ext>
            </a:extLst>
          </p:cNvPr>
          <p:cNvSpPr txBox="1"/>
          <p:nvPr/>
        </p:nvSpPr>
        <p:spPr>
          <a:xfrm>
            <a:off x="4296000" y="6315415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2025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E51DA28-911D-447E-AC89-C568744F1D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3108" y="2568194"/>
            <a:ext cx="2654202" cy="939765"/>
          </a:xfrm>
          <a:prstGeom prst="rect">
            <a:avLst/>
          </a:prstGeo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E9897CA-B7E5-4627-BB52-405FE2742DD7}"/>
              </a:ext>
            </a:extLst>
          </p:cNvPr>
          <p:cNvSpPr/>
          <p:nvPr/>
        </p:nvSpPr>
        <p:spPr>
          <a:xfrm>
            <a:off x="2054924" y="3960381"/>
            <a:ext cx="4660814" cy="474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06">
              <a:spcBef>
                <a:spcPts val="86"/>
              </a:spcBef>
            </a:pPr>
            <a:r>
              <a:rPr lang="ru-RU" sz="1200" spc="27" dirty="0">
                <a:solidFill>
                  <a:schemeClr val="bg1"/>
                </a:solidFill>
                <a:cs typeface="Arial"/>
              </a:rPr>
              <a:t>Завершена концептуальная проработка. </a:t>
            </a:r>
          </a:p>
          <a:p>
            <a:pPr marL="11506">
              <a:spcBef>
                <a:spcPts val="86"/>
              </a:spcBef>
            </a:pPr>
            <a:r>
              <a:rPr lang="ru-RU" sz="1200" spc="27" dirty="0">
                <a:solidFill>
                  <a:schemeClr val="bg1"/>
                </a:solidFill>
                <a:cs typeface="Arial"/>
              </a:rPr>
              <a:t>Готовность для программирования </a:t>
            </a:r>
            <a:endParaRPr lang="ru-RU" sz="1200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B28919C-C033-4C18-A1E9-EF44E9B89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3582" y="2566320"/>
            <a:ext cx="2222418" cy="939765"/>
          </a:xfrm>
          <a:prstGeom prst="rect">
            <a:avLst/>
          </a:prstGeom>
          <a:ln>
            <a:noFill/>
          </a:ln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2F0C1F9-B6C4-4241-A72D-05030DEB24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2464" y="2566320"/>
            <a:ext cx="2857395" cy="93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0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17">
            <a:extLst>
              <a:ext uri="{FF2B5EF4-FFF2-40B4-BE49-F238E27FC236}">
                <a16:creationId xmlns:a16="http://schemas.microsoft.com/office/drawing/2014/main" id="{93B10E8F-AC53-4F8F-A28E-4A9BBB396169}"/>
              </a:ext>
            </a:extLst>
          </p:cNvPr>
          <p:cNvSpPr/>
          <p:nvPr/>
        </p:nvSpPr>
        <p:spPr>
          <a:xfrm>
            <a:off x="346074" y="4247351"/>
            <a:ext cx="11510964" cy="2158818"/>
          </a:xfrm>
          <a:prstGeom prst="roundRect">
            <a:avLst>
              <a:gd name="adj" fmla="val 5151"/>
            </a:avLst>
          </a:prstGeom>
          <a:solidFill>
            <a:schemeClr val="bg1">
              <a:alpha val="6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26E59-01A3-4028-AAF7-68E5AD92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проекта: проблема и решение</a:t>
            </a:r>
          </a:p>
        </p:txBody>
      </p:sp>
      <p:sp>
        <p:nvSpPr>
          <p:cNvPr id="3" name="Прямоугольник: скругленные углы 17">
            <a:extLst>
              <a:ext uri="{FF2B5EF4-FFF2-40B4-BE49-F238E27FC236}">
                <a16:creationId xmlns:a16="http://schemas.microsoft.com/office/drawing/2014/main" id="{F775F15D-0824-46C1-B236-EE064B617243}"/>
              </a:ext>
            </a:extLst>
          </p:cNvPr>
          <p:cNvSpPr/>
          <p:nvPr/>
        </p:nvSpPr>
        <p:spPr>
          <a:xfrm>
            <a:off x="346074" y="1015214"/>
            <a:ext cx="11510964" cy="3123907"/>
          </a:xfrm>
          <a:prstGeom prst="roundRect">
            <a:avLst>
              <a:gd name="adj" fmla="val 9908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B76069ED-5FE5-4781-BFEB-EBE528BB3622}"/>
              </a:ext>
            </a:extLst>
          </p:cNvPr>
          <p:cNvSpPr/>
          <p:nvPr/>
        </p:nvSpPr>
        <p:spPr>
          <a:xfrm>
            <a:off x="508557" y="1163678"/>
            <a:ext cx="285146" cy="285592"/>
          </a:xfrm>
          <a:custGeom>
            <a:avLst/>
            <a:gdLst/>
            <a:ahLst/>
            <a:cxnLst/>
            <a:rect l="l" t="t" r="r" b="b"/>
            <a:pathLst>
              <a:path w="405765" h="406400">
                <a:moveTo>
                  <a:pt x="215899" y="0"/>
                </a:moveTo>
                <a:lnTo>
                  <a:pt x="204469" y="0"/>
                </a:lnTo>
                <a:lnTo>
                  <a:pt x="164464" y="4444"/>
                </a:lnTo>
                <a:lnTo>
                  <a:pt x="125729" y="15239"/>
                </a:lnTo>
                <a:lnTo>
                  <a:pt x="82549" y="39369"/>
                </a:lnTo>
                <a:lnTo>
                  <a:pt x="53974" y="65404"/>
                </a:lnTo>
                <a:lnTo>
                  <a:pt x="29844" y="97789"/>
                </a:lnTo>
                <a:lnTo>
                  <a:pt x="12699" y="132079"/>
                </a:lnTo>
                <a:lnTo>
                  <a:pt x="1269" y="181609"/>
                </a:lnTo>
                <a:lnTo>
                  <a:pt x="634" y="194309"/>
                </a:lnTo>
                <a:lnTo>
                  <a:pt x="634" y="208914"/>
                </a:lnTo>
                <a:lnTo>
                  <a:pt x="6349" y="248919"/>
                </a:lnTo>
                <a:lnTo>
                  <a:pt x="18414" y="285749"/>
                </a:lnTo>
                <a:lnTo>
                  <a:pt x="43814" y="328294"/>
                </a:lnTo>
                <a:lnTo>
                  <a:pt x="52704" y="339089"/>
                </a:lnTo>
                <a:lnTo>
                  <a:pt x="1269" y="390524"/>
                </a:lnTo>
                <a:lnTo>
                  <a:pt x="0" y="393064"/>
                </a:lnTo>
                <a:lnTo>
                  <a:pt x="0" y="398144"/>
                </a:lnTo>
                <a:lnTo>
                  <a:pt x="1269" y="400684"/>
                </a:lnTo>
                <a:lnTo>
                  <a:pt x="6984" y="406399"/>
                </a:lnTo>
                <a:lnTo>
                  <a:pt x="13334" y="406399"/>
                </a:lnTo>
                <a:lnTo>
                  <a:pt x="66674" y="353059"/>
                </a:lnTo>
                <a:lnTo>
                  <a:pt x="99059" y="353059"/>
                </a:lnTo>
                <a:lnTo>
                  <a:pt x="64134" y="321944"/>
                </a:lnTo>
                <a:lnTo>
                  <a:pt x="40639" y="286384"/>
                </a:lnTo>
                <a:lnTo>
                  <a:pt x="25399" y="246379"/>
                </a:lnTo>
                <a:lnTo>
                  <a:pt x="20319" y="202564"/>
                </a:lnTo>
                <a:lnTo>
                  <a:pt x="20954" y="187324"/>
                </a:lnTo>
                <a:lnTo>
                  <a:pt x="29209" y="144779"/>
                </a:lnTo>
                <a:lnTo>
                  <a:pt x="47624" y="106044"/>
                </a:lnTo>
                <a:lnTo>
                  <a:pt x="73659" y="73024"/>
                </a:lnTo>
                <a:lnTo>
                  <a:pt x="106679" y="46989"/>
                </a:lnTo>
                <a:lnTo>
                  <a:pt x="145414" y="28574"/>
                </a:lnTo>
                <a:lnTo>
                  <a:pt x="187959" y="20319"/>
                </a:lnTo>
                <a:lnTo>
                  <a:pt x="203199" y="19684"/>
                </a:lnTo>
                <a:lnTo>
                  <a:pt x="290195" y="19684"/>
                </a:lnTo>
                <a:lnTo>
                  <a:pt x="280034" y="14604"/>
                </a:lnTo>
                <a:lnTo>
                  <a:pt x="241299" y="3809"/>
                </a:lnTo>
                <a:lnTo>
                  <a:pt x="215899" y="0"/>
                </a:lnTo>
                <a:close/>
              </a:path>
              <a:path w="405765" h="406400">
                <a:moveTo>
                  <a:pt x="99059" y="353059"/>
                </a:moveTo>
                <a:lnTo>
                  <a:pt x="66674" y="353059"/>
                </a:lnTo>
                <a:lnTo>
                  <a:pt x="68579" y="354329"/>
                </a:lnTo>
                <a:lnTo>
                  <a:pt x="99694" y="377189"/>
                </a:lnTo>
                <a:lnTo>
                  <a:pt x="134619" y="393699"/>
                </a:lnTo>
                <a:lnTo>
                  <a:pt x="172719" y="403224"/>
                </a:lnTo>
                <a:lnTo>
                  <a:pt x="198754" y="405129"/>
                </a:lnTo>
                <a:lnTo>
                  <a:pt x="212089" y="405129"/>
                </a:lnTo>
                <a:lnTo>
                  <a:pt x="252094" y="399414"/>
                </a:lnTo>
                <a:lnTo>
                  <a:pt x="288924" y="386714"/>
                </a:lnTo>
                <a:lnTo>
                  <a:pt x="290195" y="385444"/>
                </a:lnTo>
                <a:lnTo>
                  <a:pt x="203199" y="385444"/>
                </a:lnTo>
                <a:lnTo>
                  <a:pt x="187959" y="384809"/>
                </a:lnTo>
                <a:lnTo>
                  <a:pt x="145414" y="376554"/>
                </a:lnTo>
                <a:lnTo>
                  <a:pt x="106679" y="358139"/>
                </a:lnTo>
                <a:lnTo>
                  <a:pt x="99059" y="353059"/>
                </a:lnTo>
                <a:close/>
              </a:path>
              <a:path w="405765" h="406400">
                <a:moveTo>
                  <a:pt x="386080" y="116839"/>
                </a:moveTo>
                <a:lnTo>
                  <a:pt x="386080" y="202564"/>
                </a:lnTo>
                <a:lnTo>
                  <a:pt x="385445" y="217804"/>
                </a:lnTo>
                <a:lnTo>
                  <a:pt x="377189" y="260349"/>
                </a:lnTo>
                <a:lnTo>
                  <a:pt x="358774" y="299084"/>
                </a:lnTo>
                <a:lnTo>
                  <a:pt x="332739" y="332104"/>
                </a:lnTo>
                <a:lnTo>
                  <a:pt x="299720" y="358139"/>
                </a:lnTo>
                <a:lnTo>
                  <a:pt x="260984" y="376554"/>
                </a:lnTo>
                <a:lnTo>
                  <a:pt x="218439" y="384809"/>
                </a:lnTo>
                <a:lnTo>
                  <a:pt x="203199" y="385444"/>
                </a:lnTo>
                <a:lnTo>
                  <a:pt x="290195" y="385444"/>
                </a:lnTo>
                <a:lnTo>
                  <a:pt x="331470" y="359409"/>
                </a:lnTo>
                <a:lnTo>
                  <a:pt x="360045" y="330199"/>
                </a:lnTo>
                <a:lnTo>
                  <a:pt x="382270" y="297179"/>
                </a:lnTo>
                <a:lnTo>
                  <a:pt x="396874" y="261619"/>
                </a:lnTo>
                <a:lnTo>
                  <a:pt x="405764" y="212089"/>
                </a:lnTo>
                <a:lnTo>
                  <a:pt x="405764" y="197484"/>
                </a:lnTo>
                <a:lnTo>
                  <a:pt x="400049" y="156844"/>
                </a:lnTo>
                <a:lnTo>
                  <a:pt x="387984" y="120014"/>
                </a:lnTo>
                <a:lnTo>
                  <a:pt x="386080" y="116839"/>
                </a:lnTo>
                <a:close/>
              </a:path>
              <a:path w="405765" h="406400">
                <a:moveTo>
                  <a:pt x="208914" y="270509"/>
                </a:moveTo>
                <a:lnTo>
                  <a:pt x="197484" y="270509"/>
                </a:lnTo>
                <a:lnTo>
                  <a:pt x="193039" y="274954"/>
                </a:lnTo>
                <a:lnTo>
                  <a:pt x="193039" y="285749"/>
                </a:lnTo>
                <a:lnTo>
                  <a:pt x="197484" y="290194"/>
                </a:lnTo>
                <a:lnTo>
                  <a:pt x="208914" y="290194"/>
                </a:lnTo>
                <a:lnTo>
                  <a:pt x="213359" y="285749"/>
                </a:lnTo>
                <a:lnTo>
                  <a:pt x="213359" y="274954"/>
                </a:lnTo>
                <a:lnTo>
                  <a:pt x="208914" y="270509"/>
                </a:lnTo>
                <a:close/>
              </a:path>
              <a:path w="405765" h="406400">
                <a:moveTo>
                  <a:pt x="208914" y="114934"/>
                </a:moveTo>
                <a:lnTo>
                  <a:pt x="197484" y="114934"/>
                </a:lnTo>
                <a:lnTo>
                  <a:pt x="193039" y="119379"/>
                </a:lnTo>
                <a:lnTo>
                  <a:pt x="193039" y="233044"/>
                </a:lnTo>
                <a:lnTo>
                  <a:pt x="197484" y="237489"/>
                </a:lnTo>
                <a:lnTo>
                  <a:pt x="208914" y="237489"/>
                </a:lnTo>
                <a:lnTo>
                  <a:pt x="213359" y="233044"/>
                </a:lnTo>
                <a:lnTo>
                  <a:pt x="213359" y="119379"/>
                </a:lnTo>
                <a:lnTo>
                  <a:pt x="208914" y="114934"/>
                </a:lnTo>
                <a:close/>
              </a:path>
              <a:path w="405765" h="406400">
                <a:moveTo>
                  <a:pt x="290195" y="19684"/>
                </a:moveTo>
                <a:lnTo>
                  <a:pt x="203199" y="19684"/>
                </a:lnTo>
                <a:lnTo>
                  <a:pt x="218439" y="20319"/>
                </a:lnTo>
                <a:lnTo>
                  <a:pt x="233044" y="21589"/>
                </a:lnTo>
                <a:lnTo>
                  <a:pt x="274320" y="33654"/>
                </a:lnTo>
                <a:lnTo>
                  <a:pt x="311149" y="54609"/>
                </a:lnTo>
                <a:lnTo>
                  <a:pt x="342264" y="83184"/>
                </a:lnTo>
                <a:lnTo>
                  <a:pt x="365759" y="118744"/>
                </a:lnTo>
                <a:lnTo>
                  <a:pt x="380999" y="158749"/>
                </a:lnTo>
                <a:lnTo>
                  <a:pt x="386080" y="202564"/>
                </a:lnTo>
                <a:lnTo>
                  <a:pt x="386080" y="116839"/>
                </a:lnTo>
                <a:lnTo>
                  <a:pt x="362584" y="77469"/>
                </a:lnTo>
                <a:lnTo>
                  <a:pt x="333374" y="47624"/>
                </a:lnTo>
                <a:lnTo>
                  <a:pt x="300989" y="25399"/>
                </a:lnTo>
                <a:lnTo>
                  <a:pt x="290195" y="1968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117C54AE-57F3-4F94-B13C-B86D1F571F50}"/>
              </a:ext>
            </a:extLst>
          </p:cNvPr>
          <p:cNvSpPr/>
          <p:nvPr/>
        </p:nvSpPr>
        <p:spPr>
          <a:xfrm>
            <a:off x="426993" y="4364975"/>
            <a:ext cx="315481" cy="377746"/>
          </a:xfrm>
          <a:prstGeom prst="rect">
            <a:avLst/>
          </a:prstGeom>
          <a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0ADB6E7C-4C88-4153-AC93-9D2933C142C5}"/>
              </a:ext>
            </a:extLst>
          </p:cNvPr>
          <p:cNvSpPr txBox="1"/>
          <p:nvPr/>
        </p:nvSpPr>
        <p:spPr>
          <a:xfrm>
            <a:off x="508556" y="1557616"/>
            <a:ext cx="11348482" cy="25051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ru-RU" dirty="0"/>
              <a:t>Проект «</a:t>
            </a:r>
            <a:r>
              <a:rPr lang="en-US" dirty="0"/>
              <a:t>Semantic ARIS</a:t>
            </a:r>
            <a:r>
              <a:rPr lang="ru-RU" dirty="0"/>
              <a:t>» - семантическое моделирование </a:t>
            </a:r>
            <a:r>
              <a:rPr lang="ru-RU" dirty="0" err="1"/>
              <a:t>верхнеуровневых</a:t>
            </a:r>
            <a:r>
              <a:rPr lang="ru-RU" dirty="0"/>
              <a:t> бизнес процессов организации решает проблему формализации знаний о предприятии и его бизнес-процессов. Проблема: Качественная формализация знаний о предприятии (городе, государстве) в рамках концепции «Архитектура предприятия» (</a:t>
            </a:r>
            <a:r>
              <a:rPr lang="en-US" dirty="0"/>
              <a:t>Enterprise Architecture</a:t>
            </a:r>
            <a:r>
              <a:rPr lang="ru-RU" dirty="0"/>
              <a:t>, </a:t>
            </a:r>
            <a:r>
              <a:rPr lang="en-US" dirty="0"/>
              <a:t>EA</a:t>
            </a:r>
            <a:r>
              <a:rPr lang="ru-RU" dirty="0"/>
              <a:t>) и Управление бизнес-процессами (</a:t>
            </a:r>
            <a:r>
              <a:rPr lang="en-US" dirty="0"/>
              <a:t>Business Process Management</a:t>
            </a:r>
            <a:r>
              <a:rPr lang="ru-RU" dirty="0"/>
              <a:t>, BPM). </a:t>
            </a:r>
          </a:p>
          <a:p>
            <a:r>
              <a:rPr lang="en-US" dirty="0"/>
              <a:t>Semantic ARIS </a:t>
            </a:r>
            <a:r>
              <a:rPr lang="ru-RU" dirty="0"/>
              <a:t>показывает как наиболее важную составляющую предприятия – его </a:t>
            </a:r>
            <a:r>
              <a:rPr lang="ru-RU" dirty="0" err="1"/>
              <a:t>верхнеуровневые</a:t>
            </a:r>
            <a:r>
              <a:rPr lang="ru-RU" dirty="0"/>
              <a:t> процессы – формализовать на семантических технологиях. </a:t>
            </a:r>
            <a:r>
              <a:rPr lang="en-US" dirty="0"/>
              <a:t>Semantic ARIS </a:t>
            </a:r>
            <a:r>
              <a:rPr lang="ru-RU" dirty="0"/>
              <a:t>берет ключевые подходы (концепт) в части </a:t>
            </a:r>
            <a:r>
              <a:rPr lang="en-US" dirty="0"/>
              <a:t>EA </a:t>
            </a:r>
            <a:r>
              <a:rPr lang="ru-RU" dirty="0"/>
              <a:t>/ </a:t>
            </a:r>
            <a:r>
              <a:rPr lang="en-US" dirty="0"/>
              <a:t>BPM </a:t>
            </a:r>
            <a:r>
              <a:rPr lang="ru-RU" dirty="0"/>
              <a:t>от </a:t>
            </a:r>
            <a:r>
              <a:rPr lang="en-US" dirty="0"/>
              <a:t>ARIS</a:t>
            </a:r>
            <a:r>
              <a:rPr lang="ru-RU" dirty="0"/>
              <a:t> (</a:t>
            </a:r>
            <a:r>
              <a:rPr lang="en-US" dirty="0"/>
              <a:t>ARIS </a:t>
            </a:r>
            <a:r>
              <a:rPr lang="ru-RU" dirty="0"/>
              <a:t>от </a:t>
            </a:r>
            <a:r>
              <a:rPr lang="en-US" dirty="0"/>
              <a:t>IDS </a:t>
            </a:r>
            <a:r>
              <a:rPr lang="en-US" dirty="0" err="1"/>
              <a:t>Scheer</a:t>
            </a:r>
            <a:r>
              <a:rPr lang="ru-RU" dirty="0"/>
              <a:t>) и реализует его на семантических технологиях. 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C355214-F6B6-4432-9CD0-651E190346ED}"/>
              </a:ext>
            </a:extLst>
          </p:cNvPr>
          <p:cNvSpPr txBox="1"/>
          <p:nvPr/>
        </p:nvSpPr>
        <p:spPr>
          <a:xfrm>
            <a:off x="925851" y="1163678"/>
            <a:ext cx="1472786" cy="2855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 marR="82550">
              <a:lnSpc>
                <a:spcPct val="125400"/>
              </a:lnSpc>
            </a:pPr>
            <a:r>
              <a:rPr lang="ru-RU" sz="1600" b="1" dirty="0">
                <a:solidFill>
                  <a:schemeClr val="accent1"/>
                </a:solidFill>
                <a:ea typeface="Ebrima" panose="02000000000000000000" pitchFamily="2" charset="0"/>
                <a:cs typeface="Ebrima" panose="02000000000000000000" pitchFamily="2" charset="0"/>
              </a:rPr>
              <a:t>Проблема</a:t>
            </a:r>
            <a:endParaRPr sz="1600" b="1" dirty="0">
              <a:solidFill>
                <a:schemeClr val="accent1"/>
              </a:solidFill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F2B99AA-CAB7-4A10-9C23-5D2C00A2BE6D}"/>
              </a:ext>
            </a:extLst>
          </p:cNvPr>
          <p:cNvSpPr txBox="1"/>
          <p:nvPr/>
        </p:nvSpPr>
        <p:spPr>
          <a:xfrm>
            <a:off x="508556" y="4850951"/>
            <a:ext cx="11348482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ru-RU" dirty="0"/>
              <a:t>На данный момент нет реализации </a:t>
            </a:r>
            <a:r>
              <a:rPr lang="en-US" dirty="0"/>
              <a:t>EA </a:t>
            </a:r>
            <a:r>
              <a:rPr lang="ru-RU" dirty="0"/>
              <a:t>/ </a:t>
            </a:r>
            <a:r>
              <a:rPr lang="en-US" dirty="0"/>
              <a:t>BPM framework </a:t>
            </a:r>
            <a:r>
              <a:rPr lang="ru-RU" dirty="0"/>
              <a:t>на семантических технологиях, например, </a:t>
            </a:r>
            <a:r>
              <a:rPr lang="en-US" dirty="0"/>
              <a:t>RDF</a:t>
            </a:r>
            <a:r>
              <a:rPr lang="ru-RU" dirty="0"/>
              <a:t>-</a:t>
            </a:r>
            <a:r>
              <a:rPr lang="en-US" dirty="0"/>
              <a:t>based</a:t>
            </a:r>
            <a:r>
              <a:rPr lang="ru-RU" dirty="0"/>
              <a:t> (</a:t>
            </a:r>
            <a:r>
              <a:rPr lang="en-US" dirty="0"/>
              <a:t>Linked Data</a:t>
            </a:r>
            <a:r>
              <a:rPr lang="ru-RU" dirty="0"/>
              <a:t>). Современные </a:t>
            </a:r>
            <a:r>
              <a:rPr lang="en-US" dirty="0"/>
              <a:t>EA </a:t>
            </a:r>
            <a:r>
              <a:rPr lang="ru-RU" dirty="0"/>
              <a:t>/ </a:t>
            </a:r>
            <a:r>
              <a:rPr lang="en-US" dirty="0"/>
              <a:t>BPM </a:t>
            </a:r>
            <a:r>
              <a:rPr lang="ru-RU" dirty="0"/>
              <a:t>решения (инструменты) не используют семантический стек (</a:t>
            </a:r>
            <a:r>
              <a:rPr lang="en-US" dirty="0"/>
              <a:t>Linked Data</a:t>
            </a:r>
            <a:r>
              <a:rPr lang="ru-RU" dirty="0"/>
              <a:t>) и в основном повторяют классический концепт </a:t>
            </a:r>
            <a:r>
              <a:rPr lang="en-US" dirty="0"/>
              <a:t>ARIS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Отечественные примеры </a:t>
            </a:r>
            <a:r>
              <a:rPr lang="en-US" dirty="0"/>
              <a:t>ARIS</a:t>
            </a:r>
            <a:r>
              <a:rPr lang="ru-RU" dirty="0"/>
              <a:t>-подобных систем</a:t>
            </a:r>
            <a:r>
              <a:rPr lang="en-US" dirty="0"/>
              <a:t>: </a:t>
            </a:r>
            <a:r>
              <a:rPr lang="en-US" dirty="0" err="1"/>
              <a:t>Sila</a:t>
            </a:r>
            <a:r>
              <a:rPr lang="en-US" dirty="0"/>
              <a:t> Union, Business Studio, Process Studio (PIX)</a:t>
            </a:r>
            <a:endParaRPr lang="ru-RU" dirty="0"/>
          </a:p>
          <a:p>
            <a:r>
              <a:rPr lang="ru-RU" dirty="0"/>
              <a:t>  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ABDF22E-E926-4F35-B2A5-2B3F9781EA86}"/>
              </a:ext>
            </a:extLst>
          </p:cNvPr>
          <p:cNvSpPr txBox="1"/>
          <p:nvPr/>
        </p:nvSpPr>
        <p:spPr>
          <a:xfrm>
            <a:off x="830347" y="4462395"/>
            <a:ext cx="2811504" cy="2855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 marR="82550">
              <a:lnSpc>
                <a:spcPct val="125400"/>
              </a:lnSpc>
            </a:pPr>
            <a:r>
              <a:rPr lang="ru-RU" sz="1600" b="1" dirty="0">
                <a:solidFill>
                  <a:schemeClr val="accent1"/>
                </a:solidFill>
                <a:ea typeface="Ebrima" panose="02000000000000000000" pitchFamily="2" charset="0"/>
                <a:cs typeface="Ebrima" panose="02000000000000000000" pitchFamily="2" charset="0"/>
              </a:rPr>
              <a:t>Варианты решения</a:t>
            </a:r>
            <a:endParaRPr sz="1600" b="1" dirty="0">
              <a:solidFill>
                <a:schemeClr val="accent1"/>
              </a:solidFill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B445C9F0-E1B6-405A-8FD8-CEBABA2B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CCC-B943-4AE6-BE04-AB7B8921650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53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17">
            <a:extLst>
              <a:ext uri="{FF2B5EF4-FFF2-40B4-BE49-F238E27FC236}">
                <a16:creationId xmlns:a16="http://schemas.microsoft.com/office/drawing/2014/main" id="{93B10E8F-AC53-4F8F-A28E-4A9BBB396169}"/>
              </a:ext>
            </a:extLst>
          </p:cNvPr>
          <p:cNvSpPr/>
          <p:nvPr/>
        </p:nvSpPr>
        <p:spPr>
          <a:xfrm>
            <a:off x="346074" y="3166049"/>
            <a:ext cx="11510964" cy="3250625"/>
          </a:xfrm>
          <a:prstGeom prst="roundRect">
            <a:avLst>
              <a:gd name="adj" fmla="val 5151"/>
            </a:avLst>
          </a:prstGeom>
          <a:solidFill>
            <a:schemeClr val="bg1">
              <a:alpha val="60000"/>
            </a:schemeClr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26E59-01A3-4028-AAF7-68E5AD92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проекта: проблема и решение</a:t>
            </a:r>
          </a:p>
        </p:txBody>
      </p:sp>
      <p:sp>
        <p:nvSpPr>
          <p:cNvPr id="3" name="Прямоугольник: скругленные углы 17">
            <a:extLst>
              <a:ext uri="{FF2B5EF4-FFF2-40B4-BE49-F238E27FC236}">
                <a16:creationId xmlns:a16="http://schemas.microsoft.com/office/drawing/2014/main" id="{F775F15D-0824-46C1-B236-EE064B617243}"/>
              </a:ext>
            </a:extLst>
          </p:cNvPr>
          <p:cNvSpPr/>
          <p:nvPr/>
        </p:nvSpPr>
        <p:spPr>
          <a:xfrm>
            <a:off x="346074" y="1015215"/>
            <a:ext cx="11510964" cy="2036017"/>
          </a:xfrm>
          <a:prstGeom prst="roundRect">
            <a:avLst>
              <a:gd name="adj" fmla="val 9908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0ADB6E7C-4C88-4153-AC93-9D2933C142C5}"/>
              </a:ext>
            </a:extLst>
          </p:cNvPr>
          <p:cNvSpPr txBox="1"/>
          <p:nvPr/>
        </p:nvSpPr>
        <p:spPr>
          <a:xfrm>
            <a:off x="508556" y="1616547"/>
            <a:ext cx="11348482" cy="16126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57"/>
            <a:r>
              <a:rPr lang="en-US" dirty="0"/>
              <a:t>Semantic ARIS </a:t>
            </a:r>
            <a:r>
              <a:rPr lang="ru-RU" dirty="0"/>
              <a:t>показывает как </a:t>
            </a:r>
            <a:r>
              <a:rPr lang="ru-RU" dirty="0" err="1"/>
              <a:t>верхнеуровневые</a:t>
            </a:r>
            <a:r>
              <a:rPr lang="ru-RU" dirty="0"/>
              <a:t> процессы компании формализовать в классическом концепте (</a:t>
            </a:r>
            <a:r>
              <a:rPr lang="en-US" dirty="0"/>
              <a:t>ARIS</a:t>
            </a:r>
            <a:r>
              <a:rPr lang="ru-RU" dirty="0"/>
              <a:t>-подобном, </a:t>
            </a:r>
            <a:r>
              <a:rPr lang="en-US" dirty="0"/>
              <a:t>ARIS</a:t>
            </a:r>
            <a:r>
              <a:rPr lang="ru-RU" dirty="0"/>
              <a:t>-</a:t>
            </a:r>
            <a:r>
              <a:rPr lang="en-US" dirty="0"/>
              <a:t>based</a:t>
            </a:r>
            <a:r>
              <a:rPr lang="ru-RU" dirty="0"/>
              <a:t>) на семантических технологиях (</a:t>
            </a:r>
            <a:r>
              <a:rPr lang="en-US" dirty="0"/>
              <a:t>Linked Data</a:t>
            </a:r>
            <a:r>
              <a:rPr lang="ru-RU" dirty="0"/>
              <a:t>). Это классическое моделирование бизнес-процессов «на языке знаний». Только семантические технологии позволяют описывать нечто «как знания» и строить полноценный граф знаний предприятия EKG (</a:t>
            </a:r>
            <a:r>
              <a:rPr lang="ru-RU" dirty="0" err="1"/>
              <a:t>Enterprise</a:t>
            </a:r>
            <a:r>
              <a:rPr lang="ru-RU" dirty="0"/>
              <a:t> </a:t>
            </a:r>
            <a:r>
              <a:rPr lang="ru-RU" dirty="0" err="1"/>
              <a:t>Knowledge</a:t>
            </a:r>
            <a:r>
              <a:rPr lang="ru-RU" dirty="0"/>
              <a:t> </a:t>
            </a:r>
            <a:r>
              <a:rPr lang="ru-RU" dirty="0" err="1"/>
              <a:t>Graph</a:t>
            </a:r>
            <a:r>
              <a:rPr lang="ru-RU" dirty="0"/>
              <a:t>).</a:t>
            </a:r>
          </a:p>
          <a:p>
            <a:pPr marL="12657"/>
            <a:endParaRPr lang="ru-RU" sz="1400" dirty="0">
              <a:latin typeface="Bahnschrift" panose="020B0502040204020203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C355214-F6B6-4432-9CD0-651E190346ED}"/>
              </a:ext>
            </a:extLst>
          </p:cNvPr>
          <p:cNvSpPr txBox="1"/>
          <p:nvPr/>
        </p:nvSpPr>
        <p:spPr>
          <a:xfrm>
            <a:off x="925851" y="1163678"/>
            <a:ext cx="1472786" cy="2855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 marR="82550">
              <a:lnSpc>
                <a:spcPct val="125400"/>
              </a:lnSpc>
            </a:pPr>
            <a:r>
              <a:rPr lang="ru-RU" sz="1600" b="1" dirty="0">
                <a:solidFill>
                  <a:schemeClr val="accent3"/>
                </a:solidFill>
                <a:ea typeface="Ebrima" panose="02000000000000000000" pitchFamily="2" charset="0"/>
                <a:cs typeface="Ebrima" panose="02000000000000000000" pitchFamily="2" charset="0"/>
              </a:rPr>
              <a:t>Проект</a:t>
            </a:r>
            <a:endParaRPr sz="1600" b="1" dirty="0">
              <a:solidFill>
                <a:schemeClr val="accent3"/>
              </a:solidFill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F2B99AA-CAB7-4A10-9C23-5D2C00A2BE6D}"/>
              </a:ext>
            </a:extLst>
          </p:cNvPr>
          <p:cNvSpPr txBox="1"/>
          <p:nvPr/>
        </p:nvSpPr>
        <p:spPr>
          <a:xfrm>
            <a:off x="508556" y="3582131"/>
            <a:ext cx="11348482" cy="195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ru-RU" dirty="0"/>
              <a:t>Уникальность проекта в том, что: </a:t>
            </a:r>
          </a:p>
          <a:p>
            <a:r>
              <a:rPr lang="ru-RU" dirty="0"/>
              <a:t>- на данный момент нет реализации </a:t>
            </a:r>
            <a:r>
              <a:rPr lang="en-US" dirty="0"/>
              <a:t>EA </a:t>
            </a:r>
            <a:r>
              <a:rPr lang="ru-RU" dirty="0"/>
              <a:t>/ </a:t>
            </a:r>
            <a:r>
              <a:rPr lang="en-US" dirty="0"/>
              <a:t>BPM framework </a:t>
            </a:r>
            <a:r>
              <a:rPr lang="ru-RU" dirty="0"/>
              <a:t>на семантических технологиях, например, </a:t>
            </a:r>
            <a:r>
              <a:rPr lang="en-US" dirty="0"/>
              <a:t>RDF</a:t>
            </a:r>
            <a:r>
              <a:rPr lang="ru-RU" dirty="0"/>
              <a:t>-</a:t>
            </a:r>
            <a:r>
              <a:rPr lang="en-US" dirty="0"/>
              <a:t>based</a:t>
            </a:r>
            <a:r>
              <a:rPr lang="ru-RU" dirty="0"/>
              <a:t> (</a:t>
            </a:r>
            <a:r>
              <a:rPr lang="en-US" dirty="0"/>
              <a:t>Linked Data</a:t>
            </a:r>
            <a:r>
              <a:rPr lang="ru-RU" dirty="0"/>
              <a:t>). </a:t>
            </a:r>
          </a:p>
          <a:p>
            <a:pPr marL="285750" indent="-285750">
              <a:buFontTx/>
              <a:buChar char="-"/>
            </a:pPr>
            <a:r>
              <a:rPr lang="ru-RU" dirty="0"/>
              <a:t>современные </a:t>
            </a:r>
            <a:r>
              <a:rPr lang="en-US" dirty="0"/>
              <a:t>EA </a:t>
            </a:r>
            <a:r>
              <a:rPr lang="ru-RU" dirty="0"/>
              <a:t>/ </a:t>
            </a:r>
            <a:r>
              <a:rPr lang="en-US" dirty="0"/>
              <a:t>BPM </a:t>
            </a:r>
            <a:r>
              <a:rPr lang="ru-RU" dirty="0"/>
              <a:t>решения (инструменты) не используют семантический стек (</a:t>
            </a:r>
            <a:r>
              <a:rPr lang="en-US" dirty="0"/>
              <a:t>Linked Data</a:t>
            </a:r>
            <a:r>
              <a:rPr lang="ru-RU" dirty="0"/>
              <a:t>) и в основном повторяют классический концепт </a:t>
            </a:r>
            <a:r>
              <a:rPr lang="en-US" dirty="0"/>
              <a:t>ARIS</a:t>
            </a:r>
            <a:r>
              <a:rPr lang="ru-RU" dirty="0"/>
              <a:t>.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сочетание технологий </a:t>
            </a:r>
            <a:r>
              <a:rPr lang="en-US" dirty="0"/>
              <a:t>ARIS</a:t>
            </a:r>
            <a:r>
              <a:rPr lang="ru-RU" dirty="0"/>
              <a:t>-</a:t>
            </a:r>
            <a:r>
              <a:rPr lang="en-US" dirty="0"/>
              <a:t>based</a:t>
            </a:r>
            <a:r>
              <a:rPr lang="ru-RU" dirty="0"/>
              <a:t> (общий концепт)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RDF-based (</a:t>
            </a:r>
            <a:r>
              <a:rPr lang="ru-RU" dirty="0"/>
              <a:t>семантический движок) позволят реализацию </a:t>
            </a:r>
            <a:r>
              <a:rPr lang="en-US" dirty="0"/>
              <a:t>EA </a:t>
            </a:r>
            <a:r>
              <a:rPr lang="ru-RU" dirty="0"/>
              <a:t>/ </a:t>
            </a:r>
            <a:r>
              <a:rPr lang="en-US" dirty="0"/>
              <a:t>BPM </a:t>
            </a:r>
            <a:r>
              <a:rPr lang="ru-RU" dirty="0"/>
              <a:t>инструментов как систему знаний (</a:t>
            </a:r>
            <a:r>
              <a:rPr lang="en-US" dirty="0"/>
              <a:t>EKG)</a:t>
            </a:r>
            <a:endParaRPr lang="ru-RU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ABDF22E-E926-4F35-B2A5-2B3F9781EA86}"/>
              </a:ext>
            </a:extLst>
          </p:cNvPr>
          <p:cNvSpPr txBox="1"/>
          <p:nvPr/>
        </p:nvSpPr>
        <p:spPr>
          <a:xfrm>
            <a:off x="925851" y="3181724"/>
            <a:ext cx="2811504" cy="2855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 marR="82550">
              <a:lnSpc>
                <a:spcPct val="125400"/>
              </a:lnSpc>
            </a:pPr>
            <a:r>
              <a:rPr lang="ru-RU" sz="1600" b="1" dirty="0">
                <a:solidFill>
                  <a:schemeClr val="accent3"/>
                </a:solidFill>
                <a:ea typeface="Ebrima" panose="02000000000000000000" pitchFamily="2" charset="0"/>
                <a:cs typeface="Ebrima" panose="02000000000000000000" pitchFamily="2" charset="0"/>
              </a:rPr>
              <a:t>Решение</a:t>
            </a:r>
            <a:endParaRPr sz="1600" b="1" dirty="0">
              <a:solidFill>
                <a:schemeClr val="accent3"/>
              </a:solidFill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BBD4EB0-826C-4850-9347-BE530F7E9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222" y="3166049"/>
            <a:ext cx="396000" cy="396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33FF0F3-6BC3-482C-BA80-BE20E21F9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222" y="1113808"/>
            <a:ext cx="396000" cy="396000"/>
          </a:xfrm>
          <a:prstGeom prst="rect">
            <a:avLst/>
          </a:prstGeom>
        </p:spPr>
      </p:pic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360CBBD3-031C-4F2E-814C-ABD148CB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CCC-B943-4AE6-BE04-AB7B8921650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14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17">
            <a:extLst>
              <a:ext uri="{FF2B5EF4-FFF2-40B4-BE49-F238E27FC236}">
                <a16:creationId xmlns:a16="http://schemas.microsoft.com/office/drawing/2014/main" id="{93B10E8F-AC53-4F8F-A28E-4A9BBB396169}"/>
              </a:ext>
            </a:extLst>
          </p:cNvPr>
          <p:cNvSpPr/>
          <p:nvPr/>
        </p:nvSpPr>
        <p:spPr>
          <a:xfrm>
            <a:off x="346074" y="1015217"/>
            <a:ext cx="11510964" cy="5401458"/>
          </a:xfrm>
          <a:prstGeom prst="roundRect">
            <a:avLst>
              <a:gd name="adj" fmla="val 5151"/>
            </a:avLst>
          </a:prstGeom>
          <a:solidFill>
            <a:schemeClr val="bg1">
              <a:alpha val="60000"/>
            </a:schemeClr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26E59-01A3-4028-AAF7-68E5AD92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Обоснование инновационности проекта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0ADB6E7C-4C88-4153-AC93-9D2933C142C5}"/>
              </a:ext>
            </a:extLst>
          </p:cNvPr>
          <p:cNvSpPr txBox="1"/>
          <p:nvPr/>
        </p:nvSpPr>
        <p:spPr>
          <a:xfrm>
            <a:off x="508555" y="1616547"/>
            <a:ext cx="10927231" cy="25051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ru-RU" dirty="0"/>
              <a:t>Общий замысел «</a:t>
            </a:r>
            <a:r>
              <a:rPr lang="en-US" dirty="0"/>
              <a:t>ARIS </a:t>
            </a:r>
            <a:r>
              <a:rPr lang="ru-RU" dirty="0"/>
              <a:t>от </a:t>
            </a:r>
            <a:r>
              <a:rPr lang="en-US" dirty="0"/>
              <a:t>IDS </a:t>
            </a:r>
            <a:r>
              <a:rPr lang="en-US" dirty="0" err="1"/>
              <a:t>Scheer</a:t>
            </a:r>
            <a:r>
              <a:rPr lang="en-US" dirty="0"/>
              <a:t> vs Semantic ARIS</a:t>
            </a:r>
            <a:r>
              <a:rPr lang="ru-RU" dirty="0"/>
              <a:t>» схож с переходом от </a:t>
            </a:r>
            <a:r>
              <a:rPr lang="ru-RU" dirty="0" err="1"/>
              <a:t>Web</a:t>
            </a:r>
            <a:r>
              <a:rPr lang="ru-RU" dirty="0"/>
              <a:t> к Semantic </a:t>
            </a:r>
            <a:r>
              <a:rPr lang="ru-RU" dirty="0" err="1"/>
              <a:t>Web</a:t>
            </a:r>
            <a:r>
              <a:rPr lang="ru-RU" dirty="0"/>
              <a:t> или инструментально: «</a:t>
            </a:r>
            <a:r>
              <a:rPr lang="ru-RU" dirty="0" err="1"/>
              <a:t>MediaWiki</a:t>
            </a:r>
            <a:r>
              <a:rPr lang="ru-RU" dirty="0"/>
              <a:t> </a:t>
            </a:r>
            <a:r>
              <a:rPr lang="ru-RU" dirty="0" err="1"/>
              <a:t>vs</a:t>
            </a:r>
            <a:r>
              <a:rPr lang="ru-RU" dirty="0"/>
              <a:t> Semantic </a:t>
            </a:r>
            <a:r>
              <a:rPr lang="ru-RU" dirty="0" err="1"/>
              <a:t>MediaWiki</a:t>
            </a:r>
            <a:r>
              <a:rPr lang="ru-RU" dirty="0"/>
              <a:t>». </a:t>
            </a:r>
          </a:p>
          <a:p>
            <a:r>
              <a:rPr lang="ru-RU" dirty="0"/>
              <a:t>Semantic ARIS – это внедрение в инструменты BPM и EA технологий </a:t>
            </a:r>
            <a:r>
              <a:rPr lang="ru-RU" dirty="0" err="1"/>
              <a:t>knowledge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 на стандартах </a:t>
            </a:r>
            <a:r>
              <a:rPr lang="ru-RU" dirty="0" err="1"/>
              <a:t>Linked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(LD). </a:t>
            </a:r>
          </a:p>
          <a:p>
            <a:endParaRPr lang="en-US" dirty="0"/>
          </a:p>
          <a:p>
            <a:r>
              <a:rPr lang="ru-RU" dirty="0"/>
              <a:t>Современные </a:t>
            </a:r>
            <a:r>
              <a:rPr lang="en-US" dirty="0"/>
              <a:t>EA </a:t>
            </a:r>
            <a:r>
              <a:rPr lang="ru-RU" dirty="0"/>
              <a:t>/ </a:t>
            </a:r>
            <a:r>
              <a:rPr lang="en-US" dirty="0"/>
              <a:t>BPM </a:t>
            </a:r>
            <a:r>
              <a:rPr lang="ru-RU" dirty="0"/>
              <a:t>решения (инструменты) не используют семантический стек (</a:t>
            </a:r>
            <a:r>
              <a:rPr lang="en-US" dirty="0"/>
              <a:t>Linked Data</a:t>
            </a:r>
            <a:r>
              <a:rPr lang="ru-RU" dirty="0"/>
              <a:t>), а применение </a:t>
            </a:r>
            <a:r>
              <a:rPr lang="en-US" dirty="0"/>
              <a:t>LD</a:t>
            </a:r>
            <a:r>
              <a:rPr lang="ru-RU" dirty="0"/>
              <a:t>-технологий (</a:t>
            </a:r>
            <a:r>
              <a:rPr lang="en-US" dirty="0"/>
              <a:t>LD</a:t>
            </a:r>
            <a:r>
              <a:rPr lang="ru-RU" dirty="0"/>
              <a:t>-стек технологий) выведет </a:t>
            </a:r>
            <a:r>
              <a:rPr lang="en-US" dirty="0"/>
              <a:t>EA </a:t>
            </a:r>
            <a:r>
              <a:rPr lang="ru-RU" dirty="0"/>
              <a:t>/ </a:t>
            </a:r>
            <a:r>
              <a:rPr lang="en-US" dirty="0"/>
              <a:t>BPM </a:t>
            </a:r>
            <a:r>
              <a:rPr lang="ru-RU" dirty="0"/>
              <a:t>решения на новый технологический уровень – уровень управления знаниями на технологиях управления знаниями. 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C355214-F6B6-4432-9CD0-651E190346ED}"/>
              </a:ext>
            </a:extLst>
          </p:cNvPr>
          <p:cNvSpPr txBox="1"/>
          <p:nvPr/>
        </p:nvSpPr>
        <p:spPr>
          <a:xfrm>
            <a:off x="925850" y="1163678"/>
            <a:ext cx="2257187" cy="2855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 marR="82550">
              <a:lnSpc>
                <a:spcPct val="125400"/>
              </a:lnSpc>
            </a:pPr>
            <a:r>
              <a:rPr lang="ru-RU" sz="1600" b="1" dirty="0">
                <a:solidFill>
                  <a:schemeClr val="accent2"/>
                </a:solidFill>
                <a:ea typeface="Ebrima" panose="02000000000000000000" pitchFamily="2" charset="0"/>
                <a:cs typeface="Ebrima" panose="02000000000000000000" pitchFamily="2" charset="0"/>
              </a:rPr>
              <a:t>Инновационность</a:t>
            </a: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75E9C24B-D226-41D1-88E4-60ECF3599F82}"/>
              </a:ext>
            </a:extLst>
          </p:cNvPr>
          <p:cNvSpPr/>
          <p:nvPr/>
        </p:nvSpPr>
        <p:spPr>
          <a:xfrm>
            <a:off x="508555" y="1140528"/>
            <a:ext cx="282488" cy="376264"/>
          </a:xfrm>
          <a:prstGeom prst="rect">
            <a:avLst/>
          </a:prstGeom>
          <a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1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F67D47-D95B-4BF0-9176-C51BE84E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CCC-B943-4AE6-BE04-AB7B8921650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50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EDD443E6-3B0B-4CDE-88FF-BE758EFC07D6}"/>
              </a:ext>
            </a:extLst>
          </p:cNvPr>
          <p:cNvSpPr/>
          <p:nvPr/>
        </p:nvSpPr>
        <p:spPr>
          <a:xfrm>
            <a:off x="6288450" y="3577452"/>
            <a:ext cx="5568588" cy="2839224"/>
          </a:xfrm>
          <a:prstGeom prst="roundRect">
            <a:avLst>
              <a:gd name="adj" fmla="val 5151"/>
            </a:avLst>
          </a:prstGeom>
          <a:solidFill>
            <a:schemeClr val="bg1">
              <a:alpha val="60000"/>
            </a:schemeClr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17">
            <a:extLst>
              <a:ext uri="{FF2B5EF4-FFF2-40B4-BE49-F238E27FC236}">
                <a16:creationId xmlns:a16="http://schemas.microsoft.com/office/drawing/2014/main" id="{93B10E8F-AC53-4F8F-A28E-4A9BBB396169}"/>
              </a:ext>
            </a:extLst>
          </p:cNvPr>
          <p:cNvSpPr/>
          <p:nvPr/>
        </p:nvSpPr>
        <p:spPr>
          <a:xfrm>
            <a:off x="346074" y="3577452"/>
            <a:ext cx="5568588" cy="2839224"/>
          </a:xfrm>
          <a:prstGeom prst="roundRect">
            <a:avLst>
              <a:gd name="adj" fmla="val 5151"/>
            </a:avLst>
          </a:prstGeom>
          <a:solidFill>
            <a:schemeClr val="bg1">
              <a:alpha val="60000"/>
            </a:schemeClr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RDF-based</a:t>
            </a: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26E59-01A3-4028-AAF7-68E5AD92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Обоснование технологичности решения</a:t>
            </a:r>
          </a:p>
        </p:txBody>
      </p:sp>
      <p:sp>
        <p:nvSpPr>
          <p:cNvPr id="3" name="Прямоугольник: скругленные углы 17">
            <a:extLst>
              <a:ext uri="{FF2B5EF4-FFF2-40B4-BE49-F238E27FC236}">
                <a16:creationId xmlns:a16="http://schemas.microsoft.com/office/drawing/2014/main" id="{F775F15D-0824-46C1-B236-EE064B617243}"/>
              </a:ext>
            </a:extLst>
          </p:cNvPr>
          <p:cNvSpPr/>
          <p:nvPr/>
        </p:nvSpPr>
        <p:spPr>
          <a:xfrm>
            <a:off x="346074" y="1015215"/>
            <a:ext cx="11510964" cy="2265333"/>
          </a:xfrm>
          <a:prstGeom prst="roundRect">
            <a:avLst>
              <a:gd name="adj" fmla="val 9908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0ADB6E7C-4C88-4153-AC93-9D2933C142C5}"/>
              </a:ext>
            </a:extLst>
          </p:cNvPr>
          <p:cNvSpPr txBox="1"/>
          <p:nvPr/>
        </p:nvSpPr>
        <p:spPr>
          <a:xfrm>
            <a:off x="508555" y="1616547"/>
            <a:ext cx="11124001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57"/>
            <a:r>
              <a:rPr lang="ru-RU" sz="1400" dirty="0"/>
              <a:t>Сочетание технологий </a:t>
            </a:r>
            <a:r>
              <a:rPr lang="en-US" sz="1400" dirty="0"/>
              <a:t>ARIS</a:t>
            </a:r>
            <a:r>
              <a:rPr lang="ru-RU" sz="1400" dirty="0"/>
              <a:t>-</a:t>
            </a:r>
            <a:r>
              <a:rPr lang="en-US" sz="1400" dirty="0"/>
              <a:t>based</a:t>
            </a:r>
            <a:r>
              <a:rPr lang="ru-RU" sz="1400" dirty="0"/>
              <a:t> (общий концепт)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en-US" sz="1400" dirty="0"/>
              <a:t>RDF-based (</a:t>
            </a:r>
            <a:r>
              <a:rPr lang="ru-RU" sz="1400" dirty="0"/>
              <a:t>семантический движок) позволят реализацию </a:t>
            </a:r>
            <a:r>
              <a:rPr lang="en-US" sz="1400" dirty="0"/>
              <a:t>EA </a:t>
            </a:r>
            <a:r>
              <a:rPr lang="ru-RU" sz="1400" dirty="0"/>
              <a:t>/ </a:t>
            </a:r>
            <a:r>
              <a:rPr lang="en-US" sz="1400" dirty="0"/>
              <a:t>BPM </a:t>
            </a:r>
            <a:r>
              <a:rPr lang="ru-RU" sz="1400" dirty="0"/>
              <a:t>инструментов как систему знаний (</a:t>
            </a:r>
            <a:r>
              <a:rPr lang="en-US" sz="1400" dirty="0"/>
              <a:t>EKG)</a:t>
            </a:r>
            <a:r>
              <a:rPr lang="ru-RU" sz="1400" dirty="0"/>
              <a:t>.</a:t>
            </a:r>
          </a:p>
          <a:p>
            <a:pPr marL="12657"/>
            <a:r>
              <a:rPr lang="ru-RU" sz="1400" dirty="0"/>
              <a:t>Современные </a:t>
            </a:r>
            <a:r>
              <a:rPr lang="en-US" sz="1400" dirty="0"/>
              <a:t>EA </a:t>
            </a:r>
            <a:r>
              <a:rPr lang="ru-RU" sz="1400" dirty="0"/>
              <a:t>/ </a:t>
            </a:r>
            <a:r>
              <a:rPr lang="en-US" sz="1400" dirty="0"/>
              <a:t>BPM </a:t>
            </a:r>
            <a:r>
              <a:rPr lang="ru-RU" sz="1400" dirty="0"/>
              <a:t>решения (инструменты) не используют семантический стек (</a:t>
            </a:r>
            <a:r>
              <a:rPr lang="en-US" sz="1400" dirty="0"/>
              <a:t>Linked Data</a:t>
            </a:r>
            <a:r>
              <a:rPr lang="ru-RU" sz="1400" dirty="0"/>
              <a:t>),</a:t>
            </a:r>
          </a:p>
          <a:p>
            <a:pPr marL="12657"/>
            <a:endParaRPr lang="en-US" sz="140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C355214-F6B6-4432-9CD0-651E190346ED}"/>
              </a:ext>
            </a:extLst>
          </p:cNvPr>
          <p:cNvSpPr txBox="1"/>
          <p:nvPr/>
        </p:nvSpPr>
        <p:spPr>
          <a:xfrm>
            <a:off x="925850" y="1163678"/>
            <a:ext cx="5170149" cy="2855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 marR="82550">
              <a:lnSpc>
                <a:spcPct val="125400"/>
              </a:lnSpc>
            </a:pPr>
            <a:r>
              <a:rPr lang="ru-RU" sz="1600" b="1" dirty="0">
                <a:ea typeface="Ebrima" panose="02000000000000000000" pitchFamily="2" charset="0"/>
                <a:cs typeface="Ebrima" panose="02000000000000000000" pitchFamily="2" charset="0"/>
              </a:rPr>
              <a:t>Технологические особенности проекта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F2B99AA-CAB7-4A10-9C23-5D2C00A2BE6D}"/>
              </a:ext>
            </a:extLst>
          </p:cNvPr>
          <p:cNvSpPr txBox="1"/>
          <p:nvPr/>
        </p:nvSpPr>
        <p:spPr>
          <a:xfrm>
            <a:off x="508556" y="4469244"/>
            <a:ext cx="5406107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72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/>
              <a:t>Встраивание семантического движка (</a:t>
            </a:r>
            <a:r>
              <a:rPr lang="en-US" sz="1400" dirty="0"/>
              <a:t>RDF</a:t>
            </a:r>
            <a:r>
              <a:rPr lang="ru-RU" sz="1400" dirty="0"/>
              <a:t> </a:t>
            </a:r>
            <a:r>
              <a:rPr lang="en-US" sz="1400" dirty="0"/>
              <a:t>/ </a:t>
            </a:r>
            <a:r>
              <a:rPr lang="en-US" sz="1400" dirty="0" err="1"/>
              <a:t>TriG</a:t>
            </a:r>
            <a:r>
              <a:rPr lang="en-US" sz="1400" dirty="0"/>
              <a:t>, SPAQRL </a:t>
            </a:r>
            <a:r>
              <a:rPr lang="ru-RU" sz="1400" dirty="0"/>
              <a:t>и т.п.) в классический концепт (инструмент) моделирования процессов и архитектур (</a:t>
            </a:r>
            <a:r>
              <a:rPr lang="en-US" sz="1400" dirty="0"/>
              <a:t>ARIS-based)</a:t>
            </a:r>
            <a:endParaRPr lang="ru-RU" sz="1400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ABDF22E-E926-4F35-B2A5-2B3F9781EA86}"/>
              </a:ext>
            </a:extLst>
          </p:cNvPr>
          <p:cNvSpPr txBox="1"/>
          <p:nvPr/>
        </p:nvSpPr>
        <p:spPr>
          <a:xfrm>
            <a:off x="925851" y="3800507"/>
            <a:ext cx="4305906" cy="5933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 marR="82550">
              <a:lnSpc>
                <a:spcPct val="125400"/>
              </a:lnSpc>
            </a:pPr>
            <a:r>
              <a:rPr lang="ru-RU" sz="1600" b="1" dirty="0">
                <a:ea typeface="Ebrima" panose="02000000000000000000" pitchFamily="2" charset="0"/>
                <a:cs typeface="Ebrima" panose="02000000000000000000" pitchFamily="2" charset="0"/>
              </a:rPr>
              <a:t>Уникальность и преимущества технологии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C23A923E-B293-4EC2-977D-B7FFBC9ACF4A}"/>
              </a:ext>
            </a:extLst>
          </p:cNvPr>
          <p:cNvSpPr txBox="1"/>
          <p:nvPr/>
        </p:nvSpPr>
        <p:spPr>
          <a:xfrm>
            <a:off x="6887448" y="3800507"/>
            <a:ext cx="4305906" cy="5933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 marR="82550">
              <a:lnSpc>
                <a:spcPct val="125400"/>
              </a:lnSpc>
            </a:pPr>
            <a:r>
              <a:rPr lang="ru-RU" sz="1600" b="1" dirty="0">
                <a:ea typeface="Ebrima" panose="02000000000000000000" pitchFamily="2" charset="0"/>
                <a:cs typeface="Ebrima" panose="02000000000000000000" pitchFamily="2" charset="0"/>
              </a:rPr>
              <a:t>Конкурирующие смежные технологии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D6367F10-F48B-4C70-B3C7-D5069E0D20C2}"/>
              </a:ext>
            </a:extLst>
          </p:cNvPr>
          <p:cNvSpPr txBox="1"/>
          <p:nvPr/>
        </p:nvSpPr>
        <p:spPr>
          <a:xfrm>
            <a:off x="6439819" y="4469244"/>
            <a:ext cx="540610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400" dirty="0"/>
              <a:t>Классические технологии моделирования, применяемые в инструментах </a:t>
            </a:r>
            <a:r>
              <a:rPr lang="en-US" sz="1400" dirty="0"/>
              <a:t>ARIS </a:t>
            </a:r>
            <a:r>
              <a:rPr lang="ru-RU" sz="1400" dirty="0"/>
              <a:t>и </a:t>
            </a:r>
            <a:r>
              <a:rPr lang="en-US" sz="1400" dirty="0"/>
              <a:t>ARIS-based</a:t>
            </a:r>
            <a:r>
              <a:rPr lang="ru-RU" sz="1400" dirty="0"/>
              <a:t> 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08897A6-6ABE-4326-9D92-ABE8437D6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9819" y="3800507"/>
            <a:ext cx="396000" cy="3960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E74E561-16C2-415C-B78F-011C434D2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974" y="1131494"/>
            <a:ext cx="396000" cy="39600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E90741C-72E9-4F5A-897E-83798F50A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312" y="3778277"/>
            <a:ext cx="396000" cy="396000"/>
          </a:xfrm>
          <a:prstGeom prst="rect">
            <a:avLst/>
          </a:prstGeom>
        </p:spPr>
      </p:pic>
      <p:sp>
        <p:nvSpPr>
          <p:cNvPr id="25" name="Номер слайда 24">
            <a:extLst>
              <a:ext uri="{FF2B5EF4-FFF2-40B4-BE49-F238E27FC236}">
                <a16:creationId xmlns:a16="http://schemas.microsoft.com/office/drawing/2014/main" id="{D3A6227E-BCAA-451B-9C09-675CC930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CCC-B943-4AE6-BE04-AB7B8921650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86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BEFBF24-49D4-4B21-8675-174EFF46499F}"/>
              </a:ext>
            </a:extLst>
          </p:cNvPr>
          <p:cNvSpPr/>
          <p:nvPr/>
        </p:nvSpPr>
        <p:spPr>
          <a:xfrm>
            <a:off x="346074" y="3879603"/>
            <a:ext cx="11508076" cy="2476755"/>
          </a:xfrm>
          <a:prstGeom prst="roundRect">
            <a:avLst>
              <a:gd name="adj" fmla="val 3651"/>
            </a:avLst>
          </a:prstGeom>
          <a:solidFill>
            <a:schemeClr val="bg1">
              <a:alpha val="60000"/>
            </a:schemeClr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: скругленные углы 17">
            <a:extLst>
              <a:ext uri="{FF2B5EF4-FFF2-40B4-BE49-F238E27FC236}">
                <a16:creationId xmlns:a16="http://schemas.microsoft.com/office/drawing/2014/main" id="{44C642BC-1961-4437-B3A3-0D76FB7D0F44}"/>
              </a:ext>
            </a:extLst>
          </p:cNvPr>
          <p:cNvSpPr/>
          <p:nvPr/>
        </p:nvSpPr>
        <p:spPr>
          <a:xfrm>
            <a:off x="346073" y="1015217"/>
            <a:ext cx="11509200" cy="2413784"/>
          </a:xfrm>
          <a:prstGeom prst="roundRect">
            <a:avLst>
              <a:gd name="adj" fmla="val 4080"/>
            </a:avLst>
          </a:prstGeom>
          <a:solidFill>
            <a:schemeClr val="bg1">
              <a:alpha val="60000"/>
            </a:schemeClr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20F5E625-7E73-47EE-825D-B78D847BB76B}"/>
              </a:ext>
            </a:extLst>
          </p:cNvPr>
          <p:cNvSpPr txBox="1"/>
          <p:nvPr/>
        </p:nvSpPr>
        <p:spPr>
          <a:xfrm>
            <a:off x="508555" y="1697685"/>
            <a:ext cx="11345595" cy="19665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06">
              <a:spcBef>
                <a:spcPts val="86"/>
              </a:spcBef>
            </a:pPr>
            <a:r>
              <a:rPr lang="ru-RU" dirty="0"/>
              <a:t>Стадия развития проекта: Завершена концептуальная проработка. Имеется готовность для программирования решения (продукта). </a:t>
            </a:r>
          </a:p>
          <a:p>
            <a:r>
              <a:rPr lang="ru-RU" dirty="0"/>
              <a:t>Завершены формирование и формализация концепции проекта и продукта (</a:t>
            </a:r>
            <a:r>
              <a:rPr lang="en-US" dirty="0"/>
              <a:t>ARIS</a:t>
            </a:r>
            <a:r>
              <a:rPr lang="ru-RU" dirty="0"/>
              <a:t>-</a:t>
            </a:r>
            <a:r>
              <a:rPr lang="en-US" dirty="0"/>
              <a:t>based</a:t>
            </a:r>
            <a:r>
              <a:rPr lang="ru-RU" dirty="0"/>
              <a:t> + </a:t>
            </a:r>
            <a:r>
              <a:rPr lang="en-US" dirty="0"/>
              <a:t>RDF</a:t>
            </a:r>
            <a:r>
              <a:rPr lang="ru-RU" dirty="0"/>
              <a:t>-</a:t>
            </a:r>
            <a:r>
              <a:rPr lang="en-US" dirty="0"/>
              <a:t>based</a:t>
            </a:r>
            <a:r>
              <a:rPr lang="ru-RU" dirty="0"/>
              <a:t>).</a:t>
            </a:r>
          </a:p>
          <a:p>
            <a:endParaRPr lang="ru-RU" dirty="0"/>
          </a:p>
          <a:p>
            <a:r>
              <a:rPr lang="ru-RU" dirty="0"/>
              <a:t>Научных исследований для реализации проекта не требуется. </a:t>
            </a:r>
          </a:p>
          <a:p>
            <a:pPr marL="29972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4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8CA39565-720B-4884-BC5E-59501A79AA68}"/>
              </a:ext>
            </a:extLst>
          </p:cNvPr>
          <p:cNvSpPr txBox="1"/>
          <p:nvPr/>
        </p:nvSpPr>
        <p:spPr>
          <a:xfrm>
            <a:off x="925851" y="1238271"/>
            <a:ext cx="4305906" cy="2855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 marR="82550">
              <a:lnSpc>
                <a:spcPct val="125400"/>
              </a:lnSpc>
            </a:pPr>
            <a:r>
              <a:rPr lang="ru-RU" sz="1600" b="1" dirty="0">
                <a:ea typeface="Ebrima" panose="02000000000000000000" pitchFamily="2" charset="0"/>
                <a:cs typeface="Ebrima" panose="02000000000000000000" pitchFamily="2" charset="0"/>
              </a:rPr>
              <a:t>Стадия и дальнейшая реализация</a:t>
            </a: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98D8DFE9-BFDB-413E-9340-ABA0019E155F}"/>
              </a:ext>
            </a:extLst>
          </p:cNvPr>
          <p:cNvSpPr txBox="1"/>
          <p:nvPr/>
        </p:nvSpPr>
        <p:spPr>
          <a:xfrm>
            <a:off x="1028978" y="4102658"/>
            <a:ext cx="634718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 marR="82550">
              <a:lnSpc>
                <a:spcPct val="125400"/>
              </a:lnSpc>
            </a:pPr>
            <a:r>
              <a:rPr lang="ru-RU" sz="1600" b="1" dirty="0">
                <a:ea typeface="Ebrima" panose="02000000000000000000" pitchFamily="2" charset="0"/>
                <a:cs typeface="Ebrima" panose="02000000000000000000" pitchFamily="2" charset="0"/>
              </a:rPr>
              <a:t>Необходимые для реализации ресурсы</a:t>
            </a: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129D1908-1133-41E6-B8C8-C131BA312735}"/>
              </a:ext>
            </a:extLst>
          </p:cNvPr>
          <p:cNvSpPr txBox="1"/>
          <p:nvPr/>
        </p:nvSpPr>
        <p:spPr>
          <a:xfrm>
            <a:off x="581349" y="4771395"/>
            <a:ext cx="11272801" cy="13971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ru-RU" b="1" dirty="0"/>
              <a:t>Дорожная карта развития проекта</a:t>
            </a:r>
            <a:endParaRPr lang="ru-RU" dirty="0"/>
          </a:p>
          <a:p>
            <a:r>
              <a:rPr lang="ru-RU" dirty="0"/>
              <a:t>1 Получение бюджета (1 млн. руб.) и поиск (наем) программистов, 2 мес.</a:t>
            </a:r>
          </a:p>
          <a:p>
            <a:r>
              <a:rPr lang="ru-RU" dirty="0"/>
              <a:t>2 </a:t>
            </a:r>
            <a:r>
              <a:rPr lang="en-US" dirty="0"/>
              <a:t>agile</a:t>
            </a:r>
            <a:r>
              <a:rPr lang="ru-RU" dirty="0"/>
              <a:t> – разработка, 8 мес.</a:t>
            </a:r>
          </a:p>
          <a:p>
            <a:r>
              <a:rPr lang="ru-RU" dirty="0"/>
              <a:t>3 </a:t>
            </a:r>
            <a:r>
              <a:rPr lang="ru-RU" dirty="0" err="1"/>
              <a:t>beta</a:t>
            </a:r>
            <a:r>
              <a:rPr lang="ru-RU" dirty="0"/>
              <a:t> </a:t>
            </a:r>
            <a:r>
              <a:rPr lang="ru-RU" dirty="0" err="1"/>
              <a:t>testing</a:t>
            </a:r>
            <a:r>
              <a:rPr lang="ru-RU" dirty="0"/>
              <a:t> с привлечением </a:t>
            </a:r>
            <a:r>
              <a:rPr lang="ru-RU" dirty="0" err="1"/>
              <a:t>тестировщиков</a:t>
            </a:r>
            <a:r>
              <a:rPr lang="ru-RU" dirty="0"/>
              <a:t> профильных ТГ-каналов (</a:t>
            </a:r>
            <a:r>
              <a:rPr lang="en-US" dirty="0"/>
              <a:t>BPM</a:t>
            </a:r>
            <a:r>
              <a:rPr lang="ru-RU" dirty="0"/>
              <a:t>), 2 мес.</a:t>
            </a:r>
          </a:p>
          <a:p>
            <a:r>
              <a:rPr lang="ru-RU" dirty="0"/>
              <a:t>Таким образом, срок выхода продукта (срок реализации проекта) – 1 год.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26E59-01A3-4028-AAF7-68E5AD92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Дорожная карта проекта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727C2ED-419D-4007-9FA8-DAAEF517E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350" y="4103578"/>
            <a:ext cx="324000" cy="32400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7DBD2A4-6547-469B-BA14-69FCEA982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206" y="1239191"/>
            <a:ext cx="324000" cy="32400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80015DA-880C-4C8D-B249-21B559F1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CCC-B943-4AE6-BE04-AB7B8921650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95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: скругленные углы 17">
            <a:extLst>
              <a:ext uri="{FF2B5EF4-FFF2-40B4-BE49-F238E27FC236}">
                <a16:creationId xmlns:a16="http://schemas.microsoft.com/office/drawing/2014/main" id="{44C642BC-1961-4437-B3A3-0D76FB7D0F44}"/>
              </a:ext>
            </a:extLst>
          </p:cNvPr>
          <p:cNvSpPr/>
          <p:nvPr/>
        </p:nvSpPr>
        <p:spPr>
          <a:xfrm>
            <a:off x="315386" y="943876"/>
            <a:ext cx="11509200" cy="2835550"/>
          </a:xfrm>
          <a:prstGeom prst="roundRect">
            <a:avLst>
              <a:gd name="adj" fmla="val 4080"/>
            </a:avLst>
          </a:prstGeom>
          <a:solidFill>
            <a:schemeClr val="bg1">
              <a:alpha val="60000"/>
            </a:schemeClr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20F5E625-7E73-47EE-825D-B78D847BB76B}"/>
              </a:ext>
            </a:extLst>
          </p:cNvPr>
          <p:cNvSpPr txBox="1"/>
          <p:nvPr/>
        </p:nvSpPr>
        <p:spPr>
          <a:xfrm>
            <a:off x="508556" y="1746918"/>
            <a:ext cx="1131603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72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Научно-публицистический задел по проекту (Общая концепция BPM </a:t>
            </a:r>
            <a:r>
              <a:rPr lang="ru-RU" dirty="0" err="1"/>
              <a:t>vs</a:t>
            </a:r>
            <a:r>
              <a:rPr lang="ru-RU" dirty="0"/>
              <a:t> </a:t>
            </a:r>
            <a:r>
              <a:rPr lang="ru-RU" dirty="0" err="1"/>
              <a:t>semantic</a:t>
            </a:r>
            <a:r>
              <a:rPr lang="en-US" dirty="0"/>
              <a:t> </a:t>
            </a:r>
            <a:r>
              <a:rPr lang="ru-RU" dirty="0"/>
              <a:t>BPM изложена в статьях</a:t>
            </a:r>
            <a:r>
              <a:rPr lang="en-US" dirty="0"/>
              <a:t>) </a:t>
            </a:r>
            <a:r>
              <a:rPr lang="ru-RU" dirty="0"/>
              <a:t>представлен двумя статьями: </a:t>
            </a: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8CA39565-720B-4884-BC5E-59501A79AA68}"/>
              </a:ext>
            </a:extLst>
          </p:cNvPr>
          <p:cNvSpPr txBox="1"/>
          <p:nvPr/>
        </p:nvSpPr>
        <p:spPr>
          <a:xfrm>
            <a:off x="865498" y="1254761"/>
            <a:ext cx="6384648" cy="2855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 marR="82550">
              <a:lnSpc>
                <a:spcPct val="125400"/>
              </a:lnSpc>
            </a:pPr>
            <a:r>
              <a:rPr lang="ru-RU" sz="1600" b="1" dirty="0">
                <a:ea typeface="Ebrima" panose="02000000000000000000" pitchFamily="2" charset="0"/>
                <a:cs typeface="Ebrima" panose="02000000000000000000" pitchFamily="2" charset="0"/>
              </a:rPr>
              <a:t>Научно-публицистический задел 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26E59-01A3-4028-AAF7-68E5AD92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Информационный задел о проекте</a:t>
            </a:r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2401CAEF-905A-4D99-92FC-6F8134DC74B8}"/>
              </a:ext>
            </a:extLst>
          </p:cNvPr>
          <p:cNvSpPr txBox="1"/>
          <p:nvPr/>
        </p:nvSpPr>
        <p:spPr>
          <a:xfrm>
            <a:off x="411970" y="2343394"/>
            <a:ext cx="11412615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100" dirty="0"/>
              <a:t>Публикации:</a:t>
            </a:r>
          </a:p>
          <a:p>
            <a:r>
              <a:rPr lang="ru-RU" u="sng" dirty="0">
                <a:hlinkClick r:id="rId2"/>
              </a:rPr>
              <a:t>Semantic BPM. Семантика и синтаксис бизнес-процессов</a:t>
            </a:r>
            <a:r>
              <a:rPr lang="en-US" u="sng" dirty="0"/>
              <a:t> </a:t>
            </a:r>
          </a:p>
          <a:p>
            <a:r>
              <a:rPr lang="en-US" dirty="0"/>
              <a:t>https://habr.com/ru/articles/795883/</a:t>
            </a:r>
            <a:endParaRPr lang="ru-RU" dirty="0"/>
          </a:p>
          <a:p>
            <a:r>
              <a:rPr lang="ru-RU" u="sng" dirty="0">
                <a:hlinkClick r:id="rId3"/>
              </a:rPr>
              <a:t>Semantic BPM. Онтологическое моделирование </a:t>
            </a:r>
            <a:r>
              <a:rPr lang="ru-RU" u="sng" dirty="0" err="1">
                <a:hlinkClick r:id="rId3"/>
              </a:rPr>
              <a:t>верхнеуровневых</a:t>
            </a:r>
            <a:r>
              <a:rPr lang="ru-RU" u="sng" dirty="0">
                <a:hlinkClick r:id="rId3"/>
              </a:rPr>
              <a:t> процессов. VAD</a:t>
            </a:r>
            <a:endParaRPr lang="en-US" u="sng" dirty="0"/>
          </a:p>
          <a:p>
            <a:r>
              <a:rPr lang="en-US" dirty="0"/>
              <a:t>https://habr.com/ru/articles/828266/</a:t>
            </a:r>
            <a:endParaRPr lang="ru-RU" dirty="0"/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4BC72D8D-144C-4829-B217-62FD16C69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3368" y="1199557"/>
            <a:ext cx="396000" cy="396000"/>
          </a:xfrm>
          <a:prstGeom prst="rect">
            <a:avLst/>
          </a:prstGeom>
        </p:spPr>
      </p:pic>
      <p:sp>
        <p:nvSpPr>
          <p:cNvPr id="39" name="Номер слайда 38">
            <a:extLst>
              <a:ext uri="{FF2B5EF4-FFF2-40B4-BE49-F238E27FC236}">
                <a16:creationId xmlns:a16="http://schemas.microsoft.com/office/drawing/2014/main" id="{510793DA-8F9C-44F8-8461-AC62A44F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CCC-B943-4AE6-BE04-AB7B8921650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152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: скругленные углы 17">
            <a:extLst>
              <a:ext uri="{FF2B5EF4-FFF2-40B4-BE49-F238E27FC236}">
                <a16:creationId xmlns:a16="http://schemas.microsoft.com/office/drawing/2014/main" id="{44C642BC-1961-4437-B3A3-0D76FB7D0F44}"/>
              </a:ext>
            </a:extLst>
          </p:cNvPr>
          <p:cNvSpPr/>
          <p:nvPr/>
        </p:nvSpPr>
        <p:spPr>
          <a:xfrm>
            <a:off x="346074" y="1015215"/>
            <a:ext cx="11083925" cy="2692261"/>
          </a:xfrm>
          <a:prstGeom prst="roundRect">
            <a:avLst>
              <a:gd name="adj" fmla="val 4080"/>
            </a:avLst>
          </a:prstGeom>
          <a:solidFill>
            <a:schemeClr val="bg1">
              <a:alpha val="6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20F5E625-7E73-47EE-825D-B78D847BB76B}"/>
              </a:ext>
            </a:extLst>
          </p:cNvPr>
          <p:cNvSpPr txBox="1"/>
          <p:nvPr/>
        </p:nvSpPr>
        <p:spPr>
          <a:xfrm>
            <a:off x="508556" y="1907008"/>
            <a:ext cx="10605560" cy="168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ru-RU" dirty="0"/>
              <a:t>Один из вариантов реализации проекта – это </a:t>
            </a:r>
            <a:r>
              <a:rPr lang="en-US" dirty="0"/>
              <a:t>Open Source </a:t>
            </a:r>
            <a:r>
              <a:rPr lang="ru-RU" dirty="0"/>
              <a:t>проект с лицензией </a:t>
            </a:r>
            <a:r>
              <a:rPr lang="en-US" dirty="0"/>
              <a:t>MIT license</a:t>
            </a:r>
            <a:r>
              <a:rPr lang="ru-RU" dirty="0"/>
              <a:t> (или подобной, например, BSD). Для монетизации проекта может быть кроме </a:t>
            </a:r>
            <a:r>
              <a:rPr lang="en-US" dirty="0"/>
              <a:t>Community</a:t>
            </a:r>
            <a:r>
              <a:rPr lang="ru-RU" dirty="0"/>
              <a:t> (</a:t>
            </a:r>
            <a:r>
              <a:rPr lang="en-US" dirty="0"/>
              <a:t>free</a:t>
            </a:r>
            <a:r>
              <a:rPr lang="ru-RU" dirty="0"/>
              <a:t>) реализована версия </a:t>
            </a:r>
            <a:r>
              <a:rPr lang="en-US" dirty="0"/>
              <a:t>Professional </a:t>
            </a:r>
            <a:r>
              <a:rPr lang="ru-RU" dirty="0"/>
              <a:t>с коммерческим типом лицензии. </a:t>
            </a:r>
          </a:p>
          <a:p>
            <a:r>
              <a:rPr lang="ru-RU" dirty="0"/>
              <a:t>Версия </a:t>
            </a:r>
            <a:r>
              <a:rPr lang="en-US" dirty="0"/>
              <a:t>Community</a:t>
            </a:r>
            <a:r>
              <a:rPr lang="ru-RU" dirty="0"/>
              <a:t> будет содержать базовый функционал, а версия </a:t>
            </a:r>
            <a:r>
              <a:rPr lang="en-US" dirty="0"/>
              <a:t>Professional</a:t>
            </a:r>
            <a:r>
              <a:rPr lang="ru-RU" dirty="0"/>
              <a:t> – расширенный.</a:t>
            </a:r>
          </a:p>
          <a:p>
            <a:pPr marL="29972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400" dirty="0"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8CA39565-720B-4884-BC5E-59501A79AA68}"/>
              </a:ext>
            </a:extLst>
          </p:cNvPr>
          <p:cNvSpPr txBox="1"/>
          <p:nvPr/>
        </p:nvSpPr>
        <p:spPr>
          <a:xfrm>
            <a:off x="925851" y="1238271"/>
            <a:ext cx="4305906" cy="2855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 marR="82550">
              <a:lnSpc>
                <a:spcPct val="125400"/>
              </a:lnSpc>
            </a:pPr>
            <a:r>
              <a:rPr lang="ru-RU" sz="1600" b="1" dirty="0">
                <a:ea typeface="Ebrima" panose="02000000000000000000" pitchFamily="2" charset="0"/>
                <a:cs typeface="Ebrima" panose="02000000000000000000" pitchFamily="2" charset="0"/>
              </a:rPr>
              <a:t>Интеллектуальная собственность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26E59-01A3-4028-AAF7-68E5AD92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интеллектуальной собственности</a:t>
            </a: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62697C8C-B3BB-4839-950F-AEE21C1F22CF}"/>
              </a:ext>
            </a:extLst>
          </p:cNvPr>
          <p:cNvSpPr/>
          <p:nvPr/>
        </p:nvSpPr>
        <p:spPr>
          <a:xfrm>
            <a:off x="508556" y="1249568"/>
            <a:ext cx="272132" cy="354947"/>
          </a:xfrm>
          <a:prstGeom prst="rect">
            <a:avLst/>
          </a:prstGeom>
          <a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1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B01047-B7C4-45C6-BDE7-6BE18C0E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DCCCC-B943-4AE6-BE04-AB7B8921650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221171"/>
      </p:ext>
    </p:extLst>
  </p:cSld>
  <p:clrMapOvr>
    <a:masterClrMapping/>
  </p:clrMapOvr>
</p:sld>
</file>

<file path=ppt/theme/theme1.xml><?xml version="1.0" encoding="utf-8"?>
<a:theme xmlns:a="http://schemas.openxmlformats.org/drawingml/2006/main" name="Для Академия инноваторов 16_9">
  <a:themeElements>
    <a:clrScheme name="Новатор 2024">
      <a:dk1>
        <a:sysClr val="windowText" lastClr="000000"/>
      </a:dk1>
      <a:lt1>
        <a:sysClr val="window" lastClr="FFFFFF"/>
      </a:lt1>
      <a:dk2>
        <a:srgbClr val="44546A"/>
      </a:dk2>
      <a:lt2>
        <a:srgbClr val="E5E7E9"/>
      </a:lt2>
      <a:accent1>
        <a:srgbClr val="ED33A3"/>
      </a:accent1>
      <a:accent2>
        <a:srgbClr val="6F46C7"/>
      </a:accent2>
      <a:accent3>
        <a:srgbClr val="5F9FDF"/>
      </a:accent3>
      <a:accent4>
        <a:srgbClr val="12D6A7"/>
      </a:accent4>
      <a:accent5>
        <a:srgbClr val="FFAC76"/>
      </a:accent5>
      <a:accent6>
        <a:srgbClr val="302C61"/>
      </a:accent6>
      <a:hlink>
        <a:srgbClr val="0070C0"/>
      </a:hlink>
      <a:folHlink>
        <a:srgbClr val="7030A0"/>
      </a:folHlink>
    </a:clrScheme>
    <a:fontScheme name="Другая 14">
      <a:majorFont>
        <a:latin typeface="Segoe UI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Для Академия инноваторов 16_9" id="{1723B771-A24B-45DA-B7CE-887A7FB91DED}" vid="{FE7ADCA1-0705-4BF5-AEC5-34FB9D7ACE5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Для Академия инноваторов 16_9</Template>
  <TotalTime>1886</TotalTime>
  <Words>1576</Words>
  <Application>Microsoft Office PowerPoint</Application>
  <PresentationFormat>Широкоэкранный</PresentationFormat>
  <Paragraphs>159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Bahnschrift</vt:lpstr>
      <vt:lpstr>Calibri</vt:lpstr>
      <vt:lpstr>Segoe UI</vt:lpstr>
      <vt:lpstr>Verdana</vt:lpstr>
      <vt:lpstr>Для Академия инноваторов 16_9</vt:lpstr>
      <vt:lpstr>Презентация PowerPoint</vt:lpstr>
      <vt:lpstr>Semantic ARIS. Семантическое моделирование верхнеуровневых бизнес процессов организации</vt:lpstr>
      <vt:lpstr>Описание проекта: проблема и решение</vt:lpstr>
      <vt:lpstr>Описание проекта: проблема и решение</vt:lpstr>
      <vt:lpstr>Обоснование инновационности проекта</vt:lpstr>
      <vt:lpstr>Обоснование технологичности решения</vt:lpstr>
      <vt:lpstr>Дорожная карта проекта</vt:lpstr>
      <vt:lpstr>Информационный задел о проекте</vt:lpstr>
      <vt:lpstr>Защита интеллектуальной собственности</vt:lpstr>
      <vt:lpstr>Конкурентный анализ</vt:lpstr>
      <vt:lpstr>Конкурентный анализ</vt:lpstr>
      <vt:lpstr>Экономическая значимость проекта</vt:lpstr>
      <vt:lpstr>Бизнес-модель</vt:lpstr>
      <vt:lpstr>Бизнес-модель</vt:lpstr>
      <vt:lpstr>Текущие результаты проекта и планы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Юшкова</dc:creator>
  <cp:lastModifiedBy>pavel averynov</cp:lastModifiedBy>
  <cp:revision>77</cp:revision>
  <dcterms:created xsi:type="dcterms:W3CDTF">2024-01-29T10:52:34Z</dcterms:created>
  <dcterms:modified xsi:type="dcterms:W3CDTF">2025-04-26T06:25:15Z</dcterms:modified>
</cp:coreProperties>
</file>