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24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5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548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793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4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629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311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964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74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17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50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56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98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25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6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94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77F90E-D0CA-494D-BA7E-ED177A5215A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591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ib.tech/p/functional-codin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ib.tech/p/functional-codin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ib.tech/p/functional-codin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ib.tech/p/functional-codin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8572E1-3489-3A30-D920-D7CC2C961739}"/>
              </a:ext>
            </a:extLst>
          </p:cNvPr>
          <p:cNvSpPr txBox="1"/>
          <p:nvPr/>
        </p:nvSpPr>
        <p:spPr>
          <a:xfrm>
            <a:off x="-523904" y="-1462723"/>
            <a:ext cx="13809306" cy="5816703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</a:bodyPr>
          <a:lstStyle/>
          <a:p>
            <a:r>
              <a:rPr lang="en-US" dirty="0">
                <a:blipFill>
                  <a:blip r:embed="rId2"/>
                  <a:stretch>
                    <a:fillRect/>
                  </a:stretch>
                </a:blipFill>
              </a:rPr>
              <a:t>------------</a:t>
            </a:r>
            <a:endParaRPr lang="ru-RU" dirty="0">
              <a:blipFill>
                <a:blip r:embed="rId2"/>
                <a:stretch>
                  <a:fillRect/>
                </a:stretch>
              </a:blip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69983-E6F1-CD2C-2EC2-6A7142DD4DB0}"/>
              </a:ext>
            </a:extLst>
          </p:cNvPr>
          <p:cNvSpPr txBox="1"/>
          <p:nvPr/>
        </p:nvSpPr>
        <p:spPr>
          <a:xfrm>
            <a:off x="0" y="3135086"/>
            <a:ext cx="5794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Игра про рыбалку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1C0D9-D3BC-5F87-964B-260A9B0105C5}"/>
              </a:ext>
            </a:extLst>
          </p:cNvPr>
          <p:cNvSpPr txBox="1"/>
          <p:nvPr/>
        </p:nvSpPr>
        <p:spPr>
          <a:xfrm>
            <a:off x="-74645" y="3210104"/>
            <a:ext cx="5794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про рыбалку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A74C8-CB05-837C-8B96-12C8B3054E6E}"/>
              </a:ext>
            </a:extLst>
          </p:cNvPr>
          <p:cNvSpPr txBox="1"/>
          <p:nvPr/>
        </p:nvSpPr>
        <p:spPr>
          <a:xfrm>
            <a:off x="82188" y="4701373"/>
            <a:ext cx="11424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В презентации я опишу за что отвечают определённые строки, библиотеки и тому подобное.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E0DB8-2152-0F4F-6736-37A199549EC7}"/>
              </a:ext>
            </a:extLst>
          </p:cNvPr>
          <p:cNvSpPr txBox="1"/>
          <p:nvPr/>
        </p:nvSpPr>
        <p:spPr>
          <a:xfrm>
            <a:off x="9845040" y="6522719"/>
            <a:ext cx="4716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 Black" panose="020B0A04020102020204" pitchFamily="34" charset="0"/>
              </a:rPr>
              <a:t>Сухов Николай</a:t>
            </a:r>
          </a:p>
        </p:txBody>
      </p:sp>
    </p:spTree>
    <p:extLst>
      <p:ext uri="{BB962C8B-B14F-4D97-AF65-F5344CB8AC3E}">
        <p14:creationId xmlns:p14="http://schemas.microsoft.com/office/powerpoint/2010/main" val="340152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B24256-9F34-7A86-F97C-93DD368C9A4E}"/>
              </a:ext>
            </a:extLst>
          </p:cNvPr>
          <p:cNvSpPr txBox="1"/>
          <p:nvPr/>
        </p:nvSpPr>
        <p:spPr>
          <a:xfrm>
            <a:off x="1314450" y="2073459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Спасибо за внимание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7403F5-2EFF-F98F-3A56-65313A79A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77" y="3429000"/>
            <a:ext cx="1521529" cy="16954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3B8AF7-8D21-50EA-C8E8-5467ADA80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82" y="3884047"/>
            <a:ext cx="689989" cy="11212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997585-A382-B2B8-4ED5-904F9BAEC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62" y="4276709"/>
            <a:ext cx="418244" cy="5576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E4D5E2-342F-F350-3875-DDC32F2A0A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778" y="3103521"/>
            <a:ext cx="1188906" cy="71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8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FB2CF929-462D-4818-BB33-0DC73A899998}"/>
              </a:ext>
            </a:extLst>
          </p:cNvPr>
          <p:cNvGrpSpPr/>
          <p:nvPr/>
        </p:nvGrpSpPr>
        <p:grpSpPr>
          <a:xfrm>
            <a:off x="0" y="1367759"/>
            <a:ext cx="15090843" cy="20838024"/>
            <a:chOff x="0" y="-10214641"/>
            <a:chExt cx="15090843" cy="20838024"/>
          </a:xfrm>
        </p:grpSpPr>
        <p:grpSp>
          <p:nvGrpSpPr>
            <p:cNvPr id="57" name="Группа 56">
              <a:extLst>
                <a:ext uri="{FF2B5EF4-FFF2-40B4-BE49-F238E27FC236}">
                  <a16:creationId xmlns:a16="http://schemas.microsoft.com/office/drawing/2014/main" id="{9266D2FD-97BD-DA98-25C5-F92E8E28FCC6}"/>
                </a:ext>
              </a:extLst>
            </p:cNvPr>
            <p:cNvGrpSpPr/>
            <p:nvPr/>
          </p:nvGrpSpPr>
          <p:grpSpPr>
            <a:xfrm>
              <a:off x="0" y="-10214641"/>
              <a:ext cx="15090843" cy="15266076"/>
              <a:chOff x="0" y="-10214641"/>
              <a:chExt cx="15090843" cy="15266076"/>
            </a:xfrm>
          </p:grpSpPr>
          <p:grpSp>
            <p:nvGrpSpPr>
              <p:cNvPr id="64" name="Группа 63">
                <a:extLst>
                  <a:ext uri="{FF2B5EF4-FFF2-40B4-BE49-F238E27FC236}">
                    <a16:creationId xmlns:a16="http://schemas.microsoft.com/office/drawing/2014/main" id="{280842DA-7773-2694-6B1B-7E176B98EAF5}"/>
                  </a:ext>
                </a:extLst>
              </p:cNvPr>
              <p:cNvGrpSpPr/>
              <p:nvPr/>
            </p:nvGrpSpPr>
            <p:grpSpPr>
              <a:xfrm>
                <a:off x="0" y="-10214641"/>
                <a:ext cx="15037627" cy="9498080"/>
                <a:chOff x="0" y="1264596"/>
                <a:chExt cx="15037627" cy="9498080"/>
              </a:xfrm>
            </p:grpSpPr>
            <p:grpSp>
              <p:nvGrpSpPr>
                <p:cNvPr id="71" name="Группа 70">
                  <a:extLst>
                    <a:ext uri="{FF2B5EF4-FFF2-40B4-BE49-F238E27FC236}">
                      <a16:creationId xmlns:a16="http://schemas.microsoft.com/office/drawing/2014/main" id="{5BF6F232-713D-4F85-A7F3-3A2A92A57635}"/>
                    </a:ext>
                  </a:extLst>
                </p:cNvPr>
                <p:cNvGrpSpPr/>
                <p:nvPr/>
              </p:nvGrpSpPr>
              <p:grpSpPr>
                <a:xfrm>
                  <a:off x="0" y="1264596"/>
                  <a:ext cx="15037627" cy="3754065"/>
                  <a:chOff x="0" y="1264596"/>
                  <a:chExt cx="15037627" cy="3754065"/>
                </a:xfrm>
              </p:grpSpPr>
              <p:sp>
                <p:nvSpPr>
                  <p:cNvPr id="78" name="Прямоугольник: скругленные углы 77">
                    <a:extLst>
                      <a:ext uri="{FF2B5EF4-FFF2-40B4-BE49-F238E27FC236}">
                        <a16:creationId xmlns:a16="http://schemas.microsoft.com/office/drawing/2014/main" id="{C8B0AE7B-8136-2F0B-30DD-C7FB790C2CC2}"/>
                      </a:ext>
                    </a:extLst>
                  </p:cNvPr>
                  <p:cNvSpPr/>
                  <p:nvPr/>
                </p:nvSpPr>
                <p:spPr>
                  <a:xfrm>
                    <a:off x="5457217" y="1264596"/>
                    <a:ext cx="6429983" cy="375406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pic>
                <p:nvPicPr>
                  <p:cNvPr id="79" name="Рисунок 78">
                    <a:extLst>
                      <a:ext uri="{FF2B5EF4-FFF2-40B4-BE49-F238E27FC236}">
                        <a16:creationId xmlns:a16="http://schemas.microsoft.com/office/drawing/2014/main" id="{BBF48AFB-9974-2372-7CC3-4761C88D22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0" y="1264596"/>
                    <a:ext cx="7848887" cy="3754065"/>
                  </a:xfrm>
                  <a:custGeom>
                    <a:avLst/>
                    <a:gdLst>
                      <a:gd name="connsiteX0" fmla="*/ 529898 w 6647234"/>
                      <a:gd name="connsiteY0" fmla="*/ 0 h 3179323"/>
                      <a:gd name="connsiteX1" fmla="*/ 6647234 w 6647234"/>
                      <a:gd name="connsiteY1" fmla="*/ 0 h 3179323"/>
                      <a:gd name="connsiteX2" fmla="*/ 6647234 w 6647234"/>
                      <a:gd name="connsiteY2" fmla="*/ 3179323 h 3179323"/>
                      <a:gd name="connsiteX3" fmla="*/ 529898 w 6647234"/>
                      <a:gd name="connsiteY3" fmla="*/ 3179323 h 3179323"/>
                      <a:gd name="connsiteX4" fmla="*/ 0 w 6647234"/>
                      <a:gd name="connsiteY4" fmla="*/ 2649425 h 3179323"/>
                      <a:gd name="connsiteX5" fmla="*/ 0 w 6647234"/>
                      <a:gd name="connsiteY5" fmla="*/ 529898 h 3179323"/>
                      <a:gd name="connsiteX6" fmla="*/ 529898 w 6647234"/>
                      <a:gd name="connsiteY6" fmla="*/ 0 h 3179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47234" h="3179323">
                        <a:moveTo>
                          <a:pt x="529898" y="0"/>
                        </a:moveTo>
                        <a:lnTo>
                          <a:pt x="6647234" y="0"/>
                        </a:lnTo>
                        <a:lnTo>
                          <a:pt x="6647234" y="3179323"/>
                        </a:lnTo>
                        <a:lnTo>
                          <a:pt x="529898" y="3179323"/>
                        </a:lnTo>
                        <a:cubicBezTo>
                          <a:pt x="237243" y="3179323"/>
                          <a:pt x="0" y="2942080"/>
                          <a:pt x="0" y="2649425"/>
                        </a:cubicBezTo>
                        <a:lnTo>
                          <a:pt x="0" y="529898"/>
                        </a:lnTo>
                        <a:cubicBezTo>
                          <a:pt x="0" y="237243"/>
                          <a:pt x="237243" y="0"/>
                          <a:pt x="529898" y="0"/>
                        </a:cubicBezTo>
                        <a:close/>
                      </a:path>
                    </a:pathLst>
                  </a:custGeom>
                </p:spPr>
              </p:pic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9DDC992A-BD3B-64ED-66BD-DE6D07255BE4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Я начну с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E58D0D94-4E5A-0A83-A018-2ABD3CAD559D}"/>
                      </a:ext>
                    </a:extLst>
                  </p:cNvPr>
                  <p:cNvSpPr txBox="1"/>
                  <p:nvPr/>
                </p:nvSpPr>
                <p:spPr>
                  <a:xfrm>
                    <a:off x="7745505" y="1407878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6500" b="1" dirty="0">
                        <a:latin typeface="Bahnschrift SemiBold SemiConden" panose="020B0502040204020203" pitchFamily="34" charset="0"/>
                      </a:rPr>
                      <a:t>БИБЛИОТЕК</a:t>
                    </a: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39550AD-3436-10CF-6E46-1C549877700B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968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В своём проекте я использовал такие библиотеки, как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2" name="Группа 71">
                  <a:extLst>
                    <a:ext uri="{FF2B5EF4-FFF2-40B4-BE49-F238E27FC236}">
                      <a16:creationId xmlns:a16="http://schemas.microsoft.com/office/drawing/2014/main" id="{74011B97-CC97-A52E-FBDB-DA4FC406A176}"/>
                    </a:ext>
                  </a:extLst>
                </p:cNvPr>
                <p:cNvGrpSpPr/>
                <p:nvPr/>
              </p:nvGrpSpPr>
              <p:grpSpPr>
                <a:xfrm>
                  <a:off x="0" y="6858000"/>
                  <a:ext cx="15037627" cy="3904676"/>
                  <a:chOff x="0" y="1113986"/>
                  <a:chExt cx="15037627" cy="3904676"/>
                </a:xfrm>
              </p:grpSpPr>
              <p:sp>
                <p:nvSpPr>
                  <p:cNvPr id="73" name="Прямоугольник: скругленные углы 72">
                    <a:extLst>
                      <a:ext uri="{FF2B5EF4-FFF2-40B4-BE49-F238E27FC236}">
                        <a16:creationId xmlns:a16="http://schemas.microsoft.com/office/drawing/2014/main" id="{2D41E7CD-8412-251A-7B37-F33B63B8A745}"/>
                      </a:ext>
                    </a:extLst>
                  </p:cNvPr>
                  <p:cNvSpPr/>
                  <p:nvPr/>
                </p:nvSpPr>
                <p:spPr>
                  <a:xfrm>
                    <a:off x="5457217" y="1113986"/>
                    <a:ext cx="6734783" cy="390467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9F127F70-4F51-3378-0A13-2E8D6D444891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Первая библиотека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960485D-304A-669A-162E-995179D33D09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392122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500" b="1" dirty="0">
                        <a:latin typeface="Bahnschrift SemiBold SemiConden" panose="020B0502040204020203" pitchFamily="34" charset="0"/>
                      </a:rPr>
                      <a:t>PYGAME</a:t>
                    </a:r>
                    <a:endParaRPr lang="ru-RU" sz="6500" b="1" dirty="0">
                      <a:latin typeface="Bahnschrift SemiBold SemiConden" panose="020B0502040204020203" pitchFamily="34" charset="0"/>
                    </a:endParaRP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46F5B54-A6A0-8853-D6CE-243B138B400D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На её основе я и делал всю игру. Без неё ничего бы не работало</a:t>
                    </a:r>
                  </a:p>
                </p:txBody>
              </p:sp>
              <p:pic>
                <p:nvPicPr>
                  <p:cNvPr id="77" name="Рисунок 76">
                    <a:extLst>
                      <a:ext uri="{FF2B5EF4-FFF2-40B4-BE49-F238E27FC236}">
                        <a16:creationId xmlns:a16="http://schemas.microsoft.com/office/drawing/2014/main" id="{D9697831-B66B-105D-3C4B-B4BF3708A6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94"/>
                  <a:stretch>
                    <a:fillRect/>
                  </a:stretch>
                </p:blipFill>
                <p:spPr>
                  <a:xfrm>
                    <a:off x="0" y="1113986"/>
                    <a:ext cx="7902103" cy="3904676"/>
                  </a:xfrm>
                  <a:custGeom>
                    <a:avLst/>
                    <a:gdLst>
                      <a:gd name="connsiteX0" fmla="*/ 320890 w 7597303"/>
                      <a:gd name="connsiteY0" fmla="*/ 0 h 3754065"/>
                      <a:gd name="connsiteX1" fmla="*/ 7483936 w 7597303"/>
                      <a:gd name="connsiteY1" fmla="*/ 0 h 3754065"/>
                      <a:gd name="connsiteX2" fmla="*/ 7597303 w 7597303"/>
                      <a:gd name="connsiteY2" fmla="*/ 11428 h 3754065"/>
                      <a:gd name="connsiteX3" fmla="*/ 7597303 w 7597303"/>
                      <a:gd name="connsiteY3" fmla="*/ 3742637 h 3754065"/>
                      <a:gd name="connsiteX4" fmla="*/ 7483936 w 7597303"/>
                      <a:gd name="connsiteY4" fmla="*/ 3754065 h 3754065"/>
                      <a:gd name="connsiteX5" fmla="*/ 320890 w 7597303"/>
                      <a:gd name="connsiteY5" fmla="*/ 3754065 h 3754065"/>
                      <a:gd name="connsiteX6" fmla="*/ 77343 w 7597303"/>
                      <a:gd name="connsiteY6" fmla="*/ 3704895 h 3754065"/>
                      <a:gd name="connsiteX7" fmla="*/ 0 w 7597303"/>
                      <a:gd name="connsiteY7" fmla="*/ 3662915 h 3754065"/>
                      <a:gd name="connsiteX8" fmla="*/ 0 w 7597303"/>
                      <a:gd name="connsiteY8" fmla="*/ 91151 h 3754065"/>
                      <a:gd name="connsiteX9" fmla="*/ 77343 w 7597303"/>
                      <a:gd name="connsiteY9" fmla="*/ 49170 h 3754065"/>
                      <a:gd name="connsiteX10" fmla="*/ 320890 w 7597303"/>
                      <a:gd name="connsiteY10" fmla="*/ 0 h 3754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597303" h="3754065">
                        <a:moveTo>
                          <a:pt x="320890" y="0"/>
                        </a:moveTo>
                        <a:lnTo>
                          <a:pt x="7483936" y="0"/>
                        </a:lnTo>
                        <a:lnTo>
                          <a:pt x="7597303" y="11428"/>
                        </a:lnTo>
                        <a:lnTo>
                          <a:pt x="7597303" y="3742637"/>
                        </a:lnTo>
                        <a:lnTo>
                          <a:pt x="7483936" y="3754065"/>
                        </a:lnTo>
                        <a:lnTo>
                          <a:pt x="320890" y="3754065"/>
                        </a:lnTo>
                        <a:cubicBezTo>
                          <a:pt x="234500" y="3754065"/>
                          <a:pt x="152200" y="3736557"/>
                          <a:pt x="77343" y="3704895"/>
                        </a:cubicBezTo>
                        <a:lnTo>
                          <a:pt x="0" y="3662915"/>
                        </a:lnTo>
                        <a:lnTo>
                          <a:pt x="0" y="91151"/>
                        </a:lnTo>
                        <a:lnTo>
                          <a:pt x="77343" y="49170"/>
                        </a:lnTo>
                        <a:cubicBezTo>
                          <a:pt x="152200" y="17508"/>
                          <a:pt x="234500" y="0"/>
                          <a:pt x="320890" y="0"/>
                        </a:cubicBezTo>
                        <a:close/>
                      </a:path>
                    </a:pathLst>
                  </a:custGeom>
                </p:spPr>
              </p:pic>
            </p:grpSp>
          </p:grpSp>
          <p:grpSp>
            <p:nvGrpSpPr>
              <p:cNvPr id="65" name="Группа 64">
                <a:extLst>
                  <a:ext uri="{FF2B5EF4-FFF2-40B4-BE49-F238E27FC236}">
                    <a16:creationId xmlns:a16="http://schemas.microsoft.com/office/drawing/2014/main" id="{25DA30E0-C3C1-0744-0BD7-196CA0F3F6AC}"/>
                  </a:ext>
                </a:extLst>
              </p:cNvPr>
              <p:cNvGrpSpPr/>
              <p:nvPr/>
            </p:nvGrpSpPr>
            <p:grpSpPr>
              <a:xfrm>
                <a:off x="0" y="1273387"/>
                <a:ext cx="15090843" cy="3778048"/>
                <a:chOff x="0" y="1273387"/>
                <a:chExt cx="15090843" cy="3778048"/>
              </a:xfrm>
            </p:grpSpPr>
            <p:sp>
              <p:nvSpPr>
                <p:cNvPr id="66" name="Прямоугольник: скругленные углы 65">
                  <a:extLst>
                    <a:ext uri="{FF2B5EF4-FFF2-40B4-BE49-F238E27FC236}">
                      <a16:creationId xmlns:a16="http://schemas.microsoft.com/office/drawing/2014/main" id="{C0C45647-2AEA-248B-EFE9-3ADDA490913B}"/>
                    </a:ext>
                  </a:extLst>
                </p:cNvPr>
                <p:cNvSpPr/>
                <p:nvPr/>
              </p:nvSpPr>
              <p:spPr>
                <a:xfrm>
                  <a:off x="5510433" y="1273387"/>
                  <a:ext cx="6429983" cy="37540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599D025-EFFF-CB60-BFD5-E84150845880}"/>
                    </a:ext>
                  </a:extLst>
                </p:cNvPr>
                <p:cNvSpPr txBox="1"/>
                <p:nvPr/>
              </p:nvSpPr>
              <p:spPr>
                <a:xfrm>
                  <a:off x="7902103" y="1285893"/>
                  <a:ext cx="71887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Вторая библиотека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83B86AF-17F9-F4E5-B221-456B3F7FFCFC}"/>
                    </a:ext>
                  </a:extLst>
                </p:cNvPr>
                <p:cNvSpPr txBox="1"/>
                <p:nvPr/>
              </p:nvSpPr>
              <p:spPr>
                <a:xfrm>
                  <a:off x="7848887" y="1436502"/>
                  <a:ext cx="4141695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500" b="1" dirty="0">
                      <a:latin typeface="Bahnschrift SemiBold SemiConden" panose="020B0502040204020203" pitchFamily="34" charset="0"/>
                    </a:rPr>
                    <a:t>RANDOM</a:t>
                  </a:r>
                  <a:endParaRPr lang="ru-RU" sz="6500" b="1" dirty="0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DA134EA-3E02-0804-E39F-4EA3F5C3544E}"/>
                    </a:ext>
                  </a:extLst>
                </p:cNvPr>
                <p:cNvSpPr txBox="1"/>
                <p:nvPr/>
              </p:nvSpPr>
              <p:spPr>
                <a:xfrm>
                  <a:off x="7902103" y="2652558"/>
                  <a:ext cx="4641428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С помощью неё я делал шансы появления рыб, случайный урон и т. д.</a:t>
                  </a:r>
                </a:p>
              </p:txBody>
            </p:sp>
            <p:pic>
              <p:nvPicPr>
                <p:cNvPr id="70" name="Рисунок 69">
                  <a:extLst>
                    <a:ext uri="{FF2B5EF4-FFF2-40B4-BE49-F238E27FC236}">
                      <a16:creationId xmlns:a16="http://schemas.microsoft.com/office/drawing/2014/main" id="{62FC6CD8-7E09-0B91-7ED6-4A65611E4E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39"/>
                <a:stretch>
                  <a:fillRect/>
                </a:stretch>
              </p:blipFill>
              <p:spPr>
                <a:xfrm>
                  <a:off x="0" y="1321353"/>
                  <a:ext cx="7848887" cy="3730082"/>
                </a:xfrm>
                <a:custGeom>
                  <a:avLst/>
                  <a:gdLst>
                    <a:gd name="connsiteX0" fmla="*/ 470421 w 7848887"/>
                    <a:gd name="connsiteY0" fmla="*/ 0 h 3730082"/>
                    <a:gd name="connsiteX1" fmla="*/ 7848887 w 7848887"/>
                    <a:gd name="connsiteY1" fmla="*/ 0 h 3730082"/>
                    <a:gd name="connsiteX2" fmla="*/ 7848887 w 7848887"/>
                    <a:gd name="connsiteY2" fmla="*/ 3730082 h 3730082"/>
                    <a:gd name="connsiteX3" fmla="*/ 308013 w 7848887"/>
                    <a:gd name="connsiteY3" fmla="*/ 3730082 h 3730082"/>
                    <a:gd name="connsiteX4" fmla="*/ 226874 w 7848887"/>
                    <a:gd name="connsiteY4" fmla="*/ 3704895 h 3730082"/>
                    <a:gd name="connsiteX5" fmla="*/ 27992 w 7848887"/>
                    <a:gd name="connsiteY5" fmla="*/ 3570805 h 3730082"/>
                    <a:gd name="connsiteX6" fmla="*/ 0 w 7848887"/>
                    <a:gd name="connsiteY6" fmla="*/ 3536879 h 3730082"/>
                    <a:gd name="connsiteX7" fmla="*/ 0 w 7848887"/>
                    <a:gd name="connsiteY7" fmla="*/ 217186 h 3730082"/>
                    <a:gd name="connsiteX8" fmla="*/ 27992 w 7848887"/>
                    <a:gd name="connsiteY8" fmla="*/ 183261 h 3730082"/>
                    <a:gd name="connsiteX9" fmla="*/ 470421 w 7848887"/>
                    <a:gd name="connsiteY9" fmla="*/ 0 h 373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48887" h="3730082">
                      <a:moveTo>
                        <a:pt x="470421" y="0"/>
                      </a:moveTo>
                      <a:lnTo>
                        <a:pt x="7848887" y="0"/>
                      </a:lnTo>
                      <a:lnTo>
                        <a:pt x="7848887" y="3730082"/>
                      </a:lnTo>
                      <a:lnTo>
                        <a:pt x="308013" y="3730082"/>
                      </a:lnTo>
                      <a:lnTo>
                        <a:pt x="226874" y="3704895"/>
                      </a:lnTo>
                      <a:cubicBezTo>
                        <a:pt x="152018" y="3673234"/>
                        <a:pt x="84605" y="3627419"/>
                        <a:pt x="27992" y="3570805"/>
                      </a:cubicBezTo>
                      <a:lnTo>
                        <a:pt x="0" y="3536879"/>
                      </a:lnTo>
                      <a:lnTo>
                        <a:pt x="0" y="217186"/>
                      </a:lnTo>
                      <a:lnTo>
                        <a:pt x="27992" y="183261"/>
                      </a:lnTo>
                      <a:cubicBezTo>
                        <a:pt x="141219" y="70033"/>
                        <a:pt x="297642" y="0"/>
                        <a:pt x="470421" y="0"/>
                      </a:cubicBezTo>
                      <a:close/>
                    </a:path>
                  </a:pathLst>
                </a:custGeom>
              </p:spPr>
            </p:pic>
          </p:grpSp>
        </p:grpSp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4F19D94E-A744-B348-04E4-8CFDF1679F18}"/>
                </a:ext>
              </a:extLst>
            </p:cNvPr>
            <p:cNvGrpSpPr/>
            <p:nvPr/>
          </p:nvGrpSpPr>
          <p:grpSpPr>
            <a:xfrm>
              <a:off x="1" y="6858000"/>
              <a:ext cx="15090842" cy="3765383"/>
              <a:chOff x="1" y="1273387"/>
              <a:chExt cx="15090842" cy="3765383"/>
            </a:xfrm>
          </p:grpSpPr>
          <p:sp>
            <p:nvSpPr>
              <p:cNvPr id="59" name="Прямоугольник: скругленные углы 58">
                <a:extLst>
                  <a:ext uri="{FF2B5EF4-FFF2-40B4-BE49-F238E27FC236}">
                    <a16:creationId xmlns:a16="http://schemas.microsoft.com/office/drawing/2014/main" id="{6751BA3A-6F56-F786-6454-D504A09404B0}"/>
                  </a:ext>
                </a:extLst>
              </p:cNvPr>
              <p:cNvSpPr/>
              <p:nvPr/>
            </p:nvSpPr>
            <p:spPr>
              <a:xfrm>
                <a:off x="5510433" y="1273387"/>
                <a:ext cx="6429983" cy="37540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11B5BAF-2C68-476F-4842-3CA8E50891CB}"/>
                  </a:ext>
                </a:extLst>
              </p:cNvPr>
              <p:cNvSpPr txBox="1"/>
              <p:nvPr/>
            </p:nvSpPr>
            <p:spPr>
              <a:xfrm>
                <a:off x="7902103" y="1285893"/>
                <a:ext cx="7188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Третья и последняя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ru-RU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3A7DC75-7301-9313-948F-D7F56AA0366E}"/>
                  </a:ext>
                </a:extLst>
              </p:cNvPr>
              <p:cNvSpPr txBox="1"/>
              <p:nvPr/>
            </p:nvSpPr>
            <p:spPr>
              <a:xfrm>
                <a:off x="7848887" y="1436502"/>
                <a:ext cx="414169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00" b="1" dirty="0">
                    <a:latin typeface="Bahnschrift SemiBold SemiConden" panose="020B0502040204020203" pitchFamily="34" charset="0"/>
                  </a:rPr>
                  <a:t>TIME</a:t>
                </a:r>
                <a:endParaRPr lang="ru-RU" sz="6500" b="1" dirty="0">
                  <a:latin typeface="Bahnschrift SemiBold SemiConden" panose="020B0502040204020203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D3133DD-E71C-24DC-AF8D-74E9E2C7A482}"/>
                  </a:ext>
                </a:extLst>
              </p:cNvPr>
              <p:cNvSpPr txBox="1"/>
              <p:nvPr/>
            </p:nvSpPr>
            <p:spPr>
              <a:xfrm>
                <a:off x="7902103" y="2652558"/>
                <a:ext cx="46414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Не смотря на то, что я использовал её меньше остальных, без неё игра была бы неиграбельна.</a:t>
                </a:r>
              </a:p>
            </p:txBody>
          </p:sp>
          <p:pic>
            <p:nvPicPr>
              <p:cNvPr id="63" name="Рисунок 62">
                <a:extLst>
                  <a:ext uri="{FF2B5EF4-FFF2-40B4-BE49-F238E27FC236}">
                    <a16:creationId xmlns:a16="http://schemas.microsoft.com/office/drawing/2014/main" id="{456E5725-C7CC-B776-F719-1B4901DB06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" y="1285893"/>
                <a:ext cx="7902102" cy="3752877"/>
              </a:xfrm>
              <a:custGeom>
                <a:avLst/>
                <a:gdLst>
                  <a:gd name="connsiteX0" fmla="*/ 457851 w 7902102"/>
                  <a:gd name="connsiteY0" fmla="*/ 0 h 3752877"/>
                  <a:gd name="connsiteX1" fmla="*/ 7902102 w 7902102"/>
                  <a:gd name="connsiteY1" fmla="*/ 0 h 3752877"/>
                  <a:gd name="connsiteX2" fmla="*/ 7902102 w 7902102"/>
                  <a:gd name="connsiteY2" fmla="*/ 3752877 h 3752877"/>
                  <a:gd name="connsiteX3" fmla="*/ 457851 w 7902102"/>
                  <a:gd name="connsiteY3" fmla="*/ 3752877 h 3752877"/>
                  <a:gd name="connsiteX4" fmla="*/ 15561 w 7902102"/>
                  <a:gd name="connsiteY4" fmla="*/ 3569675 h 3752877"/>
                  <a:gd name="connsiteX5" fmla="*/ 0 w 7902102"/>
                  <a:gd name="connsiteY5" fmla="*/ 3550815 h 3752877"/>
                  <a:gd name="connsiteX6" fmla="*/ 0 w 7902102"/>
                  <a:gd name="connsiteY6" fmla="*/ 202063 h 3752877"/>
                  <a:gd name="connsiteX7" fmla="*/ 15561 w 7902102"/>
                  <a:gd name="connsiteY7" fmla="*/ 183202 h 3752877"/>
                  <a:gd name="connsiteX8" fmla="*/ 457851 w 7902102"/>
                  <a:gd name="connsiteY8" fmla="*/ 0 h 375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02102" h="3752877">
                    <a:moveTo>
                      <a:pt x="457851" y="0"/>
                    </a:moveTo>
                    <a:lnTo>
                      <a:pt x="7902102" y="0"/>
                    </a:lnTo>
                    <a:lnTo>
                      <a:pt x="7902102" y="3752877"/>
                    </a:lnTo>
                    <a:lnTo>
                      <a:pt x="457851" y="3752877"/>
                    </a:lnTo>
                    <a:cubicBezTo>
                      <a:pt x="285126" y="3752877"/>
                      <a:pt x="128753" y="3682867"/>
                      <a:pt x="15561" y="3569675"/>
                    </a:cubicBezTo>
                    <a:lnTo>
                      <a:pt x="0" y="3550815"/>
                    </a:lnTo>
                    <a:lnTo>
                      <a:pt x="0" y="202063"/>
                    </a:lnTo>
                    <a:lnTo>
                      <a:pt x="15561" y="183202"/>
                    </a:lnTo>
                    <a:cubicBezTo>
                      <a:pt x="128753" y="70011"/>
                      <a:pt x="285126" y="0"/>
                      <a:pt x="457851" y="0"/>
                    </a:cubicBez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415468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5097C-0E6A-053A-8475-06953617C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F91B948D-2868-6BAE-A49F-7F1D01A96763}"/>
              </a:ext>
            </a:extLst>
          </p:cNvPr>
          <p:cNvGrpSpPr/>
          <p:nvPr/>
        </p:nvGrpSpPr>
        <p:grpSpPr>
          <a:xfrm>
            <a:off x="0" y="-4118641"/>
            <a:ext cx="15090843" cy="20838024"/>
            <a:chOff x="0" y="-10214641"/>
            <a:chExt cx="15090843" cy="20838024"/>
          </a:xfrm>
        </p:grpSpPr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08C544DC-3860-0E08-FBCD-9D254298568C}"/>
                </a:ext>
              </a:extLst>
            </p:cNvPr>
            <p:cNvGrpSpPr/>
            <p:nvPr/>
          </p:nvGrpSpPr>
          <p:grpSpPr>
            <a:xfrm>
              <a:off x="0" y="-10214641"/>
              <a:ext cx="15090843" cy="15266076"/>
              <a:chOff x="0" y="-10214641"/>
              <a:chExt cx="15090843" cy="15266076"/>
            </a:xfrm>
          </p:grpSpPr>
          <p:grpSp>
            <p:nvGrpSpPr>
              <p:cNvPr id="58" name="Группа 57">
                <a:extLst>
                  <a:ext uri="{FF2B5EF4-FFF2-40B4-BE49-F238E27FC236}">
                    <a16:creationId xmlns:a16="http://schemas.microsoft.com/office/drawing/2014/main" id="{E20659AA-C2AE-FD02-7799-7513F8DDA9E7}"/>
                  </a:ext>
                </a:extLst>
              </p:cNvPr>
              <p:cNvGrpSpPr/>
              <p:nvPr/>
            </p:nvGrpSpPr>
            <p:grpSpPr>
              <a:xfrm>
                <a:off x="0" y="-10214641"/>
                <a:ext cx="15037627" cy="9498080"/>
                <a:chOff x="0" y="1264596"/>
                <a:chExt cx="15037627" cy="9498080"/>
              </a:xfrm>
            </p:grpSpPr>
            <p:grpSp>
              <p:nvGrpSpPr>
                <p:cNvPr id="65" name="Группа 64">
                  <a:extLst>
                    <a:ext uri="{FF2B5EF4-FFF2-40B4-BE49-F238E27FC236}">
                      <a16:creationId xmlns:a16="http://schemas.microsoft.com/office/drawing/2014/main" id="{E163387B-13AF-EACB-2480-DCA032B49144}"/>
                    </a:ext>
                  </a:extLst>
                </p:cNvPr>
                <p:cNvGrpSpPr/>
                <p:nvPr/>
              </p:nvGrpSpPr>
              <p:grpSpPr>
                <a:xfrm>
                  <a:off x="0" y="1264596"/>
                  <a:ext cx="15037627" cy="3754065"/>
                  <a:chOff x="0" y="1264596"/>
                  <a:chExt cx="15037627" cy="3754065"/>
                </a:xfrm>
              </p:grpSpPr>
              <p:sp>
                <p:nvSpPr>
                  <p:cNvPr id="72" name="Прямоугольник: скругленные углы 71">
                    <a:extLst>
                      <a:ext uri="{FF2B5EF4-FFF2-40B4-BE49-F238E27FC236}">
                        <a16:creationId xmlns:a16="http://schemas.microsoft.com/office/drawing/2014/main" id="{D6B3E417-8BD5-6F56-D307-3538DE53B38D}"/>
                      </a:ext>
                    </a:extLst>
                  </p:cNvPr>
                  <p:cNvSpPr/>
                  <p:nvPr/>
                </p:nvSpPr>
                <p:spPr>
                  <a:xfrm>
                    <a:off x="5457217" y="1264596"/>
                    <a:ext cx="6429983" cy="375406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pic>
                <p:nvPicPr>
                  <p:cNvPr id="73" name="Рисунок 72">
                    <a:extLst>
                      <a:ext uri="{FF2B5EF4-FFF2-40B4-BE49-F238E27FC236}">
                        <a16:creationId xmlns:a16="http://schemas.microsoft.com/office/drawing/2014/main" id="{325991D7-A6C4-1365-4D62-5CAC1A3A93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0" y="1264596"/>
                    <a:ext cx="7848887" cy="3754065"/>
                  </a:xfrm>
                  <a:custGeom>
                    <a:avLst/>
                    <a:gdLst>
                      <a:gd name="connsiteX0" fmla="*/ 529898 w 6647234"/>
                      <a:gd name="connsiteY0" fmla="*/ 0 h 3179323"/>
                      <a:gd name="connsiteX1" fmla="*/ 6647234 w 6647234"/>
                      <a:gd name="connsiteY1" fmla="*/ 0 h 3179323"/>
                      <a:gd name="connsiteX2" fmla="*/ 6647234 w 6647234"/>
                      <a:gd name="connsiteY2" fmla="*/ 3179323 h 3179323"/>
                      <a:gd name="connsiteX3" fmla="*/ 529898 w 6647234"/>
                      <a:gd name="connsiteY3" fmla="*/ 3179323 h 3179323"/>
                      <a:gd name="connsiteX4" fmla="*/ 0 w 6647234"/>
                      <a:gd name="connsiteY4" fmla="*/ 2649425 h 3179323"/>
                      <a:gd name="connsiteX5" fmla="*/ 0 w 6647234"/>
                      <a:gd name="connsiteY5" fmla="*/ 529898 h 3179323"/>
                      <a:gd name="connsiteX6" fmla="*/ 529898 w 6647234"/>
                      <a:gd name="connsiteY6" fmla="*/ 0 h 3179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47234" h="3179323">
                        <a:moveTo>
                          <a:pt x="529898" y="0"/>
                        </a:moveTo>
                        <a:lnTo>
                          <a:pt x="6647234" y="0"/>
                        </a:lnTo>
                        <a:lnTo>
                          <a:pt x="6647234" y="3179323"/>
                        </a:lnTo>
                        <a:lnTo>
                          <a:pt x="529898" y="3179323"/>
                        </a:lnTo>
                        <a:cubicBezTo>
                          <a:pt x="237243" y="3179323"/>
                          <a:pt x="0" y="2942080"/>
                          <a:pt x="0" y="2649425"/>
                        </a:cubicBezTo>
                        <a:lnTo>
                          <a:pt x="0" y="529898"/>
                        </a:lnTo>
                        <a:cubicBezTo>
                          <a:pt x="0" y="237243"/>
                          <a:pt x="237243" y="0"/>
                          <a:pt x="529898" y="0"/>
                        </a:cubicBezTo>
                        <a:close/>
                      </a:path>
                    </a:pathLst>
                  </a:custGeom>
                </p:spPr>
              </p:pic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18F685A-D0C9-6093-EC1C-794EBAB8B32F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Я начну с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659A90D9-114B-6720-80D9-22A30F2AD7EA}"/>
                      </a:ext>
                    </a:extLst>
                  </p:cNvPr>
                  <p:cNvSpPr txBox="1"/>
                  <p:nvPr/>
                </p:nvSpPr>
                <p:spPr>
                  <a:xfrm>
                    <a:off x="7745505" y="1407878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6500" b="1" dirty="0">
                        <a:latin typeface="Bahnschrift SemiBold SemiConden" panose="020B0502040204020203" pitchFamily="34" charset="0"/>
                      </a:rPr>
                      <a:t>БИБЛИОТЕК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BD743DF-F0EB-4634-8EFB-5E02A55CF114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968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В своём проекте я использовал такие библиотеки, как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6" name="Группа 65">
                  <a:extLst>
                    <a:ext uri="{FF2B5EF4-FFF2-40B4-BE49-F238E27FC236}">
                      <a16:creationId xmlns:a16="http://schemas.microsoft.com/office/drawing/2014/main" id="{B3341D46-3070-F3F5-C933-D9D59330BD8A}"/>
                    </a:ext>
                  </a:extLst>
                </p:cNvPr>
                <p:cNvGrpSpPr/>
                <p:nvPr/>
              </p:nvGrpSpPr>
              <p:grpSpPr>
                <a:xfrm>
                  <a:off x="0" y="6858000"/>
                  <a:ext cx="15037627" cy="3904676"/>
                  <a:chOff x="0" y="1113986"/>
                  <a:chExt cx="15037627" cy="3904676"/>
                </a:xfrm>
              </p:grpSpPr>
              <p:sp>
                <p:nvSpPr>
                  <p:cNvPr id="67" name="Прямоугольник: скругленные углы 66">
                    <a:extLst>
                      <a:ext uri="{FF2B5EF4-FFF2-40B4-BE49-F238E27FC236}">
                        <a16:creationId xmlns:a16="http://schemas.microsoft.com/office/drawing/2014/main" id="{C84FA208-4E7A-77BB-A3D4-91D6BDA19B85}"/>
                      </a:ext>
                    </a:extLst>
                  </p:cNvPr>
                  <p:cNvSpPr/>
                  <p:nvPr/>
                </p:nvSpPr>
                <p:spPr>
                  <a:xfrm>
                    <a:off x="5457217" y="1113986"/>
                    <a:ext cx="6734783" cy="390467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33178C4C-85CC-CD29-D03B-D63AB96F39DE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Первая библиотека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3FE11446-89C2-69D8-7D0B-E9391E262985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392122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500" b="1" dirty="0">
                        <a:latin typeface="Bahnschrift SemiBold SemiConden" panose="020B0502040204020203" pitchFamily="34" charset="0"/>
                      </a:rPr>
                      <a:t>PYGAME</a:t>
                    </a:r>
                    <a:endParaRPr lang="ru-RU" sz="6500" b="1" dirty="0">
                      <a:latin typeface="Bahnschrift SemiBold SemiConden" panose="020B0502040204020203" pitchFamily="34" charset="0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8992FA2-CDD7-4D0A-FF8A-83637D8C6AA2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На её основе я и делал всю игру. Без неё ничего бы не работало.</a:t>
                    </a:r>
                  </a:p>
                </p:txBody>
              </p:sp>
              <p:pic>
                <p:nvPicPr>
                  <p:cNvPr id="71" name="Рисунок 70">
                    <a:extLst>
                      <a:ext uri="{FF2B5EF4-FFF2-40B4-BE49-F238E27FC236}">
                        <a16:creationId xmlns:a16="http://schemas.microsoft.com/office/drawing/2014/main" id="{D71FD5C0-2C73-E37A-BA88-F6B6E672B9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94"/>
                  <a:stretch>
                    <a:fillRect/>
                  </a:stretch>
                </p:blipFill>
                <p:spPr>
                  <a:xfrm>
                    <a:off x="0" y="1113986"/>
                    <a:ext cx="7902103" cy="3904676"/>
                  </a:xfrm>
                  <a:custGeom>
                    <a:avLst/>
                    <a:gdLst>
                      <a:gd name="connsiteX0" fmla="*/ 320890 w 7597303"/>
                      <a:gd name="connsiteY0" fmla="*/ 0 h 3754065"/>
                      <a:gd name="connsiteX1" fmla="*/ 7483936 w 7597303"/>
                      <a:gd name="connsiteY1" fmla="*/ 0 h 3754065"/>
                      <a:gd name="connsiteX2" fmla="*/ 7597303 w 7597303"/>
                      <a:gd name="connsiteY2" fmla="*/ 11428 h 3754065"/>
                      <a:gd name="connsiteX3" fmla="*/ 7597303 w 7597303"/>
                      <a:gd name="connsiteY3" fmla="*/ 3742637 h 3754065"/>
                      <a:gd name="connsiteX4" fmla="*/ 7483936 w 7597303"/>
                      <a:gd name="connsiteY4" fmla="*/ 3754065 h 3754065"/>
                      <a:gd name="connsiteX5" fmla="*/ 320890 w 7597303"/>
                      <a:gd name="connsiteY5" fmla="*/ 3754065 h 3754065"/>
                      <a:gd name="connsiteX6" fmla="*/ 77343 w 7597303"/>
                      <a:gd name="connsiteY6" fmla="*/ 3704895 h 3754065"/>
                      <a:gd name="connsiteX7" fmla="*/ 0 w 7597303"/>
                      <a:gd name="connsiteY7" fmla="*/ 3662915 h 3754065"/>
                      <a:gd name="connsiteX8" fmla="*/ 0 w 7597303"/>
                      <a:gd name="connsiteY8" fmla="*/ 91151 h 3754065"/>
                      <a:gd name="connsiteX9" fmla="*/ 77343 w 7597303"/>
                      <a:gd name="connsiteY9" fmla="*/ 49170 h 3754065"/>
                      <a:gd name="connsiteX10" fmla="*/ 320890 w 7597303"/>
                      <a:gd name="connsiteY10" fmla="*/ 0 h 3754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597303" h="3754065">
                        <a:moveTo>
                          <a:pt x="320890" y="0"/>
                        </a:moveTo>
                        <a:lnTo>
                          <a:pt x="7483936" y="0"/>
                        </a:lnTo>
                        <a:lnTo>
                          <a:pt x="7597303" y="11428"/>
                        </a:lnTo>
                        <a:lnTo>
                          <a:pt x="7597303" y="3742637"/>
                        </a:lnTo>
                        <a:lnTo>
                          <a:pt x="7483936" y="3754065"/>
                        </a:lnTo>
                        <a:lnTo>
                          <a:pt x="320890" y="3754065"/>
                        </a:lnTo>
                        <a:cubicBezTo>
                          <a:pt x="234500" y="3754065"/>
                          <a:pt x="152200" y="3736557"/>
                          <a:pt x="77343" y="3704895"/>
                        </a:cubicBezTo>
                        <a:lnTo>
                          <a:pt x="0" y="3662915"/>
                        </a:lnTo>
                        <a:lnTo>
                          <a:pt x="0" y="91151"/>
                        </a:lnTo>
                        <a:lnTo>
                          <a:pt x="77343" y="49170"/>
                        </a:lnTo>
                        <a:cubicBezTo>
                          <a:pt x="152200" y="17508"/>
                          <a:pt x="234500" y="0"/>
                          <a:pt x="320890" y="0"/>
                        </a:cubicBezTo>
                        <a:close/>
                      </a:path>
                    </a:pathLst>
                  </a:custGeom>
                </p:spPr>
              </p:pic>
            </p:grpSp>
          </p:grpSp>
          <p:grpSp>
            <p:nvGrpSpPr>
              <p:cNvPr id="59" name="Группа 58">
                <a:extLst>
                  <a:ext uri="{FF2B5EF4-FFF2-40B4-BE49-F238E27FC236}">
                    <a16:creationId xmlns:a16="http://schemas.microsoft.com/office/drawing/2014/main" id="{C78D2A9E-9176-C270-CA84-6024B6B75E8F}"/>
                  </a:ext>
                </a:extLst>
              </p:cNvPr>
              <p:cNvGrpSpPr/>
              <p:nvPr/>
            </p:nvGrpSpPr>
            <p:grpSpPr>
              <a:xfrm>
                <a:off x="0" y="1273387"/>
                <a:ext cx="15090843" cy="3778048"/>
                <a:chOff x="0" y="1273387"/>
                <a:chExt cx="15090843" cy="3778048"/>
              </a:xfrm>
            </p:grpSpPr>
            <p:sp>
              <p:nvSpPr>
                <p:cNvPr id="60" name="Прямоугольник: скругленные углы 59">
                  <a:extLst>
                    <a:ext uri="{FF2B5EF4-FFF2-40B4-BE49-F238E27FC236}">
                      <a16:creationId xmlns:a16="http://schemas.microsoft.com/office/drawing/2014/main" id="{71F7AE33-C1B8-DC9B-1E90-2AC4976ADF1E}"/>
                    </a:ext>
                  </a:extLst>
                </p:cNvPr>
                <p:cNvSpPr/>
                <p:nvPr/>
              </p:nvSpPr>
              <p:spPr>
                <a:xfrm>
                  <a:off x="5510433" y="1273387"/>
                  <a:ext cx="6429983" cy="37540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9190E43-F795-A030-10D9-7D63415E87AA}"/>
                    </a:ext>
                  </a:extLst>
                </p:cNvPr>
                <p:cNvSpPr txBox="1"/>
                <p:nvPr/>
              </p:nvSpPr>
              <p:spPr>
                <a:xfrm>
                  <a:off x="7902103" y="1285893"/>
                  <a:ext cx="71887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Вторая библиотека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56E9F13-A8CE-E048-3318-B6F1D7958A23}"/>
                    </a:ext>
                  </a:extLst>
                </p:cNvPr>
                <p:cNvSpPr txBox="1"/>
                <p:nvPr/>
              </p:nvSpPr>
              <p:spPr>
                <a:xfrm>
                  <a:off x="7848887" y="1436502"/>
                  <a:ext cx="4141695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500" b="1" dirty="0">
                      <a:latin typeface="Bahnschrift SemiBold SemiConden" panose="020B0502040204020203" pitchFamily="34" charset="0"/>
                    </a:rPr>
                    <a:t>RANDOM</a:t>
                  </a:r>
                  <a:endParaRPr lang="ru-RU" sz="6500" b="1" dirty="0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89EB3F6-A34A-5751-DF2C-A0E62CB537FC}"/>
                    </a:ext>
                  </a:extLst>
                </p:cNvPr>
                <p:cNvSpPr txBox="1"/>
                <p:nvPr/>
              </p:nvSpPr>
              <p:spPr>
                <a:xfrm>
                  <a:off x="7902103" y="2652558"/>
                  <a:ext cx="4641428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С помощью неё я делал шансы появления рыб, случайный урон и т. д.</a:t>
                  </a:r>
                </a:p>
              </p:txBody>
            </p:sp>
            <p:pic>
              <p:nvPicPr>
                <p:cNvPr id="64" name="Рисунок 63">
                  <a:extLst>
                    <a:ext uri="{FF2B5EF4-FFF2-40B4-BE49-F238E27FC236}">
                      <a16:creationId xmlns:a16="http://schemas.microsoft.com/office/drawing/2014/main" id="{5C8E608E-0376-AD6E-23CE-79098A150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39"/>
                <a:stretch>
                  <a:fillRect/>
                </a:stretch>
              </p:blipFill>
              <p:spPr>
                <a:xfrm>
                  <a:off x="0" y="1321353"/>
                  <a:ext cx="7848887" cy="3730082"/>
                </a:xfrm>
                <a:custGeom>
                  <a:avLst/>
                  <a:gdLst>
                    <a:gd name="connsiteX0" fmla="*/ 470421 w 7848887"/>
                    <a:gd name="connsiteY0" fmla="*/ 0 h 3730082"/>
                    <a:gd name="connsiteX1" fmla="*/ 7848887 w 7848887"/>
                    <a:gd name="connsiteY1" fmla="*/ 0 h 3730082"/>
                    <a:gd name="connsiteX2" fmla="*/ 7848887 w 7848887"/>
                    <a:gd name="connsiteY2" fmla="*/ 3730082 h 3730082"/>
                    <a:gd name="connsiteX3" fmla="*/ 308013 w 7848887"/>
                    <a:gd name="connsiteY3" fmla="*/ 3730082 h 3730082"/>
                    <a:gd name="connsiteX4" fmla="*/ 226874 w 7848887"/>
                    <a:gd name="connsiteY4" fmla="*/ 3704895 h 3730082"/>
                    <a:gd name="connsiteX5" fmla="*/ 27992 w 7848887"/>
                    <a:gd name="connsiteY5" fmla="*/ 3570805 h 3730082"/>
                    <a:gd name="connsiteX6" fmla="*/ 0 w 7848887"/>
                    <a:gd name="connsiteY6" fmla="*/ 3536879 h 3730082"/>
                    <a:gd name="connsiteX7" fmla="*/ 0 w 7848887"/>
                    <a:gd name="connsiteY7" fmla="*/ 217186 h 3730082"/>
                    <a:gd name="connsiteX8" fmla="*/ 27992 w 7848887"/>
                    <a:gd name="connsiteY8" fmla="*/ 183261 h 3730082"/>
                    <a:gd name="connsiteX9" fmla="*/ 470421 w 7848887"/>
                    <a:gd name="connsiteY9" fmla="*/ 0 h 373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48887" h="3730082">
                      <a:moveTo>
                        <a:pt x="470421" y="0"/>
                      </a:moveTo>
                      <a:lnTo>
                        <a:pt x="7848887" y="0"/>
                      </a:lnTo>
                      <a:lnTo>
                        <a:pt x="7848887" y="3730082"/>
                      </a:lnTo>
                      <a:lnTo>
                        <a:pt x="308013" y="3730082"/>
                      </a:lnTo>
                      <a:lnTo>
                        <a:pt x="226874" y="3704895"/>
                      </a:lnTo>
                      <a:cubicBezTo>
                        <a:pt x="152018" y="3673234"/>
                        <a:pt x="84605" y="3627419"/>
                        <a:pt x="27992" y="3570805"/>
                      </a:cubicBezTo>
                      <a:lnTo>
                        <a:pt x="0" y="3536879"/>
                      </a:lnTo>
                      <a:lnTo>
                        <a:pt x="0" y="217186"/>
                      </a:lnTo>
                      <a:lnTo>
                        <a:pt x="27992" y="183261"/>
                      </a:lnTo>
                      <a:cubicBezTo>
                        <a:pt x="141219" y="70033"/>
                        <a:pt x="297642" y="0"/>
                        <a:pt x="470421" y="0"/>
                      </a:cubicBezTo>
                      <a:close/>
                    </a:path>
                  </a:pathLst>
                </a:custGeom>
              </p:spPr>
            </p:pic>
          </p:grpSp>
        </p:grpSp>
        <p:grpSp>
          <p:nvGrpSpPr>
            <p:cNvPr id="52" name="Группа 51">
              <a:extLst>
                <a:ext uri="{FF2B5EF4-FFF2-40B4-BE49-F238E27FC236}">
                  <a16:creationId xmlns:a16="http://schemas.microsoft.com/office/drawing/2014/main" id="{4FDC9D0C-A2F4-8D0B-C5C2-C526DE2EA3EB}"/>
                </a:ext>
              </a:extLst>
            </p:cNvPr>
            <p:cNvGrpSpPr/>
            <p:nvPr/>
          </p:nvGrpSpPr>
          <p:grpSpPr>
            <a:xfrm>
              <a:off x="1" y="6858000"/>
              <a:ext cx="15090842" cy="3765383"/>
              <a:chOff x="1" y="1273387"/>
              <a:chExt cx="15090842" cy="3765383"/>
            </a:xfrm>
          </p:grpSpPr>
          <p:sp>
            <p:nvSpPr>
              <p:cNvPr id="53" name="Прямоугольник: скругленные углы 52">
                <a:extLst>
                  <a:ext uri="{FF2B5EF4-FFF2-40B4-BE49-F238E27FC236}">
                    <a16:creationId xmlns:a16="http://schemas.microsoft.com/office/drawing/2014/main" id="{1C6F7FE2-99BA-996A-F277-9E0E80F6AAF1}"/>
                  </a:ext>
                </a:extLst>
              </p:cNvPr>
              <p:cNvSpPr/>
              <p:nvPr/>
            </p:nvSpPr>
            <p:spPr>
              <a:xfrm>
                <a:off x="5510433" y="1273387"/>
                <a:ext cx="6429983" cy="37540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57E1237-772C-51D3-68B2-826C32ADDB1D}"/>
                  </a:ext>
                </a:extLst>
              </p:cNvPr>
              <p:cNvSpPr txBox="1"/>
              <p:nvPr/>
            </p:nvSpPr>
            <p:spPr>
              <a:xfrm>
                <a:off x="7902103" y="1285893"/>
                <a:ext cx="7188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Третья и последняя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ru-RU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81E600-C864-56FA-B618-4CC1ECE0B37B}"/>
                  </a:ext>
                </a:extLst>
              </p:cNvPr>
              <p:cNvSpPr txBox="1"/>
              <p:nvPr/>
            </p:nvSpPr>
            <p:spPr>
              <a:xfrm>
                <a:off x="7848887" y="1436502"/>
                <a:ext cx="414169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00" b="1" dirty="0">
                    <a:latin typeface="Bahnschrift SemiBold SemiConden" panose="020B0502040204020203" pitchFamily="34" charset="0"/>
                  </a:rPr>
                  <a:t>TIME</a:t>
                </a:r>
                <a:endParaRPr lang="ru-RU" sz="6500" b="1" dirty="0">
                  <a:latin typeface="Bahnschrift SemiBold SemiConden" panose="020B0502040204020203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2044932-3399-FE59-0966-62FB41BA7EC1}"/>
                  </a:ext>
                </a:extLst>
              </p:cNvPr>
              <p:cNvSpPr txBox="1"/>
              <p:nvPr/>
            </p:nvSpPr>
            <p:spPr>
              <a:xfrm>
                <a:off x="7902103" y="2652558"/>
                <a:ext cx="46414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Не смотря на то, что я использовал её меньше остальных, без неё игра была бы неиграбельна.</a:t>
                </a:r>
              </a:p>
            </p:txBody>
          </p:sp>
          <p:pic>
            <p:nvPicPr>
              <p:cNvPr id="57" name="Рисунок 56">
                <a:extLst>
                  <a:ext uri="{FF2B5EF4-FFF2-40B4-BE49-F238E27FC236}">
                    <a16:creationId xmlns:a16="http://schemas.microsoft.com/office/drawing/2014/main" id="{AAC8E9C6-E8BE-FAB8-EAF5-8719CCBFC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" y="1285893"/>
                <a:ext cx="7902102" cy="3752877"/>
              </a:xfrm>
              <a:custGeom>
                <a:avLst/>
                <a:gdLst>
                  <a:gd name="connsiteX0" fmla="*/ 457851 w 7902102"/>
                  <a:gd name="connsiteY0" fmla="*/ 0 h 3752877"/>
                  <a:gd name="connsiteX1" fmla="*/ 7902102 w 7902102"/>
                  <a:gd name="connsiteY1" fmla="*/ 0 h 3752877"/>
                  <a:gd name="connsiteX2" fmla="*/ 7902102 w 7902102"/>
                  <a:gd name="connsiteY2" fmla="*/ 3752877 h 3752877"/>
                  <a:gd name="connsiteX3" fmla="*/ 457851 w 7902102"/>
                  <a:gd name="connsiteY3" fmla="*/ 3752877 h 3752877"/>
                  <a:gd name="connsiteX4" fmla="*/ 15561 w 7902102"/>
                  <a:gd name="connsiteY4" fmla="*/ 3569675 h 3752877"/>
                  <a:gd name="connsiteX5" fmla="*/ 0 w 7902102"/>
                  <a:gd name="connsiteY5" fmla="*/ 3550815 h 3752877"/>
                  <a:gd name="connsiteX6" fmla="*/ 0 w 7902102"/>
                  <a:gd name="connsiteY6" fmla="*/ 202063 h 3752877"/>
                  <a:gd name="connsiteX7" fmla="*/ 15561 w 7902102"/>
                  <a:gd name="connsiteY7" fmla="*/ 183202 h 3752877"/>
                  <a:gd name="connsiteX8" fmla="*/ 457851 w 7902102"/>
                  <a:gd name="connsiteY8" fmla="*/ 0 h 375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02102" h="3752877">
                    <a:moveTo>
                      <a:pt x="457851" y="0"/>
                    </a:moveTo>
                    <a:lnTo>
                      <a:pt x="7902102" y="0"/>
                    </a:lnTo>
                    <a:lnTo>
                      <a:pt x="7902102" y="3752877"/>
                    </a:lnTo>
                    <a:lnTo>
                      <a:pt x="457851" y="3752877"/>
                    </a:lnTo>
                    <a:cubicBezTo>
                      <a:pt x="285126" y="3752877"/>
                      <a:pt x="128753" y="3682867"/>
                      <a:pt x="15561" y="3569675"/>
                    </a:cubicBezTo>
                    <a:lnTo>
                      <a:pt x="0" y="3550815"/>
                    </a:lnTo>
                    <a:lnTo>
                      <a:pt x="0" y="202063"/>
                    </a:lnTo>
                    <a:lnTo>
                      <a:pt x="15561" y="183202"/>
                    </a:lnTo>
                    <a:cubicBezTo>
                      <a:pt x="128753" y="70011"/>
                      <a:pt x="285126" y="0"/>
                      <a:pt x="457851" y="0"/>
                    </a:cubicBez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31173053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9D7F4-021B-0970-DE02-5C349B0A3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8EC7BD6E-A80E-637B-FA1C-FCA3226B3B74}"/>
              </a:ext>
            </a:extLst>
          </p:cNvPr>
          <p:cNvGrpSpPr/>
          <p:nvPr/>
        </p:nvGrpSpPr>
        <p:grpSpPr>
          <a:xfrm>
            <a:off x="0" y="-10214641"/>
            <a:ext cx="15090843" cy="20838024"/>
            <a:chOff x="0" y="-10214641"/>
            <a:chExt cx="15090843" cy="20838024"/>
          </a:xfrm>
        </p:grpSpPr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BCE90A65-6876-88A7-21B4-7B873D99074C}"/>
                </a:ext>
              </a:extLst>
            </p:cNvPr>
            <p:cNvGrpSpPr/>
            <p:nvPr/>
          </p:nvGrpSpPr>
          <p:grpSpPr>
            <a:xfrm>
              <a:off x="0" y="-10214641"/>
              <a:ext cx="15090843" cy="15266076"/>
              <a:chOff x="0" y="-10214641"/>
              <a:chExt cx="15090843" cy="15266076"/>
            </a:xfrm>
          </p:grpSpPr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00A75AE9-34AA-A69D-7404-8398D90792C7}"/>
                  </a:ext>
                </a:extLst>
              </p:cNvPr>
              <p:cNvGrpSpPr/>
              <p:nvPr/>
            </p:nvGrpSpPr>
            <p:grpSpPr>
              <a:xfrm>
                <a:off x="0" y="-10214641"/>
                <a:ext cx="15037627" cy="9498080"/>
                <a:chOff x="0" y="1264596"/>
                <a:chExt cx="15037627" cy="9498080"/>
              </a:xfrm>
            </p:grpSpPr>
            <p:grpSp>
              <p:nvGrpSpPr>
                <p:cNvPr id="18" name="Группа 17">
                  <a:extLst>
                    <a:ext uri="{FF2B5EF4-FFF2-40B4-BE49-F238E27FC236}">
                      <a16:creationId xmlns:a16="http://schemas.microsoft.com/office/drawing/2014/main" id="{DE085A77-6355-7379-4AEE-8631B30210FA}"/>
                    </a:ext>
                  </a:extLst>
                </p:cNvPr>
                <p:cNvGrpSpPr/>
                <p:nvPr/>
              </p:nvGrpSpPr>
              <p:grpSpPr>
                <a:xfrm>
                  <a:off x="0" y="1264596"/>
                  <a:ext cx="15037627" cy="3754065"/>
                  <a:chOff x="0" y="1264596"/>
                  <a:chExt cx="15037627" cy="3754065"/>
                </a:xfrm>
              </p:grpSpPr>
              <p:sp>
                <p:nvSpPr>
                  <p:cNvPr id="25" name="Прямоугольник: скругленные углы 24">
                    <a:extLst>
                      <a:ext uri="{FF2B5EF4-FFF2-40B4-BE49-F238E27FC236}">
                        <a16:creationId xmlns:a16="http://schemas.microsoft.com/office/drawing/2014/main" id="{52E6451D-72E7-5D2F-1E09-00B033AA02D0}"/>
                      </a:ext>
                    </a:extLst>
                  </p:cNvPr>
                  <p:cNvSpPr/>
                  <p:nvPr/>
                </p:nvSpPr>
                <p:spPr>
                  <a:xfrm>
                    <a:off x="5457217" y="1264596"/>
                    <a:ext cx="6429983" cy="375406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pic>
                <p:nvPicPr>
                  <p:cNvPr id="26" name="Рисунок 25">
                    <a:extLst>
                      <a:ext uri="{FF2B5EF4-FFF2-40B4-BE49-F238E27FC236}">
                        <a16:creationId xmlns:a16="http://schemas.microsoft.com/office/drawing/2014/main" id="{2055BB26-A9F2-8942-73D8-1CDB63AC42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0" y="1264596"/>
                    <a:ext cx="7848887" cy="3754065"/>
                  </a:xfrm>
                  <a:custGeom>
                    <a:avLst/>
                    <a:gdLst>
                      <a:gd name="connsiteX0" fmla="*/ 529898 w 6647234"/>
                      <a:gd name="connsiteY0" fmla="*/ 0 h 3179323"/>
                      <a:gd name="connsiteX1" fmla="*/ 6647234 w 6647234"/>
                      <a:gd name="connsiteY1" fmla="*/ 0 h 3179323"/>
                      <a:gd name="connsiteX2" fmla="*/ 6647234 w 6647234"/>
                      <a:gd name="connsiteY2" fmla="*/ 3179323 h 3179323"/>
                      <a:gd name="connsiteX3" fmla="*/ 529898 w 6647234"/>
                      <a:gd name="connsiteY3" fmla="*/ 3179323 h 3179323"/>
                      <a:gd name="connsiteX4" fmla="*/ 0 w 6647234"/>
                      <a:gd name="connsiteY4" fmla="*/ 2649425 h 3179323"/>
                      <a:gd name="connsiteX5" fmla="*/ 0 w 6647234"/>
                      <a:gd name="connsiteY5" fmla="*/ 529898 h 3179323"/>
                      <a:gd name="connsiteX6" fmla="*/ 529898 w 6647234"/>
                      <a:gd name="connsiteY6" fmla="*/ 0 h 3179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47234" h="3179323">
                        <a:moveTo>
                          <a:pt x="529898" y="0"/>
                        </a:moveTo>
                        <a:lnTo>
                          <a:pt x="6647234" y="0"/>
                        </a:lnTo>
                        <a:lnTo>
                          <a:pt x="6647234" y="3179323"/>
                        </a:lnTo>
                        <a:lnTo>
                          <a:pt x="529898" y="3179323"/>
                        </a:lnTo>
                        <a:cubicBezTo>
                          <a:pt x="237243" y="3179323"/>
                          <a:pt x="0" y="2942080"/>
                          <a:pt x="0" y="2649425"/>
                        </a:cubicBezTo>
                        <a:lnTo>
                          <a:pt x="0" y="529898"/>
                        </a:lnTo>
                        <a:cubicBezTo>
                          <a:pt x="0" y="237243"/>
                          <a:pt x="237243" y="0"/>
                          <a:pt x="529898" y="0"/>
                        </a:cubicBezTo>
                        <a:close/>
                      </a:path>
                    </a:pathLst>
                  </a:custGeom>
                </p:spPr>
              </p:pic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6A7FEE9-766A-12DF-FBFD-CA95DFD5A788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Я начну с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B1A8195-3220-10B3-51AE-E9546382B823}"/>
                      </a:ext>
                    </a:extLst>
                  </p:cNvPr>
                  <p:cNvSpPr txBox="1"/>
                  <p:nvPr/>
                </p:nvSpPr>
                <p:spPr>
                  <a:xfrm>
                    <a:off x="7745505" y="1407878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6500" b="1" dirty="0">
                        <a:latin typeface="Bahnschrift SemiBold SemiConden" panose="020B0502040204020203" pitchFamily="34" charset="0"/>
                      </a:rPr>
                      <a:t>БИБЛИОТЕК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1DA7255-F723-AC54-F43B-C5981DE5CAE3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968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В своём проекте я использовал такие библиотеки, как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9" name="Группа 18">
                  <a:extLst>
                    <a:ext uri="{FF2B5EF4-FFF2-40B4-BE49-F238E27FC236}">
                      <a16:creationId xmlns:a16="http://schemas.microsoft.com/office/drawing/2014/main" id="{596F87A1-CA77-A500-FE8D-4FB81C535807}"/>
                    </a:ext>
                  </a:extLst>
                </p:cNvPr>
                <p:cNvGrpSpPr/>
                <p:nvPr/>
              </p:nvGrpSpPr>
              <p:grpSpPr>
                <a:xfrm>
                  <a:off x="0" y="6858000"/>
                  <a:ext cx="15037627" cy="3904676"/>
                  <a:chOff x="0" y="1113986"/>
                  <a:chExt cx="15037627" cy="3904676"/>
                </a:xfrm>
              </p:grpSpPr>
              <p:sp>
                <p:nvSpPr>
                  <p:cNvPr id="20" name="Прямоугольник: скругленные углы 19">
                    <a:extLst>
                      <a:ext uri="{FF2B5EF4-FFF2-40B4-BE49-F238E27FC236}">
                        <a16:creationId xmlns:a16="http://schemas.microsoft.com/office/drawing/2014/main" id="{CBE4AA9B-494A-7893-CCB2-E9C91439AC30}"/>
                      </a:ext>
                    </a:extLst>
                  </p:cNvPr>
                  <p:cNvSpPr/>
                  <p:nvPr/>
                </p:nvSpPr>
                <p:spPr>
                  <a:xfrm>
                    <a:off x="5457217" y="1113986"/>
                    <a:ext cx="6734783" cy="390467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CEACD93-11FD-15FE-73BD-9B7DD9AD445A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Первая библиотека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5516BB4-B07C-569D-DC15-B51B24D50CA7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392122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500" b="1" dirty="0">
                        <a:latin typeface="Bahnschrift SemiBold SemiConden" panose="020B0502040204020203" pitchFamily="34" charset="0"/>
                      </a:rPr>
                      <a:t>PYGAME</a:t>
                    </a:r>
                    <a:endParaRPr lang="ru-RU" sz="6500" b="1" dirty="0">
                      <a:latin typeface="Bahnschrift SemiBold SemiConden" panose="020B0502040204020203" pitchFamily="34" charset="0"/>
                    </a:endParaRP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1FDE5BC2-7351-3FD1-FDC3-9C9801148782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На её основе я и делал всю игру. Без неё ничего бы не работало</a:t>
                    </a:r>
                  </a:p>
                </p:txBody>
              </p:sp>
              <p:pic>
                <p:nvPicPr>
                  <p:cNvPr id="24" name="Рисунок 23">
                    <a:extLst>
                      <a:ext uri="{FF2B5EF4-FFF2-40B4-BE49-F238E27FC236}">
                        <a16:creationId xmlns:a16="http://schemas.microsoft.com/office/drawing/2014/main" id="{4D8402D1-B1A8-5DD7-0144-A99C437727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94"/>
                  <a:stretch>
                    <a:fillRect/>
                  </a:stretch>
                </p:blipFill>
                <p:spPr>
                  <a:xfrm>
                    <a:off x="0" y="1113986"/>
                    <a:ext cx="7902103" cy="3904676"/>
                  </a:xfrm>
                  <a:custGeom>
                    <a:avLst/>
                    <a:gdLst>
                      <a:gd name="connsiteX0" fmla="*/ 320890 w 7597303"/>
                      <a:gd name="connsiteY0" fmla="*/ 0 h 3754065"/>
                      <a:gd name="connsiteX1" fmla="*/ 7483936 w 7597303"/>
                      <a:gd name="connsiteY1" fmla="*/ 0 h 3754065"/>
                      <a:gd name="connsiteX2" fmla="*/ 7597303 w 7597303"/>
                      <a:gd name="connsiteY2" fmla="*/ 11428 h 3754065"/>
                      <a:gd name="connsiteX3" fmla="*/ 7597303 w 7597303"/>
                      <a:gd name="connsiteY3" fmla="*/ 3742637 h 3754065"/>
                      <a:gd name="connsiteX4" fmla="*/ 7483936 w 7597303"/>
                      <a:gd name="connsiteY4" fmla="*/ 3754065 h 3754065"/>
                      <a:gd name="connsiteX5" fmla="*/ 320890 w 7597303"/>
                      <a:gd name="connsiteY5" fmla="*/ 3754065 h 3754065"/>
                      <a:gd name="connsiteX6" fmla="*/ 77343 w 7597303"/>
                      <a:gd name="connsiteY6" fmla="*/ 3704895 h 3754065"/>
                      <a:gd name="connsiteX7" fmla="*/ 0 w 7597303"/>
                      <a:gd name="connsiteY7" fmla="*/ 3662915 h 3754065"/>
                      <a:gd name="connsiteX8" fmla="*/ 0 w 7597303"/>
                      <a:gd name="connsiteY8" fmla="*/ 91151 h 3754065"/>
                      <a:gd name="connsiteX9" fmla="*/ 77343 w 7597303"/>
                      <a:gd name="connsiteY9" fmla="*/ 49170 h 3754065"/>
                      <a:gd name="connsiteX10" fmla="*/ 320890 w 7597303"/>
                      <a:gd name="connsiteY10" fmla="*/ 0 h 3754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597303" h="3754065">
                        <a:moveTo>
                          <a:pt x="320890" y="0"/>
                        </a:moveTo>
                        <a:lnTo>
                          <a:pt x="7483936" y="0"/>
                        </a:lnTo>
                        <a:lnTo>
                          <a:pt x="7597303" y="11428"/>
                        </a:lnTo>
                        <a:lnTo>
                          <a:pt x="7597303" y="3742637"/>
                        </a:lnTo>
                        <a:lnTo>
                          <a:pt x="7483936" y="3754065"/>
                        </a:lnTo>
                        <a:lnTo>
                          <a:pt x="320890" y="3754065"/>
                        </a:lnTo>
                        <a:cubicBezTo>
                          <a:pt x="234500" y="3754065"/>
                          <a:pt x="152200" y="3736557"/>
                          <a:pt x="77343" y="3704895"/>
                        </a:cubicBezTo>
                        <a:lnTo>
                          <a:pt x="0" y="3662915"/>
                        </a:lnTo>
                        <a:lnTo>
                          <a:pt x="0" y="91151"/>
                        </a:lnTo>
                        <a:lnTo>
                          <a:pt x="77343" y="49170"/>
                        </a:lnTo>
                        <a:cubicBezTo>
                          <a:pt x="152200" y="17508"/>
                          <a:pt x="234500" y="0"/>
                          <a:pt x="320890" y="0"/>
                        </a:cubicBezTo>
                        <a:close/>
                      </a:path>
                    </a:pathLst>
                  </a:custGeom>
                </p:spPr>
              </p:pic>
            </p:grpSp>
          </p:grpSp>
          <p:grpSp>
            <p:nvGrpSpPr>
              <p:cNvPr id="33" name="Группа 32">
                <a:extLst>
                  <a:ext uri="{FF2B5EF4-FFF2-40B4-BE49-F238E27FC236}">
                    <a16:creationId xmlns:a16="http://schemas.microsoft.com/office/drawing/2014/main" id="{31839DE9-CDBA-B988-C03E-32B2711EECEF}"/>
                  </a:ext>
                </a:extLst>
              </p:cNvPr>
              <p:cNvGrpSpPr/>
              <p:nvPr/>
            </p:nvGrpSpPr>
            <p:grpSpPr>
              <a:xfrm>
                <a:off x="0" y="1273387"/>
                <a:ext cx="15090843" cy="3778048"/>
                <a:chOff x="0" y="1273387"/>
                <a:chExt cx="15090843" cy="3778048"/>
              </a:xfrm>
            </p:grpSpPr>
            <p:sp>
              <p:nvSpPr>
                <p:cNvPr id="11" name="Прямоугольник: скругленные углы 10">
                  <a:extLst>
                    <a:ext uri="{FF2B5EF4-FFF2-40B4-BE49-F238E27FC236}">
                      <a16:creationId xmlns:a16="http://schemas.microsoft.com/office/drawing/2014/main" id="{A80684AC-78DC-00DE-0B0B-8C8D4DA3C628}"/>
                    </a:ext>
                  </a:extLst>
                </p:cNvPr>
                <p:cNvSpPr/>
                <p:nvPr/>
              </p:nvSpPr>
              <p:spPr>
                <a:xfrm>
                  <a:off x="5510433" y="1273387"/>
                  <a:ext cx="6429983" cy="37540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50F9C1C-A366-B384-8479-5AD20D365595}"/>
                    </a:ext>
                  </a:extLst>
                </p:cNvPr>
                <p:cNvSpPr txBox="1"/>
                <p:nvPr/>
              </p:nvSpPr>
              <p:spPr>
                <a:xfrm>
                  <a:off x="7902103" y="1285893"/>
                  <a:ext cx="71887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Вторая библиотека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74798F1-2E10-4D49-84C6-B40639164398}"/>
                    </a:ext>
                  </a:extLst>
                </p:cNvPr>
                <p:cNvSpPr txBox="1"/>
                <p:nvPr/>
              </p:nvSpPr>
              <p:spPr>
                <a:xfrm>
                  <a:off x="7848887" y="1436502"/>
                  <a:ext cx="4141695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500" b="1" dirty="0">
                      <a:latin typeface="Bahnschrift SemiBold SemiConden" panose="020B0502040204020203" pitchFamily="34" charset="0"/>
                    </a:rPr>
                    <a:t>RANDOM</a:t>
                  </a:r>
                  <a:endParaRPr lang="ru-RU" sz="6500" b="1" dirty="0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3F024A-7445-BA7D-7EF8-4A92E58DAD9E}"/>
                    </a:ext>
                  </a:extLst>
                </p:cNvPr>
                <p:cNvSpPr txBox="1"/>
                <p:nvPr/>
              </p:nvSpPr>
              <p:spPr>
                <a:xfrm>
                  <a:off x="7902103" y="2652558"/>
                  <a:ext cx="4641428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С помощью неё я делал шансы появления рыб, случайный урон и т. д.</a:t>
                  </a:r>
                </a:p>
              </p:txBody>
            </p:sp>
            <p:pic>
              <p:nvPicPr>
                <p:cNvPr id="32" name="Рисунок 31">
                  <a:extLst>
                    <a:ext uri="{FF2B5EF4-FFF2-40B4-BE49-F238E27FC236}">
                      <a16:creationId xmlns:a16="http://schemas.microsoft.com/office/drawing/2014/main" id="{4F690165-7EA8-4333-79E4-1A5E12909D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39"/>
                <a:stretch>
                  <a:fillRect/>
                </a:stretch>
              </p:blipFill>
              <p:spPr>
                <a:xfrm>
                  <a:off x="0" y="1321353"/>
                  <a:ext cx="7848887" cy="3730082"/>
                </a:xfrm>
                <a:custGeom>
                  <a:avLst/>
                  <a:gdLst>
                    <a:gd name="connsiteX0" fmla="*/ 470421 w 7848887"/>
                    <a:gd name="connsiteY0" fmla="*/ 0 h 3730082"/>
                    <a:gd name="connsiteX1" fmla="*/ 7848887 w 7848887"/>
                    <a:gd name="connsiteY1" fmla="*/ 0 h 3730082"/>
                    <a:gd name="connsiteX2" fmla="*/ 7848887 w 7848887"/>
                    <a:gd name="connsiteY2" fmla="*/ 3730082 h 3730082"/>
                    <a:gd name="connsiteX3" fmla="*/ 308013 w 7848887"/>
                    <a:gd name="connsiteY3" fmla="*/ 3730082 h 3730082"/>
                    <a:gd name="connsiteX4" fmla="*/ 226874 w 7848887"/>
                    <a:gd name="connsiteY4" fmla="*/ 3704895 h 3730082"/>
                    <a:gd name="connsiteX5" fmla="*/ 27992 w 7848887"/>
                    <a:gd name="connsiteY5" fmla="*/ 3570805 h 3730082"/>
                    <a:gd name="connsiteX6" fmla="*/ 0 w 7848887"/>
                    <a:gd name="connsiteY6" fmla="*/ 3536879 h 3730082"/>
                    <a:gd name="connsiteX7" fmla="*/ 0 w 7848887"/>
                    <a:gd name="connsiteY7" fmla="*/ 217186 h 3730082"/>
                    <a:gd name="connsiteX8" fmla="*/ 27992 w 7848887"/>
                    <a:gd name="connsiteY8" fmla="*/ 183261 h 3730082"/>
                    <a:gd name="connsiteX9" fmla="*/ 470421 w 7848887"/>
                    <a:gd name="connsiteY9" fmla="*/ 0 h 373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48887" h="3730082">
                      <a:moveTo>
                        <a:pt x="470421" y="0"/>
                      </a:moveTo>
                      <a:lnTo>
                        <a:pt x="7848887" y="0"/>
                      </a:lnTo>
                      <a:lnTo>
                        <a:pt x="7848887" y="3730082"/>
                      </a:lnTo>
                      <a:lnTo>
                        <a:pt x="308013" y="3730082"/>
                      </a:lnTo>
                      <a:lnTo>
                        <a:pt x="226874" y="3704895"/>
                      </a:lnTo>
                      <a:cubicBezTo>
                        <a:pt x="152018" y="3673234"/>
                        <a:pt x="84605" y="3627419"/>
                        <a:pt x="27992" y="3570805"/>
                      </a:cubicBezTo>
                      <a:lnTo>
                        <a:pt x="0" y="3536879"/>
                      </a:lnTo>
                      <a:lnTo>
                        <a:pt x="0" y="217186"/>
                      </a:lnTo>
                      <a:lnTo>
                        <a:pt x="27992" y="183261"/>
                      </a:lnTo>
                      <a:cubicBezTo>
                        <a:pt x="141219" y="70033"/>
                        <a:pt x="297642" y="0"/>
                        <a:pt x="470421" y="0"/>
                      </a:cubicBezTo>
                      <a:close/>
                    </a:path>
                  </a:pathLst>
                </a:custGeom>
              </p:spPr>
            </p:pic>
          </p:grpSp>
        </p:grpSp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26D0C8E4-0818-4BA0-1E05-60575DCC4359}"/>
                </a:ext>
              </a:extLst>
            </p:cNvPr>
            <p:cNvGrpSpPr/>
            <p:nvPr/>
          </p:nvGrpSpPr>
          <p:grpSpPr>
            <a:xfrm>
              <a:off x="1" y="6858000"/>
              <a:ext cx="15090842" cy="3765383"/>
              <a:chOff x="1" y="1273387"/>
              <a:chExt cx="15090842" cy="3765383"/>
            </a:xfrm>
          </p:grpSpPr>
          <p:sp>
            <p:nvSpPr>
              <p:cNvPr id="36" name="Прямоугольник: скругленные углы 35">
                <a:extLst>
                  <a:ext uri="{FF2B5EF4-FFF2-40B4-BE49-F238E27FC236}">
                    <a16:creationId xmlns:a16="http://schemas.microsoft.com/office/drawing/2014/main" id="{1F155E35-1B97-6E19-CFFD-F4536F5AE6F6}"/>
                  </a:ext>
                </a:extLst>
              </p:cNvPr>
              <p:cNvSpPr/>
              <p:nvPr/>
            </p:nvSpPr>
            <p:spPr>
              <a:xfrm>
                <a:off x="5510433" y="1273387"/>
                <a:ext cx="6429983" cy="37540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3664566-70D0-19EA-32EA-B66300031531}"/>
                  </a:ext>
                </a:extLst>
              </p:cNvPr>
              <p:cNvSpPr txBox="1"/>
              <p:nvPr/>
            </p:nvSpPr>
            <p:spPr>
              <a:xfrm>
                <a:off x="7902103" y="1285893"/>
                <a:ext cx="7188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Третья и последняя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ru-RU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4915FD-D44A-4917-D0A7-A79E17444B8F}"/>
                  </a:ext>
                </a:extLst>
              </p:cNvPr>
              <p:cNvSpPr txBox="1"/>
              <p:nvPr/>
            </p:nvSpPr>
            <p:spPr>
              <a:xfrm>
                <a:off x="7848887" y="1436502"/>
                <a:ext cx="414169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00" b="1" dirty="0">
                    <a:latin typeface="Bahnschrift SemiBold SemiConden" panose="020B0502040204020203" pitchFamily="34" charset="0"/>
                  </a:rPr>
                  <a:t>TIME</a:t>
                </a:r>
                <a:endParaRPr lang="ru-RU" sz="6500" b="1" dirty="0">
                  <a:latin typeface="Bahnschrift SemiBold SemiConden" panose="020B0502040204020203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F3D8451-6B26-66BD-0247-16650A9DD9CB}"/>
                  </a:ext>
                </a:extLst>
              </p:cNvPr>
              <p:cNvSpPr txBox="1"/>
              <p:nvPr/>
            </p:nvSpPr>
            <p:spPr>
              <a:xfrm>
                <a:off x="7902103" y="2652558"/>
                <a:ext cx="46414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Не смотря на то, что я использовал её меньше остальных, без неё игра была бы неиграбельна.</a:t>
                </a:r>
              </a:p>
            </p:txBody>
          </p:sp>
          <p:pic>
            <p:nvPicPr>
              <p:cNvPr id="40" name="Рисунок 39">
                <a:extLst>
                  <a:ext uri="{FF2B5EF4-FFF2-40B4-BE49-F238E27FC236}">
                    <a16:creationId xmlns:a16="http://schemas.microsoft.com/office/drawing/2014/main" id="{BE340003-F4AB-F234-2D5D-B8BBE5E1FB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" y="1285893"/>
                <a:ext cx="7902102" cy="3752877"/>
              </a:xfrm>
              <a:custGeom>
                <a:avLst/>
                <a:gdLst>
                  <a:gd name="connsiteX0" fmla="*/ 457851 w 7902102"/>
                  <a:gd name="connsiteY0" fmla="*/ 0 h 3752877"/>
                  <a:gd name="connsiteX1" fmla="*/ 7902102 w 7902102"/>
                  <a:gd name="connsiteY1" fmla="*/ 0 h 3752877"/>
                  <a:gd name="connsiteX2" fmla="*/ 7902102 w 7902102"/>
                  <a:gd name="connsiteY2" fmla="*/ 3752877 h 3752877"/>
                  <a:gd name="connsiteX3" fmla="*/ 457851 w 7902102"/>
                  <a:gd name="connsiteY3" fmla="*/ 3752877 h 3752877"/>
                  <a:gd name="connsiteX4" fmla="*/ 15561 w 7902102"/>
                  <a:gd name="connsiteY4" fmla="*/ 3569675 h 3752877"/>
                  <a:gd name="connsiteX5" fmla="*/ 0 w 7902102"/>
                  <a:gd name="connsiteY5" fmla="*/ 3550815 h 3752877"/>
                  <a:gd name="connsiteX6" fmla="*/ 0 w 7902102"/>
                  <a:gd name="connsiteY6" fmla="*/ 202063 h 3752877"/>
                  <a:gd name="connsiteX7" fmla="*/ 15561 w 7902102"/>
                  <a:gd name="connsiteY7" fmla="*/ 183202 h 3752877"/>
                  <a:gd name="connsiteX8" fmla="*/ 457851 w 7902102"/>
                  <a:gd name="connsiteY8" fmla="*/ 0 h 375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02102" h="3752877">
                    <a:moveTo>
                      <a:pt x="457851" y="0"/>
                    </a:moveTo>
                    <a:lnTo>
                      <a:pt x="7902102" y="0"/>
                    </a:lnTo>
                    <a:lnTo>
                      <a:pt x="7902102" y="3752877"/>
                    </a:lnTo>
                    <a:lnTo>
                      <a:pt x="457851" y="3752877"/>
                    </a:lnTo>
                    <a:cubicBezTo>
                      <a:pt x="285126" y="3752877"/>
                      <a:pt x="128753" y="3682867"/>
                      <a:pt x="15561" y="3569675"/>
                    </a:cubicBezTo>
                    <a:lnTo>
                      <a:pt x="0" y="3550815"/>
                    </a:lnTo>
                    <a:lnTo>
                      <a:pt x="0" y="202063"/>
                    </a:lnTo>
                    <a:lnTo>
                      <a:pt x="15561" y="183202"/>
                    </a:lnTo>
                    <a:cubicBezTo>
                      <a:pt x="128753" y="70011"/>
                      <a:pt x="285126" y="0"/>
                      <a:pt x="457851" y="0"/>
                    </a:cubicBez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35521337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17FBB-62AD-FB79-3997-572E79606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FB86DE2C-FBE3-ADF3-B162-99EF1D781D1A}"/>
              </a:ext>
            </a:extLst>
          </p:cNvPr>
          <p:cNvGrpSpPr/>
          <p:nvPr/>
        </p:nvGrpSpPr>
        <p:grpSpPr>
          <a:xfrm>
            <a:off x="0" y="-15685801"/>
            <a:ext cx="15090843" cy="20838024"/>
            <a:chOff x="0" y="-10214641"/>
            <a:chExt cx="15090843" cy="20838024"/>
          </a:xfrm>
        </p:grpSpPr>
        <p:grpSp>
          <p:nvGrpSpPr>
            <p:cNvPr id="55" name="Группа 54">
              <a:extLst>
                <a:ext uri="{FF2B5EF4-FFF2-40B4-BE49-F238E27FC236}">
                  <a16:creationId xmlns:a16="http://schemas.microsoft.com/office/drawing/2014/main" id="{0D3E5565-6EDD-5083-3B90-56A9EF739298}"/>
                </a:ext>
              </a:extLst>
            </p:cNvPr>
            <p:cNvGrpSpPr/>
            <p:nvPr/>
          </p:nvGrpSpPr>
          <p:grpSpPr>
            <a:xfrm>
              <a:off x="0" y="-10214641"/>
              <a:ext cx="15090843" cy="15266076"/>
              <a:chOff x="0" y="-10214641"/>
              <a:chExt cx="15090843" cy="15266076"/>
            </a:xfrm>
          </p:grpSpPr>
          <p:grpSp>
            <p:nvGrpSpPr>
              <p:cNvPr id="62" name="Группа 61">
                <a:extLst>
                  <a:ext uri="{FF2B5EF4-FFF2-40B4-BE49-F238E27FC236}">
                    <a16:creationId xmlns:a16="http://schemas.microsoft.com/office/drawing/2014/main" id="{742E50B4-65C9-8D58-8B65-831FA6349CE7}"/>
                  </a:ext>
                </a:extLst>
              </p:cNvPr>
              <p:cNvGrpSpPr/>
              <p:nvPr/>
            </p:nvGrpSpPr>
            <p:grpSpPr>
              <a:xfrm>
                <a:off x="0" y="-10214641"/>
                <a:ext cx="15037627" cy="9498080"/>
                <a:chOff x="0" y="1264596"/>
                <a:chExt cx="15037627" cy="9498080"/>
              </a:xfrm>
            </p:grpSpPr>
            <p:grpSp>
              <p:nvGrpSpPr>
                <p:cNvPr id="69" name="Группа 68">
                  <a:extLst>
                    <a:ext uri="{FF2B5EF4-FFF2-40B4-BE49-F238E27FC236}">
                      <a16:creationId xmlns:a16="http://schemas.microsoft.com/office/drawing/2014/main" id="{83B1A181-E5B2-2BD8-FE25-83CC0C13C9BB}"/>
                    </a:ext>
                  </a:extLst>
                </p:cNvPr>
                <p:cNvGrpSpPr/>
                <p:nvPr/>
              </p:nvGrpSpPr>
              <p:grpSpPr>
                <a:xfrm>
                  <a:off x="0" y="1264596"/>
                  <a:ext cx="15037627" cy="3754065"/>
                  <a:chOff x="0" y="1264596"/>
                  <a:chExt cx="15037627" cy="3754065"/>
                </a:xfrm>
              </p:grpSpPr>
              <p:sp>
                <p:nvSpPr>
                  <p:cNvPr id="76" name="Прямоугольник: скругленные углы 75">
                    <a:extLst>
                      <a:ext uri="{FF2B5EF4-FFF2-40B4-BE49-F238E27FC236}">
                        <a16:creationId xmlns:a16="http://schemas.microsoft.com/office/drawing/2014/main" id="{297A4435-8D9F-2AAB-D797-F2AC590783D6}"/>
                      </a:ext>
                    </a:extLst>
                  </p:cNvPr>
                  <p:cNvSpPr/>
                  <p:nvPr/>
                </p:nvSpPr>
                <p:spPr>
                  <a:xfrm>
                    <a:off x="5457217" y="1264596"/>
                    <a:ext cx="6429983" cy="375406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pic>
                <p:nvPicPr>
                  <p:cNvPr id="77" name="Рисунок 76">
                    <a:extLst>
                      <a:ext uri="{FF2B5EF4-FFF2-40B4-BE49-F238E27FC236}">
                        <a16:creationId xmlns:a16="http://schemas.microsoft.com/office/drawing/2014/main" id="{F7C9BDC9-70A4-30F4-60FB-471CE9BFAA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0" y="1264596"/>
                    <a:ext cx="7848887" cy="3754065"/>
                  </a:xfrm>
                  <a:custGeom>
                    <a:avLst/>
                    <a:gdLst>
                      <a:gd name="connsiteX0" fmla="*/ 529898 w 6647234"/>
                      <a:gd name="connsiteY0" fmla="*/ 0 h 3179323"/>
                      <a:gd name="connsiteX1" fmla="*/ 6647234 w 6647234"/>
                      <a:gd name="connsiteY1" fmla="*/ 0 h 3179323"/>
                      <a:gd name="connsiteX2" fmla="*/ 6647234 w 6647234"/>
                      <a:gd name="connsiteY2" fmla="*/ 3179323 h 3179323"/>
                      <a:gd name="connsiteX3" fmla="*/ 529898 w 6647234"/>
                      <a:gd name="connsiteY3" fmla="*/ 3179323 h 3179323"/>
                      <a:gd name="connsiteX4" fmla="*/ 0 w 6647234"/>
                      <a:gd name="connsiteY4" fmla="*/ 2649425 h 3179323"/>
                      <a:gd name="connsiteX5" fmla="*/ 0 w 6647234"/>
                      <a:gd name="connsiteY5" fmla="*/ 529898 h 3179323"/>
                      <a:gd name="connsiteX6" fmla="*/ 529898 w 6647234"/>
                      <a:gd name="connsiteY6" fmla="*/ 0 h 3179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47234" h="3179323">
                        <a:moveTo>
                          <a:pt x="529898" y="0"/>
                        </a:moveTo>
                        <a:lnTo>
                          <a:pt x="6647234" y="0"/>
                        </a:lnTo>
                        <a:lnTo>
                          <a:pt x="6647234" y="3179323"/>
                        </a:lnTo>
                        <a:lnTo>
                          <a:pt x="529898" y="3179323"/>
                        </a:lnTo>
                        <a:cubicBezTo>
                          <a:pt x="237243" y="3179323"/>
                          <a:pt x="0" y="2942080"/>
                          <a:pt x="0" y="2649425"/>
                        </a:cubicBezTo>
                        <a:lnTo>
                          <a:pt x="0" y="529898"/>
                        </a:lnTo>
                        <a:cubicBezTo>
                          <a:pt x="0" y="237243"/>
                          <a:pt x="237243" y="0"/>
                          <a:pt x="529898" y="0"/>
                        </a:cubicBezTo>
                        <a:close/>
                      </a:path>
                    </a:pathLst>
                  </a:custGeom>
                </p:spPr>
              </p:pic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0416DAF-616D-D08D-0BF5-6E668B4B67CB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Я начну с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7DEE0A3C-81FA-6E4F-F830-36995C03B3BA}"/>
                      </a:ext>
                    </a:extLst>
                  </p:cNvPr>
                  <p:cNvSpPr txBox="1"/>
                  <p:nvPr/>
                </p:nvSpPr>
                <p:spPr>
                  <a:xfrm>
                    <a:off x="7745505" y="1407878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6500" b="1" dirty="0">
                        <a:latin typeface="Bahnschrift SemiBold SemiConden" panose="020B0502040204020203" pitchFamily="34" charset="0"/>
                      </a:rPr>
                      <a:t>БИБЛИОТЕК</a:t>
                    </a: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ADFF696C-0A79-CC9F-CBFE-5CA3930E38B3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968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В своём проекте я использовал такие библиотеки, как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0" name="Группа 69">
                  <a:extLst>
                    <a:ext uri="{FF2B5EF4-FFF2-40B4-BE49-F238E27FC236}">
                      <a16:creationId xmlns:a16="http://schemas.microsoft.com/office/drawing/2014/main" id="{BB1DF2E8-4208-6CDA-00A2-D42E997980C1}"/>
                    </a:ext>
                  </a:extLst>
                </p:cNvPr>
                <p:cNvGrpSpPr/>
                <p:nvPr/>
              </p:nvGrpSpPr>
              <p:grpSpPr>
                <a:xfrm>
                  <a:off x="0" y="6858000"/>
                  <a:ext cx="15037627" cy="3904676"/>
                  <a:chOff x="0" y="1113986"/>
                  <a:chExt cx="15037627" cy="3904676"/>
                </a:xfrm>
              </p:grpSpPr>
              <p:sp>
                <p:nvSpPr>
                  <p:cNvPr id="71" name="Прямоугольник: скругленные углы 70">
                    <a:extLst>
                      <a:ext uri="{FF2B5EF4-FFF2-40B4-BE49-F238E27FC236}">
                        <a16:creationId xmlns:a16="http://schemas.microsoft.com/office/drawing/2014/main" id="{941A922C-7918-8C82-A03F-941360A204BE}"/>
                      </a:ext>
                    </a:extLst>
                  </p:cNvPr>
                  <p:cNvSpPr/>
                  <p:nvPr/>
                </p:nvSpPr>
                <p:spPr>
                  <a:xfrm>
                    <a:off x="5457217" y="1113986"/>
                    <a:ext cx="6734783" cy="390467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D00316B-4EE6-52AF-13FF-59EFBF18174E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Первая библиотека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43061F61-4D09-7A85-68FE-2F2B0856B0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392122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500" b="1" dirty="0">
                        <a:latin typeface="Bahnschrift SemiBold SemiConden" panose="020B0502040204020203" pitchFamily="34" charset="0"/>
                      </a:rPr>
                      <a:t>PYGAME</a:t>
                    </a:r>
                    <a:endParaRPr lang="ru-RU" sz="6500" b="1" dirty="0">
                      <a:latin typeface="Bahnschrift SemiBold SemiConden" panose="020B0502040204020203" pitchFamily="34" charset="0"/>
                    </a:endParaRP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FDA9305F-01E6-F5FD-DD8F-5FD0FAF1406B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На её основе я и делал всю игру. Без неё ничего бы не работало</a:t>
                    </a:r>
                  </a:p>
                </p:txBody>
              </p:sp>
              <p:pic>
                <p:nvPicPr>
                  <p:cNvPr id="75" name="Рисунок 74">
                    <a:extLst>
                      <a:ext uri="{FF2B5EF4-FFF2-40B4-BE49-F238E27FC236}">
                        <a16:creationId xmlns:a16="http://schemas.microsoft.com/office/drawing/2014/main" id="{D55A52B3-0857-DB79-2C17-E1B549232E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94"/>
                  <a:stretch>
                    <a:fillRect/>
                  </a:stretch>
                </p:blipFill>
                <p:spPr>
                  <a:xfrm>
                    <a:off x="0" y="1113986"/>
                    <a:ext cx="7902103" cy="3904676"/>
                  </a:xfrm>
                  <a:custGeom>
                    <a:avLst/>
                    <a:gdLst>
                      <a:gd name="connsiteX0" fmla="*/ 320890 w 7597303"/>
                      <a:gd name="connsiteY0" fmla="*/ 0 h 3754065"/>
                      <a:gd name="connsiteX1" fmla="*/ 7483936 w 7597303"/>
                      <a:gd name="connsiteY1" fmla="*/ 0 h 3754065"/>
                      <a:gd name="connsiteX2" fmla="*/ 7597303 w 7597303"/>
                      <a:gd name="connsiteY2" fmla="*/ 11428 h 3754065"/>
                      <a:gd name="connsiteX3" fmla="*/ 7597303 w 7597303"/>
                      <a:gd name="connsiteY3" fmla="*/ 3742637 h 3754065"/>
                      <a:gd name="connsiteX4" fmla="*/ 7483936 w 7597303"/>
                      <a:gd name="connsiteY4" fmla="*/ 3754065 h 3754065"/>
                      <a:gd name="connsiteX5" fmla="*/ 320890 w 7597303"/>
                      <a:gd name="connsiteY5" fmla="*/ 3754065 h 3754065"/>
                      <a:gd name="connsiteX6" fmla="*/ 77343 w 7597303"/>
                      <a:gd name="connsiteY6" fmla="*/ 3704895 h 3754065"/>
                      <a:gd name="connsiteX7" fmla="*/ 0 w 7597303"/>
                      <a:gd name="connsiteY7" fmla="*/ 3662915 h 3754065"/>
                      <a:gd name="connsiteX8" fmla="*/ 0 w 7597303"/>
                      <a:gd name="connsiteY8" fmla="*/ 91151 h 3754065"/>
                      <a:gd name="connsiteX9" fmla="*/ 77343 w 7597303"/>
                      <a:gd name="connsiteY9" fmla="*/ 49170 h 3754065"/>
                      <a:gd name="connsiteX10" fmla="*/ 320890 w 7597303"/>
                      <a:gd name="connsiteY10" fmla="*/ 0 h 3754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597303" h="3754065">
                        <a:moveTo>
                          <a:pt x="320890" y="0"/>
                        </a:moveTo>
                        <a:lnTo>
                          <a:pt x="7483936" y="0"/>
                        </a:lnTo>
                        <a:lnTo>
                          <a:pt x="7597303" y="11428"/>
                        </a:lnTo>
                        <a:lnTo>
                          <a:pt x="7597303" y="3742637"/>
                        </a:lnTo>
                        <a:lnTo>
                          <a:pt x="7483936" y="3754065"/>
                        </a:lnTo>
                        <a:lnTo>
                          <a:pt x="320890" y="3754065"/>
                        </a:lnTo>
                        <a:cubicBezTo>
                          <a:pt x="234500" y="3754065"/>
                          <a:pt x="152200" y="3736557"/>
                          <a:pt x="77343" y="3704895"/>
                        </a:cubicBezTo>
                        <a:lnTo>
                          <a:pt x="0" y="3662915"/>
                        </a:lnTo>
                        <a:lnTo>
                          <a:pt x="0" y="91151"/>
                        </a:lnTo>
                        <a:lnTo>
                          <a:pt x="77343" y="49170"/>
                        </a:lnTo>
                        <a:cubicBezTo>
                          <a:pt x="152200" y="17508"/>
                          <a:pt x="234500" y="0"/>
                          <a:pt x="320890" y="0"/>
                        </a:cubicBezTo>
                        <a:close/>
                      </a:path>
                    </a:pathLst>
                  </a:custGeom>
                </p:spPr>
              </p:pic>
            </p:grpSp>
          </p:grpSp>
          <p:grpSp>
            <p:nvGrpSpPr>
              <p:cNvPr id="63" name="Группа 62">
                <a:extLst>
                  <a:ext uri="{FF2B5EF4-FFF2-40B4-BE49-F238E27FC236}">
                    <a16:creationId xmlns:a16="http://schemas.microsoft.com/office/drawing/2014/main" id="{D87F38D5-17A6-E8CB-781D-E2DA50FACF0D}"/>
                  </a:ext>
                </a:extLst>
              </p:cNvPr>
              <p:cNvGrpSpPr/>
              <p:nvPr/>
            </p:nvGrpSpPr>
            <p:grpSpPr>
              <a:xfrm>
                <a:off x="0" y="1273387"/>
                <a:ext cx="15090843" cy="3778048"/>
                <a:chOff x="0" y="1273387"/>
                <a:chExt cx="15090843" cy="3778048"/>
              </a:xfrm>
            </p:grpSpPr>
            <p:sp>
              <p:nvSpPr>
                <p:cNvPr id="64" name="Прямоугольник: скругленные углы 63">
                  <a:extLst>
                    <a:ext uri="{FF2B5EF4-FFF2-40B4-BE49-F238E27FC236}">
                      <a16:creationId xmlns:a16="http://schemas.microsoft.com/office/drawing/2014/main" id="{252EC720-5381-6176-F401-35F69D8B7969}"/>
                    </a:ext>
                  </a:extLst>
                </p:cNvPr>
                <p:cNvSpPr/>
                <p:nvPr/>
              </p:nvSpPr>
              <p:spPr>
                <a:xfrm>
                  <a:off x="5510433" y="1273387"/>
                  <a:ext cx="6429983" cy="37540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3DFA225-37EE-42C0-6F22-94F5E826DEDC}"/>
                    </a:ext>
                  </a:extLst>
                </p:cNvPr>
                <p:cNvSpPr txBox="1"/>
                <p:nvPr/>
              </p:nvSpPr>
              <p:spPr>
                <a:xfrm>
                  <a:off x="7902103" y="1285893"/>
                  <a:ext cx="71887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Вторая библиотека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D9E05CB-0E78-89B6-8310-CEA38E47E592}"/>
                    </a:ext>
                  </a:extLst>
                </p:cNvPr>
                <p:cNvSpPr txBox="1"/>
                <p:nvPr/>
              </p:nvSpPr>
              <p:spPr>
                <a:xfrm>
                  <a:off x="7848887" y="1436502"/>
                  <a:ext cx="4141695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500" b="1" dirty="0">
                      <a:latin typeface="Bahnschrift SemiBold SemiConden" panose="020B0502040204020203" pitchFamily="34" charset="0"/>
                    </a:rPr>
                    <a:t>RANDOM</a:t>
                  </a:r>
                  <a:endParaRPr lang="ru-RU" sz="6500" b="1" dirty="0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638E3FB-08A6-C5EC-BA79-2011439575CF}"/>
                    </a:ext>
                  </a:extLst>
                </p:cNvPr>
                <p:cNvSpPr txBox="1"/>
                <p:nvPr/>
              </p:nvSpPr>
              <p:spPr>
                <a:xfrm>
                  <a:off x="7902103" y="2652558"/>
                  <a:ext cx="4289897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С помощью неё я делал шансы появления рыб, случайный урон и т. д.</a:t>
                  </a:r>
                </a:p>
              </p:txBody>
            </p:sp>
            <p:pic>
              <p:nvPicPr>
                <p:cNvPr id="68" name="Рисунок 67">
                  <a:extLst>
                    <a:ext uri="{FF2B5EF4-FFF2-40B4-BE49-F238E27FC236}">
                      <a16:creationId xmlns:a16="http://schemas.microsoft.com/office/drawing/2014/main" id="{03EC3F3C-E0AA-BCB5-2F2B-97720724A9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39"/>
                <a:stretch>
                  <a:fillRect/>
                </a:stretch>
              </p:blipFill>
              <p:spPr>
                <a:xfrm>
                  <a:off x="0" y="1321353"/>
                  <a:ext cx="7848887" cy="3730082"/>
                </a:xfrm>
                <a:custGeom>
                  <a:avLst/>
                  <a:gdLst>
                    <a:gd name="connsiteX0" fmla="*/ 470421 w 7848887"/>
                    <a:gd name="connsiteY0" fmla="*/ 0 h 3730082"/>
                    <a:gd name="connsiteX1" fmla="*/ 7848887 w 7848887"/>
                    <a:gd name="connsiteY1" fmla="*/ 0 h 3730082"/>
                    <a:gd name="connsiteX2" fmla="*/ 7848887 w 7848887"/>
                    <a:gd name="connsiteY2" fmla="*/ 3730082 h 3730082"/>
                    <a:gd name="connsiteX3" fmla="*/ 308013 w 7848887"/>
                    <a:gd name="connsiteY3" fmla="*/ 3730082 h 3730082"/>
                    <a:gd name="connsiteX4" fmla="*/ 226874 w 7848887"/>
                    <a:gd name="connsiteY4" fmla="*/ 3704895 h 3730082"/>
                    <a:gd name="connsiteX5" fmla="*/ 27992 w 7848887"/>
                    <a:gd name="connsiteY5" fmla="*/ 3570805 h 3730082"/>
                    <a:gd name="connsiteX6" fmla="*/ 0 w 7848887"/>
                    <a:gd name="connsiteY6" fmla="*/ 3536879 h 3730082"/>
                    <a:gd name="connsiteX7" fmla="*/ 0 w 7848887"/>
                    <a:gd name="connsiteY7" fmla="*/ 217186 h 3730082"/>
                    <a:gd name="connsiteX8" fmla="*/ 27992 w 7848887"/>
                    <a:gd name="connsiteY8" fmla="*/ 183261 h 3730082"/>
                    <a:gd name="connsiteX9" fmla="*/ 470421 w 7848887"/>
                    <a:gd name="connsiteY9" fmla="*/ 0 h 373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48887" h="3730082">
                      <a:moveTo>
                        <a:pt x="470421" y="0"/>
                      </a:moveTo>
                      <a:lnTo>
                        <a:pt x="7848887" y="0"/>
                      </a:lnTo>
                      <a:lnTo>
                        <a:pt x="7848887" y="3730082"/>
                      </a:lnTo>
                      <a:lnTo>
                        <a:pt x="308013" y="3730082"/>
                      </a:lnTo>
                      <a:lnTo>
                        <a:pt x="226874" y="3704895"/>
                      </a:lnTo>
                      <a:cubicBezTo>
                        <a:pt x="152018" y="3673234"/>
                        <a:pt x="84605" y="3627419"/>
                        <a:pt x="27992" y="3570805"/>
                      </a:cubicBezTo>
                      <a:lnTo>
                        <a:pt x="0" y="3536879"/>
                      </a:lnTo>
                      <a:lnTo>
                        <a:pt x="0" y="217186"/>
                      </a:lnTo>
                      <a:lnTo>
                        <a:pt x="27992" y="183261"/>
                      </a:lnTo>
                      <a:cubicBezTo>
                        <a:pt x="141219" y="70033"/>
                        <a:pt x="297642" y="0"/>
                        <a:pt x="470421" y="0"/>
                      </a:cubicBezTo>
                      <a:close/>
                    </a:path>
                  </a:pathLst>
                </a:custGeom>
              </p:spPr>
            </p:pic>
          </p:grpSp>
        </p:grpSp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BF5F39E2-6EF7-BCF7-755A-222D206B462D}"/>
                </a:ext>
              </a:extLst>
            </p:cNvPr>
            <p:cNvGrpSpPr/>
            <p:nvPr/>
          </p:nvGrpSpPr>
          <p:grpSpPr>
            <a:xfrm>
              <a:off x="1" y="6858000"/>
              <a:ext cx="15090842" cy="3765383"/>
              <a:chOff x="1" y="1273387"/>
              <a:chExt cx="15090842" cy="3765383"/>
            </a:xfrm>
          </p:grpSpPr>
          <p:sp>
            <p:nvSpPr>
              <p:cNvPr id="57" name="Прямоугольник: скругленные углы 56">
                <a:extLst>
                  <a:ext uri="{FF2B5EF4-FFF2-40B4-BE49-F238E27FC236}">
                    <a16:creationId xmlns:a16="http://schemas.microsoft.com/office/drawing/2014/main" id="{880C0142-E050-E84D-6B80-2669B3B8C463}"/>
                  </a:ext>
                </a:extLst>
              </p:cNvPr>
              <p:cNvSpPr/>
              <p:nvPr/>
            </p:nvSpPr>
            <p:spPr>
              <a:xfrm>
                <a:off x="5510433" y="1273387"/>
                <a:ext cx="6429983" cy="37540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3BD35F0-2ADB-35B3-3DFD-637BE89A6164}"/>
                  </a:ext>
                </a:extLst>
              </p:cNvPr>
              <p:cNvSpPr txBox="1"/>
              <p:nvPr/>
            </p:nvSpPr>
            <p:spPr>
              <a:xfrm>
                <a:off x="7902103" y="1285893"/>
                <a:ext cx="7188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Третья и последняя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ru-RU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6E86B4-745B-E212-021F-112537262A9E}"/>
                  </a:ext>
                </a:extLst>
              </p:cNvPr>
              <p:cNvSpPr txBox="1"/>
              <p:nvPr/>
            </p:nvSpPr>
            <p:spPr>
              <a:xfrm>
                <a:off x="7848887" y="1436502"/>
                <a:ext cx="414169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00" b="1" dirty="0">
                    <a:latin typeface="Bahnschrift SemiBold SemiConden" panose="020B0502040204020203" pitchFamily="34" charset="0"/>
                  </a:rPr>
                  <a:t>TIME</a:t>
                </a:r>
                <a:endParaRPr lang="ru-RU" sz="6500" b="1" dirty="0">
                  <a:latin typeface="Bahnschrift SemiBold SemiConden" panose="020B0502040204020203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3EABE41-22B3-E3CE-C564-BDC4D085044B}"/>
                  </a:ext>
                </a:extLst>
              </p:cNvPr>
              <p:cNvSpPr txBox="1"/>
              <p:nvPr/>
            </p:nvSpPr>
            <p:spPr>
              <a:xfrm>
                <a:off x="7902103" y="2652558"/>
                <a:ext cx="428989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Данная библиотека дала мне возможность сделать интервалы между ходами.</a:t>
                </a:r>
              </a:p>
            </p:txBody>
          </p:sp>
          <p:pic>
            <p:nvPicPr>
              <p:cNvPr id="61" name="Рисунок 60">
                <a:extLst>
                  <a:ext uri="{FF2B5EF4-FFF2-40B4-BE49-F238E27FC236}">
                    <a16:creationId xmlns:a16="http://schemas.microsoft.com/office/drawing/2014/main" id="{37836579-0ACF-996E-7617-ABF0797EC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" y="1285893"/>
                <a:ext cx="7902102" cy="3752877"/>
              </a:xfrm>
              <a:custGeom>
                <a:avLst/>
                <a:gdLst>
                  <a:gd name="connsiteX0" fmla="*/ 457851 w 7902102"/>
                  <a:gd name="connsiteY0" fmla="*/ 0 h 3752877"/>
                  <a:gd name="connsiteX1" fmla="*/ 7902102 w 7902102"/>
                  <a:gd name="connsiteY1" fmla="*/ 0 h 3752877"/>
                  <a:gd name="connsiteX2" fmla="*/ 7902102 w 7902102"/>
                  <a:gd name="connsiteY2" fmla="*/ 3752877 h 3752877"/>
                  <a:gd name="connsiteX3" fmla="*/ 457851 w 7902102"/>
                  <a:gd name="connsiteY3" fmla="*/ 3752877 h 3752877"/>
                  <a:gd name="connsiteX4" fmla="*/ 15561 w 7902102"/>
                  <a:gd name="connsiteY4" fmla="*/ 3569675 h 3752877"/>
                  <a:gd name="connsiteX5" fmla="*/ 0 w 7902102"/>
                  <a:gd name="connsiteY5" fmla="*/ 3550815 h 3752877"/>
                  <a:gd name="connsiteX6" fmla="*/ 0 w 7902102"/>
                  <a:gd name="connsiteY6" fmla="*/ 202063 h 3752877"/>
                  <a:gd name="connsiteX7" fmla="*/ 15561 w 7902102"/>
                  <a:gd name="connsiteY7" fmla="*/ 183202 h 3752877"/>
                  <a:gd name="connsiteX8" fmla="*/ 457851 w 7902102"/>
                  <a:gd name="connsiteY8" fmla="*/ 0 h 375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02102" h="3752877">
                    <a:moveTo>
                      <a:pt x="457851" y="0"/>
                    </a:moveTo>
                    <a:lnTo>
                      <a:pt x="7902102" y="0"/>
                    </a:lnTo>
                    <a:lnTo>
                      <a:pt x="7902102" y="3752877"/>
                    </a:lnTo>
                    <a:lnTo>
                      <a:pt x="457851" y="3752877"/>
                    </a:lnTo>
                    <a:cubicBezTo>
                      <a:pt x="285126" y="3752877"/>
                      <a:pt x="128753" y="3682867"/>
                      <a:pt x="15561" y="3569675"/>
                    </a:cubicBezTo>
                    <a:lnTo>
                      <a:pt x="0" y="3550815"/>
                    </a:lnTo>
                    <a:lnTo>
                      <a:pt x="0" y="202063"/>
                    </a:lnTo>
                    <a:lnTo>
                      <a:pt x="15561" y="183202"/>
                    </a:lnTo>
                    <a:cubicBezTo>
                      <a:pt x="128753" y="70011"/>
                      <a:pt x="285126" y="0"/>
                      <a:pt x="457851" y="0"/>
                    </a:cubicBez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2684847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4B6CB-B503-58B5-C81B-3959916FA5AB}"/>
              </a:ext>
            </a:extLst>
          </p:cNvPr>
          <p:cNvSpPr txBox="1"/>
          <p:nvPr/>
        </p:nvSpPr>
        <p:spPr>
          <a:xfrm>
            <a:off x="1794031" y="5029"/>
            <a:ext cx="836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я начну описывать отдельные строчки кода.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CD6355-DC17-4D9B-E7C3-CBF9443D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94" y="2031999"/>
            <a:ext cx="6889684" cy="325131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16A8B8-4EB4-03FB-3118-94629B321BED}"/>
              </a:ext>
            </a:extLst>
          </p:cNvPr>
          <p:cNvSpPr txBox="1"/>
          <p:nvPr/>
        </p:nvSpPr>
        <p:spPr>
          <a:xfrm>
            <a:off x="-64048" y="1736786"/>
            <a:ext cx="5544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здесь я импортирую библиотеки, о которых я говорил ранее, а также функции из классов.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FA04-5D87-FCF6-7A73-20B132750888}"/>
              </a:ext>
            </a:extLst>
          </p:cNvPr>
          <p:cNvSpPr txBox="1"/>
          <p:nvPr/>
        </p:nvSpPr>
        <p:spPr>
          <a:xfrm>
            <a:off x="7969250" y="2776540"/>
            <a:ext cx="33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(отвечает за передвижение и анимации игрока)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4882D2-361A-31B1-9381-E5E14EFEFE65}"/>
              </a:ext>
            </a:extLst>
          </p:cNvPr>
          <p:cNvCxnSpPr>
            <a:cxnSpLocks/>
          </p:cNvCxnSpPr>
          <p:nvPr/>
        </p:nvCxnSpPr>
        <p:spPr>
          <a:xfrm flipH="1">
            <a:off x="8686800" y="3099705"/>
            <a:ext cx="1879600" cy="557949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EFE620-1D43-72B1-E88B-571F851B7923}"/>
              </a:ext>
            </a:extLst>
          </p:cNvPr>
          <p:cNvSpPr txBox="1"/>
          <p:nvPr/>
        </p:nvSpPr>
        <p:spPr>
          <a:xfrm>
            <a:off x="2114452" y="3374582"/>
            <a:ext cx="336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поведение рыбы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4C0EF93-50A8-70A5-95FE-DF55060CB96C}"/>
              </a:ext>
            </a:extLst>
          </p:cNvPr>
          <p:cNvCxnSpPr>
            <a:cxnSpLocks/>
          </p:cNvCxnSpPr>
          <p:nvPr/>
        </p:nvCxnSpPr>
        <p:spPr>
          <a:xfrm>
            <a:off x="3771081" y="3868022"/>
            <a:ext cx="2413819" cy="130250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8C6D01-5973-DDFE-2F81-73C0D54615F6}"/>
              </a:ext>
            </a:extLst>
          </p:cNvPr>
          <p:cNvSpPr txBox="1"/>
          <p:nvPr/>
        </p:nvSpPr>
        <p:spPr>
          <a:xfrm>
            <a:off x="2232578" y="4175517"/>
            <a:ext cx="237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(отвечает за полоску прогресса в миссиях)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E141443-0C55-779F-DDF2-785F03EC0185}"/>
              </a:ext>
            </a:extLst>
          </p:cNvPr>
          <p:cNvCxnSpPr>
            <a:cxnSpLocks/>
          </p:cNvCxnSpPr>
          <p:nvPr/>
        </p:nvCxnSpPr>
        <p:spPr>
          <a:xfrm flipV="1">
            <a:off x="3653806" y="4536322"/>
            <a:ext cx="2531094" cy="447374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48C7AD-0A34-4F2B-CD6E-33B2D5D18340}"/>
              </a:ext>
            </a:extLst>
          </p:cNvPr>
          <p:cNvSpPr txBox="1"/>
          <p:nvPr/>
        </p:nvSpPr>
        <p:spPr>
          <a:xfrm>
            <a:off x="9052393" y="3868022"/>
            <a:ext cx="302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(отвечает за аспект битвы)</a:t>
            </a: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65F1F6C-67DE-ECF7-8DD5-E0B3ADECEF74}"/>
              </a:ext>
            </a:extLst>
          </p:cNvPr>
          <p:cNvCxnSpPr>
            <a:cxnSpLocks/>
          </p:cNvCxnSpPr>
          <p:nvPr/>
        </p:nvCxnSpPr>
        <p:spPr>
          <a:xfrm flipH="1">
            <a:off x="9052393" y="4237354"/>
            <a:ext cx="1845456" cy="584494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9736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2409DD-8F44-4330-3431-9063548FC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125"/>
            <a:ext cx="12120959" cy="14367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C26649-940B-2D20-184C-88C37974FFDE}"/>
              </a:ext>
            </a:extLst>
          </p:cNvPr>
          <p:cNvSpPr txBox="1"/>
          <p:nvPr/>
        </p:nvSpPr>
        <p:spPr>
          <a:xfrm>
            <a:off x="899410" y="179882"/>
            <a:ext cx="932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а здесь же я создаю небольшой квадрат для отслеживания позиции мыши, чтобы при наведении на предмет в магазине высвечивались его функции.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A128C5-9F36-EEC8-1040-1D7954B84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15" y="3485220"/>
            <a:ext cx="5487271" cy="31231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DC456E-2B2D-F5F7-0B20-998A886245A6}"/>
              </a:ext>
            </a:extLst>
          </p:cNvPr>
          <p:cNvSpPr txBox="1"/>
          <p:nvPr/>
        </p:nvSpPr>
        <p:spPr>
          <a:xfrm>
            <a:off x="4244714" y="2931222"/>
            <a:ext cx="3132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 игре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1921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AEB0E-5D17-DF3D-3D43-73E402B90E33}"/>
              </a:ext>
            </a:extLst>
          </p:cNvPr>
          <p:cNvSpPr txBox="1"/>
          <p:nvPr/>
        </p:nvSpPr>
        <p:spPr>
          <a:xfrm>
            <a:off x="39973" y="0"/>
            <a:ext cx="60560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Последняя строчка, которую я разберу</a:t>
            </a:r>
            <a:r>
              <a:rPr lang="en-US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0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3516CC-723B-CCC8-A4B0-63A5FBF2F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27" y="507831"/>
            <a:ext cx="9502500" cy="251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4EC53-D63F-B9B0-961B-AD86228188E7}"/>
              </a:ext>
            </a:extLst>
          </p:cNvPr>
          <p:cNvSpPr txBox="1"/>
          <p:nvPr/>
        </p:nvSpPr>
        <p:spPr>
          <a:xfrm>
            <a:off x="209862" y="2538846"/>
            <a:ext cx="4347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chemeClr val="accent5"/>
                </a:solidFill>
              </a:rPr>
              <a:t>.</a:t>
            </a:r>
            <a:r>
              <a:rPr lang="ru-RU" sz="80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ru-RU" sz="8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B6030-7369-C887-B570-77DC5282C7E2}"/>
              </a:ext>
            </a:extLst>
          </p:cNvPr>
          <p:cNvSpPr txBox="1"/>
          <p:nvPr/>
        </p:nvSpPr>
        <p:spPr>
          <a:xfrm>
            <a:off x="539646" y="3196898"/>
            <a:ext cx="11112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игрок нажимает кнопку закрыть то программа закрывается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74D3E-D066-14F7-C18D-919C5A839D67}"/>
              </a:ext>
            </a:extLst>
          </p:cNvPr>
          <p:cNvSpPr txBox="1"/>
          <p:nvPr/>
        </p:nvSpPr>
        <p:spPr>
          <a:xfrm>
            <a:off x="6638144" y="800994"/>
            <a:ext cx="340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rgbClr val="00B050"/>
                </a:solidFill>
              </a:rPr>
              <a:t>(1)</a:t>
            </a: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2C2DCDEB-627C-D5BD-1447-9C61479FE4CE}"/>
              </a:ext>
            </a:extLst>
          </p:cNvPr>
          <p:cNvSpPr/>
          <p:nvPr/>
        </p:nvSpPr>
        <p:spPr>
          <a:xfrm>
            <a:off x="2649527" y="818954"/>
            <a:ext cx="5280270" cy="553999"/>
          </a:xfrm>
          <a:custGeom>
            <a:avLst/>
            <a:gdLst>
              <a:gd name="connsiteX0" fmla="*/ 4915398 w 5884241"/>
              <a:gd name="connsiteY0" fmla="*/ 140693 h 1420744"/>
              <a:gd name="connsiteX1" fmla="*/ 673182 w 5884241"/>
              <a:gd name="connsiteY1" fmla="*/ 80733 h 1420744"/>
              <a:gd name="connsiteX2" fmla="*/ 403359 w 5884241"/>
              <a:gd name="connsiteY2" fmla="*/ 1130044 h 1420744"/>
              <a:gd name="connsiteX3" fmla="*/ 4570624 w 5884241"/>
              <a:gd name="connsiteY3" fmla="*/ 1399867 h 1420744"/>
              <a:gd name="connsiteX4" fmla="*/ 5874769 w 5884241"/>
              <a:gd name="connsiteY4" fmla="*/ 695329 h 1420744"/>
              <a:gd name="connsiteX5" fmla="*/ 4915398 w 5884241"/>
              <a:gd name="connsiteY5" fmla="*/ 140693 h 142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4241" h="1420744">
                <a:moveTo>
                  <a:pt x="4915398" y="140693"/>
                </a:moveTo>
                <a:cubicBezTo>
                  <a:pt x="4048467" y="38260"/>
                  <a:pt x="1425188" y="-84159"/>
                  <a:pt x="673182" y="80733"/>
                </a:cubicBezTo>
                <a:cubicBezTo>
                  <a:pt x="-78824" y="245625"/>
                  <a:pt x="-246215" y="910188"/>
                  <a:pt x="403359" y="1130044"/>
                </a:cubicBezTo>
                <a:cubicBezTo>
                  <a:pt x="1052933" y="1349900"/>
                  <a:pt x="3658722" y="1472319"/>
                  <a:pt x="4570624" y="1399867"/>
                </a:cubicBezTo>
                <a:cubicBezTo>
                  <a:pt x="5482526" y="1327415"/>
                  <a:pt x="5822303" y="900194"/>
                  <a:pt x="5874769" y="695329"/>
                </a:cubicBezTo>
                <a:cubicBezTo>
                  <a:pt x="5927235" y="490464"/>
                  <a:pt x="5782329" y="243126"/>
                  <a:pt x="4915398" y="140693"/>
                </a:cubicBezTo>
                <a:close/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3590E5-8C6F-8978-BCAD-5F484FBD8D9A}"/>
              </a:ext>
            </a:extLst>
          </p:cNvPr>
          <p:cNvSpPr txBox="1"/>
          <p:nvPr/>
        </p:nvSpPr>
        <p:spPr>
          <a:xfrm>
            <a:off x="539646" y="4374884"/>
            <a:ext cx="11112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стадия игры – первая и если игрок нажал на удочку в магазине, то если он ещё не получил её, он, соответственно покупает её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6F2A0-033C-9C10-5530-A56A975A462A}"/>
              </a:ext>
            </a:extLst>
          </p:cNvPr>
          <p:cNvSpPr txBox="1"/>
          <p:nvPr/>
        </p:nvSpPr>
        <p:spPr>
          <a:xfrm>
            <a:off x="11089537" y="2972873"/>
            <a:ext cx="221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00B050"/>
                </a:solidFill>
              </a:rPr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24F65-8E2A-2530-E4A4-B75ADA8A8DD1}"/>
              </a:ext>
            </a:extLst>
          </p:cNvPr>
          <p:cNvSpPr txBox="1"/>
          <p:nvPr/>
        </p:nvSpPr>
        <p:spPr>
          <a:xfrm>
            <a:off x="2458386" y="5113548"/>
            <a:ext cx="221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490C54-3CA3-DC0C-C9BE-2B6755714DA0}"/>
              </a:ext>
            </a:extLst>
          </p:cNvPr>
          <p:cNvSpPr txBox="1"/>
          <p:nvPr/>
        </p:nvSpPr>
        <p:spPr>
          <a:xfrm>
            <a:off x="3702588" y="1512773"/>
            <a:ext cx="8082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B0A61F87-2DDF-B88E-7404-B1E892C1E220}"/>
              </a:ext>
            </a:extLst>
          </p:cNvPr>
          <p:cNvSpPr/>
          <p:nvPr/>
        </p:nvSpPr>
        <p:spPr>
          <a:xfrm rot="21392102">
            <a:off x="2897063" y="1203436"/>
            <a:ext cx="9260712" cy="1637970"/>
          </a:xfrm>
          <a:custGeom>
            <a:avLst/>
            <a:gdLst>
              <a:gd name="connsiteX0" fmla="*/ 771441 w 6339306"/>
              <a:gd name="connsiteY0" fmla="*/ 859287 h 1172281"/>
              <a:gd name="connsiteX1" fmla="*/ 5445041 w 6339306"/>
              <a:gd name="connsiteY1" fmla="*/ 1164087 h 1172281"/>
              <a:gd name="connsiteX2" fmla="*/ 6270541 w 6339306"/>
              <a:gd name="connsiteY2" fmla="*/ 567187 h 1172281"/>
              <a:gd name="connsiteX3" fmla="*/ 4467141 w 6339306"/>
              <a:gd name="connsiteY3" fmla="*/ 186187 h 1172281"/>
              <a:gd name="connsiteX4" fmla="*/ 771441 w 6339306"/>
              <a:gd name="connsiteY4" fmla="*/ 8387 h 1172281"/>
              <a:gd name="connsiteX5" fmla="*/ 9441 w 6339306"/>
              <a:gd name="connsiteY5" fmla="*/ 440187 h 1172281"/>
              <a:gd name="connsiteX6" fmla="*/ 1012741 w 6339306"/>
              <a:gd name="connsiteY6" fmla="*/ 935487 h 1172281"/>
              <a:gd name="connsiteX7" fmla="*/ 1012741 w 6339306"/>
              <a:gd name="connsiteY7" fmla="*/ 935487 h 117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39306" h="1172281">
                <a:moveTo>
                  <a:pt x="771441" y="859287"/>
                </a:moveTo>
                <a:cubicBezTo>
                  <a:pt x="2649982" y="1036028"/>
                  <a:pt x="4528524" y="1212770"/>
                  <a:pt x="5445041" y="1164087"/>
                </a:cubicBezTo>
                <a:cubicBezTo>
                  <a:pt x="6361558" y="1115404"/>
                  <a:pt x="6433524" y="730170"/>
                  <a:pt x="6270541" y="567187"/>
                </a:cubicBezTo>
                <a:cubicBezTo>
                  <a:pt x="6107558" y="404204"/>
                  <a:pt x="5383658" y="279320"/>
                  <a:pt x="4467141" y="186187"/>
                </a:cubicBezTo>
                <a:cubicBezTo>
                  <a:pt x="3550624" y="93054"/>
                  <a:pt x="1514391" y="-33946"/>
                  <a:pt x="771441" y="8387"/>
                </a:cubicBezTo>
                <a:cubicBezTo>
                  <a:pt x="28491" y="50720"/>
                  <a:pt x="-30776" y="285670"/>
                  <a:pt x="9441" y="440187"/>
                </a:cubicBezTo>
                <a:cubicBezTo>
                  <a:pt x="49658" y="594704"/>
                  <a:pt x="1012741" y="935487"/>
                  <a:pt x="1012741" y="935487"/>
                </a:cubicBezTo>
                <a:lnTo>
                  <a:pt x="1012741" y="935487"/>
                </a:ln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C42CE-1251-5288-A189-F86FB0F4A1C2}"/>
              </a:ext>
            </a:extLst>
          </p:cNvPr>
          <p:cNvSpPr txBox="1"/>
          <p:nvPr/>
        </p:nvSpPr>
        <p:spPr>
          <a:xfrm>
            <a:off x="539646" y="5759506"/>
            <a:ext cx="11112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Проигрывается звук покупки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77CDA-4587-0715-BC6B-295969B7FC51}"/>
              </a:ext>
            </a:extLst>
          </p:cNvPr>
          <p:cNvSpPr txBox="1"/>
          <p:nvPr/>
        </p:nvSpPr>
        <p:spPr>
          <a:xfrm>
            <a:off x="5289662" y="5519172"/>
            <a:ext cx="221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00B0F0"/>
                </a:solidFill>
              </a:rPr>
              <a:t>(3)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B75784-C51A-314F-3E6F-FAB8ED7CCA68}"/>
              </a:ext>
            </a:extLst>
          </p:cNvPr>
          <p:cNvSpPr txBox="1"/>
          <p:nvPr/>
        </p:nvSpPr>
        <p:spPr>
          <a:xfrm>
            <a:off x="7257737" y="2624940"/>
            <a:ext cx="8082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rgbClr val="00B0F0"/>
                </a:solidFill>
              </a:rPr>
              <a:t>(3)</a:t>
            </a: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EC7593F6-80B6-E25F-A991-AFE318ECB21A}"/>
              </a:ext>
            </a:extLst>
          </p:cNvPr>
          <p:cNvSpPr/>
          <p:nvPr/>
        </p:nvSpPr>
        <p:spPr>
          <a:xfrm>
            <a:off x="5039193" y="2653090"/>
            <a:ext cx="2218544" cy="319783"/>
          </a:xfrm>
          <a:custGeom>
            <a:avLst/>
            <a:gdLst>
              <a:gd name="connsiteX0" fmla="*/ 4915398 w 5884241"/>
              <a:gd name="connsiteY0" fmla="*/ 140693 h 1420744"/>
              <a:gd name="connsiteX1" fmla="*/ 673182 w 5884241"/>
              <a:gd name="connsiteY1" fmla="*/ 80733 h 1420744"/>
              <a:gd name="connsiteX2" fmla="*/ 403359 w 5884241"/>
              <a:gd name="connsiteY2" fmla="*/ 1130044 h 1420744"/>
              <a:gd name="connsiteX3" fmla="*/ 4570624 w 5884241"/>
              <a:gd name="connsiteY3" fmla="*/ 1399867 h 1420744"/>
              <a:gd name="connsiteX4" fmla="*/ 5874769 w 5884241"/>
              <a:gd name="connsiteY4" fmla="*/ 695329 h 1420744"/>
              <a:gd name="connsiteX5" fmla="*/ 4915398 w 5884241"/>
              <a:gd name="connsiteY5" fmla="*/ 140693 h 142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4241" h="1420744">
                <a:moveTo>
                  <a:pt x="4915398" y="140693"/>
                </a:moveTo>
                <a:cubicBezTo>
                  <a:pt x="4048467" y="38260"/>
                  <a:pt x="1425188" y="-84159"/>
                  <a:pt x="673182" y="80733"/>
                </a:cubicBezTo>
                <a:cubicBezTo>
                  <a:pt x="-78824" y="245625"/>
                  <a:pt x="-246215" y="910188"/>
                  <a:pt x="403359" y="1130044"/>
                </a:cubicBezTo>
                <a:cubicBezTo>
                  <a:pt x="1052933" y="1349900"/>
                  <a:pt x="3658722" y="1472319"/>
                  <a:pt x="4570624" y="1399867"/>
                </a:cubicBezTo>
                <a:cubicBezTo>
                  <a:pt x="5482526" y="1327415"/>
                  <a:pt x="5822303" y="900194"/>
                  <a:pt x="5874769" y="695329"/>
                </a:cubicBezTo>
                <a:cubicBezTo>
                  <a:pt x="5927235" y="490464"/>
                  <a:pt x="5782329" y="243126"/>
                  <a:pt x="4915398" y="140693"/>
                </a:cubicBezTo>
                <a:close/>
              </a:path>
            </a:pathLst>
          </a:custGeom>
          <a:noFill/>
          <a:ln w="635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77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C3E6B1-12F1-856A-CE49-393D65283D2E}"/>
              </a:ext>
            </a:extLst>
          </p:cNvPr>
          <p:cNvSpPr txBox="1"/>
          <p:nvPr/>
        </p:nvSpPr>
        <p:spPr>
          <a:xfrm>
            <a:off x="812800" y="-151388"/>
            <a:ext cx="10172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0000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будущем я бы хотел добавить город котов и задания от его жителей, за которые игрок получает некоторые усиления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35F18F-CD09-6909-58E5-4C7DB14A4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9400"/>
            <a:ext cx="12192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71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490</Words>
  <Application>Microsoft Office PowerPoint</Application>
  <PresentationFormat>Широкоэкранный</PresentationFormat>
  <Paragraphs>74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Bahnschrift SemiBold SemiConden</vt:lpstr>
      <vt:lpstr>Century Gothic</vt:lpstr>
      <vt:lpstr>Times New Roman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Мытищи Инжинириум</dc:creator>
  <cp:lastModifiedBy>Artemiy Sokerin</cp:lastModifiedBy>
  <cp:revision>4</cp:revision>
  <dcterms:created xsi:type="dcterms:W3CDTF">2024-05-25T14:55:03Z</dcterms:created>
  <dcterms:modified xsi:type="dcterms:W3CDTF">2024-05-27T10:09:34Z</dcterms:modified>
</cp:coreProperties>
</file>