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30" autoAdjust="0"/>
  </p:normalViewPr>
  <p:slideViewPr>
    <p:cSldViewPr snapToGrid="0">
      <p:cViewPr>
        <p:scale>
          <a:sx n="100" d="100"/>
          <a:sy n="100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FF3CF-AB23-49F8-9014-1EF17630C1B4}" type="datetimeFigureOut">
              <a:rPr lang="ru-BY" smtClean="0"/>
              <a:t>18.05.2022</a:t>
            </a:fld>
            <a:endParaRPr lang="ru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116B0-42EC-41D7-AD50-7DA1A29438F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4851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116B0-42EC-41D7-AD50-7DA1A29438FF}" type="slidenum">
              <a:rPr lang="ru-BY" smtClean="0"/>
              <a:t>8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96303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68EC-9702-4B1E-B61D-46634EF4874F}" type="datetimeFigureOut">
              <a:rPr lang="ru-BY" smtClean="0"/>
              <a:t>17.05.2022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ABAF-D668-4B8F-807C-5AB0F9513A73}" type="slidenum">
              <a:rPr lang="ru-BY" smtClean="0"/>
              <a:t>‹#›</a:t>
            </a:fld>
            <a:endParaRPr lang="ru-B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24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68EC-9702-4B1E-B61D-46634EF4874F}" type="datetimeFigureOut">
              <a:rPr lang="ru-BY" smtClean="0"/>
              <a:t>17.05.2022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ABAF-D668-4B8F-807C-5AB0F9513A7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7508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68EC-9702-4B1E-B61D-46634EF4874F}" type="datetimeFigureOut">
              <a:rPr lang="ru-BY" smtClean="0"/>
              <a:t>17.05.2022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ABAF-D668-4B8F-807C-5AB0F9513A7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7529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68EC-9702-4B1E-B61D-46634EF4874F}" type="datetimeFigureOut">
              <a:rPr lang="ru-BY" smtClean="0"/>
              <a:t>17.05.2022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ABAF-D668-4B8F-807C-5AB0F9513A7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24031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68EC-9702-4B1E-B61D-46634EF4874F}" type="datetimeFigureOut">
              <a:rPr lang="ru-BY" smtClean="0"/>
              <a:t>17.05.2022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ABAF-D668-4B8F-807C-5AB0F9513A73}" type="slidenum">
              <a:rPr lang="ru-BY" smtClean="0"/>
              <a:t>‹#›</a:t>
            </a:fld>
            <a:endParaRPr lang="ru-B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15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68EC-9702-4B1E-B61D-46634EF4874F}" type="datetimeFigureOut">
              <a:rPr lang="ru-BY" smtClean="0"/>
              <a:t>17.05.2022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ABAF-D668-4B8F-807C-5AB0F9513A7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2681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68EC-9702-4B1E-B61D-46634EF4874F}" type="datetimeFigureOut">
              <a:rPr lang="ru-BY" smtClean="0"/>
              <a:t>17.05.2022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ABAF-D668-4B8F-807C-5AB0F9513A7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38557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68EC-9702-4B1E-B61D-46634EF4874F}" type="datetimeFigureOut">
              <a:rPr lang="ru-BY" smtClean="0"/>
              <a:t>17.05.2022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ABAF-D668-4B8F-807C-5AB0F9513A7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7377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68EC-9702-4B1E-B61D-46634EF4874F}" type="datetimeFigureOut">
              <a:rPr lang="ru-BY" smtClean="0"/>
              <a:t>17.05.2022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ABAF-D668-4B8F-807C-5AB0F9513A7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75092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2A68EC-9702-4B1E-B61D-46634EF4874F}" type="datetimeFigureOut">
              <a:rPr lang="ru-BY" smtClean="0"/>
              <a:t>17.05.2022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00ABAF-D668-4B8F-807C-5AB0F9513A7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3130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68EC-9702-4B1E-B61D-46634EF4874F}" type="datetimeFigureOut">
              <a:rPr lang="ru-BY" smtClean="0"/>
              <a:t>17.05.2022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ABAF-D668-4B8F-807C-5AB0F9513A7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3338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2A68EC-9702-4B1E-B61D-46634EF4874F}" type="datetimeFigureOut">
              <a:rPr lang="ru-BY" smtClean="0"/>
              <a:t>17.05.2022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00ABAF-D668-4B8F-807C-5AB0F9513A73}" type="slidenum">
              <a:rPr lang="ru-BY" smtClean="0"/>
              <a:t>‹#›</a:t>
            </a:fld>
            <a:endParaRPr lang="ru-BY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42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843BCF-A8EA-4AB1-8D4E-5AADA99D1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indent="450215" algn="ctr"/>
            <a:r>
              <a:rPr lang="ru-RU" sz="72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Программное средство </a:t>
            </a:r>
            <a:r>
              <a:rPr lang="ru-RU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реализации вычислений типа «Длинная арифметика»</a:t>
            </a:r>
            <a:endParaRPr lang="ru-BY" sz="7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CA81D0-A1A9-67A6-FD67-E9E095E0D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3767" y="6099048"/>
            <a:ext cx="10058400" cy="1143000"/>
          </a:xfrm>
        </p:spPr>
        <p:txBody>
          <a:bodyPr/>
          <a:lstStyle/>
          <a:p>
            <a:endParaRPr lang="ru-B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B88E8-A464-2FCE-2FD5-53D8754D51E8}"/>
              </a:ext>
            </a:extLst>
          </p:cNvPr>
          <p:cNvSpPr txBox="1"/>
          <p:nvPr/>
        </p:nvSpPr>
        <p:spPr>
          <a:xfrm>
            <a:off x="8090043" y="5514681"/>
            <a:ext cx="410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Подготовил: Глушаченко Н.С. гр. 151004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697153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5D36B-3641-55FA-9A08-F69D8E00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Текстовый файл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40A744-046B-AE5E-29AB-86B82BA06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Текстовый файл содержит руководство по использованию. В нем находится описание всех компонентов формы, описываются все функции программы</a:t>
            </a:r>
            <a:endParaRPr lang="ru-BY" sz="2800" dirty="0"/>
          </a:p>
        </p:txBody>
      </p:sp>
    </p:spTree>
    <p:extLst>
      <p:ext uri="{BB962C8B-B14F-4D97-AF65-F5344CB8AC3E}">
        <p14:creationId xmlns:p14="http://schemas.microsoft.com/office/powerpoint/2010/main" val="3320278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273746-8346-28CE-2408-ED2E3101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8E64C7-3819-5832-3A5E-FF796A9EB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A50E09-2DE6-B6E0-F25D-A52E3F75D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0700"/>
            <a:ext cx="12192000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53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B03EE-679F-9ECE-20B0-07CC3BE6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Главная форма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8D7631-5478-BE86-F06A-BA3F0043D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Главная форма содержит поля для ввода операндов, поле для результата. Для обеспечения возможности быстрого взаимодействия с результатами вычислений и исходными значениями были добавлены кнопки, позволяющие скопировать в буфер обмена данные ил очистить поле.</a:t>
            </a:r>
            <a:endParaRPr lang="ru-BY" sz="2800" dirty="0"/>
          </a:p>
        </p:txBody>
      </p:sp>
    </p:spTree>
    <p:extLst>
      <p:ext uri="{BB962C8B-B14F-4D97-AF65-F5344CB8AC3E}">
        <p14:creationId xmlns:p14="http://schemas.microsoft.com/office/powerpoint/2010/main" val="277298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4C23D-A3D4-F47B-A546-FC8E45064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EC310C-242C-108F-96C4-B81C604B8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17F625-F125-114C-0508-6E486535A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581026"/>
            <a:ext cx="9934853" cy="544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66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37F111-4F31-8CC4-9037-05D328AAF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Экспоненциальная форма записи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659C6E-095F-D46F-8003-BE4F029BF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Т.к. при записи в файл размер строк ограничен, невозможно полностью записать достаточно длинный результат. Вследствие этого при работе с историей вычислений, если размер одного из операндов или результата превышает число 255, число будет записано в экспоненциальной форме с сохранением максимально возможного количества цифр</a:t>
            </a:r>
            <a:endParaRPr lang="ru-BY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9C692A-474E-5C52-5B67-3F9534657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98" y="4495801"/>
            <a:ext cx="11381003" cy="85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6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939068-76C6-C48B-C926-447AFA73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Сортировка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3C8533-EECB-99B2-BCF3-05F5FADAE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dirty="0"/>
              <a:t>При взаимодействии с историей вычислений пользователю может потребоваться отсортировать данные. Для этого была реализована сортировка компонента </a:t>
            </a:r>
            <a:r>
              <a:rPr lang="en-US" dirty="0" err="1"/>
              <a:t>ListView</a:t>
            </a:r>
            <a:r>
              <a:rPr lang="en-US" dirty="0"/>
              <a:t>. </a:t>
            </a:r>
            <a:r>
              <a:rPr lang="ru-RU" dirty="0"/>
              <a:t>Сортировка осуществляется при нажатии на заголовок колонки. При первом нажатии данные будут отсортированы по возрастанию. При повторном – по убыванию. Для сортировки используется свойство </a:t>
            </a:r>
            <a:r>
              <a:rPr lang="en-US" dirty="0" err="1"/>
              <a:t>SortType</a:t>
            </a:r>
            <a:r>
              <a:rPr lang="en-US" dirty="0"/>
              <a:t>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160516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91ED4-DC6E-4044-3585-4EFF0330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Сортировка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79F906-D015-984F-890E-B2764000E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139FCE-B2F7-D47A-9D72-8780B8048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93" y="1845734"/>
            <a:ext cx="9231013" cy="192431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6D2D6B-A14A-C0AF-87F2-056873B48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493" y="4043623"/>
            <a:ext cx="9164329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6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265E0-6080-9E32-6988-E686F891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Длинная арифметика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F12365-F963-2794-00DF-E590F59DE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450215" algn="just"/>
            <a:r>
              <a:rPr lang="ru-BY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Длинная арифметика</a:t>
            </a:r>
            <a:r>
              <a:rPr lang="ru-BY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ru-BY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—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выполняемые с помощью вычислительной машины арифметические операции </a:t>
            </a:r>
            <a:r>
              <a:rPr lang="ru-BY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(сложение, умножение, вычитание, деление) над числами, разрядность которых превышает длину машинного слова данной вычислительной машины. Эти операции реализуются не </a:t>
            </a:r>
            <a:r>
              <a:rPr lang="ru-BY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аппаратно</a:t>
            </a:r>
            <a:r>
              <a:rPr lang="ru-BY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а </a:t>
            </a:r>
            <a:r>
              <a:rPr lang="ru-BY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программно</a:t>
            </a:r>
            <a:r>
              <a:rPr lang="ru-BY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используя базовые аппаратные средства работы с числами меньших порядков.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/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Длинная арифметика применяется в следующих областях: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Times New Roman" panose="02020603050405020304" pitchFamily="18" charset="0"/>
              <a:buChar char="–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составление кода для процессоров низкой разрядности;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Times New Roman" panose="02020603050405020304" pitchFamily="18" charset="0"/>
              <a:buChar char="–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криптография;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Times New Roman" panose="02020603050405020304" pitchFamily="18" charset="0"/>
              <a:buChar char="–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математическое и финансовое ПО.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0215" indent="450215"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/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данный момент большинство популярных языков программирования (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Java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Python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 др.) имеют встроенную поддержку длинной арифметики, что в разы может сократить время написания программы.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36415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12948-4526-0871-3872-22E2751B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Очередь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1F5351-C782-8898-4DDA-E4D40C31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0215" algn="l"/>
            <a:r>
              <a:rPr lang="ru-BY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Очередь – это специальный тип списка. Очередью называют структуру, из которой элементы удаляются с одного ее конца, называемого началом (головой), а вставляются на противоположном конце, называемом (хвостом).</a:t>
            </a:r>
            <a:br>
              <a:rPr lang="ru-BY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BY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Очереди считаются списками типа FIFO (аббревиатура расшифровывается</a:t>
            </a:r>
            <a:br>
              <a:rPr lang="ru-BY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BY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как </a:t>
            </a:r>
            <a:r>
              <a:rPr lang="ru-BY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first</a:t>
            </a:r>
            <a:r>
              <a:rPr lang="ru-BY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BY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</a:t>
            </a:r>
            <a:r>
              <a:rPr lang="ru-BY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BY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first</a:t>
            </a:r>
            <a:r>
              <a:rPr lang="ru-BY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BY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out</a:t>
            </a:r>
            <a:r>
              <a:rPr lang="ru-BY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первым вошел – первым вышел). Две основные операции,</a:t>
            </a:r>
            <a:br>
              <a:rPr lang="ru-BY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BY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которые определены для работы с очередью: вставка и извлечение элементов.</a:t>
            </a:r>
          </a:p>
          <a:p>
            <a:endParaRPr lang="ru-BY" dirty="0"/>
          </a:p>
        </p:txBody>
      </p:sp>
      <p:pic>
        <p:nvPicPr>
          <p:cNvPr id="4" name="Рисунок 3" descr="C++. Очередь. Особенности реализации. Способы реализации очереди.  Представление очереди как динамического массива | BestProg">
            <a:extLst>
              <a:ext uri="{FF2B5EF4-FFF2-40B4-BE49-F238E27FC236}">
                <a16:creationId xmlns:a16="http://schemas.microsoft.com/office/drawing/2014/main" id="{656CB28E-350C-FF56-6F6C-226C93EAF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234" y="3429000"/>
            <a:ext cx="7877532" cy="27926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751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8EEFEB-CBB0-3980-6C46-D85486E55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Вычисления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F2CF4A-237A-7091-9754-35EAF1B32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31" y="6709965"/>
            <a:ext cx="10058400" cy="4023360"/>
          </a:xfrm>
        </p:spPr>
        <p:txBody>
          <a:bodyPr/>
          <a:lstStyle/>
          <a:p>
            <a:endParaRPr lang="ru-BY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D250B7-0658-4E5A-0AE5-425727C66D58}"/>
              </a:ext>
            </a:extLst>
          </p:cNvPr>
          <p:cNvSpPr/>
          <p:nvPr/>
        </p:nvSpPr>
        <p:spPr>
          <a:xfrm>
            <a:off x="1927597" y="2941332"/>
            <a:ext cx="830317" cy="3888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  <a:endParaRPr lang="x-none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75FA11D-F471-F263-186B-65E11C20374C}"/>
              </a:ext>
            </a:extLst>
          </p:cNvPr>
          <p:cNvSpPr/>
          <p:nvPr/>
        </p:nvSpPr>
        <p:spPr>
          <a:xfrm>
            <a:off x="2757914" y="2941331"/>
            <a:ext cx="830317" cy="3888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x-none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5419EC6-9BB3-E6F6-1DE6-CC7B396D0546}"/>
              </a:ext>
            </a:extLst>
          </p:cNvPr>
          <p:cNvSpPr/>
          <p:nvPr/>
        </p:nvSpPr>
        <p:spPr>
          <a:xfrm>
            <a:off x="3588231" y="2941330"/>
            <a:ext cx="830317" cy="3888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x-none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77BB4C4-FDFD-6CEE-FBF9-830B7971E5CE}"/>
              </a:ext>
            </a:extLst>
          </p:cNvPr>
          <p:cNvSpPr/>
          <p:nvPr/>
        </p:nvSpPr>
        <p:spPr>
          <a:xfrm>
            <a:off x="4418548" y="2941329"/>
            <a:ext cx="830317" cy="3888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x-none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BB3CF8E-AD5D-C5AF-3C9A-0F6CBC3881EC}"/>
              </a:ext>
            </a:extLst>
          </p:cNvPr>
          <p:cNvSpPr/>
          <p:nvPr/>
        </p:nvSpPr>
        <p:spPr>
          <a:xfrm>
            <a:off x="5248865" y="2941329"/>
            <a:ext cx="830317" cy="3888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x-non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18FF68-0566-907E-AFC5-96455E7CB6D0}"/>
              </a:ext>
            </a:extLst>
          </p:cNvPr>
          <p:cNvSpPr txBox="1"/>
          <p:nvPr/>
        </p:nvSpPr>
        <p:spPr>
          <a:xfrm>
            <a:off x="4973299" y="2024380"/>
            <a:ext cx="2211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Исходные числа:</a:t>
            </a:r>
            <a:endParaRPr lang="ru-BY" sz="20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6252BA5-414D-C577-85E7-B8E3B165123A}"/>
              </a:ext>
            </a:extLst>
          </p:cNvPr>
          <p:cNvSpPr/>
          <p:nvPr/>
        </p:nvSpPr>
        <p:spPr>
          <a:xfrm>
            <a:off x="6079182" y="2941332"/>
            <a:ext cx="830317" cy="3888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  <a:endParaRPr lang="x-none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7F3E34C-E09F-F40B-E2FD-51F87D8312FA}"/>
              </a:ext>
            </a:extLst>
          </p:cNvPr>
          <p:cNvSpPr/>
          <p:nvPr/>
        </p:nvSpPr>
        <p:spPr>
          <a:xfrm>
            <a:off x="6909499" y="2941331"/>
            <a:ext cx="830317" cy="3888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  <a:endParaRPr lang="x-none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F75EF0A-B578-117C-0A59-6B727B67467F}"/>
              </a:ext>
            </a:extLst>
          </p:cNvPr>
          <p:cNvSpPr/>
          <p:nvPr/>
        </p:nvSpPr>
        <p:spPr>
          <a:xfrm>
            <a:off x="7739816" y="2941330"/>
            <a:ext cx="830317" cy="3888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  <a:endParaRPr lang="x-none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87DE326-5A48-FCE4-1A67-FF9EC008D30A}"/>
              </a:ext>
            </a:extLst>
          </p:cNvPr>
          <p:cNvSpPr/>
          <p:nvPr/>
        </p:nvSpPr>
        <p:spPr>
          <a:xfrm>
            <a:off x="8570133" y="2941329"/>
            <a:ext cx="830317" cy="3888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x-none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D5162DA-F39A-29D7-0CEE-4F8ACC9F3FB1}"/>
              </a:ext>
            </a:extLst>
          </p:cNvPr>
          <p:cNvSpPr/>
          <p:nvPr/>
        </p:nvSpPr>
        <p:spPr>
          <a:xfrm>
            <a:off x="9400450" y="2941329"/>
            <a:ext cx="830317" cy="3888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x-none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3B1E737-F4F0-F0DE-1D82-5DB58E333C42}"/>
              </a:ext>
            </a:extLst>
          </p:cNvPr>
          <p:cNvSpPr/>
          <p:nvPr/>
        </p:nvSpPr>
        <p:spPr>
          <a:xfrm>
            <a:off x="4418548" y="3919922"/>
            <a:ext cx="830317" cy="3888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  <a:endParaRPr lang="x-none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DBAB7DF-9DE1-D504-B1D5-436E1E7F2242}"/>
              </a:ext>
            </a:extLst>
          </p:cNvPr>
          <p:cNvSpPr/>
          <p:nvPr/>
        </p:nvSpPr>
        <p:spPr>
          <a:xfrm>
            <a:off x="5248865" y="3919922"/>
            <a:ext cx="830317" cy="3888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  <a:endParaRPr lang="x-none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321929C-21A4-64FB-C3A5-3382F6F3A8A9}"/>
              </a:ext>
            </a:extLst>
          </p:cNvPr>
          <p:cNvSpPr/>
          <p:nvPr/>
        </p:nvSpPr>
        <p:spPr>
          <a:xfrm>
            <a:off x="6079182" y="3919925"/>
            <a:ext cx="830317" cy="3888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  <a:endParaRPr lang="x-none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26A044-FF89-380E-9244-D6398E1F739B}"/>
              </a:ext>
            </a:extLst>
          </p:cNvPr>
          <p:cNvSpPr/>
          <p:nvPr/>
        </p:nvSpPr>
        <p:spPr>
          <a:xfrm>
            <a:off x="6909499" y="3919924"/>
            <a:ext cx="830317" cy="3888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  <a:endParaRPr lang="x-none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FCEED18-D3C7-927E-207A-116641B2762B}"/>
              </a:ext>
            </a:extLst>
          </p:cNvPr>
          <p:cNvSpPr/>
          <p:nvPr/>
        </p:nvSpPr>
        <p:spPr>
          <a:xfrm>
            <a:off x="7739816" y="3919923"/>
            <a:ext cx="830317" cy="3888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  <a:endParaRPr lang="x-none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27AB54C-104A-E5EC-CA5E-C6E5DCD9657E}"/>
              </a:ext>
            </a:extLst>
          </p:cNvPr>
          <p:cNvSpPr/>
          <p:nvPr/>
        </p:nvSpPr>
        <p:spPr>
          <a:xfrm>
            <a:off x="8570133" y="3919922"/>
            <a:ext cx="830317" cy="3888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  <a:endParaRPr lang="x-none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BE2F58B-BAA9-549B-5D01-9D825C685744}"/>
              </a:ext>
            </a:extLst>
          </p:cNvPr>
          <p:cNvSpPr/>
          <p:nvPr/>
        </p:nvSpPr>
        <p:spPr>
          <a:xfrm>
            <a:off x="9400450" y="3919922"/>
            <a:ext cx="830317" cy="3888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51717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07AAC2-EF40-1234-8857-5F5192D9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Вычисления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69FD30-3652-766E-212A-2C46462AD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Числа, занесенные в массивы:</a:t>
            </a:r>
            <a:endParaRPr lang="ru-BY" sz="24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2BF3B7E-CAF8-2FB3-F9E2-198A8CAA404A}"/>
              </a:ext>
            </a:extLst>
          </p:cNvPr>
          <p:cNvSpPr/>
          <p:nvPr/>
        </p:nvSpPr>
        <p:spPr>
          <a:xfrm>
            <a:off x="9400444" y="2836549"/>
            <a:ext cx="830317" cy="3888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  <a:endParaRPr lang="x-none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3609371-D28A-654E-8BCE-363748B98C8D}"/>
              </a:ext>
            </a:extLst>
          </p:cNvPr>
          <p:cNvSpPr/>
          <p:nvPr/>
        </p:nvSpPr>
        <p:spPr>
          <a:xfrm>
            <a:off x="8571708" y="2836550"/>
            <a:ext cx="830317" cy="3888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x-none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75B3EDF-9482-6DD2-06A1-1ED30DFFA067}"/>
              </a:ext>
            </a:extLst>
          </p:cNvPr>
          <p:cNvSpPr/>
          <p:nvPr/>
        </p:nvSpPr>
        <p:spPr>
          <a:xfrm>
            <a:off x="7730286" y="2836551"/>
            <a:ext cx="830317" cy="3888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x-none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26170BF-99A3-8A61-7D18-9E367702E69A}"/>
              </a:ext>
            </a:extLst>
          </p:cNvPr>
          <p:cNvSpPr/>
          <p:nvPr/>
        </p:nvSpPr>
        <p:spPr>
          <a:xfrm>
            <a:off x="6909497" y="2836552"/>
            <a:ext cx="830317" cy="3888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x-none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D6A45E1-370E-C49F-622E-534BD5C03A14}"/>
              </a:ext>
            </a:extLst>
          </p:cNvPr>
          <p:cNvSpPr/>
          <p:nvPr/>
        </p:nvSpPr>
        <p:spPr>
          <a:xfrm>
            <a:off x="6079178" y="2836552"/>
            <a:ext cx="830317" cy="3888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x-none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155D058-CD42-57CD-4BE3-F5F340B95270}"/>
              </a:ext>
            </a:extLst>
          </p:cNvPr>
          <p:cNvSpPr/>
          <p:nvPr/>
        </p:nvSpPr>
        <p:spPr>
          <a:xfrm>
            <a:off x="5248862" y="2836552"/>
            <a:ext cx="830317" cy="3888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  <a:endParaRPr lang="x-none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6EDB61C-954B-9BDC-B516-FDC47A3E9AD3}"/>
              </a:ext>
            </a:extLst>
          </p:cNvPr>
          <p:cNvSpPr/>
          <p:nvPr/>
        </p:nvSpPr>
        <p:spPr>
          <a:xfrm>
            <a:off x="4418546" y="2836553"/>
            <a:ext cx="830317" cy="3888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  <a:endParaRPr lang="x-none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E16EAEE-23CE-BDD9-CDFC-235801C59114}"/>
              </a:ext>
            </a:extLst>
          </p:cNvPr>
          <p:cNvSpPr/>
          <p:nvPr/>
        </p:nvSpPr>
        <p:spPr>
          <a:xfrm>
            <a:off x="3588229" y="2836553"/>
            <a:ext cx="830317" cy="3888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  <a:endParaRPr lang="x-none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579DDC7-35F4-3146-02D8-0C53A1213124}"/>
              </a:ext>
            </a:extLst>
          </p:cNvPr>
          <p:cNvSpPr/>
          <p:nvPr/>
        </p:nvSpPr>
        <p:spPr>
          <a:xfrm>
            <a:off x="2757913" y="2838599"/>
            <a:ext cx="830317" cy="3888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x-none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80A3686-3F69-7BF9-7DA4-07587949C0A1}"/>
              </a:ext>
            </a:extLst>
          </p:cNvPr>
          <p:cNvSpPr/>
          <p:nvPr/>
        </p:nvSpPr>
        <p:spPr>
          <a:xfrm>
            <a:off x="1927596" y="2836554"/>
            <a:ext cx="830317" cy="3888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x-none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C205CE3-8CEE-7E79-E0C4-DBB7E56D5843}"/>
              </a:ext>
            </a:extLst>
          </p:cNvPr>
          <p:cNvSpPr/>
          <p:nvPr/>
        </p:nvSpPr>
        <p:spPr>
          <a:xfrm>
            <a:off x="6909498" y="3919918"/>
            <a:ext cx="830317" cy="3888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  <a:endParaRPr lang="x-none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4548F9F-A4D7-D8F6-91C6-022AD929EC44}"/>
              </a:ext>
            </a:extLst>
          </p:cNvPr>
          <p:cNvSpPr/>
          <p:nvPr/>
        </p:nvSpPr>
        <p:spPr>
          <a:xfrm>
            <a:off x="6079180" y="3919919"/>
            <a:ext cx="830317" cy="3888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  <a:endParaRPr lang="x-none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28860C3-74AD-B999-85B4-32329AFF0C9C}"/>
              </a:ext>
            </a:extLst>
          </p:cNvPr>
          <p:cNvSpPr/>
          <p:nvPr/>
        </p:nvSpPr>
        <p:spPr>
          <a:xfrm>
            <a:off x="5248864" y="3919920"/>
            <a:ext cx="830317" cy="3888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  <a:endParaRPr lang="x-none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CD8BBB8-3FFB-9624-3C5C-728309973D2A}"/>
              </a:ext>
            </a:extLst>
          </p:cNvPr>
          <p:cNvSpPr/>
          <p:nvPr/>
        </p:nvSpPr>
        <p:spPr>
          <a:xfrm>
            <a:off x="4418547" y="3919921"/>
            <a:ext cx="830317" cy="3888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  <a:endParaRPr lang="x-none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03288CA-6ECC-4760-E378-48ACA5791C56}"/>
              </a:ext>
            </a:extLst>
          </p:cNvPr>
          <p:cNvSpPr/>
          <p:nvPr/>
        </p:nvSpPr>
        <p:spPr>
          <a:xfrm>
            <a:off x="3588230" y="3919921"/>
            <a:ext cx="830317" cy="3888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  <a:endParaRPr lang="x-none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3322CF2-9B2D-F043-8C85-C6C63B87033C}"/>
              </a:ext>
            </a:extLst>
          </p:cNvPr>
          <p:cNvSpPr/>
          <p:nvPr/>
        </p:nvSpPr>
        <p:spPr>
          <a:xfrm>
            <a:off x="2757913" y="3919921"/>
            <a:ext cx="830317" cy="3888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  <a:endParaRPr lang="x-none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EBE49AB-A5C0-7A89-183F-1215617BC17B}"/>
              </a:ext>
            </a:extLst>
          </p:cNvPr>
          <p:cNvSpPr/>
          <p:nvPr/>
        </p:nvSpPr>
        <p:spPr>
          <a:xfrm>
            <a:off x="1927596" y="3919921"/>
            <a:ext cx="830317" cy="3888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3295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1B255-17C5-0D28-E93F-8E414E4D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Выполнение операций</a:t>
            </a:r>
            <a:endParaRPr lang="ru-BY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647F8E1-4B1C-A959-8736-AF2C26609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451" y="1837221"/>
            <a:ext cx="2503487" cy="1424603"/>
          </a:xfrm>
        </p:spPr>
      </p:pic>
      <p:pic>
        <p:nvPicPr>
          <p:cNvPr id="1026" name="Picture 2" descr="Вычитание столбиком из чисел с нулями — Kid-mama">
            <a:extLst>
              <a:ext uri="{FF2B5EF4-FFF2-40B4-BE49-F238E27FC236}">
                <a16:creationId xmlns:a16="http://schemas.microsoft.com/office/drawing/2014/main" id="{4CC4D92C-762F-3FED-CE12-2201F2B89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210" y="1887536"/>
            <a:ext cx="34575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B2451D-C79A-997E-55B7-25F1999E5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265" y="3646490"/>
            <a:ext cx="4922520" cy="18669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9E9A7E7-ADED-1064-D0DD-7627EB9180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78" y="3545862"/>
            <a:ext cx="2709960" cy="246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53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0A26C-574A-CE01-C91B-CD858FFFC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Системы счисления</a:t>
            </a:r>
            <a:endParaRPr lang="ru-BY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D245233E-C771-AA51-DDEA-0C59B150B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Наименьшей системой счисления является двоичная. Т.к. в латинском алфавите 26 букв, то если использовать буквы в качестве цифр для систем счисления, больших 10, получится, что максимальная система счисления равна 36.</a:t>
            </a:r>
          </a:p>
          <a:p>
            <a:pPr algn="ctr"/>
            <a:r>
              <a:rPr lang="ru-RU" sz="2800" dirty="0"/>
              <a:t>Для реализации вычислений в данных система счисления поле получения результата каждый элемент массива делится на систему счисления. Остаток является текущей цифрой. Результат деления переносится в старший разряд</a:t>
            </a:r>
            <a:endParaRPr lang="ru-BY" sz="2800" dirty="0"/>
          </a:p>
        </p:txBody>
      </p:sp>
    </p:spTree>
    <p:extLst>
      <p:ext uri="{BB962C8B-B14F-4D97-AF65-F5344CB8AC3E}">
        <p14:creationId xmlns:p14="http://schemas.microsoft.com/office/powerpoint/2010/main" val="382651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A8A7DD-29A8-ED3F-E4CD-840868EA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Типизированный файл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1B2649-210A-9A6D-29E2-E8B08FADD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Типизированный файл используется для хранения истории вычислений и содержится в очереди. При нажатии на соответствующую кнопку на экран выводится форма, содержащая компонент </a:t>
            </a:r>
            <a:r>
              <a:rPr lang="en-US" dirty="0" err="1"/>
              <a:t>ListView</a:t>
            </a:r>
            <a:r>
              <a:rPr lang="ru-RU" dirty="0"/>
              <a:t> с историей вычислений.</a:t>
            </a:r>
          </a:p>
          <a:p>
            <a:r>
              <a:rPr lang="ru-RU" dirty="0"/>
              <a:t>Поля записи:</a:t>
            </a:r>
          </a:p>
          <a:p>
            <a:pPr lvl="1"/>
            <a:r>
              <a:rPr lang="ru-RU" dirty="0"/>
              <a:t>Порядок операции</a:t>
            </a:r>
            <a:r>
              <a:rPr lang="en-US" dirty="0"/>
              <a:t>: Integer</a:t>
            </a:r>
            <a:endParaRPr lang="ru-RU" dirty="0"/>
          </a:p>
          <a:p>
            <a:pPr lvl="1"/>
            <a:r>
              <a:rPr lang="ru-RU" dirty="0"/>
              <a:t>Первый операнд</a:t>
            </a:r>
            <a:r>
              <a:rPr lang="en-US" dirty="0"/>
              <a:t>: String[255]</a:t>
            </a:r>
            <a:endParaRPr lang="ru-RU" dirty="0"/>
          </a:p>
          <a:p>
            <a:pPr lvl="1"/>
            <a:r>
              <a:rPr lang="ru-RU" dirty="0"/>
              <a:t>Знак операции</a:t>
            </a:r>
            <a:r>
              <a:rPr lang="en-US" dirty="0"/>
              <a:t>: Char</a:t>
            </a:r>
            <a:endParaRPr lang="ru-RU" dirty="0"/>
          </a:p>
          <a:p>
            <a:pPr lvl="1"/>
            <a:r>
              <a:rPr lang="ru-RU" dirty="0"/>
              <a:t>Второй операнд</a:t>
            </a:r>
            <a:r>
              <a:rPr lang="en-US" dirty="0"/>
              <a:t>: String[255]</a:t>
            </a:r>
            <a:endParaRPr lang="ru-RU" dirty="0"/>
          </a:p>
          <a:p>
            <a:pPr lvl="1"/>
            <a:r>
              <a:rPr lang="ru-RU" dirty="0"/>
              <a:t>Знак равенства</a:t>
            </a:r>
            <a:r>
              <a:rPr lang="en-US" dirty="0"/>
              <a:t>: Char</a:t>
            </a:r>
            <a:endParaRPr lang="ru-RU" dirty="0"/>
          </a:p>
          <a:p>
            <a:pPr lvl="1"/>
            <a:r>
              <a:rPr lang="ru-RU" dirty="0"/>
              <a:t>Результат</a:t>
            </a:r>
            <a:r>
              <a:rPr lang="en-US" dirty="0"/>
              <a:t>: String[255]</a:t>
            </a:r>
            <a:endParaRPr lang="ru-RU" dirty="0"/>
          </a:p>
          <a:p>
            <a:pPr lvl="1"/>
            <a:r>
              <a:rPr lang="ru-RU" dirty="0"/>
              <a:t>Система счисления</a:t>
            </a:r>
            <a:r>
              <a:rPr lang="en-US" dirty="0"/>
              <a:t>: Integer</a:t>
            </a:r>
            <a:endParaRPr lang="ru-RU" dirty="0"/>
          </a:p>
          <a:p>
            <a:pPr lvl="1"/>
            <a:r>
              <a:rPr lang="ru-RU" dirty="0"/>
              <a:t>Точность для деления</a:t>
            </a:r>
            <a:r>
              <a:rPr lang="en-US" dirty="0"/>
              <a:t>: Integer</a:t>
            </a:r>
            <a:endParaRPr lang="ru-RU" dirty="0"/>
          </a:p>
          <a:p>
            <a:pPr lvl="1"/>
            <a:r>
              <a:rPr lang="ru-RU" dirty="0"/>
              <a:t>Длина первого операнда</a:t>
            </a:r>
            <a:r>
              <a:rPr lang="en-US" dirty="0"/>
              <a:t>: Integer</a:t>
            </a:r>
            <a:endParaRPr lang="ru-RU" dirty="0"/>
          </a:p>
          <a:p>
            <a:pPr lvl="1"/>
            <a:r>
              <a:rPr lang="ru-RU" dirty="0"/>
              <a:t>Длина второго операнда</a:t>
            </a:r>
            <a:r>
              <a:rPr lang="en-US" dirty="0"/>
              <a:t>: Integer</a:t>
            </a:r>
            <a:endParaRPr lang="ru-RU" dirty="0"/>
          </a:p>
          <a:p>
            <a:pPr lvl="1"/>
            <a:r>
              <a:rPr lang="ru-RU" dirty="0"/>
              <a:t>Длина результата</a:t>
            </a:r>
            <a:r>
              <a:rPr lang="en-US" dirty="0"/>
              <a:t>: Integer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979786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03370-A74A-F26F-4B75-15EFA8A5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История вычислений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AC18DD-1216-3003-6544-F22118675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F33921-049C-C7B6-01D7-3CBE7BE2D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538" y="2288309"/>
            <a:ext cx="10334553" cy="228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7509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348</TotalTime>
  <Words>572</Words>
  <Application>Microsoft Office PowerPoint</Application>
  <PresentationFormat>Широкоэкранный</PresentationFormat>
  <Paragraphs>80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Ретро</vt:lpstr>
      <vt:lpstr>Программное средство для реализации вычислений типа «Длинная арифметика»</vt:lpstr>
      <vt:lpstr>Длинная арифметика</vt:lpstr>
      <vt:lpstr>Очередь</vt:lpstr>
      <vt:lpstr>Вычисления</vt:lpstr>
      <vt:lpstr>Вычисления</vt:lpstr>
      <vt:lpstr>Выполнение операций</vt:lpstr>
      <vt:lpstr>Системы счисления</vt:lpstr>
      <vt:lpstr>Типизированный файл</vt:lpstr>
      <vt:lpstr>История вычислений</vt:lpstr>
      <vt:lpstr>Текстовый файл</vt:lpstr>
      <vt:lpstr>Презентация PowerPoint</vt:lpstr>
      <vt:lpstr>Главная форма</vt:lpstr>
      <vt:lpstr>Презентация PowerPoint</vt:lpstr>
      <vt:lpstr>Экспоненциальная форма записи</vt:lpstr>
      <vt:lpstr>Сортировка</vt:lpstr>
      <vt:lpstr>Сортировка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средство для реализации вычислений типа «Длинная арифметика»</dc:title>
  <dc:creator>Никита Глушаченко</dc:creator>
  <cp:lastModifiedBy>Никита Глушаченко</cp:lastModifiedBy>
  <cp:revision>7</cp:revision>
  <dcterms:created xsi:type="dcterms:W3CDTF">2022-05-17T15:39:59Z</dcterms:created>
  <dcterms:modified xsi:type="dcterms:W3CDTF">2022-05-17T21:28:02Z</dcterms:modified>
</cp:coreProperties>
</file>