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75" r:id="rId7"/>
    <p:sldId id="262" r:id="rId8"/>
    <p:sldId id="263" r:id="rId9"/>
    <p:sldId id="264" r:id="rId10"/>
    <p:sldId id="265" r:id="rId11"/>
    <p:sldId id="267" r:id="rId12"/>
    <p:sldId id="266" r:id="rId13"/>
    <p:sldId id="281" r:id="rId14"/>
    <p:sldId id="277" r:id="rId15"/>
    <p:sldId id="268" r:id="rId16"/>
    <p:sldId id="269" r:id="rId17"/>
    <p:sldId id="283" r:id="rId18"/>
    <p:sldId id="278" r:id="rId19"/>
    <p:sldId id="279" r:id="rId20"/>
    <p:sldId id="280" r:id="rId21"/>
    <p:sldId id="270" r:id="rId22"/>
    <p:sldId id="271" r:id="rId23"/>
    <p:sldId id="282" r:id="rId24"/>
    <p:sldId id="274" r:id="rId25"/>
    <p:sldId id="272" r:id="rId26"/>
    <p:sldId id="273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E8"/>
    <a:srgbClr val="FE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FFB91-3008-4E6A-B68A-B58EB2A84F0D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0866635-C5FE-432B-BFD1-7F12D1947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Introducing Machine Learning</a:t>
          </a:r>
        </a:p>
      </dgm:t>
    </dgm:pt>
    <dgm:pt modelId="{0452A39C-107B-4530-976D-32ACAADB87EA}" type="parTrans" cxnId="{3201B07F-0B75-4643-ABD7-8EB9F4355CA3}">
      <dgm:prSet/>
      <dgm:spPr/>
      <dgm:t>
        <a:bodyPr/>
        <a:lstStyle/>
        <a:p>
          <a:endParaRPr lang="en-US"/>
        </a:p>
      </dgm:t>
    </dgm:pt>
    <dgm:pt modelId="{924619C2-20A5-4E3A-8936-6CD7980CD395}" type="sibTrans" cxnId="{3201B07F-0B75-4643-ABD7-8EB9F4355CA3}">
      <dgm:prSet/>
      <dgm:spPr/>
      <dgm:t>
        <a:bodyPr/>
        <a:lstStyle/>
        <a:p>
          <a:endParaRPr lang="en-US"/>
        </a:p>
      </dgm:t>
    </dgm:pt>
    <dgm:pt modelId="{3967E0A2-3117-4B1E-A43C-DBB5505C84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 Outline for Coding</a:t>
          </a:r>
        </a:p>
      </dgm:t>
    </dgm:pt>
    <dgm:pt modelId="{B71F55FF-704D-471D-A775-E7A232BD7F24}" type="parTrans" cxnId="{66FB133B-EBA6-4568-9CCB-5F110606C1F3}">
      <dgm:prSet/>
      <dgm:spPr/>
      <dgm:t>
        <a:bodyPr/>
        <a:lstStyle/>
        <a:p>
          <a:endParaRPr lang="en-US"/>
        </a:p>
      </dgm:t>
    </dgm:pt>
    <dgm:pt modelId="{D8DBC7DB-E3BC-44BB-8C3B-8D86A93B35DE}" type="sibTrans" cxnId="{66FB133B-EBA6-4568-9CCB-5F110606C1F3}">
      <dgm:prSet/>
      <dgm:spPr/>
      <dgm:t>
        <a:bodyPr/>
        <a:lstStyle/>
        <a:p>
          <a:endParaRPr lang="en-US"/>
        </a:p>
      </dgm:t>
    </dgm:pt>
    <dgm:pt modelId="{169AAB2A-09D8-480B-A7DF-8C9DD81F5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Convolutional Neural Networks</a:t>
          </a:r>
        </a:p>
      </dgm:t>
    </dgm:pt>
    <dgm:pt modelId="{E3AF5A33-7E54-404B-9706-2EFE59A280C3}" type="parTrans" cxnId="{FC3680C4-17C0-4016-9BB5-4770F9DF9E0E}">
      <dgm:prSet/>
      <dgm:spPr/>
      <dgm:t>
        <a:bodyPr/>
        <a:lstStyle/>
        <a:p>
          <a:endParaRPr lang="en-US"/>
        </a:p>
      </dgm:t>
    </dgm:pt>
    <dgm:pt modelId="{31902E5F-22BD-4DDA-9937-5A1E6983D2E8}" type="sibTrans" cxnId="{FC3680C4-17C0-4016-9BB5-4770F9DF9E0E}">
      <dgm:prSet/>
      <dgm:spPr/>
      <dgm:t>
        <a:bodyPr/>
        <a:lstStyle/>
        <a:p>
          <a:endParaRPr lang="en-US"/>
        </a:p>
      </dgm:t>
    </dgm:pt>
    <dgm:pt modelId="{C57F77CE-AB76-4D98-9410-DB2DB0EF5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Plans</a:t>
          </a:r>
        </a:p>
      </dgm:t>
    </dgm:pt>
    <dgm:pt modelId="{C1F586C1-D402-4834-AAC2-E4AA5B0044F0}" type="parTrans" cxnId="{86593096-447C-42A2-832E-C26673A7D3AB}">
      <dgm:prSet/>
      <dgm:spPr/>
      <dgm:t>
        <a:bodyPr/>
        <a:lstStyle/>
        <a:p>
          <a:endParaRPr lang="en-US"/>
        </a:p>
      </dgm:t>
    </dgm:pt>
    <dgm:pt modelId="{6C1FA4B3-6CFD-463F-8B4D-D0A20D8CA450}" type="sibTrans" cxnId="{86593096-447C-42A2-832E-C26673A7D3AB}">
      <dgm:prSet/>
      <dgm:spPr/>
      <dgm:t>
        <a:bodyPr/>
        <a:lstStyle/>
        <a:p>
          <a:endParaRPr lang="en-US"/>
        </a:p>
      </dgm:t>
    </dgm:pt>
    <dgm:pt modelId="{4C61F370-24EC-4339-98E0-AAB18C5BC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</a:t>
          </a:r>
        </a:p>
      </dgm:t>
    </dgm:pt>
    <dgm:pt modelId="{9A4E022F-6949-4CDC-9911-6FFCD8C2FA11}" type="parTrans" cxnId="{EA01699B-7FDE-42FF-A6D4-B75B0A549FD7}">
      <dgm:prSet/>
      <dgm:spPr/>
      <dgm:t>
        <a:bodyPr/>
        <a:lstStyle/>
        <a:p>
          <a:endParaRPr lang="en-US"/>
        </a:p>
      </dgm:t>
    </dgm:pt>
    <dgm:pt modelId="{420000E1-78BD-4818-9A94-71A6612BB782}" type="sibTrans" cxnId="{EA01699B-7FDE-42FF-A6D4-B75B0A549FD7}">
      <dgm:prSet/>
      <dgm:spPr/>
      <dgm:t>
        <a:bodyPr/>
        <a:lstStyle/>
        <a:p>
          <a:endParaRPr lang="en-US"/>
        </a:p>
      </dgm:t>
    </dgm:pt>
    <dgm:pt modelId="{D3FE9DE9-E471-4D98-87F2-764E324E76B4}" type="pres">
      <dgm:prSet presAssocID="{3B6FFB91-3008-4E6A-B68A-B58EB2A84F0D}" presName="root" presStyleCnt="0">
        <dgm:presLayoutVars>
          <dgm:dir/>
          <dgm:resizeHandles val="exact"/>
        </dgm:presLayoutVars>
      </dgm:prSet>
      <dgm:spPr/>
    </dgm:pt>
    <dgm:pt modelId="{96BCBD25-6247-444A-B0C3-51413B1648A1}" type="pres">
      <dgm:prSet presAssocID="{A0866635-C5FE-432B-BFD1-7F12D1947279}" presName="compNode" presStyleCnt="0"/>
      <dgm:spPr/>
    </dgm:pt>
    <dgm:pt modelId="{9212605C-1751-42DB-BD8E-A1F7314802BC}" type="pres">
      <dgm:prSet presAssocID="{A0866635-C5FE-432B-BFD1-7F12D1947279}" presName="bgRect" presStyleLbl="bgShp" presStyleIdx="0" presStyleCnt="5"/>
      <dgm:spPr/>
    </dgm:pt>
    <dgm:pt modelId="{AA6892B4-C5E5-494D-A67D-969F8710A845}" type="pres">
      <dgm:prSet presAssocID="{A0866635-C5FE-432B-BFD1-7F12D19472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FF326F-7641-499B-814E-8C96722552E2}" type="pres">
      <dgm:prSet presAssocID="{A0866635-C5FE-432B-BFD1-7F12D1947279}" presName="spaceRect" presStyleCnt="0"/>
      <dgm:spPr/>
    </dgm:pt>
    <dgm:pt modelId="{7DAD7F1D-AD8F-4DC2-8E53-543927731CBC}" type="pres">
      <dgm:prSet presAssocID="{A0866635-C5FE-432B-BFD1-7F12D1947279}" presName="parTx" presStyleLbl="revTx" presStyleIdx="0" presStyleCnt="5">
        <dgm:presLayoutVars>
          <dgm:chMax val="0"/>
          <dgm:chPref val="0"/>
        </dgm:presLayoutVars>
      </dgm:prSet>
      <dgm:spPr/>
    </dgm:pt>
    <dgm:pt modelId="{EC9902D5-7A37-4FBC-A11E-1208BC8A2D57}" type="pres">
      <dgm:prSet presAssocID="{924619C2-20A5-4E3A-8936-6CD7980CD395}" presName="sibTrans" presStyleCnt="0"/>
      <dgm:spPr/>
    </dgm:pt>
    <dgm:pt modelId="{63A57BBF-D664-465B-9BEA-D0CB1A4227BB}" type="pres">
      <dgm:prSet presAssocID="{3967E0A2-3117-4B1E-A43C-DBB5505C8499}" presName="compNode" presStyleCnt="0"/>
      <dgm:spPr/>
    </dgm:pt>
    <dgm:pt modelId="{B06C3F55-F0D9-415D-83FB-64C0A2CFDEC6}" type="pres">
      <dgm:prSet presAssocID="{3967E0A2-3117-4B1E-A43C-DBB5505C8499}" presName="bgRect" presStyleLbl="bgShp" presStyleIdx="1" presStyleCnt="5"/>
      <dgm:spPr/>
    </dgm:pt>
    <dgm:pt modelId="{6BC5C1E1-BDC3-4FD7-85C9-23CD0D76CD3E}" type="pres">
      <dgm:prSet presAssocID="{3967E0A2-3117-4B1E-A43C-DBB5505C84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FA20EA-8D65-4BBB-B862-9AFA42E33159}" type="pres">
      <dgm:prSet presAssocID="{3967E0A2-3117-4B1E-A43C-DBB5505C8499}" presName="spaceRect" presStyleCnt="0"/>
      <dgm:spPr/>
    </dgm:pt>
    <dgm:pt modelId="{7324013E-113B-4D96-AC70-783BC05D8989}" type="pres">
      <dgm:prSet presAssocID="{3967E0A2-3117-4B1E-A43C-DBB5505C8499}" presName="parTx" presStyleLbl="revTx" presStyleIdx="1" presStyleCnt="5">
        <dgm:presLayoutVars>
          <dgm:chMax val="0"/>
          <dgm:chPref val="0"/>
        </dgm:presLayoutVars>
      </dgm:prSet>
      <dgm:spPr/>
    </dgm:pt>
    <dgm:pt modelId="{83509183-689A-4234-889E-0DDEBE6C7CFB}" type="pres">
      <dgm:prSet presAssocID="{D8DBC7DB-E3BC-44BB-8C3B-8D86A93B35DE}" presName="sibTrans" presStyleCnt="0"/>
      <dgm:spPr/>
    </dgm:pt>
    <dgm:pt modelId="{A9649096-69C2-4A4F-9FF6-1FEBEB2BD2AB}" type="pres">
      <dgm:prSet presAssocID="{169AAB2A-09D8-480B-A7DF-8C9DD81F5468}" presName="compNode" presStyleCnt="0"/>
      <dgm:spPr/>
    </dgm:pt>
    <dgm:pt modelId="{DC36D861-64EC-43AB-84BD-75A3C881D238}" type="pres">
      <dgm:prSet presAssocID="{169AAB2A-09D8-480B-A7DF-8C9DD81F5468}" presName="bgRect" presStyleLbl="bgShp" presStyleIdx="2" presStyleCnt="5"/>
      <dgm:spPr/>
    </dgm:pt>
    <dgm:pt modelId="{67AA77C0-B302-4FDE-A2AC-A5C85D122068}" type="pres">
      <dgm:prSet presAssocID="{169AAB2A-09D8-480B-A7DF-8C9DD81F54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3FA1D73-92CC-49B4-A77C-BDDC0E8B51A6}" type="pres">
      <dgm:prSet presAssocID="{169AAB2A-09D8-480B-A7DF-8C9DD81F5468}" presName="spaceRect" presStyleCnt="0"/>
      <dgm:spPr/>
    </dgm:pt>
    <dgm:pt modelId="{19DD0FF0-D37A-4C52-B5A6-DDDCA96E2546}" type="pres">
      <dgm:prSet presAssocID="{169AAB2A-09D8-480B-A7DF-8C9DD81F5468}" presName="parTx" presStyleLbl="revTx" presStyleIdx="2" presStyleCnt="5">
        <dgm:presLayoutVars>
          <dgm:chMax val="0"/>
          <dgm:chPref val="0"/>
        </dgm:presLayoutVars>
      </dgm:prSet>
      <dgm:spPr/>
    </dgm:pt>
    <dgm:pt modelId="{4131CA8E-2622-473E-8D78-D64F6FEA529C}" type="pres">
      <dgm:prSet presAssocID="{31902E5F-22BD-4DDA-9937-5A1E6983D2E8}" presName="sibTrans" presStyleCnt="0"/>
      <dgm:spPr/>
    </dgm:pt>
    <dgm:pt modelId="{15580FAD-BEA3-4764-87B4-1A52608FF403}" type="pres">
      <dgm:prSet presAssocID="{C57F77CE-AB76-4D98-9410-DB2DB0EF589C}" presName="compNode" presStyleCnt="0"/>
      <dgm:spPr/>
    </dgm:pt>
    <dgm:pt modelId="{B39F8FDB-C2ED-4E89-8D68-E1ECCDD65204}" type="pres">
      <dgm:prSet presAssocID="{C57F77CE-AB76-4D98-9410-DB2DB0EF589C}" presName="bgRect" presStyleLbl="bgShp" presStyleIdx="3" presStyleCnt="5"/>
      <dgm:spPr/>
    </dgm:pt>
    <dgm:pt modelId="{6962ADEC-4E0A-4960-929D-B00F4D4D6CF9}" type="pres">
      <dgm:prSet presAssocID="{C57F77CE-AB76-4D98-9410-DB2DB0EF58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6DDBF6E-4815-4F78-A4C2-17BED35921ED}" type="pres">
      <dgm:prSet presAssocID="{C57F77CE-AB76-4D98-9410-DB2DB0EF589C}" presName="spaceRect" presStyleCnt="0"/>
      <dgm:spPr/>
    </dgm:pt>
    <dgm:pt modelId="{EB4149C4-1937-4807-B65A-675914D9567D}" type="pres">
      <dgm:prSet presAssocID="{C57F77CE-AB76-4D98-9410-DB2DB0EF589C}" presName="parTx" presStyleLbl="revTx" presStyleIdx="3" presStyleCnt="5">
        <dgm:presLayoutVars>
          <dgm:chMax val="0"/>
          <dgm:chPref val="0"/>
        </dgm:presLayoutVars>
      </dgm:prSet>
      <dgm:spPr/>
    </dgm:pt>
    <dgm:pt modelId="{607D29DC-996C-4B03-BDED-F4B862C9FB50}" type="pres">
      <dgm:prSet presAssocID="{6C1FA4B3-6CFD-463F-8B4D-D0A20D8CA450}" presName="sibTrans" presStyleCnt="0"/>
      <dgm:spPr/>
    </dgm:pt>
    <dgm:pt modelId="{99D6AC7C-5D0B-412D-AE19-E09F7FC3673C}" type="pres">
      <dgm:prSet presAssocID="{4C61F370-24EC-4339-98E0-AAB18C5BCDCD}" presName="compNode" presStyleCnt="0"/>
      <dgm:spPr/>
    </dgm:pt>
    <dgm:pt modelId="{DBE049ED-4A95-4A5E-A869-E394067B79AD}" type="pres">
      <dgm:prSet presAssocID="{4C61F370-24EC-4339-98E0-AAB18C5BCDCD}" presName="bgRect" presStyleLbl="bgShp" presStyleIdx="4" presStyleCnt="5"/>
      <dgm:spPr/>
    </dgm:pt>
    <dgm:pt modelId="{0715173D-FA57-4C17-AD3B-0B7C5423D576}" type="pres">
      <dgm:prSet presAssocID="{4C61F370-24EC-4339-98E0-AAB18C5BCD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84AE1E4-AD19-4A37-919F-22A128D04F0E}" type="pres">
      <dgm:prSet presAssocID="{4C61F370-24EC-4339-98E0-AAB18C5BCDCD}" presName="spaceRect" presStyleCnt="0"/>
      <dgm:spPr/>
    </dgm:pt>
    <dgm:pt modelId="{E2B6939A-5B5C-480F-A7D5-AC6A8897B237}" type="pres">
      <dgm:prSet presAssocID="{4C61F370-24EC-4339-98E0-AAB18C5BCD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FB133B-EBA6-4568-9CCB-5F110606C1F3}" srcId="{3B6FFB91-3008-4E6A-B68A-B58EB2A84F0D}" destId="{3967E0A2-3117-4B1E-A43C-DBB5505C8499}" srcOrd="1" destOrd="0" parTransId="{B71F55FF-704D-471D-A775-E7A232BD7F24}" sibTransId="{D8DBC7DB-E3BC-44BB-8C3B-8D86A93B35DE}"/>
    <dgm:cxn modelId="{C907886D-D434-4F58-8867-5CDB19F7986D}" type="presOf" srcId="{3B6FFB91-3008-4E6A-B68A-B58EB2A84F0D}" destId="{D3FE9DE9-E471-4D98-87F2-764E324E76B4}" srcOrd="0" destOrd="0" presId="urn:microsoft.com/office/officeart/2018/2/layout/IconVerticalSolidList"/>
    <dgm:cxn modelId="{161CEE53-0B30-4886-9E2B-FFDD487B2314}" type="presOf" srcId="{A0866635-C5FE-432B-BFD1-7F12D1947279}" destId="{7DAD7F1D-AD8F-4DC2-8E53-543927731CBC}" srcOrd="0" destOrd="0" presId="urn:microsoft.com/office/officeart/2018/2/layout/IconVerticalSolidList"/>
    <dgm:cxn modelId="{3201B07F-0B75-4643-ABD7-8EB9F4355CA3}" srcId="{3B6FFB91-3008-4E6A-B68A-B58EB2A84F0D}" destId="{A0866635-C5FE-432B-BFD1-7F12D1947279}" srcOrd="0" destOrd="0" parTransId="{0452A39C-107B-4530-976D-32ACAADB87EA}" sibTransId="{924619C2-20A5-4E3A-8936-6CD7980CD395}"/>
    <dgm:cxn modelId="{86593096-447C-42A2-832E-C26673A7D3AB}" srcId="{3B6FFB91-3008-4E6A-B68A-B58EB2A84F0D}" destId="{C57F77CE-AB76-4D98-9410-DB2DB0EF589C}" srcOrd="3" destOrd="0" parTransId="{C1F586C1-D402-4834-AAC2-E4AA5B0044F0}" sibTransId="{6C1FA4B3-6CFD-463F-8B4D-D0A20D8CA450}"/>
    <dgm:cxn modelId="{EA01699B-7FDE-42FF-A6D4-B75B0A549FD7}" srcId="{3B6FFB91-3008-4E6A-B68A-B58EB2A84F0D}" destId="{4C61F370-24EC-4339-98E0-AAB18C5BCDCD}" srcOrd="4" destOrd="0" parTransId="{9A4E022F-6949-4CDC-9911-6FFCD8C2FA11}" sibTransId="{420000E1-78BD-4818-9A94-71A6612BB782}"/>
    <dgm:cxn modelId="{A2BD579F-50F3-400B-A220-06136A9171B1}" type="presOf" srcId="{169AAB2A-09D8-480B-A7DF-8C9DD81F5468}" destId="{19DD0FF0-D37A-4C52-B5A6-DDDCA96E2546}" srcOrd="0" destOrd="0" presId="urn:microsoft.com/office/officeart/2018/2/layout/IconVerticalSolidList"/>
    <dgm:cxn modelId="{F87705BE-AEE1-40F4-A5E0-4EB2C6A77A40}" type="presOf" srcId="{C57F77CE-AB76-4D98-9410-DB2DB0EF589C}" destId="{EB4149C4-1937-4807-B65A-675914D9567D}" srcOrd="0" destOrd="0" presId="urn:microsoft.com/office/officeart/2018/2/layout/IconVerticalSolidList"/>
    <dgm:cxn modelId="{FC3680C4-17C0-4016-9BB5-4770F9DF9E0E}" srcId="{3B6FFB91-3008-4E6A-B68A-B58EB2A84F0D}" destId="{169AAB2A-09D8-480B-A7DF-8C9DD81F5468}" srcOrd="2" destOrd="0" parTransId="{E3AF5A33-7E54-404B-9706-2EFE59A280C3}" sibTransId="{31902E5F-22BD-4DDA-9937-5A1E6983D2E8}"/>
    <dgm:cxn modelId="{71ECD5DE-8E88-45D1-9EA1-6ACA80D56D72}" type="presOf" srcId="{4C61F370-24EC-4339-98E0-AAB18C5BCDCD}" destId="{E2B6939A-5B5C-480F-A7D5-AC6A8897B237}" srcOrd="0" destOrd="0" presId="urn:microsoft.com/office/officeart/2018/2/layout/IconVerticalSolidList"/>
    <dgm:cxn modelId="{965FBBF8-9FA9-4059-86C3-F04CF86A91D9}" type="presOf" srcId="{3967E0A2-3117-4B1E-A43C-DBB5505C8499}" destId="{7324013E-113B-4D96-AC70-783BC05D8989}" srcOrd="0" destOrd="0" presId="urn:microsoft.com/office/officeart/2018/2/layout/IconVerticalSolidList"/>
    <dgm:cxn modelId="{5F0A048A-AEA4-4984-AF6F-7F1B1EA49B6D}" type="presParOf" srcId="{D3FE9DE9-E471-4D98-87F2-764E324E76B4}" destId="{96BCBD25-6247-444A-B0C3-51413B1648A1}" srcOrd="0" destOrd="0" presId="urn:microsoft.com/office/officeart/2018/2/layout/IconVerticalSolidList"/>
    <dgm:cxn modelId="{32C284B4-01CA-4457-B0C2-B2496818FFE6}" type="presParOf" srcId="{96BCBD25-6247-444A-B0C3-51413B1648A1}" destId="{9212605C-1751-42DB-BD8E-A1F7314802BC}" srcOrd="0" destOrd="0" presId="urn:microsoft.com/office/officeart/2018/2/layout/IconVerticalSolidList"/>
    <dgm:cxn modelId="{9920EB56-CF0B-40B5-9DCD-8D5FCDBE3C7A}" type="presParOf" srcId="{96BCBD25-6247-444A-B0C3-51413B1648A1}" destId="{AA6892B4-C5E5-494D-A67D-969F8710A845}" srcOrd="1" destOrd="0" presId="urn:microsoft.com/office/officeart/2018/2/layout/IconVerticalSolidList"/>
    <dgm:cxn modelId="{58F08A3E-29B2-4303-87B1-62FE10FAC413}" type="presParOf" srcId="{96BCBD25-6247-444A-B0C3-51413B1648A1}" destId="{5EFF326F-7641-499B-814E-8C96722552E2}" srcOrd="2" destOrd="0" presId="urn:microsoft.com/office/officeart/2018/2/layout/IconVerticalSolidList"/>
    <dgm:cxn modelId="{F55DF68A-F09F-4BBC-8045-D593C8FE8322}" type="presParOf" srcId="{96BCBD25-6247-444A-B0C3-51413B1648A1}" destId="{7DAD7F1D-AD8F-4DC2-8E53-543927731CBC}" srcOrd="3" destOrd="0" presId="urn:microsoft.com/office/officeart/2018/2/layout/IconVerticalSolidList"/>
    <dgm:cxn modelId="{001ACFC1-D30D-41E9-89B2-B69C3DA1C18E}" type="presParOf" srcId="{D3FE9DE9-E471-4D98-87F2-764E324E76B4}" destId="{EC9902D5-7A37-4FBC-A11E-1208BC8A2D57}" srcOrd="1" destOrd="0" presId="urn:microsoft.com/office/officeart/2018/2/layout/IconVerticalSolidList"/>
    <dgm:cxn modelId="{9CE0DA77-6741-4474-89FA-5CC1F3AD5AA8}" type="presParOf" srcId="{D3FE9DE9-E471-4D98-87F2-764E324E76B4}" destId="{63A57BBF-D664-465B-9BEA-D0CB1A4227BB}" srcOrd="2" destOrd="0" presId="urn:microsoft.com/office/officeart/2018/2/layout/IconVerticalSolidList"/>
    <dgm:cxn modelId="{1DB571C1-30DF-4700-B0D2-29B4ED1C908B}" type="presParOf" srcId="{63A57BBF-D664-465B-9BEA-D0CB1A4227BB}" destId="{B06C3F55-F0D9-415D-83FB-64C0A2CFDEC6}" srcOrd="0" destOrd="0" presId="urn:microsoft.com/office/officeart/2018/2/layout/IconVerticalSolidList"/>
    <dgm:cxn modelId="{BD0731FE-117E-4AC3-85D7-03862CF51C48}" type="presParOf" srcId="{63A57BBF-D664-465B-9BEA-D0CB1A4227BB}" destId="{6BC5C1E1-BDC3-4FD7-85C9-23CD0D76CD3E}" srcOrd="1" destOrd="0" presId="urn:microsoft.com/office/officeart/2018/2/layout/IconVerticalSolidList"/>
    <dgm:cxn modelId="{32F055CA-50FA-408F-A7DF-68698A7D1F5C}" type="presParOf" srcId="{63A57BBF-D664-465B-9BEA-D0CB1A4227BB}" destId="{4CFA20EA-8D65-4BBB-B862-9AFA42E33159}" srcOrd="2" destOrd="0" presId="urn:microsoft.com/office/officeart/2018/2/layout/IconVerticalSolidList"/>
    <dgm:cxn modelId="{644B1609-87D6-427D-9BB2-0AA2DAE3BD78}" type="presParOf" srcId="{63A57BBF-D664-465B-9BEA-D0CB1A4227BB}" destId="{7324013E-113B-4D96-AC70-783BC05D8989}" srcOrd="3" destOrd="0" presId="urn:microsoft.com/office/officeart/2018/2/layout/IconVerticalSolidList"/>
    <dgm:cxn modelId="{62F98490-2F54-4FDA-900C-D6BA8735E32C}" type="presParOf" srcId="{D3FE9DE9-E471-4D98-87F2-764E324E76B4}" destId="{83509183-689A-4234-889E-0DDEBE6C7CFB}" srcOrd="3" destOrd="0" presId="urn:microsoft.com/office/officeart/2018/2/layout/IconVerticalSolidList"/>
    <dgm:cxn modelId="{AC51B1A6-50D1-4D80-BF85-F7573AD5E252}" type="presParOf" srcId="{D3FE9DE9-E471-4D98-87F2-764E324E76B4}" destId="{A9649096-69C2-4A4F-9FF6-1FEBEB2BD2AB}" srcOrd="4" destOrd="0" presId="urn:microsoft.com/office/officeart/2018/2/layout/IconVerticalSolidList"/>
    <dgm:cxn modelId="{72A92096-E9BD-4E16-9E76-3801CB7B7F4B}" type="presParOf" srcId="{A9649096-69C2-4A4F-9FF6-1FEBEB2BD2AB}" destId="{DC36D861-64EC-43AB-84BD-75A3C881D238}" srcOrd="0" destOrd="0" presId="urn:microsoft.com/office/officeart/2018/2/layout/IconVerticalSolidList"/>
    <dgm:cxn modelId="{AD2DC242-B9DD-400E-8AAE-6D749F2E7296}" type="presParOf" srcId="{A9649096-69C2-4A4F-9FF6-1FEBEB2BD2AB}" destId="{67AA77C0-B302-4FDE-A2AC-A5C85D122068}" srcOrd="1" destOrd="0" presId="urn:microsoft.com/office/officeart/2018/2/layout/IconVerticalSolidList"/>
    <dgm:cxn modelId="{37F0A0C5-5855-424F-A5B2-6B049BC63D23}" type="presParOf" srcId="{A9649096-69C2-4A4F-9FF6-1FEBEB2BD2AB}" destId="{33FA1D73-92CC-49B4-A77C-BDDC0E8B51A6}" srcOrd="2" destOrd="0" presId="urn:microsoft.com/office/officeart/2018/2/layout/IconVerticalSolidList"/>
    <dgm:cxn modelId="{95A94C1E-A5C3-4046-B861-4EBFCFF05072}" type="presParOf" srcId="{A9649096-69C2-4A4F-9FF6-1FEBEB2BD2AB}" destId="{19DD0FF0-D37A-4C52-B5A6-DDDCA96E2546}" srcOrd="3" destOrd="0" presId="urn:microsoft.com/office/officeart/2018/2/layout/IconVerticalSolidList"/>
    <dgm:cxn modelId="{4C79703B-58C8-49A5-A8CA-F4087366661F}" type="presParOf" srcId="{D3FE9DE9-E471-4D98-87F2-764E324E76B4}" destId="{4131CA8E-2622-473E-8D78-D64F6FEA529C}" srcOrd="5" destOrd="0" presId="urn:microsoft.com/office/officeart/2018/2/layout/IconVerticalSolidList"/>
    <dgm:cxn modelId="{F27B497B-2E2C-4993-BA53-CDFA79748FA9}" type="presParOf" srcId="{D3FE9DE9-E471-4D98-87F2-764E324E76B4}" destId="{15580FAD-BEA3-4764-87B4-1A52608FF403}" srcOrd="6" destOrd="0" presId="urn:microsoft.com/office/officeart/2018/2/layout/IconVerticalSolidList"/>
    <dgm:cxn modelId="{83C4B23D-9411-47C0-A71D-B11904DB52DC}" type="presParOf" srcId="{15580FAD-BEA3-4764-87B4-1A52608FF403}" destId="{B39F8FDB-C2ED-4E89-8D68-E1ECCDD65204}" srcOrd="0" destOrd="0" presId="urn:microsoft.com/office/officeart/2018/2/layout/IconVerticalSolidList"/>
    <dgm:cxn modelId="{A7B99DF2-EC3E-4327-87FF-131F257EC8D7}" type="presParOf" srcId="{15580FAD-BEA3-4764-87B4-1A52608FF403}" destId="{6962ADEC-4E0A-4960-929D-B00F4D4D6CF9}" srcOrd="1" destOrd="0" presId="urn:microsoft.com/office/officeart/2018/2/layout/IconVerticalSolidList"/>
    <dgm:cxn modelId="{0BD4E8D3-21FC-4215-AFC5-3CD406432CA9}" type="presParOf" srcId="{15580FAD-BEA3-4764-87B4-1A52608FF403}" destId="{B6DDBF6E-4815-4F78-A4C2-17BED35921ED}" srcOrd="2" destOrd="0" presId="urn:microsoft.com/office/officeart/2018/2/layout/IconVerticalSolidList"/>
    <dgm:cxn modelId="{8D1E3426-9B13-4DBB-AED1-1F601EBD8747}" type="presParOf" srcId="{15580FAD-BEA3-4764-87B4-1A52608FF403}" destId="{EB4149C4-1937-4807-B65A-675914D9567D}" srcOrd="3" destOrd="0" presId="urn:microsoft.com/office/officeart/2018/2/layout/IconVerticalSolidList"/>
    <dgm:cxn modelId="{5B976E10-859F-4AAA-8D7F-97642FF6F2FF}" type="presParOf" srcId="{D3FE9DE9-E471-4D98-87F2-764E324E76B4}" destId="{607D29DC-996C-4B03-BDED-F4B862C9FB50}" srcOrd="7" destOrd="0" presId="urn:microsoft.com/office/officeart/2018/2/layout/IconVerticalSolidList"/>
    <dgm:cxn modelId="{F48E3E7A-EE3D-44E8-B16F-734F67560D9F}" type="presParOf" srcId="{D3FE9DE9-E471-4D98-87F2-764E324E76B4}" destId="{99D6AC7C-5D0B-412D-AE19-E09F7FC3673C}" srcOrd="8" destOrd="0" presId="urn:microsoft.com/office/officeart/2018/2/layout/IconVerticalSolidList"/>
    <dgm:cxn modelId="{8A9ACAF5-4C17-4309-8A2E-59D0706B1F62}" type="presParOf" srcId="{99D6AC7C-5D0B-412D-AE19-E09F7FC3673C}" destId="{DBE049ED-4A95-4A5E-A869-E394067B79AD}" srcOrd="0" destOrd="0" presId="urn:microsoft.com/office/officeart/2018/2/layout/IconVerticalSolidList"/>
    <dgm:cxn modelId="{3193B795-4D41-4BC6-8795-4E52020A5782}" type="presParOf" srcId="{99D6AC7C-5D0B-412D-AE19-E09F7FC3673C}" destId="{0715173D-FA57-4C17-AD3B-0B7C5423D576}" srcOrd="1" destOrd="0" presId="urn:microsoft.com/office/officeart/2018/2/layout/IconVerticalSolidList"/>
    <dgm:cxn modelId="{8C7BC589-5886-4452-9F3A-664EB65B8BD4}" type="presParOf" srcId="{99D6AC7C-5D0B-412D-AE19-E09F7FC3673C}" destId="{984AE1E4-AD19-4A37-919F-22A128D04F0E}" srcOrd="2" destOrd="0" presId="urn:microsoft.com/office/officeart/2018/2/layout/IconVerticalSolidList"/>
    <dgm:cxn modelId="{7A92478F-97F9-4D39-A6E8-8AC467E41A51}" type="presParOf" srcId="{99D6AC7C-5D0B-412D-AE19-E09F7FC3673C}" destId="{E2B6939A-5B5C-480F-A7D5-AC6A8897B2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1B8A2-0C51-418B-B157-0F75D8250EF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AE3918-2CCD-4C00-B0D9-C13D64708E02}">
      <dgm:prSet/>
      <dgm:spPr/>
      <dgm:t>
        <a:bodyPr/>
        <a:lstStyle/>
        <a:p>
          <a:r>
            <a:rPr lang="en-US"/>
            <a:t>Batches and Epochs</a:t>
          </a:r>
        </a:p>
      </dgm:t>
    </dgm:pt>
    <dgm:pt modelId="{FCA74468-AC7C-4D43-B75F-97FCC3C2A9C0}" type="parTrans" cxnId="{D3AB1D0E-8BC3-4972-90C7-C2653EEEFB3C}">
      <dgm:prSet/>
      <dgm:spPr/>
      <dgm:t>
        <a:bodyPr/>
        <a:lstStyle/>
        <a:p>
          <a:endParaRPr lang="en-US"/>
        </a:p>
      </dgm:t>
    </dgm:pt>
    <dgm:pt modelId="{56DC0C5F-2529-4B5D-872B-B5C8FEB44264}" type="sibTrans" cxnId="{D3AB1D0E-8BC3-4972-90C7-C2653EEEFB3C}">
      <dgm:prSet/>
      <dgm:spPr/>
      <dgm:t>
        <a:bodyPr/>
        <a:lstStyle/>
        <a:p>
          <a:endParaRPr lang="en-US"/>
        </a:p>
      </dgm:t>
    </dgm:pt>
    <dgm:pt modelId="{699F6C37-6F65-4D6B-9158-AE02CE57661C}">
      <dgm:prSet/>
      <dgm:spPr/>
      <dgm:t>
        <a:bodyPr/>
        <a:lstStyle/>
        <a:p>
          <a:r>
            <a:rPr lang="en-US"/>
            <a:t>Batches are the number of samples trained at a single time</a:t>
          </a:r>
        </a:p>
      </dgm:t>
    </dgm:pt>
    <dgm:pt modelId="{0BAAF6DE-A165-4CF2-9CD7-B31377435355}" type="parTrans" cxnId="{C9C9AB7E-B717-4FD6-A539-7EA405CE4B3C}">
      <dgm:prSet/>
      <dgm:spPr/>
      <dgm:t>
        <a:bodyPr/>
        <a:lstStyle/>
        <a:p>
          <a:endParaRPr lang="en-US"/>
        </a:p>
      </dgm:t>
    </dgm:pt>
    <dgm:pt modelId="{08A1F0A1-189E-439C-BAA1-BFC972D756FA}" type="sibTrans" cxnId="{C9C9AB7E-B717-4FD6-A539-7EA405CE4B3C}">
      <dgm:prSet/>
      <dgm:spPr/>
      <dgm:t>
        <a:bodyPr/>
        <a:lstStyle/>
        <a:p>
          <a:endParaRPr lang="en-US"/>
        </a:p>
      </dgm:t>
    </dgm:pt>
    <dgm:pt modelId="{C4ECB2D1-201E-4CA7-BD9A-7B3227D73C36}">
      <dgm:prSet/>
      <dgm:spPr/>
      <dgm:t>
        <a:bodyPr/>
        <a:lstStyle/>
        <a:p>
          <a:r>
            <a:rPr lang="en-US"/>
            <a:t>Epochs dictate the number of times one or more batches are trained during a run/iteration</a:t>
          </a:r>
        </a:p>
      </dgm:t>
    </dgm:pt>
    <dgm:pt modelId="{6EC9B0AA-27BD-4F90-95B5-7EE4B4D9517C}" type="parTrans" cxnId="{B985E4EB-D511-4F38-9AF8-AFDE6954995B}">
      <dgm:prSet/>
      <dgm:spPr/>
      <dgm:t>
        <a:bodyPr/>
        <a:lstStyle/>
        <a:p>
          <a:endParaRPr lang="en-US"/>
        </a:p>
      </dgm:t>
    </dgm:pt>
    <dgm:pt modelId="{805F3DCB-AE20-487D-86F3-C3CF57E6281C}" type="sibTrans" cxnId="{B985E4EB-D511-4F38-9AF8-AFDE6954995B}">
      <dgm:prSet/>
      <dgm:spPr/>
      <dgm:t>
        <a:bodyPr/>
        <a:lstStyle/>
        <a:p>
          <a:endParaRPr lang="en-US"/>
        </a:p>
      </dgm:t>
    </dgm:pt>
    <dgm:pt modelId="{FD8B13D1-F1D0-441E-9D4C-CA2F6824D4F4}">
      <dgm:prSet/>
      <dgm:spPr/>
      <dgm:t>
        <a:bodyPr/>
        <a:lstStyle/>
        <a:p>
          <a:r>
            <a:rPr lang="en-US" dirty="0"/>
            <a:t>Training functions are library specific</a:t>
          </a:r>
        </a:p>
      </dgm:t>
    </dgm:pt>
    <dgm:pt modelId="{C00AC625-2395-4075-B26D-7B5B8C75724A}" type="parTrans" cxnId="{DAA1EEBA-7FD7-46A1-94B1-F59B24AB86EC}">
      <dgm:prSet/>
      <dgm:spPr/>
      <dgm:t>
        <a:bodyPr/>
        <a:lstStyle/>
        <a:p>
          <a:endParaRPr lang="en-US"/>
        </a:p>
      </dgm:t>
    </dgm:pt>
    <dgm:pt modelId="{33C309E5-5D4F-4244-AD6F-F4CF0C576AC8}" type="sibTrans" cxnId="{DAA1EEBA-7FD7-46A1-94B1-F59B24AB86EC}">
      <dgm:prSet/>
      <dgm:spPr/>
      <dgm:t>
        <a:bodyPr/>
        <a:lstStyle/>
        <a:p>
          <a:endParaRPr lang="en-US"/>
        </a:p>
      </dgm:t>
    </dgm:pt>
    <dgm:pt modelId="{BF01C7D2-D989-4FB1-AA54-4D0D3052EC2E}" type="pres">
      <dgm:prSet presAssocID="{9DF1B8A2-0C51-418B-B157-0F75D8250EF7}" presName="linear" presStyleCnt="0">
        <dgm:presLayoutVars>
          <dgm:dir/>
          <dgm:animLvl val="lvl"/>
          <dgm:resizeHandles val="exact"/>
        </dgm:presLayoutVars>
      </dgm:prSet>
      <dgm:spPr/>
    </dgm:pt>
    <dgm:pt modelId="{55E91A94-C3A1-4FA5-B2B1-A64D8EBEDB3B}" type="pres">
      <dgm:prSet presAssocID="{AAAE3918-2CCD-4C00-B0D9-C13D64708E02}" presName="parentLin" presStyleCnt="0"/>
      <dgm:spPr/>
    </dgm:pt>
    <dgm:pt modelId="{9D0CE364-EE5D-401A-962B-E47949D9E8F6}" type="pres">
      <dgm:prSet presAssocID="{AAAE3918-2CCD-4C00-B0D9-C13D64708E02}" presName="parentLeftMargin" presStyleLbl="node1" presStyleIdx="0" presStyleCnt="2"/>
      <dgm:spPr/>
    </dgm:pt>
    <dgm:pt modelId="{071E9428-3632-4A60-B477-D680B2F09C87}" type="pres">
      <dgm:prSet presAssocID="{AAAE3918-2CCD-4C00-B0D9-C13D64708E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CEEA1E-FD65-4988-8873-A81A78DF461C}" type="pres">
      <dgm:prSet presAssocID="{AAAE3918-2CCD-4C00-B0D9-C13D64708E02}" presName="negativeSpace" presStyleCnt="0"/>
      <dgm:spPr/>
    </dgm:pt>
    <dgm:pt modelId="{724BDB97-6BCB-4861-889A-539E6B0346BD}" type="pres">
      <dgm:prSet presAssocID="{AAAE3918-2CCD-4C00-B0D9-C13D64708E02}" presName="childText" presStyleLbl="conFgAcc1" presStyleIdx="0" presStyleCnt="2">
        <dgm:presLayoutVars>
          <dgm:bulletEnabled val="1"/>
        </dgm:presLayoutVars>
      </dgm:prSet>
      <dgm:spPr/>
    </dgm:pt>
    <dgm:pt modelId="{3732EE87-C022-4016-819B-71700C793E3B}" type="pres">
      <dgm:prSet presAssocID="{56DC0C5F-2529-4B5D-872B-B5C8FEB44264}" presName="spaceBetweenRectangles" presStyleCnt="0"/>
      <dgm:spPr/>
    </dgm:pt>
    <dgm:pt modelId="{9C118382-C157-4DC4-8291-6026EA13BE2D}" type="pres">
      <dgm:prSet presAssocID="{FD8B13D1-F1D0-441E-9D4C-CA2F6824D4F4}" presName="parentLin" presStyleCnt="0"/>
      <dgm:spPr/>
    </dgm:pt>
    <dgm:pt modelId="{908804B3-713C-4CFD-B394-90494F121715}" type="pres">
      <dgm:prSet presAssocID="{FD8B13D1-F1D0-441E-9D4C-CA2F6824D4F4}" presName="parentLeftMargin" presStyleLbl="node1" presStyleIdx="0" presStyleCnt="2"/>
      <dgm:spPr/>
    </dgm:pt>
    <dgm:pt modelId="{761CF7C7-06BF-413B-A23B-AEA31B622799}" type="pres">
      <dgm:prSet presAssocID="{FD8B13D1-F1D0-441E-9D4C-CA2F6824D4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A1129F-55EA-473A-AA20-A2653A5B0A75}" type="pres">
      <dgm:prSet presAssocID="{FD8B13D1-F1D0-441E-9D4C-CA2F6824D4F4}" presName="negativeSpace" presStyleCnt="0"/>
      <dgm:spPr/>
    </dgm:pt>
    <dgm:pt modelId="{5CB22B2D-67B2-460A-A262-17B30EFB18DC}" type="pres">
      <dgm:prSet presAssocID="{FD8B13D1-F1D0-441E-9D4C-CA2F6824D4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038A50A-D533-41C8-8FBB-1B82916D7F62}" type="presOf" srcId="{FD8B13D1-F1D0-441E-9D4C-CA2F6824D4F4}" destId="{761CF7C7-06BF-413B-A23B-AEA31B622799}" srcOrd="1" destOrd="0" presId="urn:microsoft.com/office/officeart/2005/8/layout/list1"/>
    <dgm:cxn modelId="{E490570B-1D4E-4276-BB29-B7E981DE0541}" type="presOf" srcId="{C4ECB2D1-201E-4CA7-BD9A-7B3227D73C36}" destId="{724BDB97-6BCB-4861-889A-539E6B0346BD}" srcOrd="0" destOrd="1" presId="urn:microsoft.com/office/officeart/2005/8/layout/list1"/>
    <dgm:cxn modelId="{D3AB1D0E-8BC3-4972-90C7-C2653EEEFB3C}" srcId="{9DF1B8A2-0C51-418B-B157-0F75D8250EF7}" destId="{AAAE3918-2CCD-4C00-B0D9-C13D64708E02}" srcOrd="0" destOrd="0" parTransId="{FCA74468-AC7C-4D43-B75F-97FCC3C2A9C0}" sibTransId="{56DC0C5F-2529-4B5D-872B-B5C8FEB44264}"/>
    <dgm:cxn modelId="{063F1967-C5A7-49A2-A377-EBF1D4C48E4E}" type="presOf" srcId="{699F6C37-6F65-4D6B-9158-AE02CE57661C}" destId="{724BDB97-6BCB-4861-889A-539E6B0346BD}" srcOrd="0" destOrd="0" presId="urn:microsoft.com/office/officeart/2005/8/layout/list1"/>
    <dgm:cxn modelId="{A474F27A-B6CF-4B27-80F4-09D34B604B8D}" type="presOf" srcId="{FD8B13D1-F1D0-441E-9D4C-CA2F6824D4F4}" destId="{908804B3-713C-4CFD-B394-90494F121715}" srcOrd="0" destOrd="0" presId="urn:microsoft.com/office/officeart/2005/8/layout/list1"/>
    <dgm:cxn modelId="{C9C9AB7E-B717-4FD6-A539-7EA405CE4B3C}" srcId="{AAAE3918-2CCD-4C00-B0D9-C13D64708E02}" destId="{699F6C37-6F65-4D6B-9158-AE02CE57661C}" srcOrd="0" destOrd="0" parTransId="{0BAAF6DE-A165-4CF2-9CD7-B31377435355}" sibTransId="{08A1F0A1-189E-439C-BAA1-BFC972D756FA}"/>
    <dgm:cxn modelId="{9F0C5496-28B7-4F65-B18F-2CCA89E22E78}" type="presOf" srcId="{AAAE3918-2CCD-4C00-B0D9-C13D64708E02}" destId="{9D0CE364-EE5D-401A-962B-E47949D9E8F6}" srcOrd="0" destOrd="0" presId="urn:microsoft.com/office/officeart/2005/8/layout/list1"/>
    <dgm:cxn modelId="{BF8159B1-2DDD-4A33-B3AD-C2E6B8BA7609}" type="presOf" srcId="{9DF1B8A2-0C51-418B-B157-0F75D8250EF7}" destId="{BF01C7D2-D989-4FB1-AA54-4D0D3052EC2E}" srcOrd="0" destOrd="0" presId="urn:microsoft.com/office/officeart/2005/8/layout/list1"/>
    <dgm:cxn modelId="{E60DC8B2-C7F7-4C1D-8A02-6742CB2401D5}" type="presOf" srcId="{AAAE3918-2CCD-4C00-B0D9-C13D64708E02}" destId="{071E9428-3632-4A60-B477-D680B2F09C87}" srcOrd="1" destOrd="0" presId="urn:microsoft.com/office/officeart/2005/8/layout/list1"/>
    <dgm:cxn modelId="{DAA1EEBA-7FD7-46A1-94B1-F59B24AB86EC}" srcId="{9DF1B8A2-0C51-418B-B157-0F75D8250EF7}" destId="{FD8B13D1-F1D0-441E-9D4C-CA2F6824D4F4}" srcOrd="1" destOrd="0" parTransId="{C00AC625-2395-4075-B26D-7B5B8C75724A}" sibTransId="{33C309E5-5D4F-4244-AD6F-F4CF0C576AC8}"/>
    <dgm:cxn modelId="{B985E4EB-D511-4F38-9AF8-AFDE6954995B}" srcId="{AAAE3918-2CCD-4C00-B0D9-C13D64708E02}" destId="{C4ECB2D1-201E-4CA7-BD9A-7B3227D73C36}" srcOrd="1" destOrd="0" parTransId="{6EC9B0AA-27BD-4F90-95B5-7EE4B4D9517C}" sibTransId="{805F3DCB-AE20-487D-86F3-C3CF57E6281C}"/>
    <dgm:cxn modelId="{531D07C3-2385-4613-B9F4-77D81F69003A}" type="presParOf" srcId="{BF01C7D2-D989-4FB1-AA54-4D0D3052EC2E}" destId="{55E91A94-C3A1-4FA5-B2B1-A64D8EBEDB3B}" srcOrd="0" destOrd="0" presId="urn:microsoft.com/office/officeart/2005/8/layout/list1"/>
    <dgm:cxn modelId="{3FA0A2C7-CA28-4276-AF24-020A35E58BF4}" type="presParOf" srcId="{55E91A94-C3A1-4FA5-B2B1-A64D8EBEDB3B}" destId="{9D0CE364-EE5D-401A-962B-E47949D9E8F6}" srcOrd="0" destOrd="0" presId="urn:microsoft.com/office/officeart/2005/8/layout/list1"/>
    <dgm:cxn modelId="{246ABD54-123F-4E4A-ADDE-B5F1349ECA5E}" type="presParOf" srcId="{55E91A94-C3A1-4FA5-B2B1-A64D8EBEDB3B}" destId="{071E9428-3632-4A60-B477-D680B2F09C87}" srcOrd="1" destOrd="0" presId="urn:microsoft.com/office/officeart/2005/8/layout/list1"/>
    <dgm:cxn modelId="{043502C4-5DAC-439A-BBC1-35E0F78FF733}" type="presParOf" srcId="{BF01C7D2-D989-4FB1-AA54-4D0D3052EC2E}" destId="{05CEEA1E-FD65-4988-8873-A81A78DF461C}" srcOrd="1" destOrd="0" presId="urn:microsoft.com/office/officeart/2005/8/layout/list1"/>
    <dgm:cxn modelId="{7C8B5DEC-A4F9-4AAD-A8D0-9F775AB659F3}" type="presParOf" srcId="{BF01C7D2-D989-4FB1-AA54-4D0D3052EC2E}" destId="{724BDB97-6BCB-4861-889A-539E6B0346BD}" srcOrd="2" destOrd="0" presId="urn:microsoft.com/office/officeart/2005/8/layout/list1"/>
    <dgm:cxn modelId="{4C106074-7853-4088-998A-412EFEC5D820}" type="presParOf" srcId="{BF01C7D2-D989-4FB1-AA54-4D0D3052EC2E}" destId="{3732EE87-C022-4016-819B-71700C793E3B}" srcOrd="3" destOrd="0" presId="urn:microsoft.com/office/officeart/2005/8/layout/list1"/>
    <dgm:cxn modelId="{F89ED68F-795E-49DE-85F4-82A62FDE8833}" type="presParOf" srcId="{BF01C7D2-D989-4FB1-AA54-4D0D3052EC2E}" destId="{9C118382-C157-4DC4-8291-6026EA13BE2D}" srcOrd="4" destOrd="0" presId="urn:microsoft.com/office/officeart/2005/8/layout/list1"/>
    <dgm:cxn modelId="{AE168D1B-21FD-4183-AAEC-F61970A6CDA2}" type="presParOf" srcId="{9C118382-C157-4DC4-8291-6026EA13BE2D}" destId="{908804B3-713C-4CFD-B394-90494F121715}" srcOrd="0" destOrd="0" presId="urn:microsoft.com/office/officeart/2005/8/layout/list1"/>
    <dgm:cxn modelId="{A1BDEAC6-4FA6-468C-9416-F884E8119AE7}" type="presParOf" srcId="{9C118382-C157-4DC4-8291-6026EA13BE2D}" destId="{761CF7C7-06BF-413B-A23B-AEA31B622799}" srcOrd="1" destOrd="0" presId="urn:microsoft.com/office/officeart/2005/8/layout/list1"/>
    <dgm:cxn modelId="{545CBEB0-50E7-4511-8F43-8C2861ABF182}" type="presParOf" srcId="{BF01C7D2-D989-4FB1-AA54-4D0D3052EC2E}" destId="{88A1129F-55EA-473A-AA20-A2653A5B0A75}" srcOrd="5" destOrd="0" presId="urn:microsoft.com/office/officeart/2005/8/layout/list1"/>
    <dgm:cxn modelId="{A238D985-3F98-4724-95A2-E244D2A4A7E7}" type="presParOf" srcId="{BF01C7D2-D989-4FB1-AA54-4D0D3052EC2E}" destId="{5CB22B2D-67B2-460A-A262-17B30EFB18D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605C-1751-42DB-BD8E-A1F7314802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6892B4-C5E5-494D-A67D-969F8710A84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AD7F1D-AD8F-4DC2-8E53-543927731CBC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Introducing Machine Learning</a:t>
          </a:r>
        </a:p>
      </dsp:txBody>
      <dsp:txXfrm>
        <a:off x="836323" y="3399"/>
        <a:ext cx="9679276" cy="724089"/>
      </dsp:txXfrm>
    </dsp:sp>
    <dsp:sp modelId="{B06C3F55-F0D9-415D-83FB-64C0A2CFDEC6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C5C1E1-BDC3-4FD7-85C9-23CD0D76CD3E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24013E-113B-4D96-AC70-783BC05D8989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 Outline for Coding</a:t>
          </a:r>
        </a:p>
      </dsp:txBody>
      <dsp:txXfrm>
        <a:off x="836323" y="908511"/>
        <a:ext cx="9679276" cy="724089"/>
      </dsp:txXfrm>
    </dsp:sp>
    <dsp:sp modelId="{DC36D861-64EC-43AB-84BD-75A3C881D238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AA77C0-B302-4FDE-A2AC-A5C85D12206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DD0FF0-D37A-4C52-B5A6-DDDCA96E25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Convolutional Neural Networks</a:t>
          </a:r>
        </a:p>
      </dsp:txBody>
      <dsp:txXfrm>
        <a:off x="836323" y="1813624"/>
        <a:ext cx="9679276" cy="724089"/>
      </dsp:txXfrm>
    </dsp:sp>
    <dsp:sp modelId="{B39F8FDB-C2ED-4E89-8D68-E1ECCDD6520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62ADEC-4E0A-4960-929D-B00F4D4D6CF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4149C4-1937-4807-B65A-675914D9567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Plans</a:t>
          </a:r>
        </a:p>
      </dsp:txBody>
      <dsp:txXfrm>
        <a:off x="836323" y="2718736"/>
        <a:ext cx="9679276" cy="724089"/>
      </dsp:txXfrm>
    </dsp:sp>
    <dsp:sp modelId="{DBE049ED-4A95-4A5E-A869-E394067B79A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15173D-FA57-4C17-AD3B-0B7C5423D576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B6939A-5B5C-480F-A7D5-AC6A8897B237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Questions?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BDB97-6BCB-4861-889A-539E6B0346BD}">
      <dsp:nvSpPr>
        <dsp:cNvPr id="0" name=""/>
        <dsp:cNvSpPr/>
      </dsp:nvSpPr>
      <dsp:spPr>
        <a:xfrm>
          <a:off x="0" y="464912"/>
          <a:ext cx="6172199" cy="308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583184" rIns="47903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Batches are the number of samples trained at a single time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Epochs dictate the number of times one or more batches are trained during a run/iteration</a:t>
          </a:r>
        </a:p>
      </dsp:txBody>
      <dsp:txXfrm>
        <a:off x="0" y="464912"/>
        <a:ext cx="6172199" cy="3087000"/>
      </dsp:txXfrm>
    </dsp:sp>
    <dsp:sp modelId="{071E9428-3632-4A60-B477-D680B2F09C87}">
      <dsp:nvSpPr>
        <dsp:cNvPr id="0" name=""/>
        <dsp:cNvSpPr/>
      </dsp:nvSpPr>
      <dsp:spPr>
        <a:xfrm>
          <a:off x="308610" y="51632"/>
          <a:ext cx="43205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Batches and Epochs</a:t>
          </a:r>
        </a:p>
      </dsp:txBody>
      <dsp:txXfrm>
        <a:off x="348959" y="91981"/>
        <a:ext cx="4239842" cy="745862"/>
      </dsp:txXfrm>
    </dsp:sp>
    <dsp:sp modelId="{5CB22B2D-67B2-460A-A262-17B30EFB18DC}">
      <dsp:nvSpPr>
        <dsp:cNvPr id="0" name=""/>
        <dsp:cNvSpPr/>
      </dsp:nvSpPr>
      <dsp:spPr>
        <a:xfrm>
          <a:off x="0" y="4116392"/>
          <a:ext cx="61721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F7C7-06BF-413B-A23B-AEA31B622799}">
      <dsp:nvSpPr>
        <dsp:cNvPr id="0" name=""/>
        <dsp:cNvSpPr/>
      </dsp:nvSpPr>
      <dsp:spPr>
        <a:xfrm>
          <a:off x="308610" y="3703112"/>
          <a:ext cx="43205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Training functions are library specific</a:t>
          </a:r>
        </a:p>
      </dsp:txBody>
      <dsp:txXfrm>
        <a:off x="348959" y="3743461"/>
        <a:ext cx="423984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16DDE7-39A7-E924-C002-7B8582A3F5FC}"/>
              </a:ext>
            </a:extLst>
          </p:cNvPr>
          <p:cNvSpPr/>
          <p:nvPr/>
        </p:nvSpPr>
        <p:spPr>
          <a:xfrm rot="20414711">
            <a:off x="-340143" y="4321565"/>
            <a:ext cx="14322601" cy="481169"/>
          </a:xfrm>
          <a:prstGeom prst="rect">
            <a:avLst/>
          </a:prstGeom>
          <a:solidFill>
            <a:srgbClr val="0065A4">
              <a:alpha val="47000"/>
            </a:srgb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612F8-7203-D418-CF47-B4F81C457E9B}"/>
              </a:ext>
            </a:extLst>
          </p:cNvPr>
          <p:cNvSpPr/>
          <p:nvPr/>
        </p:nvSpPr>
        <p:spPr>
          <a:xfrm flipH="1">
            <a:off x="739302" y="3142034"/>
            <a:ext cx="11682919" cy="4231532"/>
          </a:xfrm>
          <a:prstGeom prst="rtTriangle">
            <a:avLst/>
          </a:prstGeom>
          <a:solidFill>
            <a:srgbClr val="0065A4">
              <a:alpha val="99000"/>
            </a:srgbClr>
          </a:solidFill>
          <a:ln>
            <a:solidFill>
              <a:srgbClr val="FFFFF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9DFAD-58CF-963A-F3DC-F70E372BDEC6}"/>
              </a:ext>
            </a:extLst>
          </p:cNvPr>
          <p:cNvSpPr/>
          <p:nvPr/>
        </p:nvSpPr>
        <p:spPr>
          <a:xfrm rot="20414711">
            <a:off x="-105491" y="4857359"/>
            <a:ext cx="14167619" cy="186963"/>
          </a:xfrm>
          <a:prstGeom prst="rect">
            <a:avLst/>
          </a:prstGeom>
          <a:solidFill>
            <a:srgbClr val="0065A4">
              <a:alpha val="40000"/>
            </a:srgb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835AC-609D-56E4-2510-CDC1CB48808C}"/>
              </a:ext>
            </a:extLst>
          </p:cNvPr>
          <p:cNvSpPr/>
          <p:nvPr/>
        </p:nvSpPr>
        <p:spPr>
          <a:xfrm rot="20414711">
            <a:off x="-2549633" y="2082975"/>
            <a:ext cx="14167619" cy="268099"/>
          </a:xfrm>
          <a:prstGeom prst="rect">
            <a:avLst/>
          </a:prstGeom>
          <a:solidFill>
            <a:srgbClr val="FCCD4A">
              <a:alpha val="75000"/>
            </a:srgbClr>
          </a:solidFill>
          <a:ln>
            <a:solidFill>
              <a:srgbClr val="FCCD4A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857BD04-F15A-401A-E58C-0FF265326C65}"/>
              </a:ext>
            </a:extLst>
          </p:cNvPr>
          <p:cNvSpPr/>
          <p:nvPr/>
        </p:nvSpPr>
        <p:spPr>
          <a:xfrm rot="10800000" flipH="1">
            <a:off x="-2260060" y="-120886"/>
            <a:ext cx="11682919" cy="4231532"/>
          </a:xfrm>
          <a:prstGeom prst="rtTriangle">
            <a:avLst/>
          </a:prstGeom>
          <a:solidFill>
            <a:srgbClr val="FCCD4A">
              <a:alpha val="62000"/>
            </a:srgbClr>
          </a:solidFill>
          <a:ln>
            <a:solidFill>
              <a:srgbClr val="FFFFF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B14C2-2FB7-DDA3-60E5-7BFF25EF1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94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0BCA-E113-5798-B959-3CF2130FA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51B9-B6AA-E0A8-739F-527A17EB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83C-A6DB-68B8-AEFE-4E9049C5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7C02-2D88-A0C7-6E69-24083FA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51444F9-63FB-7DEA-11E0-87A2DE51519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378FFE-3A4F-4581-9666-07AF4D35D142}" type="datetimeFigureOut">
              <a:rPr lang="en-US" smtClean="0"/>
              <a:pPr/>
              <a:t>6/8/2023</a:t>
            </a:fld>
            <a:endParaRPr lang="en-US"/>
          </a:p>
        </p:txBody>
      </p:sp>
      <p:pic>
        <p:nvPicPr>
          <p:cNvPr id="13" name="Picture 12" descr="Air Force Research Laboratory - Wikipedia">
            <a:extLst>
              <a:ext uri="{FF2B5EF4-FFF2-40B4-BE49-F238E27FC236}">
                <a16:creationId xmlns:a16="http://schemas.microsoft.com/office/drawing/2014/main" id="{02BDDE02-2EFC-24DE-3C7E-DC41D6114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669444" cy="65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FRL - Login">
            <a:extLst>
              <a:ext uri="{FF2B5EF4-FFF2-40B4-BE49-F238E27FC236}">
                <a16:creationId xmlns:a16="http://schemas.microsoft.com/office/drawing/2014/main" id="{DB47B331-64DE-A276-622C-26737D15C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76963"/>
            <a:ext cx="1638300" cy="65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yellow backgroun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31A8E68-D196-6C59-365A-7611B4409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0" r="70189" b="16959"/>
          <a:stretch/>
        </p:blipFill>
        <p:spPr>
          <a:xfrm>
            <a:off x="2464055" y="6176963"/>
            <a:ext cx="835787" cy="7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1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766-DAA6-0091-B63D-73801D87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277F-2205-FED3-D581-5E3E7298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A464-C89B-862A-81BE-7C86D102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C5D4-83FE-ACA7-E0AE-30E07FEA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2203-CDA3-AC39-2F8E-1909AE9F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1153F-20B1-AEE8-2602-10B95AECB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FD1AC-82EC-EAE2-BDEA-59B5D445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9B21-2459-9C3E-2F63-CD6E0E2C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351B-F818-5552-32C9-841F0CB6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71FD-D95A-86E7-91F4-1D5027F9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7311FE-C123-7CBD-263C-37B17BAF5DA3}"/>
              </a:ext>
            </a:extLst>
          </p:cNvPr>
          <p:cNvSpPr/>
          <p:nvPr/>
        </p:nvSpPr>
        <p:spPr>
          <a:xfrm>
            <a:off x="838200" y="365124"/>
            <a:ext cx="10514012" cy="1325563"/>
          </a:xfrm>
          <a:prstGeom prst="rect">
            <a:avLst/>
          </a:prstGeom>
          <a:solidFill>
            <a:srgbClr val="006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5C3E4-00D5-8CDF-9C31-15BFEC69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FEF4D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CABA-26D2-42A8-236F-DB4DA290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9C1C-C4D8-8B55-A08E-344F2A78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E0D5-7625-4411-2DEA-F97E39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C62A-A15B-CE72-55D1-061FFE73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0DBF-3A33-6C84-9334-ECCE7E52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06E6-DDE9-597A-93EE-08C9FF28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402B-C908-C151-C386-0A91AC8D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676E-E38A-292E-8CEA-ACA1418A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E216-31F5-3338-D196-8853E11D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499FC-C1BD-D79F-1739-C5D5B0072407}"/>
              </a:ext>
            </a:extLst>
          </p:cNvPr>
          <p:cNvSpPr/>
          <p:nvPr/>
        </p:nvSpPr>
        <p:spPr>
          <a:xfrm>
            <a:off x="838200" y="355600"/>
            <a:ext cx="10514012" cy="1325563"/>
          </a:xfrm>
          <a:prstGeom prst="rect">
            <a:avLst/>
          </a:prstGeom>
          <a:solidFill>
            <a:srgbClr val="006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9B37F-F688-7DE7-5667-509EECC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EF4D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E251-8287-A61A-BEF5-21963676A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6D14-A04A-83D4-63C3-34601034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39E10-390F-AF3C-9EEB-E3B7361A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0EC21-5BE1-2B65-1C0E-1012F28F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944E-A334-3604-D675-B94EB76E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AC1E56-D1B2-39A9-A7CF-2D659B43379B}"/>
              </a:ext>
            </a:extLst>
          </p:cNvPr>
          <p:cNvSpPr/>
          <p:nvPr/>
        </p:nvSpPr>
        <p:spPr>
          <a:xfrm>
            <a:off x="838200" y="355600"/>
            <a:ext cx="10514012" cy="1325563"/>
          </a:xfrm>
          <a:prstGeom prst="rect">
            <a:avLst/>
          </a:prstGeom>
          <a:solidFill>
            <a:srgbClr val="006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09F3-A165-ABEA-691E-00F65649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656DE-8B50-3E39-BF77-27307E9A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9D48C-4FAE-0A80-7D62-FA5B7973D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42AD-2A68-17BD-3136-1C6D20691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9B68E-F665-D3B6-2CD4-1FB324B6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F001E-009F-8EC3-EBB4-B4C12EEE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0DFD3-62E6-C5E6-4DDA-A0419DF1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CB770-B62B-2594-947A-2C9E2B33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04271-8CDE-6581-D3E6-B1A267BC3CF6}"/>
              </a:ext>
            </a:extLst>
          </p:cNvPr>
          <p:cNvSpPr/>
          <p:nvPr/>
        </p:nvSpPr>
        <p:spPr>
          <a:xfrm>
            <a:off x="838200" y="355600"/>
            <a:ext cx="10514012" cy="1325563"/>
          </a:xfrm>
          <a:prstGeom prst="rect">
            <a:avLst/>
          </a:prstGeom>
          <a:solidFill>
            <a:srgbClr val="006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48C67-8751-D1F7-921F-5C2BD0DC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903CF-AB25-9C68-E65D-556C778B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2ABB8-57C6-906E-75DB-51286378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53994-F55A-C3AF-44E0-DABBCE8C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391D8-8566-D0CF-58CF-7FA20C4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B88CC-A6CD-7DD9-1D9B-94AB22FD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65242-2B95-06CF-EFF7-90C6C5C2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59DB69-DEC1-6720-D38E-80B1BA4019E7}"/>
              </a:ext>
            </a:extLst>
          </p:cNvPr>
          <p:cNvSpPr/>
          <p:nvPr/>
        </p:nvSpPr>
        <p:spPr>
          <a:xfrm>
            <a:off x="838199" y="2057400"/>
            <a:ext cx="3932237" cy="3811588"/>
          </a:xfrm>
          <a:prstGeom prst="rect">
            <a:avLst/>
          </a:prstGeom>
          <a:solidFill>
            <a:srgbClr val="B4B1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D797D-D0BB-16EE-4783-AD754BE5761E}"/>
              </a:ext>
            </a:extLst>
          </p:cNvPr>
          <p:cNvSpPr/>
          <p:nvPr/>
        </p:nvSpPr>
        <p:spPr>
          <a:xfrm>
            <a:off x="5183188" y="987425"/>
            <a:ext cx="6169024" cy="4881563"/>
          </a:xfrm>
          <a:prstGeom prst="rect">
            <a:avLst/>
          </a:prstGeom>
          <a:solidFill>
            <a:srgbClr val="FCCD4A"/>
          </a:solidFill>
          <a:ln>
            <a:solidFill>
              <a:srgbClr val="FCC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2359E-F14F-D80A-0232-33B4E50ADAAF}"/>
              </a:ext>
            </a:extLst>
          </p:cNvPr>
          <p:cNvSpPr/>
          <p:nvPr/>
        </p:nvSpPr>
        <p:spPr>
          <a:xfrm>
            <a:off x="838199" y="457200"/>
            <a:ext cx="3932237" cy="1600200"/>
          </a:xfrm>
          <a:prstGeom prst="rect">
            <a:avLst/>
          </a:prstGeom>
          <a:solidFill>
            <a:srgbClr val="006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C89E6-216F-8ADF-2762-0D38C79D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86A6-57C3-3E63-B24A-300EBB82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E575A-9ABA-A23C-2C44-72DE04D8A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C8CB-659D-A96A-3BFC-991C126F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95DB-8AE4-B1BF-0F4E-730808C2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C9051-449E-E10D-ED45-5AED49BD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DC0735-15E0-64B4-FC45-14A94F242B6B}"/>
              </a:ext>
            </a:extLst>
          </p:cNvPr>
          <p:cNvSpPr/>
          <p:nvPr/>
        </p:nvSpPr>
        <p:spPr>
          <a:xfrm>
            <a:off x="838200" y="457200"/>
            <a:ext cx="3932237" cy="1600200"/>
          </a:xfrm>
          <a:prstGeom prst="rect">
            <a:avLst/>
          </a:prstGeom>
          <a:solidFill>
            <a:srgbClr val="B4B1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AA04D-93B8-E002-C04F-16A4514E1F1D}"/>
              </a:ext>
            </a:extLst>
          </p:cNvPr>
          <p:cNvSpPr/>
          <p:nvPr/>
        </p:nvSpPr>
        <p:spPr>
          <a:xfrm>
            <a:off x="838200" y="2057400"/>
            <a:ext cx="3932237" cy="3811588"/>
          </a:xfrm>
          <a:prstGeom prst="rect">
            <a:avLst/>
          </a:prstGeom>
          <a:solidFill>
            <a:srgbClr val="FCCD4A"/>
          </a:solidFill>
          <a:ln>
            <a:solidFill>
              <a:srgbClr val="FCC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BA8CC-A904-B39C-4448-EF695E40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BF922-29E2-CFA3-5305-A252F0EEE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BEBC5-01DD-52BD-BCAF-26A5D7038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E735D-57D1-0381-B42A-7EA3DAF0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E276-C750-E11E-11B6-E89B2DDC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65F29-1A69-D3CD-6D9B-F776CE47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FCFA77-5E7D-705A-9186-55C097F7F4E3}"/>
              </a:ext>
            </a:extLst>
          </p:cNvPr>
          <p:cNvSpPr/>
          <p:nvPr/>
        </p:nvSpPr>
        <p:spPr>
          <a:xfrm>
            <a:off x="5180010" y="996950"/>
            <a:ext cx="6172201" cy="4864100"/>
          </a:xfrm>
          <a:prstGeom prst="rect">
            <a:avLst/>
          </a:prstGeom>
          <a:solidFill>
            <a:srgbClr val="006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93BDD-D244-09A6-F83D-E86B9B85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AE85-9CCE-4973-94E3-744C1DC1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02DB-A552-3CE8-7644-E55C3C3CD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4F94-4BA5-4B0C-94E6-D37C5ED172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6FB5-90D9-3F8A-FF5B-9456FB326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5085-9FA9-CD9D-94FB-688CF751A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FB06-B2E5-439B-AA75-D108B8C863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ir Force Research Laboratory - Wikipedia">
            <a:extLst>
              <a:ext uri="{FF2B5EF4-FFF2-40B4-BE49-F238E27FC236}">
                <a16:creationId xmlns:a16="http://schemas.microsoft.com/office/drawing/2014/main" id="{6A345756-03C5-E3F5-6528-F87798054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669444" cy="65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FRL - Login">
            <a:extLst>
              <a:ext uri="{FF2B5EF4-FFF2-40B4-BE49-F238E27FC236}">
                <a16:creationId xmlns:a16="http://schemas.microsoft.com/office/drawing/2014/main" id="{652A6F7F-A46F-857A-C6D1-B4F0E61BD5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76963"/>
            <a:ext cx="1638300" cy="65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yellow backgroun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6B1B6A4-B0D2-C374-F154-933391DB2F5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530" r="70189" b="16959"/>
          <a:stretch/>
        </p:blipFill>
        <p:spPr>
          <a:xfrm>
            <a:off x="2476500" y="6176963"/>
            <a:ext cx="835787" cy="7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indoman.com/tag/neuron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B914-BD9B-C7A5-7E78-851814462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Understanding the 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505B8-4E29-7BBB-0389-5446E28A1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3640138"/>
            <a:ext cx="9677400" cy="1655762"/>
          </a:xfrm>
        </p:spPr>
        <p:txBody>
          <a:bodyPr>
            <a:normAutofit/>
          </a:bodyPr>
          <a:lstStyle/>
          <a:p>
            <a:r>
              <a:rPr lang="en-US" b="1" dirty="0"/>
              <a:t>Learning Mesh-Based Simulations for Predicting Weapon Effects </a:t>
            </a:r>
          </a:p>
          <a:p>
            <a:r>
              <a:rPr lang="en-US" b="1" dirty="0"/>
              <a:t>Week 1: June 1 – June 9, 2023</a:t>
            </a:r>
          </a:p>
          <a:p>
            <a:r>
              <a:rPr lang="en-US" b="1" dirty="0"/>
              <a:t>Caleb Fryer</a:t>
            </a:r>
          </a:p>
        </p:txBody>
      </p:sp>
    </p:spTree>
    <p:extLst>
      <p:ext uri="{BB962C8B-B14F-4D97-AF65-F5344CB8AC3E}">
        <p14:creationId xmlns:p14="http://schemas.microsoft.com/office/powerpoint/2010/main" val="23859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A754-E908-8AE7-E11E-E3184427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F8E8"/>
                </a:solidFill>
              </a:rPr>
              <a:t>Organize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6CEB-5565-7C0E-B656-9535376C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missing, repetitive, or outlying data</a:t>
            </a:r>
          </a:p>
          <a:p>
            <a:r>
              <a:rPr lang="en-US" dirty="0"/>
              <a:t>Convert Strings to Binary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5ACFC-02FF-05D4-C68C-831181C5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80" y="3429000"/>
            <a:ext cx="10929862" cy="2051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CAAE5-6393-6C66-1B90-775CC6AA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54" y="3111358"/>
            <a:ext cx="10455788" cy="2501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DDB528-290F-850E-F94B-36523B47BB69}"/>
              </a:ext>
            </a:extLst>
          </p:cNvPr>
          <p:cNvSpPr/>
          <p:nvPr/>
        </p:nvSpPr>
        <p:spPr>
          <a:xfrm>
            <a:off x="1054358" y="3111358"/>
            <a:ext cx="438539" cy="244968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C00000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0E5AF8-4EB2-1A36-31BE-500692A053FF}"/>
              </a:ext>
            </a:extLst>
          </p:cNvPr>
          <p:cNvSpPr/>
          <p:nvPr/>
        </p:nvSpPr>
        <p:spPr>
          <a:xfrm>
            <a:off x="1875453" y="4581331"/>
            <a:ext cx="653143" cy="3172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224-36A4-1E41-62DC-729BC633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F8E8"/>
                </a:solidFill>
              </a:rPr>
              <a:t>Organize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E2E03-91F8-87B0-08B1-AC25ED8A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88" y="2611609"/>
            <a:ext cx="11829624" cy="20350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6DFA95-DF32-03F2-1DFA-BA3FB3771F55}"/>
              </a:ext>
            </a:extLst>
          </p:cNvPr>
          <p:cNvSpPr/>
          <p:nvPr/>
        </p:nvSpPr>
        <p:spPr>
          <a:xfrm>
            <a:off x="9909109" y="2836506"/>
            <a:ext cx="1007707" cy="171683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8479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8D21-666D-A3D7-E015-2EE6B7F2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F8E8"/>
                </a:solidFill>
              </a:rPr>
              <a:t>Separate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83B3-B9B1-A3AA-AD19-AFDC88C6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/>
          <a:lstStyle/>
          <a:p>
            <a:r>
              <a:rPr lang="en-US" dirty="0"/>
              <a:t>Split datasets between ‘training’ and ‘testing’ (sometimes there can also be a ‘validation’ set)</a:t>
            </a:r>
          </a:p>
          <a:p>
            <a:endParaRPr lang="en-US" dirty="0"/>
          </a:p>
          <a:p>
            <a:r>
              <a:rPr lang="en-US" sz="2000" dirty="0"/>
              <a:t>i.e. </a:t>
            </a:r>
            <a:r>
              <a:rPr lang="en-US" sz="2000" dirty="0" err="1"/>
              <a:t>sklearn.module.train_test_split</a:t>
            </a:r>
            <a:endParaRPr lang="en-US" sz="2000" dirty="0"/>
          </a:p>
          <a:p>
            <a:r>
              <a:rPr lang="en-US" sz="2000" dirty="0" err="1"/>
              <a:t>Pytorch</a:t>
            </a:r>
            <a:r>
              <a:rPr lang="en-US" sz="2000" dirty="0"/>
              <a:t> allows you to download data already separated into train and test </a:t>
            </a:r>
            <a:r>
              <a:rPr lang="en-US" sz="2000" dirty="0" err="1"/>
              <a:t>catagories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DC9FA-BF88-5F2B-DD13-7B026DA151C3}"/>
              </a:ext>
            </a:extLst>
          </p:cNvPr>
          <p:cNvSpPr/>
          <p:nvPr/>
        </p:nvSpPr>
        <p:spPr>
          <a:xfrm>
            <a:off x="6843614" y="1816076"/>
            <a:ext cx="4362450" cy="45656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A15C7-C79C-08B6-8A82-95DF42F01EC3}"/>
              </a:ext>
            </a:extLst>
          </p:cNvPr>
          <p:cNvSpPr/>
          <p:nvPr/>
        </p:nvSpPr>
        <p:spPr>
          <a:xfrm>
            <a:off x="6843615" y="1825625"/>
            <a:ext cx="4362450" cy="6843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97B07D-09C9-3566-FD9E-E444C54C6C1F}"/>
              </a:ext>
            </a:extLst>
          </p:cNvPr>
          <p:cNvSpPr/>
          <p:nvPr/>
        </p:nvSpPr>
        <p:spPr>
          <a:xfrm>
            <a:off x="7016620" y="268721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C5D1F-B6BC-0BD5-6486-A8E05B5B50A6}"/>
              </a:ext>
            </a:extLst>
          </p:cNvPr>
          <p:cNvSpPr/>
          <p:nvPr/>
        </p:nvSpPr>
        <p:spPr>
          <a:xfrm>
            <a:off x="7727982" y="268721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4CD06D-C13A-20BA-3700-CD2C94E3F3A8}"/>
              </a:ext>
            </a:extLst>
          </p:cNvPr>
          <p:cNvSpPr/>
          <p:nvPr/>
        </p:nvSpPr>
        <p:spPr>
          <a:xfrm>
            <a:off x="8401827" y="2666044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57C819-7019-FF71-0BC3-3AD2CAC4CBBD}"/>
              </a:ext>
            </a:extLst>
          </p:cNvPr>
          <p:cNvSpPr/>
          <p:nvPr/>
        </p:nvSpPr>
        <p:spPr>
          <a:xfrm>
            <a:off x="9113189" y="268721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AFA970-0C39-99D4-C52E-5EFF92D27642}"/>
              </a:ext>
            </a:extLst>
          </p:cNvPr>
          <p:cNvSpPr/>
          <p:nvPr/>
        </p:nvSpPr>
        <p:spPr>
          <a:xfrm>
            <a:off x="7016620" y="3391321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322760-1031-9FDD-B81F-76FB9023CF81}"/>
              </a:ext>
            </a:extLst>
          </p:cNvPr>
          <p:cNvSpPr/>
          <p:nvPr/>
        </p:nvSpPr>
        <p:spPr>
          <a:xfrm>
            <a:off x="7727982" y="3391321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BD858B-AF67-EE4E-5595-8FD8F50CBE82}"/>
              </a:ext>
            </a:extLst>
          </p:cNvPr>
          <p:cNvSpPr/>
          <p:nvPr/>
        </p:nvSpPr>
        <p:spPr>
          <a:xfrm>
            <a:off x="8401827" y="3391321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BCC772-D6BE-4F73-5476-F3002EBC3D73}"/>
              </a:ext>
            </a:extLst>
          </p:cNvPr>
          <p:cNvSpPr/>
          <p:nvPr/>
        </p:nvSpPr>
        <p:spPr>
          <a:xfrm>
            <a:off x="9113189" y="3391321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DFCDDA-4925-F7B1-6EDE-155F159D103E}"/>
              </a:ext>
            </a:extLst>
          </p:cNvPr>
          <p:cNvSpPr/>
          <p:nvPr/>
        </p:nvSpPr>
        <p:spPr>
          <a:xfrm>
            <a:off x="9787034" y="2678379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A60745-7A35-3CD3-51AC-5B6CCC57A4DE}"/>
              </a:ext>
            </a:extLst>
          </p:cNvPr>
          <p:cNvSpPr/>
          <p:nvPr/>
        </p:nvSpPr>
        <p:spPr>
          <a:xfrm>
            <a:off x="10498396" y="2699551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0102B1-85F7-0279-672D-5543E51AEC53}"/>
              </a:ext>
            </a:extLst>
          </p:cNvPr>
          <p:cNvSpPr/>
          <p:nvPr/>
        </p:nvSpPr>
        <p:spPr>
          <a:xfrm>
            <a:off x="9787034" y="340365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D891D8-FCCC-C2E5-928B-56DDDDBEBAFB}"/>
              </a:ext>
            </a:extLst>
          </p:cNvPr>
          <p:cNvSpPr/>
          <p:nvPr/>
        </p:nvSpPr>
        <p:spPr>
          <a:xfrm>
            <a:off x="10498396" y="340365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88A28E-60D9-3660-333D-1888951B342D}"/>
              </a:ext>
            </a:extLst>
          </p:cNvPr>
          <p:cNvSpPr/>
          <p:nvPr/>
        </p:nvSpPr>
        <p:spPr>
          <a:xfrm>
            <a:off x="7016620" y="4130238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9C7AF76-2127-FB42-EB04-414DE6DFABF0}"/>
              </a:ext>
            </a:extLst>
          </p:cNvPr>
          <p:cNvSpPr/>
          <p:nvPr/>
        </p:nvSpPr>
        <p:spPr>
          <a:xfrm>
            <a:off x="7727982" y="4130238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EEF43B-6DC5-9AAC-C3EE-0AF7FE54E73A}"/>
              </a:ext>
            </a:extLst>
          </p:cNvPr>
          <p:cNvSpPr/>
          <p:nvPr/>
        </p:nvSpPr>
        <p:spPr>
          <a:xfrm>
            <a:off x="8401827" y="410906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DF194F-EBBE-46AD-27C7-5130EF364E3B}"/>
              </a:ext>
            </a:extLst>
          </p:cNvPr>
          <p:cNvSpPr/>
          <p:nvPr/>
        </p:nvSpPr>
        <p:spPr>
          <a:xfrm>
            <a:off x="9113189" y="4130238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539C780-47CE-FDF4-3EE2-AE4D3D495A1A}"/>
              </a:ext>
            </a:extLst>
          </p:cNvPr>
          <p:cNvSpPr/>
          <p:nvPr/>
        </p:nvSpPr>
        <p:spPr>
          <a:xfrm>
            <a:off x="7016620" y="483434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45EEB3-A6FA-956A-9B81-48F9DD9CD076}"/>
              </a:ext>
            </a:extLst>
          </p:cNvPr>
          <p:cNvSpPr/>
          <p:nvPr/>
        </p:nvSpPr>
        <p:spPr>
          <a:xfrm>
            <a:off x="7727982" y="483434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DD9E8B-1B09-BF1A-3CD0-5FC54474171D}"/>
              </a:ext>
            </a:extLst>
          </p:cNvPr>
          <p:cNvSpPr/>
          <p:nvPr/>
        </p:nvSpPr>
        <p:spPr>
          <a:xfrm>
            <a:off x="8401827" y="483434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2B6727-034B-C051-D7A8-12F0563440CC}"/>
              </a:ext>
            </a:extLst>
          </p:cNvPr>
          <p:cNvSpPr/>
          <p:nvPr/>
        </p:nvSpPr>
        <p:spPr>
          <a:xfrm>
            <a:off x="9113189" y="483434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194980-432E-69C3-26F1-01C4F409E692}"/>
              </a:ext>
            </a:extLst>
          </p:cNvPr>
          <p:cNvSpPr/>
          <p:nvPr/>
        </p:nvSpPr>
        <p:spPr>
          <a:xfrm>
            <a:off x="9787034" y="4121401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A22129-D8FA-4594-9B36-9E8C9C956EF7}"/>
              </a:ext>
            </a:extLst>
          </p:cNvPr>
          <p:cNvSpPr/>
          <p:nvPr/>
        </p:nvSpPr>
        <p:spPr>
          <a:xfrm>
            <a:off x="10498396" y="414257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53B1DBD-30F4-7162-2A0D-DDF7A04A7969}"/>
              </a:ext>
            </a:extLst>
          </p:cNvPr>
          <p:cNvSpPr/>
          <p:nvPr/>
        </p:nvSpPr>
        <p:spPr>
          <a:xfrm>
            <a:off x="9787034" y="4846678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02B547-F0BC-3C40-4BEF-CCB2FAF738F1}"/>
              </a:ext>
            </a:extLst>
          </p:cNvPr>
          <p:cNvSpPr/>
          <p:nvPr/>
        </p:nvSpPr>
        <p:spPr>
          <a:xfrm>
            <a:off x="10498396" y="4846678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64C121-C278-8909-56E2-4CC788D43708}"/>
              </a:ext>
            </a:extLst>
          </p:cNvPr>
          <p:cNvSpPr/>
          <p:nvPr/>
        </p:nvSpPr>
        <p:spPr>
          <a:xfrm>
            <a:off x="7016620" y="5503199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22D5CA7-3051-181B-71E8-5EBEC46CC6FA}"/>
              </a:ext>
            </a:extLst>
          </p:cNvPr>
          <p:cNvSpPr/>
          <p:nvPr/>
        </p:nvSpPr>
        <p:spPr>
          <a:xfrm>
            <a:off x="7727982" y="5538448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6DED21-500A-4353-0EC8-8984E562307E}"/>
              </a:ext>
            </a:extLst>
          </p:cNvPr>
          <p:cNvSpPr/>
          <p:nvPr/>
        </p:nvSpPr>
        <p:spPr>
          <a:xfrm>
            <a:off x="8401827" y="5538448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0C1BDB-B59D-B997-E347-5029DD3279D9}"/>
              </a:ext>
            </a:extLst>
          </p:cNvPr>
          <p:cNvSpPr/>
          <p:nvPr/>
        </p:nvSpPr>
        <p:spPr>
          <a:xfrm>
            <a:off x="9113189" y="5538448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E54EA6-8F19-8672-C6D9-4B86777C9084}"/>
              </a:ext>
            </a:extLst>
          </p:cNvPr>
          <p:cNvSpPr/>
          <p:nvPr/>
        </p:nvSpPr>
        <p:spPr>
          <a:xfrm>
            <a:off x="9787034" y="5550783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7B4DB2-E561-0E6C-8DC5-B7DF08A20316}"/>
              </a:ext>
            </a:extLst>
          </p:cNvPr>
          <p:cNvSpPr/>
          <p:nvPr/>
        </p:nvSpPr>
        <p:spPr>
          <a:xfrm>
            <a:off x="10498396" y="5550783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9D8D8D-17B8-0785-55E7-7B15651C47D4}"/>
              </a:ext>
            </a:extLst>
          </p:cNvPr>
          <p:cNvSpPr txBox="1"/>
          <p:nvPr/>
        </p:nvSpPr>
        <p:spPr>
          <a:xfrm>
            <a:off x="6913983" y="1953014"/>
            <a:ext cx="194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8D21-666D-A3D7-E015-2EE6B7F2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F8E8"/>
                </a:solidFill>
              </a:rPr>
              <a:t>Separate the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FDAC8-DEEB-4476-F3C7-2B1E88E0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486" cy="4351338"/>
          </a:xfrm>
        </p:spPr>
        <p:txBody>
          <a:bodyPr/>
          <a:lstStyle/>
          <a:p>
            <a:r>
              <a:rPr lang="en-US" dirty="0"/>
              <a:t>Training data should contain the majority (50% or higher)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584AD-BA1C-49BC-3111-DE8B5F942F00}"/>
              </a:ext>
            </a:extLst>
          </p:cNvPr>
          <p:cNvSpPr/>
          <p:nvPr/>
        </p:nvSpPr>
        <p:spPr>
          <a:xfrm>
            <a:off x="4590661" y="1825625"/>
            <a:ext cx="3517641" cy="4780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FB73B-E7B1-DADF-E40E-476D8EAF4CD4}"/>
              </a:ext>
            </a:extLst>
          </p:cNvPr>
          <p:cNvSpPr/>
          <p:nvPr/>
        </p:nvSpPr>
        <p:spPr>
          <a:xfrm>
            <a:off x="8260702" y="1825625"/>
            <a:ext cx="3517641" cy="4780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77B54-17DB-4E14-1B67-689F8CA6904B}"/>
              </a:ext>
            </a:extLst>
          </p:cNvPr>
          <p:cNvSpPr/>
          <p:nvPr/>
        </p:nvSpPr>
        <p:spPr>
          <a:xfrm>
            <a:off x="4590660" y="1825625"/>
            <a:ext cx="3517641" cy="7496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0D0FC-40CA-900C-E0D0-5A2E7C1A8139}"/>
              </a:ext>
            </a:extLst>
          </p:cNvPr>
          <p:cNvSpPr/>
          <p:nvPr/>
        </p:nvSpPr>
        <p:spPr>
          <a:xfrm>
            <a:off x="8260701" y="1825625"/>
            <a:ext cx="3517641" cy="7496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1030D2-CBC1-7D5C-4A4B-51BCF159D64C}"/>
              </a:ext>
            </a:extLst>
          </p:cNvPr>
          <p:cNvSpPr/>
          <p:nvPr/>
        </p:nvSpPr>
        <p:spPr>
          <a:xfrm>
            <a:off x="5536163" y="2651448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F20383-E715-B30C-7679-4904D8993E65}"/>
              </a:ext>
            </a:extLst>
          </p:cNvPr>
          <p:cNvSpPr/>
          <p:nvPr/>
        </p:nvSpPr>
        <p:spPr>
          <a:xfrm>
            <a:off x="4741505" y="2651448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D3223-6FC7-BA01-3B2B-379438301527}"/>
              </a:ext>
            </a:extLst>
          </p:cNvPr>
          <p:cNvSpPr/>
          <p:nvPr/>
        </p:nvSpPr>
        <p:spPr>
          <a:xfrm>
            <a:off x="6399243" y="2651448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8BAA27-EB28-4CFC-4D02-EFEE760C2158}"/>
              </a:ext>
            </a:extLst>
          </p:cNvPr>
          <p:cNvSpPr/>
          <p:nvPr/>
        </p:nvSpPr>
        <p:spPr>
          <a:xfrm>
            <a:off x="7312086" y="2651448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B2A555-BECF-7575-3F53-67CA9E501432}"/>
              </a:ext>
            </a:extLst>
          </p:cNvPr>
          <p:cNvSpPr/>
          <p:nvPr/>
        </p:nvSpPr>
        <p:spPr>
          <a:xfrm>
            <a:off x="4741505" y="3414225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6F70CA-7146-F01D-E27A-CDB635F9C7FA}"/>
              </a:ext>
            </a:extLst>
          </p:cNvPr>
          <p:cNvSpPr/>
          <p:nvPr/>
        </p:nvSpPr>
        <p:spPr>
          <a:xfrm>
            <a:off x="7344746" y="342151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0FF668-06FA-AA88-EF94-E1B61E4929C9}"/>
              </a:ext>
            </a:extLst>
          </p:cNvPr>
          <p:cNvSpPr/>
          <p:nvPr/>
        </p:nvSpPr>
        <p:spPr>
          <a:xfrm>
            <a:off x="6399243" y="343212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B086EF8-147F-F904-BE47-A732C6EF309B}"/>
              </a:ext>
            </a:extLst>
          </p:cNvPr>
          <p:cNvSpPr/>
          <p:nvPr/>
        </p:nvSpPr>
        <p:spPr>
          <a:xfrm>
            <a:off x="5536162" y="3432126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793CB0-06FC-C406-E4EC-08624138788E}"/>
              </a:ext>
            </a:extLst>
          </p:cNvPr>
          <p:cNvSpPr/>
          <p:nvPr/>
        </p:nvSpPr>
        <p:spPr>
          <a:xfrm>
            <a:off x="5536161" y="501747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701FD1-FD56-C651-92D3-D4998E1EF7ED}"/>
              </a:ext>
            </a:extLst>
          </p:cNvPr>
          <p:cNvSpPr/>
          <p:nvPr/>
        </p:nvSpPr>
        <p:spPr>
          <a:xfrm>
            <a:off x="4741505" y="501747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EA8381-0E26-420F-FC88-957BD11F6374}"/>
              </a:ext>
            </a:extLst>
          </p:cNvPr>
          <p:cNvSpPr/>
          <p:nvPr/>
        </p:nvSpPr>
        <p:spPr>
          <a:xfrm>
            <a:off x="7312086" y="5017473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4C4A33-73B8-33D8-B344-00CD60ED17A0}"/>
              </a:ext>
            </a:extLst>
          </p:cNvPr>
          <p:cNvSpPr/>
          <p:nvPr/>
        </p:nvSpPr>
        <p:spPr>
          <a:xfrm>
            <a:off x="6396134" y="5020518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9D73BB-E803-AB48-9B38-050B1F0861AF}"/>
              </a:ext>
            </a:extLst>
          </p:cNvPr>
          <p:cNvSpPr/>
          <p:nvPr/>
        </p:nvSpPr>
        <p:spPr>
          <a:xfrm>
            <a:off x="7312084" y="4212804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AE50B-B2DC-1934-136C-07A3F4D165D6}"/>
              </a:ext>
            </a:extLst>
          </p:cNvPr>
          <p:cNvSpPr/>
          <p:nvPr/>
        </p:nvSpPr>
        <p:spPr>
          <a:xfrm>
            <a:off x="6405319" y="4248507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53D32D-13F9-D9D2-0828-598246E09C12}"/>
              </a:ext>
            </a:extLst>
          </p:cNvPr>
          <p:cNvSpPr/>
          <p:nvPr/>
        </p:nvSpPr>
        <p:spPr>
          <a:xfrm>
            <a:off x="6396134" y="5822142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D641B6-E008-B380-363E-DD0F966A49B7}"/>
              </a:ext>
            </a:extLst>
          </p:cNvPr>
          <p:cNvSpPr/>
          <p:nvPr/>
        </p:nvSpPr>
        <p:spPr>
          <a:xfrm>
            <a:off x="7312085" y="5822142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F24E01-3A7A-7A56-C52E-9675E92F0390}"/>
              </a:ext>
            </a:extLst>
          </p:cNvPr>
          <p:cNvSpPr/>
          <p:nvPr/>
        </p:nvSpPr>
        <p:spPr>
          <a:xfrm>
            <a:off x="4741504" y="5780250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6AFEA02-1453-6AAD-0E3F-72C2C7A0B281}"/>
              </a:ext>
            </a:extLst>
          </p:cNvPr>
          <p:cNvSpPr/>
          <p:nvPr/>
        </p:nvSpPr>
        <p:spPr>
          <a:xfrm>
            <a:off x="5536160" y="5783053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490676-25A1-A028-7F74-6EA177CC182C}"/>
              </a:ext>
            </a:extLst>
          </p:cNvPr>
          <p:cNvSpPr/>
          <p:nvPr/>
        </p:nvSpPr>
        <p:spPr>
          <a:xfrm>
            <a:off x="4741504" y="4226985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2ECFC3-5B40-929A-0F2E-C1BFCD811CCD}"/>
              </a:ext>
            </a:extLst>
          </p:cNvPr>
          <p:cNvSpPr/>
          <p:nvPr/>
        </p:nvSpPr>
        <p:spPr>
          <a:xfrm>
            <a:off x="5536160" y="4222150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29AF31-934E-2979-C284-7BCA6B6500A6}"/>
              </a:ext>
            </a:extLst>
          </p:cNvPr>
          <p:cNvSpPr/>
          <p:nvPr/>
        </p:nvSpPr>
        <p:spPr>
          <a:xfrm>
            <a:off x="8413100" y="3433681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8CF794-2F57-1874-54EC-2313A95F24F1}"/>
              </a:ext>
            </a:extLst>
          </p:cNvPr>
          <p:cNvSpPr/>
          <p:nvPr/>
        </p:nvSpPr>
        <p:spPr>
          <a:xfrm>
            <a:off x="11070754" y="2660000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99EF161-C345-195F-25D0-E36214850ABF}"/>
              </a:ext>
            </a:extLst>
          </p:cNvPr>
          <p:cNvSpPr/>
          <p:nvPr/>
        </p:nvSpPr>
        <p:spPr>
          <a:xfrm>
            <a:off x="10185911" y="2677884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ADFDF-2037-8D04-5ED7-5F792C0588E2}"/>
              </a:ext>
            </a:extLst>
          </p:cNvPr>
          <p:cNvSpPr/>
          <p:nvPr/>
        </p:nvSpPr>
        <p:spPr>
          <a:xfrm>
            <a:off x="9287058" y="2690325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0A6336-595E-8B40-03C4-7472454E8A22}"/>
              </a:ext>
            </a:extLst>
          </p:cNvPr>
          <p:cNvSpPr/>
          <p:nvPr/>
        </p:nvSpPr>
        <p:spPr>
          <a:xfrm>
            <a:off x="8402215" y="2691880"/>
            <a:ext cx="559837" cy="569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73AA25-42BB-E0AA-E6EF-D5FC6F66E42C}"/>
              </a:ext>
            </a:extLst>
          </p:cNvPr>
          <p:cNvSpPr/>
          <p:nvPr/>
        </p:nvSpPr>
        <p:spPr>
          <a:xfrm>
            <a:off x="10252781" y="3429000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0E4402-1CBB-BBA4-0C5E-67783A3BED7B}"/>
              </a:ext>
            </a:extLst>
          </p:cNvPr>
          <p:cNvSpPr/>
          <p:nvPr/>
        </p:nvSpPr>
        <p:spPr>
          <a:xfrm>
            <a:off x="9287058" y="3435205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E24B94-3202-741D-3A1E-50939CEE054E}"/>
              </a:ext>
            </a:extLst>
          </p:cNvPr>
          <p:cNvSpPr/>
          <p:nvPr/>
        </p:nvSpPr>
        <p:spPr>
          <a:xfrm>
            <a:off x="11126739" y="3421516"/>
            <a:ext cx="559837" cy="56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B8388FA-BFA3-575A-F6B9-90452AFC8C17}"/>
              </a:ext>
            </a:extLst>
          </p:cNvPr>
          <p:cNvSpPr/>
          <p:nvPr/>
        </p:nvSpPr>
        <p:spPr>
          <a:xfrm>
            <a:off x="9363123" y="4284115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D27B31-0D14-74B0-F7C3-6812318D0460}"/>
              </a:ext>
            </a:extLst>
          </p:cNvPr>
          <p:cNvSpPr/>
          <p:nvPr/>
        </p:nvSpPr>
        <p:spPr>
          <a:xfrm>
            <a:off x="8452895" y="4248507"/>
            <a:ext cx="559837" cy="569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3BCE6A-4D27-8DE6-04FE-4D16A6AD831C}"/>
              </a:ext>
            </a:extLst>
          </p:cNvPr>
          <p:cNvSpPr txBox="1"/>
          <p:nvPr/>
        </p:nvSpPr>
        <p:spPr>
          <a:xfrm>
            <a:off x="4590660" y="1816643"/>
            <a:ext cx="18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Training_Data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2E3FD1-860E-0CFA-B98E-5A02B67F8946}"/>
              </a:ext>
            </a:extLst>
          </p:cNvPr>
          <p:cNvSpPr txBox="1"/>
          <p:nvPr/>
        </p:nvSpPr>
        <p:spPr>
          <a:xfrm>
            <a:off x="8265217" y="1875263"/>
            <a:ext cx="18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Testing_Data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065F-D62F-C8DE-B416-9D8A7B93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190F-FDF6-73CD-D1F6-2263A7E3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types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Multi-class</a:t>
            </a:r>
          </a:p>
          <a:p>
            <a:pPr lvl="1"/>
            <a:endParaRPr lang="en-US" dirty="0"/>
          </a:p>
          <a:p>
            <a:r>
              <a:rPr lang="en-US" dirty="0"/>
              <a:t>Model functions are Library dependent</a:t>
            </a:r>
          </a:p>
          <a:p>
            <a:pPr lvl="1"/>
            <a:r>
              <a:rPr lang="en-US" dirty="0"/>
              <a:t>Custom made neural networks with different classification types built in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4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C4F7-A9B5-3CBF-BE79-52562FB8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EF8E8"/>
                </a:solidFill>
              </a:rPr>
              <a:t>Train the Data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C8D4CF4-4BC9-40E2-91BF-D0E8445B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computationally expensive process in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7A78D-EE10-5023-2FEE-C57967848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0674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343AB31-D69B-D4B9-3592-544C88527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831" y="4195536"/>
            <a:ext cx="3938149" cy="16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A483-A9A3-60E7-D46F-2EF1CE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1DB-D687-655A-9775-B4F24B8D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in Machine Learning</a:t>
            </a:r>
          </a:p>
          <a:p>
            <a:pPr lvl="1"/>
            <a:r>
              <a:rPr lang="en-US" dirty="0"/>
              <a:t>Accuracy</a:t>
            </a:r>
          </a:p>
          <a:p>
            <a:pPr lvl="2"/>
            <a:r>
              <a:rPr lang="en-US" dirty="0"/>
              <a:t>Compares Predicted Outputs with the True Outputs</a:t>
            </a:r>
          </a:p>
          <a:p>
            <a:pPr lvl="2"/>
            <a:r>
              <a:rPr lang="en-US" dirty="0"/>
              <a:t>Confusion Matrices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Recall</a:t>
            </a:r>
          </a:p>
          <a:p>
            <a:pPr lvl="2"/>
            <a:r>
              <a:rPr lang="en-US" dirty="0"/>
              <a:t>Necessary when training the computer to avoid false negatives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Precision</a:t>
            </a:r>
          </a:p>
          <a:p>
            <a:pPr lvl="2"/>
            <a:r>
              <a:rPr lang="en-US" dirty="0"/>
              <a:t>Necessary when training the computer to avoid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64938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A02A-33BD-248B-5706-A419D7CC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FB4FE-14D6-07AE-E04E-2B1C7B65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2" name="Picture 6" descr="A beginner's guide to the rule of thirds - Videomaker">
            <a:extLst>
              <a:ext uri="{FF2B5EF4-FFF2-40B4-BE49-F238E27FC236}">
                <a16:creationId xmlns:a16="http://schemas.microsoft.com/office/drawing/2014/main" id="{D6DE7B7C-A5B3-CB18-56C4-31F613BD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0DFE-07F0-6F8F-5094-BDE8DCC9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CNNs</a:t>
            </a:r>
          </a:p>
        </p:txBody>
      </p:sp>
      <p:pic>
        <p:nvPicPr>
          <p:cNvPr id="6146" name="Picture 2" descr="Types of Convolution Kernels : Simplified | by Prakhar Ganesh | Towards  Data Science">
            <a:extLst>
              <a:ext uri="{FF2B5EF4-FFF2-40B4-BE49-F238E27FC236}">
                <a16:creationId xmlns:a16="http://schemas.microsoft.com/office/drawing/2014/main" id="{0454999A-6757-F914-5DC9-A794B396A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51" y="1829865"/>
            <a:ext cx="6412698" cy="43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7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0DFE-07F0-6F8F-5094-BDE8DCC9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EF8E8"/>
                </a:solidFill>
              </a:rPr>
              <a:t>CNN: How Kernels Work</a:t>
            </a:r>
          </a:p>
        </p:txBody>
      </p:sp>
      <p:pic>
        <p:nvPicPr>
          <p:cNvPr id="8194" name="Picture 2" descr="elvis on Twitter: &quot;Convolution is used in many applications of science,  engineering, maths, and notably in deep learning. @3blue1brown's  explanation of convolutions is the best I've seen. Wow! You should check  this">
            <a:extLst>
              <a:ext uri="{FF2B5EF4-FFF2-40B4-BE49-F238E27FC236}">
                <a16:creationId xmlns:a16="http://schemas.microsoft.com/office/drawing/2014/main" id="{C555729A-D899-9057-E1C4-F0EA1FD4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r="6943"/>
          <a:stretch/>
        </p:blipFill>
        <p:spPr bwMode="auto">
          <a:xfrm>
            <a:off x="5098473" y="945477"/>
            <a:ext cx="6483928" cy="49235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Text Placeholder 3">
            <a:extLst>
              <a:ext uri="{FF2B5EF4-FFF2-40B4-BE49-F238E27FC236}">
                <a16:creationId xmlns:a16="http://schemas.microsoft.com/office/drawing/2014/main" id="{72638BB9-A95A-1455-CACA-86A05264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Color of pixels equate to a numerical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Kernal contains weighted values for each square 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is the center square on the right</a:t>
            </a:r>
          </a:p>
        </p:txBody>
      </p:sp>
    </p:spTree>
    <p:extLst>
      <p:ext uri="{BB962C8B-B14F-4D97-AF65-F5344CB8AC3E}">
        <p14:creationId xmlns:p14="http://schemas.microsoft.com/office/powerpoint/2010/main" val="2002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FCA5-01D8-4646-88F2-62EA764F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EF8E8"/>
                </a:solidFill>
              </a:rPr>
              <a:t>Outline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9BC2C99-7108-7751-D9E1-3C687ECC5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266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56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0DFE-07F0-6F8F-5094-BDE8DCC9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for Kernels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E374D-ED6B-699F-52CF-7F022FFB7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376" y="2020622"/>
            <a:ext cx="8176969" cy="37950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630F8-FBDC-FDE4-56FD-774E6D63B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1" t="4235"/>
          <a:stretch/>
        </p:blipFill>
        <p:spPr>
          <a:xfrm>
            <a:off x="952094" y="1864400"/>
            <a:ext cx="2000656" cy="2031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60F76-B1FA-3D52-B998-514882D13B04}"/>
              </a:ext>
            </a:extLst>
          </p:cNvPr>
          <p:cNvSpPr txBox="1"/>
          <p:nvPr/>
        </p:nvSpPr>
        <p:spPr>
          <a:xfrm>
            <a:off x="628650" y="3895725"/>
            <a:ext cx="232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contains a positive and negative end with color gradients assigned for positive and negative.</a:t>
            </a:r>
          </a:p>
        </p:txBody>
      </p:sp>
    </p:spTree>
    <p:extLst>
      <p:ext uri="{BB962C8B-B14F-4D97-AF65-F5344CB8AC3E}">
        <p14:creationId xmlns:p14="http://schemas.microsoft.com/office/powerpoint/2010/main" val="367672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0DFE-07F0-6F8F-5094-BDE8DCC9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 Using CNNs</a:t>
            </a:r>
          </a:p>
        </p:txBody>
      </p:sp>
      <p:pic>
        <p:nvPicPr>
          <p:cNvPr id="5122" name="Picture 2" descr="Convolutional Neural Network. Learn Convolutional Neural Network from… | by  dshahid380 | Towards Data Science">
            <a:extLst>
              <a:ext uri="{FF2B5EF4-FFF2-40B4-BE49-F238E27FC236}">
                <a16:creationId xmlns:a16="http://schemas.microsoft.com/office/drawing/2014/main" id="{1D5A2E55-C0F5-A665-BF30-C3CD48C95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8384"/>
            <a:ext cx="10515600" cy="358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6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76A9-B0B3-E158-CDA9-A170C8B9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EF8E8"/>
                </a:solidFill>
              </a:rPr>
              <a:t>Graphical Convolution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7F6FA-5A72-DA02-EDD2-DB9507B8A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183188" y="1688306"/>
            <a:ext cx="6172200" cy="3471863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77EA6-443F-D51B-CCA1-DCC50BE3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CNNs operate on a Euclidean space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Neighboring inputs are easy to distinguish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number of neighboring inputs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GCNs operate with irregular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number of neighboring nodes vary in number and relative position to the central input</a:t>
            </a:r>
          </a:p>
        </p:txBody>
      </p:sp>
    </p:spTree>
    <p:extLst>
      <p:ext uri="{BB962C8B-B14F-4D97-AF65-F5344CB8AC3E}">
        <p14:creationId xmlns:p14="http://schemas.microsoft.com/office/powerpoint/2010/main" val="382774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76A9-B0B3-E158-CDA9-A170C8B9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EF8E8"/>
                </a:solidFill>
              </a:rPr>
              <a:t>Graphical Convolution Networks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77EA6-443F-D51B-CCA1-DCC50BE3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Neurons in the hidden layer must be independent of the sequence or arrangement of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known as Permutation Equivariance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Nodes must be mapped to the same 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2B893-CED2-C170-6358-8BE78711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52" y="1854381"/>
            <a:ext cx="6370872" cy="31397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77C6-001B-C266-5490-7AE0D8A0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order-invariance</a:t>
            </a:r>
          </a:p>
        </p:txBody>
      </p:sp>
    </p:spTree>
    <p:extLst>
      <p:ext uri="{BB962C8B-B14F-4D97-AF65-F5344CB8AC3E}">
        <p14:creationId xmlns:p14="http://schemas.microsoft.com/office/powerpoint/2010/main" val="389084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4D12-3534-3213-6EC3-2C4D5945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6F93-232C-6B53-AA7E-EBF811D0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Submit first draft of Project Plan for review, June 12-14</a:t>
            </a:r>
          </a:p>
          <a:p>
            <a:endParaRPr lang="en-US" dirty="0"/>
          </a:p>
          <a:p>
            <a:r>
              <a:rPr lang="en-US" dirty="0"/>
              <a:t>Turn in Project Plan next Friday, June 16</a:t>
            </a:r>
          </a:p>
          <a:p>
            <a:endParaRPr lang="en-US" dirty="0"/>
          </a:p>
          <a:p>
            <a:r>
              <a:rPr lang="en-US" dirty="0"/>
              <a:t>Submit Project Poster and Slides for review, July 19</a:t>
            </a:r>
          </a:p>
          <a:p>
            <a:endParaRPr lang="en-US" dirty="0"/>
          </a:p>
          <a:p>
            <a:r>
              <a:rPr lang="en-US" dirty="0"/>
              <a:t>Scholar Visit, June 12, 1200-1300</a:t>
            </a:r>
          </a:p>
        </p:txBody>
      </p:sp>
    </p:spTree>
    <p:extLst>
      <p:ext uri="{BB962C8B-B14F-4D97-AF65-F5344CB8AC3E}">
        <p14:creationId xmlns:p14="http://schemas.microsoft.com/office/powerpoint/2010/main" val="207624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62DE-A761-2F14-AA56-FA5AE17E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44D0DA-2AE7-4F2F-16F2-4CF322A7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B613-7835-B322-8DE4-1AB0735E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427975-8E31-AB00-10B3-52CD2670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CF5FD9-B9C0-816A-7B23-CE7EBCF1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4D115-7A69-002C-1E1A-059B8A50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4E74-3C76-A172-22F0-9EEECF03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/>
              <a:t>What is Machine Learning?</a:t>
            </a:r>
          </a:p>
        </p:txBody>
      </p:sp>
      <p:pic>
        <p:nvPicPr>
          <p:cNvPr id="5" name="Picture Placeholder 4" descr="A picture containing fractal art, screenshot, bioluminescence, invertebrate&#10;&#10;Description automatically generated">
            <a:extLst>
              <a:ext uri="{FF2B5EF4-FFF2-40B4-BE49-F238E27FC236}">
                <a16:creationId xmlns:a16="http://schemas.microsoft.com/office/drawing/2014/main" id="{86CF10A9-1619-8E7C-40B1-38860D628C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990" r="11990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A1B2-4AC8-CAF9-E25A-F3500F1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sz="2800" dirty="0"/>
              <a:t>A means teaching a computer to analyze data and learn its patterns in order to draw inferences, using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69192-0823-556E-F2AB-AB7AEA5FF32D}"/>
              </a:ext>
            </a:extLst>
          </p:cNvPr>
          <p:cNvSpPr txBox="1"/>
          <p:nvPr/>
        </p:nvSpPr>
        <p:spPr>
          <a:xfrm>
            <a:off x="5183188" y="5861050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thymindoman.com/tag/neur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353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A2A9-5BF5-36BA-0D35-EA6CA668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What is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8137-5438-E300-E63C-0D67DB213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sz="2800" dirty="0"/>
              <a:t>Group like with like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sz="2800" dirty="0"/>
              <a:t>Image Recognition</a:t>
            </a:r>
          </a:p>
          <a:p>
            <a:pPr lvl="1"/>
            <a:r>
              <a:rPr lang="en-US" sz="2800" dirty="0"/>
              <a:t>Categorizing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sz="2800" dirty="0"/>
              <a:t>Decipher the relationship between variables</a:t>
            </a:r>
          </a:p>
        </p:txBody>
      </p:sp>
      <p:pic>
        <p:nvPicPr>
          <p:cNvPr id="4098" name="Picture 2" descr="Spectral Clustering | What, why and how of Spectral Clustering!">
            <a:extLst>
              <a:ext uri="{FF2B5EF4-FFF2-40B4-BE49-F238E27FC236}">
                <a16:creationId xmlns:a16="http://schemas.microsoft.com/office/drawing/2014/main" id="{056926AD-6312-9679-E2F0-C92DDEEF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800105"/>
            <a:ext cx="5181600" cy="240237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AF7A-0488-2974-9815-60C29A58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F8E8"/>
                </a:solidFill>
              </a:rPr>
              <a:t>Neural Networks in Machine Learning</a:t>
            </a:r>
          </a:p>
        </p:txBody>
      </p:sp>
      <p:pic>
        <p:nvPicPr>
          <p:cNvPr id="1026" name="Picture 2" descr="Neural network - Wikipedia">
            <a:extLst>
              <a:ext uri="{FF2B5EF4-FFF2-40B4-BE49-F238E27FC236}">
                <a16:creationId xmlns:a16="http://schemas.microsoft.com/office/drawing/2014/main" id="{676BED96-7C32-74FD-2FC7-968BB7913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/>
          <a:stretch/>
        </p:blipFill>
        <p:spPr bwMode="auto">
          <a:xfrm>
            <a:off x="4168586" y="1825625"/>
            <a:ext cx="3477185" cy="41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AF7A-0488-2974-9815-60C29A58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F8E8"/>
                </a:solidFill>
              </a:rPr>
              <a:t>Neural Networks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7066-FA0F-A34D-5CE3-C6D3579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Input, hidden, and output layer</a:t>
            </a:r>
          </a:p>
        </p:txBody>
      </p:sp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9C326694-1956-2FD3-A875-902F3012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29" y="2291556"/>
            <a:ext cx="6096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D5ED-808F-1F11-1215-89ECD0EE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99" y="363326"/>
            <a:ext cx="10515600" cy="1326176"/>
          </a:xfrm>
        </p:spPr>
        <p:txBody>
          <a:bodyPr/>
          <a:lstStyle/>
          <a:p>
            <a:r>
              <a:rPr lang="en-US" dirty="0">
                <a:solidFill>
                  <a:srgbClr val="FEF8E8"/>
                </a:solidFill>
              </a:rPr>
              <a:t>The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A8B64-8B16-204B-47E8-5405CB8230D0}"/>
                  </a:ext>
                </a:extLst>
              </p:cNvPr>
              <p:cNvSpPr txBox="1"/>
              <p:nvPr/>
            </p:nvSpPr>
            <p:spPr>
              <a:xfrm>
                <a:off x="3582514" y="6077029"/>
                <a:ext cx="5180705" cy="370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z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A8B64-8B16-204B-47E8-5405CB82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14" y="6077029"/>
                <a:ext cx="5180705" cy="370614"/>
              </a:xfrm>
              <a:prstGeom prst="rect">
                <a:avLst/>
              </a:prstGeom>
              <a:blipFill>
                <a:blip r:embed="rId2"/>
                <a:stretch>
                  <a:fillRect l="-3647" t="-173770" b="-2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748FE8D-3F4E-22D8-2320-8ED7ABC9CDFD}"/>
              </a:ext>
            </a:extLst>
          </p:cNvPr>
          <p:cNvSpPr/>
          <p:nvPr/>
        </p:nvSpPr>
        <p:spPr>
          <a:xfrm>
            <a:off x="4013328" y="2123857"/>
            <a:ext cx="2888152" cy="296348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15EB80-3917-1024-A9EE-5DAE54E5E36F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5457404" y="2123857"/>
            <a:ext cx="0" cy="296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EEE7F8-9433-563D-B9C4-8D767B67B4C8}"/>
              </a:ext>
            </a:extLst>
          </p:cNvPr>
          <p:cNvSpPr/>
          <p:nvPr/>
        </p:nvSpPr>
        <p:spPr>
          <a:xfrm>
            <a:off x="4538578" y="3152597"/>
            <a:ext cx="596090" cy="9228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CDEEEF-294D-3D1E-B0BE-DB75D84925FD}"/>
              </a:ext>
            </a:extLst>
          </p:cNvPr>
          <p:cNvSpPr/>
          <p:nvPr/>
        </p:nvSpPr>
        <p:spPr>
          <a:xfrm>
            <a:off x="5874822" y="3152597"/>
            <a:ext cx="596090" cy="9228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The Sigmoid Function: A Key Building Block in Neural Networks | by Towards  AI Editorial Team | Towards AI">
            <a:extLst>
              <a:ext uri="{FF2B5EF4-FFF2-40B4-BE49-F238E27FC236}">
                <a16:creationId xmlns:a16="http://schemas.microsoft.com/office/drawing/2014/main" id="{BFBC3C6A-74A1-90A4-EBE7-5BB63C6D7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0" b="12555"/>
          <a:stretch/>
        </p:blipFill>
        <p:spPr bwMode="auto">
          <a:xfrm>
            <a:off x="7191210" y="3772731"/>
            <a:ext cx="2236300" cy="146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PReLU: Dynamic Parametric Rectified Linear Unit and Its Proper Weight  Initialization Method | SpringerLink">
            <a:extLst>
              <a:ext uri="{FF2B5EF4-FFF2-40B4-BE49-F238E27FC236}">
                <a16:creationId xmlns:a16="http://schemas.microsoft.com/office/drawing/2014/main" id="{41FEC1C3-7E4E-85C5-1D2F-4F64B09D3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3362" r="51857" b="58752"/>
          <a:stretch/>
        </p:blipFill>
        <p:spPr bwMode="auto">
          <a:xfrm>
            <a:off x="7223793" y="2359525"/>
            <a:ext cx="2171283" cy="13288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3ABC9B-B184-2416-8914-0BF203D1A71E}"/>
              </a:ext>
            </a:extLst>
          </p:cNvPr>
          <p:cNvSpPr/>
          <p:nvPr/>
        </p:nvSpPr>
        <p:spPr>
          <a:xfrm>
            <a:off x="838201" y="1909012"/>
            <a:ext cx="1006642" cy="10294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763AF-C10F-8F98-F598-8EC70D49E51B}"/>
              </a:ext>
            </a:extLst>
          </p:cNvPr>
          <p:cNvSpPr/>
          <p:nvPr/>
        </p:nvSpPr>
        <p:spPr>
          <a:xfrm>
            <a:off x="838200" y="3090871"/>
            <a:ext cx="1006642" cy="10294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863C7-D7CE-B1FB-0D86-B067A030491A}"/>
              </a:ext>
            </a:extLst>
          </p:cNvPr>
          <p:cNvSpPr/>
          <p:nvPr/>
        </p:nvSpPr>
        <p:spPr>
          <a:xfrm>
            <a:off x="838200" y="4338655"/>
            <a:ext cx="1006642" cy="10294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002770-37B1-C1AC-45AC-DEDEB0BFB7A2}"/>
              </a:ext>
            </a:extLst>
          </p:cNvPr>
          <p:cNvSpPr/>
          <p:nvPr/>
        </p:nvSpPr>
        <p:spPr>
          <a:xfrm>
            <a:off x="2559774" y="1909732"/>
            <a:ext cx="1006642" cy="102874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7D7BD5-7362-9BDA-60CE-256CFF3EFDDF}"/>
              </a:ext>
            </a:extLst>
          </p:cNvPr>
          <p:cNvSpPr/>
          <p:nvPr/>
        </p:nvSpPr>
        <p:spPr>
          <a:xfrm>
            <a:off x="2524354" y="3084723"/>
            <a:ext cx="1006642" cy="102874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B6E069-845E-D741-FDFC-56606A33B78F}"/>
              </a:ext>
            </a:extLst>
          </p:cNvPr>
          <p:cNvSpPr/>
          <p:nvPr/>
        </p:nvSpPr>
        <p:spPr>
          <a:xfrm>
            <a:off x="2521059" y="4336984"/>
            <a:ext cx="1006642" cy="102874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09E5A4-480E-2529-1CE3-D4A3833C088A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>
            <a:off x="1844843" y="2423742"/>
            <a:ext cx="714931" cy="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1FC23F-FFB5-2BDD-6491-573F12D54656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 flipV="1">
            <a:off x="1844842" y="4851354"/>
            <a:ext cx="676217" cy="2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7D5601-D405-1AB2-9343-F9BE0E537806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1844842" y="3599093"/>
            <a:ext cx="679512" cy="6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AC574C-ECA2-FEBF-7569-73EB07C9FEE9}"/>
                  </a:ext>
                </a:extLst>
              </p:cNvPr>
              <p:cNvSpPr txBox="1"/>
              <p:nvPr/>
            </p:nvSpPr>
            <p:spPr>
              <a:xfrm>
                <a:off x="1008454" y="1981736"/>
                <a:ext cx="47892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AC574C-ECA2-FEBF-7569-73EB07C9F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54" y="1981736"/>
                <a:ext cx="478923" cy="769441"/>
              </a:xfrm>
              <a:prstGeom prst="rect">
                <a:avLst/>
              </a:prstGeom>
              <a:blipFill>
                <a:blip r:embed="rId5"/>
                <a:stretch>
                  <a:fillRect r="-2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7A4553-9EE7-C3DF-5368-A465690CEE14}"/>
                  </a:ext>
                </a:extLst>
              </p:cNvPr>
              <p:cNvSpPr txBox="1"/>
              <p:nvPr/>
            </p:nvSpPr>
            <p:spPr>
              <a:xfrm>
                <a:off x="965090" y="3101658"/>
                <a:ext cx="47892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7A4553-9EE7-C3DF-5368-A465690C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90" y="3101658"/>
                <a:ext cx="478923" cy="769441"/>
              </a:xfrm>
              <a:prstGeom prst="rect">
                <a:avLst/>
              </a:prstGeom>
              <a:blipFill>
                <a:blip r:embed="rId6"/>
                <a:stretch>
                  <a:fillRect r="-2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29D54E-8D6A-4C6F-06BF-8F1250E3519B}"/>
                  </a:ext>
                </a:extLst>
              </p:cNvPr>
              <p:cNvSpPr txBox="1"/>
              <p:nvPr/>
            </p:nvSpPr>
            <p:spPr>
              <a:xfrm>
                <a:off x="1015864" y="4336984"/>
                <a:ext cx="47892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29D54E-8D6A-4C6F-06BF-8F1250E3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64" y="4336984"/>
                <a:ext cx="478923" cy="769441"/>
              </a:xfrm>
              <a:prstGeom prst="rect">
                <a:avLst/>
              </a:prstGeom>
              <a:blipFill>
                <a:blip r:embed="rId7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A43216-A5C6-2DAC-E4F0-1AD2862A768A}"/>
                  </a:ext>
                </a:extLst>
              </p:cNvPr>
              <p:cNvSpPr txBox="1"/>
              <p:nvPr/>
            </p:nvSpPr>
            <p:spPr>
              <a:xfrm>
                <a:off x="2691991" y="1909012"/>
                <a:ext cx="47892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A43216-A5C6-2DAC-E4F0-1AD2862A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91" y="1909012"/>
                <a:ext cx="478923" cy="769441"/>
              </a:xfrm>
              <a:prstGeom prst="rect">
                <a:avLst/>
              </a:prstGeom>
              <a:blipFill>
                <a:blip r:embed="rId8"/>
                <a:stretch>
                  <a:fillRect r="-4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0E3AF9-1939-D0D8-A7FA-080EAAD63378}"/>
                  </a:ext>
                </a:extLst>
              </p:cNvPr>
              <p:cNvSpPr txBox="1"/>
              <p:nvPr/>
            </p:nvSpPr>
            <p:spPr>
              <a:xfrm>
                <a:off x="2634947" y="3124671"/>
                <a:ext cx="47892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0E3AF9-1939-D0D8-A7FA-080EAAD6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47" y="3124671"/>
                <a:ext cx="478923" cy="769441"/>
              </a:xfrm>
              <a:prstGeom prst="rect">
                <a:avLst/>
              </a:prstGeom>
              <a:blipFill>
                <a:blip r:embed="rId9"/>
                <a:stretch>
                  <a:fillRect r="-44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A52DEF-4DCF-FA14-8A8F-072E2F466FE2}"/>
                  </a:ext>
                </a:extLst>
              </p:cNvPr>
              <p:cNvSpPr txBox="1"/>
              <p:nvPr/>
            </p:nvSpPr>
            <p:spPr>
              <a:xfrm>
                <a:off x="2674333" y="4389363"/>
                <a:ext cx="47892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A52DEF-4DCF-FA14-8A8F-072E2F46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333" y="4389363"/>
                <a:ext cx="478923" cy="769441"/>
              </a:xfrm>
              <a:prstGeom prst="rect">
                <a:avLst/>
              </a:prstGeom>
              <a:blipFill>
                <a:blip r:embed="rId10"/>
                <a:stretch>
                  <a:fillRect r="-4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7419550-11E6-296C-EBB9-7CBC8898927F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3566416" y="2424102"/>
            <a:ext cx="446912" cy="11814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56BF886-4CC4-9585-B70B-B2472C405217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3530996" y="3599093"/>
            <a:ext cx="482332" cy="6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9F63C70-712C-820D-D092-03BF38E8FF6C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 flipV="1">
            <a:off x="3527701" y="3605601"/>
            <a:ext cx="485627" cy="1245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BC10A4-110F-C489-8688-ABD8D36BFA2D}"/>
              </a:ext>
            </a:extLst>
          </p:cNvPr>
          <p:cNvSpPr txBox="1"/>
          <p:nvPr/>
        </p:nvSpPr>
        <p:spPr>
          <a:xfrm>
            <a:off x="929841" y="5401773"/>
            <a:ext cx="8233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AF18F7-787E-949F-ABC9-B2948BE9A95B}"/>
              </a:ext>
            </a:extLst>
          </p:cNvPr>
          <p:cNvSpPr txBox="1"/>
          <p:nvPr/>
        </p:nvSpPr>
        <p:spPr>
          <a:xfrm>
            <a:off x="2483427" y="5386589"/>
            <a:ext cx="89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FB41CE-B4CB-7E26-8629-FB722C7F45C6}"/>
              </a:ext>
            </a:extLst>
          </p:cNvPr>
          <p:cNvSpPr txBox="1"/>
          <p:nvPr/>
        </p:nvSpPr>
        <p:spPr>
          <a:xfrm>
            <a:off x="3642529" y="5729389"/>
            <a:ext cx="223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Summation Function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C621DB-0CD2-FECB-245D-30558AEE97F2}"/>
              </a:ext>
            </a:extLst>
          </p:cNvPr>
          <p:cNvSpPr txBox="1"/>
          <p:nvPr/>
        </p:nvSpPr>
        <p:spPr>
          <a:xfrm>
            <a:off x="7193216" y="5259376"/>
            <a:ext cx="2232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 Function (Nonlinearity)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BD27B3-125E-2F86-AB04-708DAFDD22A0}"/>
              </a:ext>
            </a:extLst>
          </p:cNvPr>
          <p:cNvSpPr txBox="1"/>
          <p:nvPr/>
        </p:nvSpPr>
        <p:spPr>
          <a:xfrm>
            <a:off x="10478837" y="4589417"/>
            <a:ext cx="89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2436A1-BD1F-09B1-76C1-801327B5C895}"/>
              </a:ext>
            </a:extLst>
          </p:cNvPr>
          <p:cNvSpPr txBox="1"/>
          <p:nvPr/>
        </p:nvSpPr>
        <p:spPr>
          <a:xfrm>
            <a:off x="8372835" y="4052616"/>
            <a:ext cx="978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Sigmoid or Tanh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A9F0C1-6897-DE34-8655-518B130BA5E9}"/>
              </a:ext>
            </a:extLst>
          </p:cNvPr>
          <p:cNvSpPr txBox="1"/>
          <p:nvPr/>
        </p:nvSpPr>
        <p:spPr>
          <a:xfrm>
            <a:off x="8372835" y="2881462"/>
            <a:ext cx="89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A04B89A2-6887-E823-9393-43D2C39747FC}"/>
              </a:ext>
            </a:extLst>
          </p:cNvPr>
          <p:cNvCxnSpPr>
            <a:cxnSpLocks/>
            <a:endCxn id="2052" idx="1"/>
          </p:cNvCxnSpPr>
          <p:nvPr/>
        </p:nvCxnSpPr>
        <p:spPr>
          <a:xfrm flipV="1">
            <a:off x="6440680" y="3023926"/>
            <a:ext cx="783113" cy="649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C30840C3-72F4-F503-F166-0E2E8D0A9FC0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6429613" y="3735211"/>
            <a:ext cx="761597" cy="770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B10C3BFC-73DC-A0E7-A626-4B149B1BF3E6}"/>
              </a:ext>
            </a:extLst>
          </p:cNvPr>
          <p:cNvSpPr/>
          <p:nvPr/>
        </p:nvSpPr>
        <p:spPr>
          <a:xfrm>
            <a:off x="10442171" y="3307524"/>
            <a:ext cx="1006642" cy="10294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7" name="TextBox 2056">
                <a:extLst>
                  <a:ext uri="{FF2B5EF4-FFF2-40B4-BE49-F238E27FC236}">
                    <a16:creationId xmlns:a16="http://schemas.microsoft.com/office/drawing/2014/main" id="{3D5234B0-198E-8C62-3343-A33210A1D4BA}"/>
                  </a:ext>
                </a:extLst>
              </p:cNvPr>
              <p:cNvSpPr txBox="1"/>
              <p:nvPr/>
            </p:nvSpPr>
            <p:spPr>
              <a:xfrm>
                <a:off x="10668407" y="3369491"/>
                <a:ext cx="47892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7" name="TextBox 2056">
                <a:extLst>
                  <a:ext uri="{FF2B5EF4-FFF2-40B4-BE49-F238E27FC236}">
                    <a16:creationId xmlns:a16="http://schemas.microsoft.com/office/drawing/2014/main" id="{3D5234B0-198E-8C62-3343-A33210A1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407" y="3369491"/>
                <a:ext cx="478923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9" name="Straight Arrow Connector 2058">
            <a:extLst>
              <a:ext uri="{FF2B5EF4-FFF2-40B4-BE49-F238E27FC236}">
                <a16:creationId xmlns:a16="http://schemas.microsoft.com/office/drawing/2014/main" id="{C33FB6EA-1A28-5F65-8A86-E7F9E8548B21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9504738" y="3822254"/>
            <a:ext cx="937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0B7C3AA2-343F-9BBF-4BAB-14845845B562}"/>
              </a:ext>
            </a:extLst>
          </p:cNvPr>
          <p:cNvCxnSpPr>
            <a:stCxn id="59" idx="0"/>
            <a:endCxn id="8" idx="2"/>
          </p:cNvCxnSpPr>
          <p:nvPr/>
        </p:nvCxnSpPr>
        <p:spPr>
          <a:xfrm flipV="1">
            <a:off x="4758675" y="4075473"/>
            <a:ext cx="77948" cy="1653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5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19F8-8C43-6033-671D-6E0F5DEF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Coding for Machine Learning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16C8871-F3AD-D850-F3DB-64F79016D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0" b="20888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02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7071-715B-F62C-E1FB-B9C4BCB1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88912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EF8E8"/>
                </a:solidFill>
              </a:rPr>
              <a:t>Import Libraries and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9F158-F11A-8652-1410-D322D929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857002"/>
            <a:ext cx="6172200" cy="313447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353F-6156-2E96-F3E8-55CC56ED7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Main Libraries for Machine Learning</a:t>
            </a:r>
          </a:p>
          <a:p>
            <a:pPr lvl="1"/>
            <a:r>
              <a:rPr lang="en-US" sz="2000" dirty="0" err="1"/>
              <a:t>Tensorflow</a:t>
            </a:r>
            <a:endParaRPr lang="en-US" sz="2000" dirty="0"/>
          </a:p>
          <a:p>
            <a:pPr lvl="1"/>
            <a:r>
              <a:rPr lang="en-US" sz="2000" dirty="0" err="1"/>
              <a:t>Pytorch</a:t>
            </a:r>
            <a:endParaRPr lang="en-US" sz="2000" dirty="0"/>
          </a:p>
          <a:p>
            <a:pPr lvl="1"/>
            <a:r>
              <a:rPr lang="en-US" sz="2000" dirty="0"/>
              <a:t>Science Kit Learn (</a:t>
            </a:r>
            <a:r>
              <a:rPr lang="en-US" sz="2000" dirty="0" err="1"/>
              <a:t>sklearn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000" dirty="0"/>
              <a:t>Other Helpful Libraries</a:t>
            </a:r>
          </a:p>
          <a:p>
            <a:pPr lvl="1"/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/>
              <a:t>Matplotlib</a:t>
            </a:r>
          </a:p>
          <a:p>
            <a:pPr lvl="1"/>
            <a:r>
              <a:rPr lang="en-US" sz="20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62512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RL Scholarship Format" id="{9C7D86A9-D22F-4C52-8FCB-96EA2336B039}" vid="{017BE6C6-35C2-4A14-9B32-A1C22D59D2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AFRL Scholarship Format</Template>
  <TotalTime>2150</TotalTime>
  <Words>560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Understanding the Fundamentals of Machine Learning</vt:lpstr>
      <vt:lpstr>Outline</vt:lpstr>
      <vt:lpstr>What is Machine Learning?</vt:lpstr>
      <vt:lpstr>What is used for?</vt:lpstr>
      <vt:lpstr>Neural Networks in Machine Learning</vt:lpstr>
      <vt:lpstr>Neural Networks in Machine Learning</vt:lpstr>
      <vt:lpstr>The Neuron</vt:lpstr>
      <vt:lpstr>Coding for Machine Learning</vt:lpstr>
      <vt:lpstr>Import Libraries and Datasets</vt:lpstr>
      <vt:lpstr>Organize the Data</vt:lpstr>
      <vt:lpstr>Organize the Data</vt:lpstr>
      <vt:lpstr>Separate the Data </vt:lpstr>
      <vt:lpstr>Separate the Data </vt:lpstr>
      <vt:lpstr>Create a Model</vt:lpstr>
      <vt:lpstr>Train the Data</vt:lpstr>
      <vt:lpstr>Test the Data </vt:lpstr>
      <vt:lpstr>Convolutional Neural Network</vt:lpstr>
      <vt:lpstr>The Basics of CNNs</vt:lpstr>
      <vt:lpstr>CNN: How Kernels Work</vt:lpstr>
      <vt:lpstr>Weighting for Kernels</vt:lpstr>
      <vt:lpstr>Overall Process Using CNNs</vt:lpstr>
      <vt:lpstr>Graphical Convolution Networks</vt:lpstr>
      <vt:lpstr>Graphical Convolution Networks</vt:lpstr>
      <vt:lpstr>Future Plans</vt:lpstr>
      <vt:lpstr>Questions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Fundamentals of Machine Learning</dc:title>
  <dc:creator>Caleb Fryer</dc:creator>
  <cp:lastModifiedBy>Caleb Fryer</cp:lastModifiedBy>
  <cp:revision>5</cp:revision>
  <dcterms:created xsi:type="dcterms:W3CDTF">2023-06-08T14:10:54Z</dcterms:created>
  <dcterms:modified xsi:type="dcterms:W3CDTF">2023-06-10T02:01:52Z</dcterms:modified>
</cp:coreProperties>
</file>