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94" r:id="rId6"/>
    <p:sldId id="289" r:id="rId7"/>
    <p:sldId id="278" r:id="rId8"/>
    <p:sldId id="266" r:id="rId9"/>
    <p:sldId id="264" r:id="rId10"/>
    <p:sldId id="258" r:id="rId11"/>
    <p:sldId id="293" r:id="rId12"/>
    <p:sldId id="270" r:id="rId13"/>
    <p:sldId id="275" r:id="rId14"/>
    <p:sldId id="276" r:id="rId1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eril Kan" userId="6feb4e63b74b851b" providerId="LiveId" clId="{6425F34D-D9EE-428D-A99C-EA5130AE4842}"/>
    <pc:docChg chg="modSld">
      <pc:chgData name="Averil Kan" userId="6feb4e63b74b851b" providerId="LiveId" clId="{6425F34D-D9EE-428D-A99C-EA5130AE4842}" dt="2025-04-25T19:48:18.152" v="0" actId="1076"/>
      <pc:docMkLst>
        <pc:docMk/>
      </pc:docMkLst>
      <pc:sldChg chg="modSp mod">
        <pc:chgData name="Averil Kan" userId="6feb4e63b74b851b" providerId="LiveId" clId="{6425F34D-D9EE-428D-A99C-EA5130AE4842}" dt="2025-04-25T19:48:18.152" v="0" actId="1076"/>
        <pc:sldMkLst>
          <pc:docMk/>
          <pc:sldMk cId="2121178069" sldId="266"/>
        </pc:sldMkLst>
        <pc:spChg chg="mod">
          <ac:chgData name="Averil Kan" userId="6feb4e63b74b851b" providerId="LiveId" clId="{6425F34D-D9EE-428D-A99C-EA5130AE4842}" dt="2025-04-25T19:48:18.152" v="0" actId="1076"/>
          <ac:spMkLst>
            <pc:docMk/>
            <pc:sldMk cId="2121178069" sldId="266"/>
            <ac:spMk id="8" creationId="{E92B9716-8D44-4864-8986-720957B3436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5C065-7973-41A8-A2CC-441A8BA3384C}" type="datetime1">
              <a:rPr lang="en-GB" smtClean="0"/>
              <a:t>23/04/2025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7A586-3225-45EC-B90F-43F9676D14C2}" type="datetime1">
              <a:rPr lang="en-GB" smtClean="0"/>
              <a:pPr/>
              <a:t>23/04/2025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34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094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143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C2281-2740-68D5-49C7-B0C8A7378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ADBD42-0373-848E-8E32-68EFD2B314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56C71E-A068-72D3-273A-4CDDBE85C0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1454B-1335-3F16-D8E7-B30F0540E4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456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07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97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75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318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64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996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415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en-GB" noProof="0"/>
              <a:t>Click icon to add chart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en-GB" noProof="0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n-GB" noProof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GB" noProof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GB" noProof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n-GB" noProof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>
              <a:spcBef>
                <a:spcPts val="1500"/>
              </a:spcBef>
              <a:spcAft>
                <a:spcPts val="750"/>
              </a:spcAft>
              <a:buNone/>
            </a:pPr>
            <a:r>
              <a:rPr lang="en-US" b="1" dirty="0">
                <a:effectLst/>
              </a:rPr>
              <a:t>Plata Credit Risk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n-GB" dirty="0"/>
              <a:t>Averil Kan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537" y="1062039"/>
            <a:ext cx="5761815" cy="1204912"/>
          </a:xfrm>
        </p:spPr>
        <p:txBody>
          <a:bodyPr rtlCol="0"/>
          <a:lstStyle/>
          <a:p>
            <a:pPr rtl="0"/>
            <a:r>
              <a:rPr lang="en-US" dirty="0"/>
              <a:t>How Can We Use This Model?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5537" y="2266951"/>
            <a:ext cx="5761815" cy="3210129"/>
          </a:xfr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dirty="0"/>
              <a:t>The Risk Score generated by the model can support several key business functions: 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endParaRPr lang="en-US" dirty="0"/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Loan Underwriting:</a:t>
            </a:r>
            <a:r>
              <a:rPr lang="en-US" dirty="0">
                <a:effectLst/>
              </a:rPr>
              <a:t> Inform decisions on approving/denying new loan applications.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Pricing/Terms:</a:t>
            </a:r>
            <a:r>
              <a:rPr lang="en-US" dirty="0">
                <a:effectLst/>
              </a:rPr>
              <a:t> Help set appropriate interest rates or loan amounts based on risk level.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Portfolio Monitoring:</a:t>
            </a:r>
            <a:r>
              <a:rPr lang="en-US" dirty="0">
                <a:effectLst/>
              </a:rPr>
              <a:t> Track the overall risk profile of the active loan portfolio.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Collections Strategy:</a:t>
            </a:r>
            <a:r>
              <a:rPr lang="en-US" dirty="0">
                <a:effectLst/>
              </a:rPr>
              <a:t> Potentially prioritize collection efforts on higher-risk active loans.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0417" y="1904265"/>
            <a:ext cx="4179570" cy="1524735"/>
          </a:xfrm>
        </p:spPr>
        <p:txBody>
          <a:bodyPr rtlCol="0"/>
          <a:lstStyle/>
          <a:p>
            <a:pPr rtl="0"/>
            <a:r>
              <a:rPr lang="en-GB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72938-503B-8FB9-9696-BAE69078C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6019-D7C2-6924-84FB-503BC2C2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344" y="455257"/>
            <a:ext cx="4082142" cy="585788"/>
          </a:xfrm>
        </p:spPr>
        <p:txBody>
          <a:bodyPr rtlCol="0"/>
          <a:lstStyle/>
          <a:p>
            <a:pPr rtl="0"/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AD779-27AF-1CCF-8CC5-CCBA169E2B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dirty="0"/>
              <a:t>Goal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3AE0C-7AD0-CAE2-9F66-ACCF0B91BF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en-US" dirty="0"/>
              <a:t>Approach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03910-AED8-B849-CE3B-24035446EE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40256" y="3684170"/>
            <a:ext cx="2141764" cy="514350"/>
          </a:xfrm>
        </p:spPr>
        <p:txBody>
          <a:bodyPr rtlCol="0"/>
          <a:lstStyle/>
          <a:p>
            <a:pPr rtl="0"/>
            <a:r>
              <a:rPr lang="en-US" dirty="0"/>
              <a:t>Result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14C39C-A9A1-5167-1233-0CA5E2ABDD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15247" y="4777739"/>
            <a:ext cx="2141764" cy="514350"/>
          </a:xfrm>
        </p:spPr>
        <p:txBody>
          <a:bodyPr rtlCol="0"/>
          <a:lstStyle/>
          <a:p>
            <a:pPr rtl="0"/>
            <a:r>
              <a:rPr lang="en-US" dirty="0"/>
              <a:t>Value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942CAA-4E2A-ED01-7F4C-33458FE91F9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We aimed to build a tool that predicts the likelihood of a Lending Club loan not being fully repaid (i.e., defaulting or charging off).</a:t>
            </a:r>
          </a:p>
          <a:p>
            <a:pPr rtl="0"/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E24C6C-F933-F229-734A-82BA0BF5E6F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We </a:t>
            </a:r>
            <a:r>
              <a:rPr lang="en-GB" noProof="0" dirty="0"/>
              <a:t>analysed</a:t>
            </a:r>
            <a:r>
              <a:rPr lang="en-US" dirty="0"/>
              <a:t> over the loan records, identified patterns related to risk, and built a predictive model.</a:t>
            </a:r>
            <a:endParaRPr lang="en-GB" dirty="0"/>
          </a:p>
          <a:p>
            <a:pPr rtl="0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13503F7-72A7-8F2E-A98F-B45262D5E80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A data-driven model that assigns a "Risk Score" (Probability of Default) to loans, helping distinguish potentially problematic loans from safer ones.</a:t>
            </a:r>
          </a:p>
          <a:p>
            <a:pPr rtl="0"/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FDA37E-106D-B001-5EB9-9C4FA6075A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This tool can help reduce financial losses by informing decisions on loan approvals, terms, and portfolio management.</a:t>
            </a:r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419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552" y="401070"/>
            <a:ext cx="6163120" cy="1111763"/>
          </a:xfrm>
        </p:spPr>
        <p:txBody>
          <a:bodyPr rtlCol="0"/>
          <a:lstStyle/>
          <a:p>
            <a:pPr rtl="0"/>
            <a:r>
              <a:rPr lang="en-US" dirty="0"/>
              <a:t>The Challenge: Understanding Loan Risk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276422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GB" dirty="0"/>
              <a:t>Background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605847"/>
            <a:ext cx="5431971" cy="557950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n-US" dirty="0"/>
              <a:t>Lending money always involves risk. Not all loans are paid back in full.</a:t>
            </a:r>
          </a:p>
          <a:p>
            <a:pPr rtl="0"/>
            <a:r>
              <a:rPr lang="en-US" dirty="0"/>
              <a:t>Loans that "go bad" (Default, Charge Off) result in financial losses.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376218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dirty="0"/>
              <a:t>Challenge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705643"/>
            <a:ext cx="5431971" cy="557950"/>
          </a:xfrm>
        </p:spPr>
        <p:txBody>
          <a:bodyPr rtlCol="0"/>
          <a:lstStyle/>
          <a:p>
            <a:pPr rtl="0"/>
            <a:r>
              <a:rPr lang="en-US" dirty="0"/>
              <a:t>How can we better identify potentially risky loans before they become problems, using the data we have?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47601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dirty="0"/>
              <a:t>Objective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805439"/>
            <a:ext cx="5431971" cy="557950"/>
          </a:xfrm>
        </p:spPr>
        <p:txBody>
          <a:bodyPr rtlCol="0"/>
          <a:lstStyle/>
          <a:p>
            <a:pPr rtl="0"/>
            <a:r>
              <a:rPr lang="en-US" dirty="0"/>
              <a:t>Predict the likelihood (probability) that a new loan application will eventually end in a "Bad" state.</a:t>
            </a:r>
            <a:endParaRPr lang="en-GB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3</a:t>
            </a:fld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D06B70-486A-A049-7E3C-EE2DCB51F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560" y="2276422"/>
            <a:ext cx="4317447" cy="316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340" y="847971"/>
            <a:ext cx="5431971" cy="846301"/>
          </a:xfrm>
        </p:spPr>
        <p:txBody>
          <a:bodyPr rtlCol="0"/>
          <a:lstStyle/>
          <a:p>
            <a:pPr rtl="0"/>
            <a:r>
              <a:rPr lang="en-GB" dirty="0"/>
              <a:t>Approach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0107" y="1725978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n-US" dirty="0"/>
              <a:t>1. Data Gathering &amp; Prep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9681" y="2055403"/>
            <a:ext cx="5431971" cy="557950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en-US" dirty="0"/>
              <a:t>Extensive cleaned historical loan data from Lending Club. </a:t>
            </a:r>
          </a:p>
          <a:p>
            <a:pPr rtl="0"/>
            <a:r>
              <a:rPr lang="en-US" dirty="0"/>
              <a:t>Focused on loans with clear final outcomes ('Fully Paid' vs. 'Charged Off'/'Default').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0107" y="2825774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n-GB" dirty="0"/>
              <a:t>2. Analysis &amp; Insights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19681" y="3155199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Explored the data to understand what factors historically influenced loan repayment.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0107" y="3925570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GB" dirty="0"/>
              <a:t>3. Model Building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19680" y="4314601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Developed a predictive tool (a machine learning model) that learns these historical patterns.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4</a:t>
            </a:fld>
            <a:endParaRPr lang="en-GB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34E8AFE-964F-855E-738D-F32C949C3C44}"/>
              </a:ext>
            </a:extLst>
          </p:cNvPr>
          <p:cNvSpPr txBox="1">
            <a:spLocks/>
          </p:cNvSpPr>
          <p:nvPr/>
        </p:nvSpPr>
        <p:spPr>
          <a:xfrm>
            <a:off x="5919680" y="5065954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4. Validation &amp; Testing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0C35C33-6A02-87F2-665C-11C0BFBE8BB0}"/>
              </a:ext>
            </a:extLst>
          </p:cNvPr>
          <p:cNvSpPr txBox="1">
            <a:spLocks/>
          </p:cNvSpPr>
          <p:nvPr/>
        </p:nvSpPr>
        <p:spPr>
          <a:xfrm>
            <a:off x="5919680" y="5462339"/>
            <a:ext cx="5431971" cy="55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dirty="0"/>
              <a:t>Ensured the model works reliably on data it hasn't seen before, simulating real-world use.</a:t>
            </a: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6790" y="526653"/>
            <a:ext cx="8421688" cy="1325563"/>
          </a:xfrm>
        </p:spPr>
        <p:txBody>
          <a:bodyPr rtlCol="0"/>
          <a:lstStyle/>
          <a:p>
            <a:pPr rtl="0"/>
            <a:r>
              <a:rPr lang="en-US" dirty="0"/>
              <a:t>Key insights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7915" y="4563323"/>
            <a:ext cx="2990685" cy="436116"/>
          </a:xfrm>
        </p:spPr>
        <p:txBody>
          <a:bodyPr rtlCol="0"/>
          <a:lstStyle/>
          <a:p>
            <a:pPr rtl="0"/>
            <a:r>
              <a:rPr lang="en-US" noProof="1"/>
              <a:t>Loan Terms Matter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4921" y="5164271"/>
            <a:ext cx="2896671" cy="946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noProof="1"/>
              <a:t>Higher interest rates and longer repayment terms (e.g., 60 months vs. 36 months) are associated with higher risk.</a:t>
            </a:r>
            <a:endParaRPr lang="en-GB" noProof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75763" y="4602041"/>
            <a:ext cx="2990686" cy="411956"/>
          </a:xfrm>
        </p:spPr>
        <p:txBody>
          <a:bodyPr rtlCol="0"/>
          <a:lstStyle/>
          <a:p>
            <a:pPr rtl="0"/>
            <a:r>
              <a:rPr lang="en-GB" dirty="0"/>
              <a:t>Credit worthiness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22770" y="5170118"/>
            <a:ext cx="2896671" cy="808031"/>
          </a:xfrm>
        </p:spPr>
        <p:txBody>
          <a:bodyPr rtlCol="0"/>
          <a:lstStyle/>
          <a:p>
            <a:pPr rtl="0"/>
            <a:r>
              <a:rPr lang="en-US" dirty="0"/>
              <a:t>Lower FICO scores and indicators like previous public records increase risk.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87602" y="4602347"/>
            <a:ext cx="2882475" cy="4119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1"/>
              <a:t>Debt Burden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27011" y="5164271"/>
            <a:ext cx="3003656" cy="1128408"/>
          </a:xfrm>
        </p:spPr>
        <p:txBody>
          <a:bodyPr rtlCol="0">
            <a:normAutofit/>
          </a:bodyPr>
          <a:lstStyle/>
          <a:p>
            <a:pPr rtl="0"/>
            <a:r>
              <a:rPr lang="en-US" noProof="1"/>
              <a:t>Higher existing debt relative to income (DTI) can signal higher risk.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5</a:t>
            </a:fld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5CA130-36E8-AD6F-74B2-42A575309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838" y="1950307"/>
            <a:ext cx="3151762" cy="23814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00182C-ACD8-2F97-10D7-60EE53039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788" y="1852216"/>
            <a:ext cx="3507542" cy="26716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8918E8-BC89-0350-3B29-2B55837D4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5896" y="1852215"/>
            <a:ext cx="3462357" cy="267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9847" y="0"/>
            <a:ext cx="5111750" cy="1204912"/>
          </a:xfrm>
        </p:spPr>
        <p:txBody>
          <a:bodyPr rtlCol="0"/>
          <a:lstStyle/>
          <a:p>
            <a:pPr rtl="0"/>
            <a:r>
              <a:rPr lang="en-US" dirty="0"/>
              <a:t>Key insights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3352" y="5052728"/>
            <a:ext cx="5278877" cy="13149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sz="1600" dirty="0"/>
              <a:t>Economic Context: </a:t>
            </a:r>
          </a:p>
          <a:p>
            <a:pPr rtl="0"/>
            <a:r>
              <a:rPr lang="en-US" sz="1600" dirty="0"/>
              <a:t>Risk levels aren't static; they change over time with market conditions.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6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6AF4D7-0818-1944-0CFF-C07ED3395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240" y="1772404"/>
            <a:ext cx="6004591" cy="29617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A322CA-38A6-42AC-71A4-F08B39D7E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987" y="1772405"/>
            <a:ext cx="3838343" cy="296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81" y="1086145"/>
            <a:ext cx="4179570" cy="1715531"/>
          </a:xfrm>
        </p:spPr>
        <p:txBody>
          <a:bodyPr rtlCol="0"/>
          <a:lstStyle/>
          <a:p>
            <a:pPr rtl="0"/>
            <a:r>
              <a:rPr lang="en-GB" dirty="0"/>
              <a:t>The Predictive Model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E499DB93-04DE-1562-2EC1-30E99CF5362E}"/>
              </a:ext>
            </a:extLst>
          </p:cNvPr>
          <p:cNvSpPr txBox="1">
            <a:spLocks/>
          </p:cNvSpPr>
          <p:nvPr/>
        </p:nvSpPr>
        <p:spPr>
          <a:xfrm>
            <a:off x="6757885" y="2852446"/>
            <a:ext cx="4796041" cy="220392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We built a tool that takes loan application details as input.</a:t>
            </a:r>
          </a:p>
          <a:p>
            <a:r>
              <a:rPr lang="en-US" sz="1600" dirty="0">
                <a:solidFill>
                  <a:schemeClr val="bg1"/>
                </a:solidFill>
              </a:rPr>
              <a:t>It uses the patterns learned from historical data to calculate a Probability of Default (PD) - essentially a "Risk Score" for that specific loan.</a:t>
            </a:r>
          </a:p>
          <a:p>
            <a:r>
              <a:rPr lang="en-US" sz="1600" dirty="0">
                <a:solidFill>
                  <a:schemeClr val="bg1"/>
                </a:solidFill>
              </a:rPr>
              <a:t>Higher Score = Higher Predicted Risk</a:t>
            </a:r>
          </a:p>
          <a:p>
            <a:r>
              <a:rPr lang="en-US" sz="1600" dirty="0">
                <a:solidFill>
                  <a:schemeClr val="bg1"/>
                </a:solidFill>
              </a:rPr>
              <a:t>This score quantifies the risk before a final lending decision is made.</a:t>
            </a:r>
            <a:endParaRPr lang="en-GB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862" y="838436"/>
            <a:ext cx="5477483" cy="780980"/>
          </a:xfrm>
        </p:spPr>
        <p:txBody>
          <a:bodyPr rtlCol="0"/>
          <a:lstStyle/>
          <a:p>
            <a:pPr rtl="0"/>
            <a:r>
              <a:rPr lang="en-GB" dirty="0"/>
              <a:t>Model performance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14417" y="2412460"/>
            <a:ext cx="5123233" cy="3372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noProof="1"/>
              <a:t>The model significantly outperforms random guessing.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noProof="1"/>
              <a:t>It successfully identifies a large portion of the loans that eventually defaulted in our test data.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noProof="1"/>
              <a:t>It also correctly identifies the vast majority of loans that were ultimately paid back successfully.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noProof="1"/>
              <a:t>In essence: It provides a valuable signal to flag potentially risky loans for closer review or adjusted terms.</a:t>
            </a:r>
            <a:endParaRPr lang="en-GB" sz="1600" noProof="1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8</a:t>
            </a:fld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DEA0F7-3E70-FCB4-2DEF-5C73023CB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686" y="2062884"/>
            <a:ext cx="4490514" cy="356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dirty="0"/>
              <a:t>What are the Strongest Predictors of Risk?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dirty="0"/>
              <a:t>Loan Grade/Sub-Grade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The rating assigned by Lending Club itself is a very strong indicator.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19E41BC-4F05-4804-843A-E1846794FB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dirty="0"/>
              <a:t>Loan Term</a:t>
            </a:r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BDF8B9-53DF-46F4-98D4-053D78D610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/>
          <a:lstStyle/>
          <a:p>
            <a:pPr rtl="0"/>
            <a:r>
              <a:rPr lang="en-US" dirty="0"/>
              <a:t>Longer terms increase exposure and risk.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0FD0A14C-4421-4979-AF8C-F7E649A881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dirty="0"/>
              <a:t>Credit History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C0DB469-503B-40AF-84D1-C69B085AA9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Factors like homeownership status (Mortgage vs. Rent) and the length/quality of credit history play a role.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9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A3E64D-F111-452C-747D-690C753E7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81" y="2550770"/>
            <a:ext cx="5049022" cy="248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7_TF22318419_Win32" id="{DA6E7C03-7C07-46B9-8D9D-F061C4AB5C28}" vid="{0874F78C-8308-4EE6-8F19-85387B869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{CA224FC3-74F9-4996-8E30-C984B8D62B00}tf22318419_win32</Template>
  <TotalTime>2751</TotalTime>
  <Words>638</Words>
  <Application>Microsoft Office PowerPoint</Application>
  <PresentationFormat>Widescreen</PresentationFormat>
  <Paragraphs>86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Monoline</vt:lpstr>
      <vt:lpstr>Plata Credit Risk Prediction</vt:lpstr>
      <vt:lpstr>summary</vt:lpstr>
      <vt:lpstr>The Challenge: Understanding Loan Risk</vt:lpstr>
      <vt:lpstr>Approach</vt:lpstr>
      <vt:lpstr>Key insights</vt:lpstr>
      <vt:lpstr>Key insights</vt:lpstr>
      <vt:lpstr>The Predictive Model</vt:lpstr>
      <vt:lpstr>Model performance</vt:lpstr>
      <vt:lpstr>What are the Strongest Predictors of Risk?</vt:lpstr>
      <vt:lpstr>How Can We Use This Model?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Averil Kan</dc:creator>
  <cp:lastModifiedBy>Averil Kan</cp:lastModifiedBy>
  <cp:revision>2</cp:revision>
  <dcterms:created xsi:type="dcterms:W3CDTF">2025-04-22T21:54:46Z</dcterms:created>
  <dcterms:modified xsi:type="dcterms:W3CDTF">2025-04-25T19:48:29Z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