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3" r:id="rId1"/>
    <p:sldMasterId id="2147483734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0EDFAA-F261-487D-AEA7-56B4B59DD33F}">
  <a:tblStyle styleId="{C60EDFAA-F261-487D-AEA7-56B4B59DD3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AB201-BE74-4160-8C9F-CF01ED1680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B43F10-3FA6-4BD3-B6EA-624F2A51FB9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D62F26D-6A8B-46C9-8470-45EC4B199011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4F89D9-9266-493F-B206-0037E7780192}" styleName="Table_4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7135" autoAdjust="0"/>
  </p:normalViewPr>
  <p:slideViewPr>
    <p:cSldViewPr snapToGrid="0">
      <p:cViewPr varScale="1">
        <p:scale>
          <a:sx n="132" d="100"/>
          <a:sy n="132" d="100"/>
        </p:scale>
        <p:origin x="92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394a8559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13394a8559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394a85594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13394a85594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*MVP -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описать функционал продукта.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394a85594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g13394a85594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394a85594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13394a85594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394a85594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g13394a85594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***Свои выводы, самые важные мысли, которые хотите подчеркнуть для инвестора/заказчика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394a85594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13394a85594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*Проблема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основная причина создания продукта, какие проблемы, боли, потребности целевой аудитории, которая будет пользоваться продуктом, закрывает. Для инвестора, заказчика - возможность бизнеса.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**Тренды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описать какие-то рыночные веяния, предпочтения клиентов, рыночные тенденции, технологические прорывы, которые стимулировали возможность/необходимость создания данного продукта.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394a85594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13394a85594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**Описание сути проекта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вкратце описать, что собираетесь строить и почему решили это строить; </a:t>
            </a:r>
            <a:b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сути конечного продукта - 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подробно описать, что это (какого рода ИТ продукт), для кого, какую проблему решает, какая уникальная ценность;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Технологический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 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как работает продукта, функционал, технологии;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Предпринимательский результат - 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бизнес модель, как будем зарабатывать на нем, когда окупится.</a:t>
            </a:r>
            <a:endParaRPr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394a85594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13394a85594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394a85594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13394a85594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ru-RU" sz="1300" dirty="0"/>
              <a:t>я рассчитал потенциальную емкость исходя не из количества персон, а из количества представителей целевой аудитории – работающие женщины и мужчины от 30 до 45 лет из Москвы и Санкт-Петербурга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ru-RU" sz="1300" dirty="0"/>
              <a:t>доступную емкость я рассчитал, учитывая количество пользователей (скачиваний) приложений конкурентов (более 19 миллионов) и население регионов, где приложение, по моим представлением, будет пользоваться спросом (более 2105 миллиона)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ru-RU" sz="1300" dirty="0"/>
              <a:t>при расчете фактической емкости я принял, что наше приложение сможет "оторвать" от конкурентов 10 % их пользователей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sz="13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394a85594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13394a85594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300" dirty="0"/>
              <a:t>Можно провести аналогию между </a:t>
            </a:r>
            <a:r>
              <a:rPr lang="ru-RU" sz="1400" b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скорой помощью и </a:t>
            </a:r>
            <a:r>
              <a:rPr lang="ru-RU" sz="1400" b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sym typeface="Century Gothic"/>
              </a:rPr>
              <a:t>с</a:t>
            </a:r>
            <a:r>
              <a:rPr lang="ru-RU" sz="1400" b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корой психологической помощью в нашем приложении.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400" b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Парамедики - работники скорой помощи – не имеют право делать полевые операции – т.е. их полномочия</a:t>
            </a:r>
            <a:r>
              <a:rPr lang="en-US" sz="1400" b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/</a:t>
            </a:r>
            <a:r>
              <a:rPr lang="ru-RU" sz="1400" b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возможности ограничены в целях соблюдения принципа </a:t>
            </a:r>
            <a:r>
              <a:rPr lang="en-US" sz="1400" b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“</a:t>
            </a:r>
            <a:r>
              <a:rPr lang="ru-RU" sz="1400" b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не навреди</a:t>
            </a:r>
            <a:r>
              <a:rPr lang="en-US" sz="1400" b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”</a:t>
            </a:r>
            <a:r>
              <a:rPr lang="ru-RU" sz="1400" b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 У скорой психологической помощи нашего приложения есть схожие ограничения – приложение не имеет права ставить диагноз – т.к. это может сделать только врач-человек - и давать рекомендации пациентам, которые по результатам теста будут </a:t>
            </a:r>
            <a:r>
              <a:rPr lang="ru-RU" sz="1400" b="0" u="none" strike="noStrike" cap="none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категоризированы</a:t>
            </a:r>
            <a:r>
              <a:rPr lang="ru-RU" sz="1400" b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как пациенты с серьезными заболеваниями.</a:t>
            </a:r>
            <a:endParaRPr lang="ru-RU" sz="1400" b="0" u="none" strike="noStrike" cap="none" dirty="0"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394a85594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13394a85594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ru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*Отстройка от конкурентов - </a:t>
            </a: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написать УТП, УПП и слоган, это будет служить краткой отстройкой от конкурентов.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394a85594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13394a85594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394a85594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394a85594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9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Таблица">
  <p:cSld name="7_Таблица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7" name="Google Shape;87;p2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Таблица">
  <p:cSld name="8_Таблица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2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Таблица">
  <p:cSld name="9_Таблица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3" name="Google Shape;93;p2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одержимое">
  <p:cSld name="Содержимое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2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">
  <p:cSld name="Таблица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0" name="Google Shape;100;p2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">
  <p:cSld name="Текст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8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TITLE_AND_BODY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sldNum" idx="12"/>
          </p:nvPr>
        </p:nvSpPr>
        <p:spPr>
          <a:xfrm>
            <a:off x="104189" y="4908067"/>
            <a:ext cx="27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 1">
  <p:cSld name="Текст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0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30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729450" y="9405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1"/>
          <p:cNvSpPr/>
          <p:nvPr/>
        </p:nvSpPr>
        <p:spPr>
          <a:xfrm>
            <a:off x="0" y="0"/>
            <a:ext cx="17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1"/>
          <p:cNvSpPr/>
          <p:nvPr/>
        </p:nvSpPr>
        <p:spPr>
          <a:xfrm rot="5400000">
            <a:off x="2660200" y="2313450"/>
            <a:ext cx="170100" cy="54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1"/>
          <p:cNvSpPr/>
          <p:nvPr/>
        </p:nvSpPr>
        <p:spPr>
          <a:xfrm rot="5400000">
            <a:off x="2660200" y="-2659950"/>
            <a:ext cx="170100" cy="54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1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/>
          <p:nvPr/>
        </p:nvSpPr>
        <p:spPr>
          <a:xfrm>
            <a:off x="0" y="0"/>
            <a:ext cx="91500" cy="7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425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body" idx="1"/>
          </p:nvPr>
        </p:nvSpPr>
        <p:spPr>
          <a:xfrm>
            <a:off x="311700" y="1008725"/>
            <a:ext cx="4254300" cy="3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500" cy="7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425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311700" y="1008725"/>
            <a:ext cx="4254300" cy="3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/>
        </p:nvSpPr>
        <p:spPr>
          <a:xfrm>
            <a:off x="0" y="0"/>
            <a:ext cx="9144000" cy="9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аблица">
  <p:cSld name="1_Таблица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5" name="Google Shape;135;p3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аблица">
  <p:cSld name="2_Таблица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8" name="Google Shape;138;p3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аблица">
  <p:cSld name="3_Таблица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1" name="Google Shape;141;p3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аблица">
  <p:cSld name="4_Таблица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4" name="Google Shape;144;p3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Таблица">
  <p:cSld name="5_Таблица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3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аблица">
  <p:cSld name="6_Таблица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4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Содержимое">
  <p:cSld name="1_Содержимое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4" name="Google Shape;154;p4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Таблица">
  <p:cSld name="7_Таблица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7" name="Google Shape;157;p4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Таблица">
  <p:cSld name="8_Таблица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0" name="Google Shape;160;p4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аблица">
  <p:cSld name="1_Таблица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5" name="Google Shape;65;p1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Таблица">
  <p:cSld name="9_Таблица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3" name="Google Shape;163;p4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одержимое">
  <p:cSld name="Содержимое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5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6" name="Google Shape;16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7" name="Google Shape;167;p4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">
  <p:cSld name="Таблица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4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">
  <p:cSld name="Текст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7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47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47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47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7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8"/>
          <p:cNvSpPr txBox="1">
            <a:spLocks noGrp="1"/>
          </p:cNvSpPr>
          <p:nvPr>
            <p:ph type="sldNum" idx="12"/>
          </p:nvPr>
        </p:nvSpPr>
        <p:spPr>
          <a:xfrm>
            <a:off x="104189" y="4908067"/>
            <a:ext cx="27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 1">
  <p:cSld name="Текст 1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9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9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49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49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0"/>
          <p:cNvSpPr txBox="1">
            <a:spLocks noGrp="1"/>
          </p:cNvSpPr>
          <p:nvPr>
            <p:ph type="title"/>
          </p:nvPr>
        </p:nvSpPr>
        <p:spPr>
          <a:xfrm>
            <a:off x="729450" y="9405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50"/>
          <p:cNvSpPr/>
          <p:nvPr/>
        </p:nvSpPr>
        <p:spPr>
          <a:xfrm>
            <a:off x="0" y="0"/>
            <a:ext cx="17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0"/>
          <p:cNvSpPr/>
          <p:nvPr/>
        </p:nvSpPr>
        <p:spPr>
          <a:xfrm rot="5400000">
            <a:off x="2660200" y="2313450"/>
            <a:ext cx="170100" cy="54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0"/>
          <p:cNvSpPr/>
          <p:nvPr/>
        </p:nvSpPr>
        <p:spPr>
          <a:xfrm rot="5400000">
            <a:off x="2660200" y="-2659950"/>
            <a:ext cx="170100" cy="54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0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Таблица">
  <p:cSld name="50_Таблица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5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Таблица">
  <p:cSld name="51_Таблица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5" name="Google Shape;195;p5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Таблица">
  <p:cSld name="53_Таблица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8" name="Google Shape;198;p5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аблица">
  <p:cSld name="2_Таблица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8" name="Google Shape;68;p1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Таблица">
  <p:cSld name="54_Таблица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1" name="Google Shape;201;p5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Таблица">
  <p:cSld name="55_Таблица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4" name="Google Shape;204;p5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6_Таблица">
  <p:cSld name="56_Таблица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7" name="Google Shape;207;p5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_Таблица">
  <p:cSld name="57_Таблица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0" name="Google Shape;210;p5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8_Таблица">
  <p:cSld name="58_Таблица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3" name="Google Shape;213;p5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9_Таблица">
  <p:cSld name="59_Таблица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5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0_Таблица">
  <p:cSld name="60_Таблица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9" name="Google Shape;219;p6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1_Таблица">
  <p:cSld name="61_Таблица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2" name="Google Shape;222;p6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2_Таблица">
  <p:cSld name="62_Таблица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5" name="Google Shape;225;p6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3_Таблица">
  <p:cSld name="63_Таблица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8" name="Google Shape;228;p6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аблица">
  <p:cSld name="3_Таблица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1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5_Таблица">
  <p:cSld name="65_Таблица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1" name="Google Shape;231;p6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6_Таблица">
  <p:cSld name="66_Таблица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4" name="Google Shape;234;p6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7_Таблица">
  <p:cSld name="67_Таблица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7" name="Google Shape;237;p6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8_Таблица">
  <p:cSld name="68_Таблица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0" name="Google Shape;240;p6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9_Таблица">
  <p:cSld name="69_Таблица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3" name="Google Shape;243;p6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4_Таблица">
  <p:cSld name="64_Таблица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6" name="Google Shape;246;p6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0_Таблица">
  <p:cSld name="70_Таблица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9" name="Google Shape;249;p7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Таблица">
  <p:cSld name="20_Таблица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52" name="Google Shape;252;p7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Таблица">
  <p:cSld name="21_Таблица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55" name="Google Shape;255;p7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Таблица">
  <p:cSld name="23_Таблица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58" name="Google Shape;258;p7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аблица">
  <p:cSld name="4_Таблица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Таблица">
  <p:cSld name="22_Таблица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61" name="Google Shape;261;p7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Таблица">
  <p:cSld name="13_Таблица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64" name="Google Shape;264;p7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Таблица">
  <p:cSld name="14_Таблица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67" name="Google Shape;267;p7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Таблица">
  <p:cSld name="15_Таблица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70" name="Google Shape;270;p7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Таблица">
  <p:cSld name="16_Таблица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73" name="Google Shape;273;p7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Таблица">
  <p:cSld name="17_Таблица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76" name="Google Shape;276;p7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Таблица">
  <p:cSld name="18_Таблица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79" name="Google Shape;279;p8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Таблица">
  <p:cSld name="19_Таблица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82" name="Google Shape;282;p8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Таблица">
  <p:cSld name="33_Таблица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85" name="Google Shape;285;p8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Таблица">
  <p:cSld name="12_Таблица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88" name="Google Shape;288;p8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Таблица">
  <p:cSld name="5_Таблица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7" name="Google Shape;77;p2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4"/>
          <p:cNvSpPr txBox="1">
            <a:spLocks noGrp="1"/>
          </p:cNvSpPr>
          <p:nvPr>
            <p:ph type="ftr" idx="11"/>
          </p:nvPr>
        </p:nvSpPr>
        <p:spPr>
          <a:xfrm>
            <a:off x="378719" y="4890778"/>
            <a:ext cx="292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84"/>
          <p:cNvSpPr txBox="1">
            <a:spLocks noGrp="1"/>
          </p:cNvSpPr>
          <p:nvPr>
            <p:ph type="sldNum" idx="12"/>
          </p:nvPr>
        </p:nvSpPr>
        <p:spPr>
          <a:xfrm>
            <a:off x="6662512" y="4890778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2" name="Google Shape;292;p84"/>
          <p:cNvSpPr txBox="1">
            <a:spLocks noGrp="1"/>
          </p:cNvSpPr>
          <p:nvPr>
            <p:ph type="title"/>
          </p:nvPr>
        </p:nvSpPr>
        <p:spPr>
          <a:xfrm>
            <a:off x="363190" y="168634"/>
            <a:ext cx="40152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84"/>
          <p:cNvSpPr txBox="1">
            <a:spLocks noGrp="1"/>
          </p:cNvSpPr>
          <p:nvPr>
            <p:ph type="body" idx="1"/>
          </p:nvPr>
        </p:nvSpPr>
        <p:spPr>
          <a:xfrm>
            <a:off x="379075" y="722313"/>
            <a:ext cx="8401800" cy="4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Таблица">
  <p:cSld name="10_Таблица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96" name="Google Shape;296;p8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аблица">
  <p:cSld name="11_Таблица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99" name="Google Shape;299;p8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7"/>
          <p:cNvSpPr/>
          <p:nvPr/>
        </p:nvSpPr>
        <p:spPr>
          <a:xfrm>
            <a:off x="0" y="0"/>
            <a:ext cx="91500" cy="7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425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87"/>
          <p:cNvSpPr txBox="1">
            <a:spLocks noGrp="1"/>
          </p:cNvSpPr>
          <p:nvPr>
            <p:ph type="body" idx="1"/>
          </p:nvPr>
        </p:nvSpPr>
        <p:spPr>
          <a:xfrm>
            <a:off x="311700" y="1008725"/>
            <a:ext cx="4254300" cy="3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4" name="Google Shape;304;p87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аблица">
  <p:cSld name="6_Таблица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0" name="Google Shape;80;p2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Содержимое">
  <p:cSld name="1_Содержимое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2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9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60.xml"/><Relationship Id="rId47" Type="http://schemas.openxmlformats.org/officeDocument/2006/relationships/slideLayout" Target="../slideLayouts/slideLayout65.xml"/><Relationship Id="rId50" Type="http://schemas.openxmlformats.org/officeDocument/2006/relationships/slideLayout" Target="../slideLayouts/slideLayout68.xml"/><Relationship Id="rId55" Type="http://schemas.openxmlformats.org/officeDocument/2006/relationships/slideLayout" Target="../slideLayouts/slideLayout73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40" Type="http://schemas.openxmlformats.org/officeDocument/2006/relationships/slideLayout" Target="../slideLayouts/slideLayout58.xml"/><Relationship Id="rId45" Type="http://schemas.openxmlformats.org/officeDocument/2006/relationships/slideLayout" Target="../slideLayouts/slideLayout63.xml"/><Relationship Id="rId53" Type="http://schemas.openxmlformats.org/officeDocument/2006/relationships/slideLayout" Target="../slideLayouts/slideLayout71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4" Type="http://schemas.openxmlformats.org/officeDocument/2006/relationships/slideLayout" Target="../slideLayouts/slideLayout62.xml"/><Relationship Id="rId52" Type="http://schemas.openxmlformats.org/officeDocument/2006/relationships/slideLayout" Target="../slideLayouts/slideLayout70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43" Type="http://schemas.openxmlformats.org/officeDocument/2006/relationships/slideLayout" Target="../slideLayouts/slideLayout61.xml"/><Relationship Id="rId48" Type="http://schemas.openxmlformats.org/officeDocument/2006/relationships/slideLayout" Target="../slideLayouts/slideLayout66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26.xml"/><Relationship Id="rId51" Type="http://schemas.openxmlformats.org/officeDocument/2006/relationships/slideLayout" Target="../slideLayouts/slideLayout69.xml"/><Relationship Id="rId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6.xml"/><Relationship Id="rId4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59.xml"/><Relationship Id="rId54" Type="http://schemas.openxmlformats.org/officeDocument/2006/relationships/slideLayout" Target="../slideLayouts/slideLayout7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4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42663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→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280">
          <p15:clr>
            <a:srgbClr val="EA4335"/>
          </p15:clr>
        </p15:guide>
        <p15:guide id="3" orient="horz" pos="627">
          <p15:clr>
            <a:srgbClr val="EA4335"/>
          </p15:clr>
        </p15:guide>
        <p15:guide id="4" orient="horz" pos="7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42663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→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13" r:id="rId37"/>
    <p:sldLayoutId id="2147483714" r:id="rId38"/>
    <p:sldLayoutId id="2147483715" r:id="rId39"/>
    <p:sldLayoutId id="2147483716" r:id="rId40"/>
    <p:sldLayoutId id="2147483717" r:id="rId41"/>
    <p:sldLayoutId id="2147483718" r:id="rId42"/>
    <p:sldLayoutId id="2147483719" r:id="rId43"/>
    <p:sldLayoutId id="2147483720" r:id="rId44"/>
    <p:sldLayoutId id="2147483721" r:id="rId45"/>
    <p:sldLayoutId id="2147483722" r:id="rId46"/>
    <p:sldLayoutId id="2147483723" r:id="rId47"/>
    <p:sldLayoutId id="2147483724" r:id="rId48"/>
    <p:sldLayoutId id="2147483725" r:id="rId49"/>
    <p:sldLayoutId id="2147483726" r:id="rId50"/>
    <p:sldLayoutId id="2147483727" r:id="rId51"/>
    <p:sldLayoutId id="2147483728" r:id="rId52"/>
    <p:sldLayoutId id="2147483729" r:id="rId53"/>
    <p:sldLayoutId id="2147483730" r:id="rId54"/>
    <p:sldLayoutId id="2147483731" r:id="rId5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280">
          <p15:clr>
            <a:srgbClr val="EA4335"/>
          </p15:clr>
        </p15:guide>
        <p15:guide id="3" orient="horz" pos="627">
          <p15:clr>
            <a:srgbClr val="EA4335"/>
          </p15:clr>
        </p15:guide>
        <p15:guide id="4" orient="horz" pos="7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8"/>
          <p:cNvSpPr txBox="1">
            <a:spLocks noGrp="1"/>
          </p:cNvSpPr>
          <p:nvPr>
            <p:ph type="ctrTitle"/>
          </p:nvPr>
        </p:nvSpPr>
        <p:spPr>
          <a:xfrm>
            <a:off x="265650" y="2619088"/>
            <a:ext cx="528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86"/>
              <a:buNone/>
            </a:pPr>
            <a:r>
              <a:rPr lang="ru" sz="2700" dirty="0">
                <a:latin typeface="Century Gothic"/>
                <a:ea typeface="Century Gothic"/>
                <a:cs typeface="Century Gothic"/>
                <a:sym typeface="Century Gothic"/>
              </a:rPr>
              <a:t>Приложение</a:t>
            </a:r>
            <a:br>
              <a:rPr lang="ru" sz="2700" dirty="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700" dirty="0"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ru-RU" sz="2700" dirty="0">
                <a:latin typeface="Century Gothic"/>
                <a:ea typeface="Century Gothic"/>
                <a:cs typeface="Century Gothic"/>
                <a:sym typeface="Century Gothic"/>
              </a:rPr>
              <a:t>М</a:t>
            </a:r>
            <a:r>
              <a:rPr lang="ru" sz="2700" dirty="0">
                <a:latin typeface="Century Gothic"/>
                <a:ea typeface="Century Gothic"/>
                <a:cs typeface="Century Gothic"/>
                <a:sym typeface="Century Gothic"/>
              </a:rPr>
              <a:t>обильный психолог</a:t>
            </a:r>
            <a:r>
              <a:rPr lang="en-US" sz="2700" dirty="0"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27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275" y="19684"/>
            <a:ext cx="3180350" cy="6989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88"/>
          <p:cNvCxnSpPr/>
          <p:nvPr/>
        </p:nvCxnSpPr>
        <p:spPr>
          <a:xfrm flipH="1">
            <a:off x="317650" y="3958650"/>
            <a:ext cx="4500" cy="576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Google Shape;312;p88"/>
          <p:cNvSpPr txBox="1"/>
          <p:nvPr/>
        </p:nvSpPr>
        <p:spPr>
          <a:xfrm>
            <a:off x="311150" y="3958650"/>
            <a:ext cx="49995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800" b="1" dirty="0">
                <a:latin typeface="Century Gothic"/>
                <a:ea typeface="Century Gothic"/>
                <a:cs typeface="Century Gothic"/>
                <a:sym typeface="Century Gothic"/>
              </a:rPr>
              <a:t>Аверин Дмитрий Вадимович</a:t>
            </a: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3" name="Google Shape;313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150" y="78825"/>
            <a:ext cx="1301029" cy="5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88"/>
          <p:cNvSpPr txBox="1"/>
          <p:nvPr/>
        </p:nvSpPr>
        <p:spPr>
          <a:xfrm>
            <a:off x="265650" y="1603288"/>
            <a:ext cx="6592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Итоговая аттестационная работа студента программы профессиональной переподготовки “Product Manager в IT”</a:t>
            </a:r>
            <a:endParaRPr sz="18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5" name="Google Shape;315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032" y="32625"/>
            <a:ext cx="2207369" cy="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7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97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Бизнес-модель продукта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97"/>
          <p:cNvSpPr txBox="1">
            <a:spLocks noGrp="1"/>
          </p:cNvSpPr>
          <p:nvPr>
            <p:ph type="sldNum" idx="12"/>
          </p:nvPr>
        </p:nvSpPr>
        <p:spPr>
          <a:xfrm>
            <a:off x="311709" y="4744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97"/>
          <p:cNvSpPr txBox="1">
            <a:spLocks noGrp="1"/>
          </p:cNvSpPr>
          <p:nvPr>
            <p:ph type="body" idx="1"/>
          </p:nvPr>
        </p:nvSpPr>
        <p:spPr>
          <a:xfrm>
            <a:off x="227082" y="704692"/>
            <a:ext cx="696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■"/>
            </a:pPr>
            <a:r>
              <a:rPr lang="ru" sz="13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Бизнес-модель продукта по формату Business Model Canvas:</a:t>
            </a: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83" name="Google Shape;383;p97"/>
          <p:cNvGraphicFramePr/>
          <p:nvPr>
            <p:extLst>
              <p:ext uri="{D42A27DB-BD31-4B8C-83A1-F6EECF244321}">
                <p14:modId xmlns:p14="http://schemas.microsoft.com/office/powerpoint/2010/main" val="924987905"/>
              </p:ext>
            </p:extLst>
          </p:nvPr>
        </p:nvGraphicFramePr>
        <p:xfrm>
          <a:off x="437250" y="1089592"/>
          <a:ext cx="7786100" cy="3689915"/>
        </p:xfrm>
        <a:graphic>
          <a:graphicData uri="http://schemas.openxmlformats.org/drawingml/2006/table">
            <a:tbl>
              <a:tblPr>
                <a:noFill/>
                <a:tableStyleId>{C60EDFAA-F261-487D-AEA7-56B4B59DD33F}</a:tableStyleId>
              </a:tblPr>
              <a:tblGrid>
                <a:gridCol w="136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254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8. Ключевые партнеры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" sz="900" b="1" dirty="0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i="1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Инвесторы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- мы получим от них деньги на бюджет. </a:t>
                      </a:r>
                      <a:r>
                        <a:rPr lang="ru" sz="90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        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7. Ключевые действия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" sz="900" b="1" dirty="0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Разработка приложения;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разработка упаковки приложения;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написание лицензионного договора;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маркетинг.</a:t>
                      </a:r>
                      <a:r>
                        <a:rPr lang="ru" sz="900" b="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    </a:t>
                      </a:r>
                      <a:endParaRPr sz="900" b="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 Ключевые ценности </a:t>
                      </a:r>
                      <a:endParaRPr sz="900" b="1" dirty="0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Возможность снять напряжение</a:t>
                      </a:r>
                      <a:r>
                        <a:rPr lang="en-US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понять, в чем заключается проблема</a:t>
                      </a:r>
                      <a:r>
                        <a:rPr lang="en-US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найти пути решения проблемы</a:t>
                      </a:r>
                      <a:r>
                        <a:rPr lang="en-US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обсудить проблему с человеком, попавшим в схожую ситуацию (снять с себя всю ответственность).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4. Взаимоотношения с клиентами       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" sz="900" b="1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Самостоятельное скачивание из </a:t>
                      </a:r>
                      <a:r>
                        <a:rPr lang="ru-RU" sz="900" b="0" dirty="0" err="1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AppStore</a:t>
                      </a:r>
                      <a:r>
                        <a:rPr lang="en-US" sz="900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:</a:t>
                      </a: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 как напрямую, так и через рекламные ссылки;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интерфейс приложения; отзывы.</a:t>
                      </a:r>
                      <a:r>
                        <a:rPr lang="ru" sz="900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              </a:t>
                      </a:r>
                      <a:endParaRPr sz="900" b="0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1. Сегменты потребителей        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" sz="900" b="1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i="1" dirty="0">
                          <a:latin typeface="Century Gothic" panose="020B0502020202020204" pitchFamily="34" charset="0"/>
                        </a:rPr>
                        <a:t>Целевая аудитория</a:t>
                      </a:r>
                      <a:r>
                        <a:rPr lang="ru-RU" sz="900" dirty="0">
                          <a:latin typeface="Century Gothic" panose="020B0502020202020204" pitchFamily="34" charset="0"/>
                        </a:rPr>
                        <a:t>:</a:t>
                      </a:r>
                      <a:endParaRPr lang="en-US" sz="900" dirty="0">
                        <a:latin typeface="Century Gothic" panose="020B050202020202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dirty="0">
                          <a:latin typeface="Century Gothic" panose="020B0502020202020204" pitchFamily="34" charset="0"/>
                        </a:rPr>
                        <a:t>работающие женщины и мужчины от 30 до 45 лет из Москвы и Санкт-Петербурга</a:t>
                      </a:r>
                      <a:r>
                        <a:rPr lang="ru" sz="900" b="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endParaRPr lang="en-US" sz="900" b="1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i="1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Ключевой сегмент ЦА</a:t>
                      </a:r>
                      <a:r>
                        <a:rPr lang="ru-RU" sz="900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люди с тревожностью и депрессией.</a:t>
                      </a:r>
                      <a:endParaRPr sz="900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9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6. Ключевые ресурсы   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" sz="900" b="1" dirty="0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i="1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Ресурс времени</a:t>
                      </a: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: полгода;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i="1" dirty="0" err="1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agile</a:t>
                      </a:r>
                      <a:r>
                        <a:rPr lang="ru-RU" sz="900" b="1" i="1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-команда</a:t>
                      </a: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из 8 человек;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i="1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бюджет</a:t>
                      </a: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= деньги от инвесторов.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   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3. Каналы         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" sz="900" b="1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i="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Распространения</a:t>
                      </a: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: </a:t>
                      </a:r>
                      <a:r>
                        <a:rPr lang="ru-RU" sz="900" b="0" dirty="0" err="1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AppStore</a:t>
                      </a: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контекстная реклама </a:t>
                      </a:r>
                      <a:r>
                        <a:rPr lang="en-US" sz="900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-&gt;</a:t>
                      </a: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r>
                        <a:rPr lang="ru-RU" sz="900" b="0" dirty="0" err="1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AppStore</a:t>
                      </a: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 i="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коммуникации</a:t>
                      </a: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: </a:t>
                      </a:r>
                      <a:r>
                        <a:rPr lang="ru-RU" sz="900" b="0" i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мессенджеры</a:t>
                      </a: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, соцсети, </a:t>
                      </a:r>
                      <a:r>
                        <a:rPr lang="ru-RU" sz="900" b="0" dirty="0" err="1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email</a:t>
                      </a: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-рассылка.</a:t>
                      </a:r>
                      <a:r>
                        <a:rPr lang="ru" sz="900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       </a:t>
                      </a:r>
                      <a:endParaRPr sz="900" b="0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3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9. Структура расходов       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" sz="900" b="1" dirty="0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Зарплаты сотрудникам</a:t>
                      </a:r>
                      <a:r>
                        <a:rPr lang="en-US" sz="900" b="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разработка и поддержка приложения и его упаковки;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900" b="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написание лицензионного договора; маркетинг.</a:t>
                      </a:r>
                      <a:endParaRPr sz="900" b="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5. Потоки доходов</a:t>
                      </a:r>
                      <a:r>
                        <a:rPr lang="ru" sz="90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    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" sz="900" dirty="0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Платная подписка. </a:t>
                      </a:r>
                      <a:r>
                        <a:rPr lang="ru" sz="900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                                                                                                   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8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635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Состав MVP продукта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p98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C7998366-E46A-46A7-0573-97CA806D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53996"/>
              </p:ext>
            </p:extLst>
          </p:nvPr>
        </p:nvGraphicFramePr>
        <p:xfrm>
          <a:off x="355599" y="958459"/>
          <a:ext cx="8425542" cy="3591770"/>
        </p:xfrm>
        <a:graphic>
          <a:graphicData uri="http://schemas.openxmlformats.org/drawingml/2006/table">
            <a:tbl>
              <a:tblPr firstRow="1" bandRow="1">
                <a:tableStyleId>{C60EDFAA-F261-487D-AEA7-56B4B59DD33F}</a:tableStyleId>
              </a:tblPr>
              <a:tblGrid>
                <a:gridCol w="711201">
                  <a:extLst>
                    <a:ext uri="{9D8B030D-6E8A-4147-A177-3AD203B41FA5}">
                      <a16:colId xmlns:a16="http://schemas.microsoft.com/office/drawing/2014/main" val="23015245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1176093"/>
                    </a:ext>
                  </a:extLst>
                </a:gridCol>
                <a:gridCol w="5682341">
                  <a:extLst>
                    <a:ext uri="{9D8B030D-6E8A-4147-A177-3AD203B41FA5}">
                      <a16:colId xmlns:a16="http://schemas.microsoft.com/office/drawing/2014/main" val="1896761208"/>
                    </a:ext>
                  </a:extLst>
                </a:gridCol>
              </a:tblGrid>
              <a:tr h="837923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MVP 1.0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Главная ценность для клиентов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Можно получить 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“</a:t>
                      </a:r>
                      <a:r>
                        <a:rPr lang="ru-RU" dirty="0">
                          <a:latin typeface="Century Gothic" panose="020B0502020202020204" pitchFamily="34" charset="0"/>
                        </a:rPr>
                        <a:t>рецепт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”</a:t>
                      </a:r>
                      <a:r>
                        <a:rPr lang="ru-RU" dirty="0">
                          <a:latin typeface="Century Gothic" panose="020B0502020202020204" pitchFamily="34" charset="0"/>
                        </a:rPr>
                        <a:t> решения психологической проблемы, не обращаясь к психологу (на что не каждый способен отважиться)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726865"/>
                  </a:ext>
                </a:extLst>
              </a:tr>
              <a:tr h="11829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Что точно делает? </a:t>
                      </a:r>
                    </a:p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(Какой функционал включает в себя?)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Есть опросник, куда пользователь вводит свои данные, на основе которых ему даются рекомендации и демонстрируются справочные материалы.</a:t>
                      </a:r>
                    </a:p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Присутствуют вкладки с развлекательным контентом, дневником и соцсетью с чатом.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115571"/>
                  </a:ext>
                </a:extLst>
              </a:tr>
              <a:tr h="157089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Что точно не делает?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На данном этапе отсутствует возможность переписываться с другими пользователями в соцсети (необходимо обучить нейронную сеть оперативно фильтровать сообщения).</a:t>
                      </a:r>
                    </a:p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Также пока не внедрен </a:t>
                      </a:r>
                      <a:r>
                        <a:rPr lang="ru-RU" dirty="0" err="1">
                          <a:latin typeface="Century Gothic" panose="020B0502020202020204" pitchFamily="34" charset="0"/>
                        </a:rPr>
                        <a:t>трекер</a:t>
                      </a:r>
                      <a:r>
                        <a:rPr lang="ru-RU" dirty="0">
                          <a:latin typeface="Century Gothic" panose="020B0502020202020204" pitchFamily="34" charset="0"/>
                        </a:rPr>
                        <a:t> полезных дел – в дальнейшем он усилит работу по борьбе с проблемами пользователя.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5304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99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635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Продвижение продукта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99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9"/>
          <p:cNvSpPr txBox="1">
            <a:spLocks noGrp="1"/>
          </p:cNvSpPr>
          <p:nvPr>
            <p:ph type="body" idx="1"/>
          </p:nvPr>
        </p:nvSpPr>
        <p:spPr>
          <a:xfrm>
            <a:off x="219825" y="842975"/>
            <a:ext cx="82095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■"/>
            </a:pPr>
            <a:r>
              <a:rPr lang="ru" sz="13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Каналы продвижения продукта:</a:t>
            </a: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57C7F6C-78A9-A53B-8D44-309AF1BBB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85470"/>
              </p:ext>
            </p:extLst>
          </p:nvPr>
        </p:nvGraphicFramePr>
        <p:xfrm>
          <a:off x="1393371" y="1613807"/>
          <a:ext cx="6096000" cy="2336820"/>
        </p:xfrm>
        <a:graphic>
          <a:graphicData uri="http://schemas.openxmlformats.org/drawingml/2006/table">
            <a:tbl>
              <a:tblPr firstRow="1" bandRow="1">
                <a:tableStyleId>{C60EDFAA-F261-487D-AEA7-56B4B59DD33F}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71639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29345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100" b="1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Канал продвижения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100" b="1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Предполагаемая доля оплат, получаемая из канала (в %)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5345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1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1. </a:t>
                      </a:r>
                      <a:r>
                        <a:rPr lang="ru" sz="1100" u="none" strike="noStrike" cap="none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Приложения, которыми пользуются представители ЦА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strike="noStrike" cap="none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55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646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1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2. </a:t>
                      </a:r>
                      <a:r>
                        <a:rPr lang="ru" sz="1100" u="none" strike="noStrike" cap="none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Соцсети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strike="noStrike" cap="none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0165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r>
                        <a:rPr lang="ru" sz="11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. </a:t>
                      </a:r>
                      <a:r>
                        <a:rPr lang="ru-RU" sz="1100" u="none" strike="noStrike" cap="none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Подкасты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4287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1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4. </a:t>
                      </a:r>
                      <a:r>
                        <a:rPr lang="ru" sz="1100" u="none" strike="noStrike" cap="none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Вебинары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9120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1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5. </a:t>
                      </a:r>
                      <a:r>
                        <a:rPr lang="ru" sz="1100" u="none" strike="noStrike" cap="none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Адресные рассылки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strike="noStrike" cap="none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199456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0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635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Продуктовые метрики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100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00"/>
          <p:cNvSpPr txBox="1">
            <a:spLocks noGrp="1"/>
          </p:cNvSpPr>
          <p:nvPr>
            <p:ph type="body" idx="1"/>
          </p:nvPr>
        </p:nvSpPr>
        <p:spPr>
          <a:xfrm>
            <a:off x="219825" y="842975"/>
            <a:ext cx="81816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■"/>
            </a:pPr>
            <a:r>
              <a:rPr lang="ru" sz="13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Список основных продуктовых метрик ИТ-продукта:</a:t>
            </a: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396D5A7D-775A-9C34-6EE2-800B8B788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2217"/>
              </p:ext>
            </p:extLst>
          </p:nvPr>
        </p:nvGraphicFramePr>
        <p:xfrm>
          <a:off x="1737796" y="1476337"/>
          <a:ext cx="5668408" cy="2966720"/>
        </p:xfrm>
        <a:graphic>
          <a:graphicData uri="http://schemas.openxmlformats.org/drawingml/2006/table">
            <a:tbl>
              <a:tblPr firstRow="1" bandRow="1">
                <a:tableStyleId>{C60EDFAA-F261-487D-AEA7-56B4B59DD33F}</a:tableStyleId>
              </a:tblPr>
              <a:tblGrid>
                <a:gridCol w="749040">
                  <a:extLst>
                    <a:ext uri="{9D8B030D-6E8A-4147-A177-3AD203B41FA5}">
                      <a16:colId xmlns:a16="http://schemas.microsoft.com/office/drawing/2014/main" val="2319034995"/>
                    </a:ext>
                  </a:extLst>
                </a:gridCol>
                <a:gridCol w="4919368">
                  <a:extLst>
                    <a:ext uri="{9D8B030D-6E8A-4147-A177-3AD203B41FA5}">
                      <a16:colId xmlns:a16="http://schemas.microsoft.com/office/drawing/2014/main" val="11113615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ROI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1850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entury Gothic" panose="020B0502020202020204" pitchFamily="34" charset="0"/>
                        </a:rPr>
                        <a:t>возврат на инвестиции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63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063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entury Gothic" panose="020B0502020202020204" pitchFamily="34" charset="0"/>
                        </a:rPr>
                        <a:t>чистая прибыль = доходы - расходы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6864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u="sng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Метрика “Полярной звезды” – </a:t>
                      </a:r>
                      <a:r>
                        <a:rPr lang="en-US" b="1" u="sng" dirty="0">
                          <a:latin typeface="Century Gothic" panose="020B0502020202020204" pitchFamily="34" charset="0"/>
                        </a:rPr>
                        <a:t>User Acquisition</a:t>
                      </a:r>
                      <a:endParaRPr lang="ru-RU" b="1" u="sng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9010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entury Gothic" panose="020B0502020202020204" pitchFamily="34" charset="0"/>
                        </a:rPr>
                        <a:t>число привлеченных пользователей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4930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entury Gothic" panose="020B0502020202020204" pitchFamily="34" charset="0"/>
                        </a:rPr>
                        <a:t>CAC, Customer Acquisition Cost </a:t>
                      </a:r>
                      <a:endParaRPr lang="ru-RU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390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entury Gothic" panose="020B0502020202020204" pitchFamily="34" charset="0"/>
                        </a:rPr>
                        <a:t>Стоимость привлечения пользователя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4640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1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97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Резюме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p101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14;p88">
            <a:extLst>
              <a:ext uri="{FF2B5EF4-FFF2-40B4-BE49-F238E27FC236}">
                <a16:creationId xmlns:a16="http://schemas.microsoft.com/office/drawing/2014/main" id="{0C97555B-6244-7775-CB91-15C7D7BD335C}"/>
              </a:ext>
            </a:extLst>
          </p:cNvPr>
          <p:cNvSpPr txBox="1"/>
          <p:nvPr/>
        </p:nvSpPr>
        <p:spPr>
          <a:xfrm>
            <a:off x="219825" y="1110488"/>
            <a:ext cx="870435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Приложение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ru-RU" sz="180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Мобильный психолог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 </a:t>
            </a:r>
            <a:r>
              <a:rPr lang="ru-RU" sz="180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имеет все шансы на успех, т.к. у него нет конкурентов, обладающих схожим набором фич, а цена на подписку ниже, чем у других приложений схожей тематики. Также следует отметить, что наше приложение будет первым подобным продуктом на российском рынке.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Кроме того, у</a:t>
            </a:r>
            <a:r>
              <a:rPr lang="ru-RU" sz="180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читывая подсознательное отторжение у большей части граждан РФ мыслей обратиться к психологу при таких расстройствах и особенностях, как депрессия и тревожность, а также наличие общего тренда роста тревожности и увеличения спроса на антидепрессанты у россиян, у нашего продукта прослеживается особая актуальность.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9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97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2"/>
              <a:buFont typeface="Arial"/>
              <a:buNone/>
            </a:pPr>
            <a:r>
              <a:rPr lang="ru" dirty="0">
                <a:latin typeface="Century Gothic"/>
                <a:ea typeface="Century Gothic"/>
                <a:cs typeface="Century Gothic"/>
                <a:sym typeface="Century Gothic"/>
              </a:rPr>
              <a:t>Предпосылки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89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9"/>
          <p:cNvSpPr txBox="1">
            <a:spLocks noGrp="1"/>
          </p:cNvSpPr>
          <p:nvPr>
            <p:ph type="body" idx="1"/>
          </p:nvPr>
        </p:nvSpPr>
        <p:spPr>
          <a:xfrm>
            <a:off x="219825" y="842975"/>
            <a:ext cx="8612466" cy="281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■"/>
            </a:pPr>
            <a:r>
              <a:rPr lang="ru" sz="13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Актуальность: </a:t>
            </a:r>
            <a:r>
              <a:rPr lang="ru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реализация данного продукта позволит людям, которые страдают от легких психических расстройств и особенностей, </a:t>
            </a:r>
            <a:r>
              <a:rPr lang="ru-RU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но боятся пойти к психологу, получить помощь и обрести ментальное здоровье. Запуск продукта сможет удовлетворить спрос на услуги психологической помощи.</a:t>
            </a:r>
            <a:endParaRPr sz="13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■"/>
            </a:pPr>
            <a:r>
              <a:rPr lang="ru" sz="13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Проблемы: </a:t>
            </a:r>
            <a:r>
              <a:rPr lang="ru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депрессия, тревожность.</a:t>
            </a: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■"/>
            </a:pPr>
            <a:r>
              <a:rPr lang="ru" sz="13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Тренд: </a:t>
            </a:r>
            <a:r>
              <a:rPr lang="ru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рост тревожности россиян на фоне неопределенности.</a:t>
            </a:r>
            <a:endParaRPr sz="13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■"/>
            </a:pPr>
            <a:r>
              <a:rPr lang="ru" sz="13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Причина важности продукта: </a:t>
            </a:r>
            <a:r>
              <a:rPr lang="ru-RU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отторжение</a:t>
            </a:r>
            <a:r>
              <a:rPr lang="ru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идеи обратиться к психологу в подсознании многих людей в РФ.</a:t>
            </a:r>
            <a:endParaRPr sz="13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0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97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2"/>
              <a:buFont typeface="Arial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Содержание продукта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90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0"/>
          <p:cNvSpPr txBox="1">
            <a:spLocks noGrp="1"/>
          </p:cNvSpPr>
          <p:nvPr>
            <p:ph type="body" idx="1"/>
          </p:nvPr>
        </p:nvSpPr>
        <p:spPr>
          <a:xfrm>
            <a:off x="142569" y="1018540"/>
            <a:ext cx="8858861" cy="34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■"/>
            </a:pPr>
            <a:r>
              <a:rPr lang="ru" sz="13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Суть проекта: </a:t>
            </a:r>
            <a:r>
              <a:rPr lang="ru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мобильное приложение для оказания людям психологической помощи.</a:t>
            </a:r>
            <a:endParaRPr sz="13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■"/>
            </a:pPr>
            <a:r>
              <a:rPr lang="ru" sz="13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Суть конечного продукта: </a:t>
            </a:r>
            <a:r>
              <a:rPr lang="ru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мобильное приложение для оказания психологической помощи</a:t>
            </a:r>
            <a:r>
              <a:rPr lang="en-US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r>
              <a:rPr lang="ru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для женщин и мужчин старше 14 лет</a:t>
            </a:r>
            <a:r>
              <a:rPr lang="en-US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r>
              <a:rPr lang="ru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решает проблему снятия тревожности и борьбы с депрессией</a:t>
            </a:r>
            <a:r>
              <a:rPr lang="en-US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r>
              <a:rPr lang="ru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 отличие от конкурентов будет иметь сервис оказания скорой психологической помощи, а также собственную соцсеть.</a:t>
            </a: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■"/>
            </a:pPr>
            <a:r>
              <a:rPr lang="ru" sz="13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Технологический результат: </a:t>
            </a:r>
            <a:r>
              <a:rPr lang="ru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приложение с развлекательным контентом, дневником, справочным разделом психологической помощи, соцсетью, трекером полезных дел.</a:t>
            </a: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■"/>
            </a:pPr>
            <a:r>
              <a:rPr lang="ru" sz="13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Предпринимательский результат: </a:t>
            </a:r>
            <a:r>
              <a:rPr lang="ru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модель монетизации – подписка, </a:t>
            </a:r>
            <a:r>
              <a:rPr lang="en-US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ROI </a:t>
            </a:r>
            <a:r>
              <a:rPr lang="ru-RU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выйдет в ноль</a:t>
            </a:r>
            <a:r>
              <a:rPr lang="ru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через 6-9 месяцев.</a:t>
            </a: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■"/>
            </a:pPr>
            <a:r>
              <a:rPr lang="ru" sz="13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Стратегия развития продукта: </a:t>
            </a:r>
            <a:r>
              <a:rPr lang="ru" sz="13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проникновение на рынок.</a:t>
            </a:r>
            <a:endParaRPr sz="13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1"/>
          <p:cNvSpPr txBox="1">
            <a:spLocks noGrp="1"/>
          </p:cNvSpPr>
          <p:nvPr>
            <p:ph type="title"/>
          </p:nvPr>
        </p:nvSpPr>
        <p:spPr>
          <a:xfrm>
            <a:off x="355600" y="292100"/>
            <a:ext cx="8195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entury Gothic"/>
                <a:ea typeface="Century Gothic"/>
                <a:cs typeface="Century Gothic"/>
                <a:sym typeface="Century Gothic"/>
              </a:rPr>
              <a:t>Описание Персоны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91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7" name="Google Shape;337;p91"/>
          <p:cNvGraphicFramePr/>
          <p:nvPr>
            <p:extLst>
              <p:ext uri="{D42A27DB-BD31-4B8C-83A1-F6EECF244321}">
                <p14:modId xmlns:p14="http://schemas.microsoft.com/office/powerpoint/2010/main" val="953754652"/>
              </p:ext>
            </p:extLst>
          </p:nvPr>
        </p:nvGraphicFramePr>
        <p:xfrm>
          <a:off x="429887" y="1004215"/>
          <a:ext cx="8284225" cy="3367970"/>
        </p:xfrm>
        <a:graphic>
          <a:graphicData uri="http://schemas.openxmlformats.org/drawingml/2006/table">
            <a:tbl>
              <a:tblPr>
                <a:noFill/>
                <a:tableStyleId>{C60EDFAA-F261-487D-AEA7-56B4B59DD33F}</a:tableStyleId>
              </a:tblPr>
              <a:tblGrid>
                <a:gridCol w="33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1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1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Род занятий (деятельность)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Человек с доходом выше среднего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1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Пол и возраст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Женщина, 35 лет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 каком городе/стране проживает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Санкт-Петербург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1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Какая боль/проблемы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Тревожность, депрессия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1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Приоритеты и жизненные ценности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Забота о себе и близких, здоровье, саморазвитие, семья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1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 каких соц.сетях находится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Instagram</a:t>
                      </a:r>
                      <a:r>
                        <a:rPr lang="ru-RU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, </a:t>
                      </a:r>
                      <a:r>
                        <a:rPr lang="en-US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Telegram</a:t>
                      </a:r>
                      <a:r>
                        <a:rPr lang="ru-RU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– ежедневно, ВК – один-два раза в неделю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1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Как представляет себе решение своей проблемы</a:t>
                      </a:r>
                      <a:endParaRPr sz="11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Получить психологическую помощь, найти корень проблемы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1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Главный страх</a:t>
                      </a:r>
                      <a:endParaRPr sz="11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Осуждение похода к психологу со стороны общественности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1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Как изменится жизнь после решения проблемы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Будет чувствовать себя свободнее, более уверенно и комфортно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2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97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Рынок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3" name="Google Shape;343;p92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2"/>
          <p:cNvSpPr txBox="1">
            <a:spLocks noGrp="1"/>
          </p:cNvSpPr>
          <p:nvPr>
            <p:ph type="body" idx="1"/>
          </p:nvPr>
        </p:nvSpPr>
        <p:spPr>
          <a:xfrm>
            <a:off x="219825" y="842975"/>
            <a:ext cx="82935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■"/>
            </a:pPr>
            <a:r>
              <a:rPr lang="ru" sz="13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Размер своего рынка (</a:t>
            </a:r>
            <a:r>
              <a:rPr lang="ru" sz="1300" b="1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TAM/SOM/SAM: </a:t>
            </a:r>
            <a:r>
              <a:rPr lang="ru" sz="13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потенциальная, доступная, фактическая). </a:t>
            </a: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45" name="Google Shape;345;p92"/>
          <p:cNvGraphicFramePr/>
          <p:nvPr>
            <p:extLst>
              <p:ext uri="{D42A27DB-BD31-4B8C-83A1-F6EECF244321}">
                <p14:modId xmlns:p14="http://schemas.microsoft.com/office/powerpoint/2010/main" val="2027179011"/>
              </p:ext>
            </p:extLst>
          </p:nvPr>
        </p:nvGraphicFramePr>
        <p:xfrm>
          <a:off x="586059" y="1570747"/>
          <a:ext cx="8148350" cy="2777900"/>
        </p:xfrm>
        <a:graphic>
          <a:graphicData uri="http://schemas.openxmlformats.org/drawingml/2006/table">
            <a:tbl>
              <a:tblPr bandRow="1">
                <a:noFill/>
                <a:tableStyleId>{807AB201-BE74-4160-8C9F-CF01ED1680BA}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Емкость</a:t>
                      </a:r>
                      <a:endParaRPr sz="1100" b="1" dirty="0">
                        <a:solidFill>
                          <a:srgbClr val="202122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Описание показателя</a:t>
                      </a:r>
                      <a:endParaRPr sz="1100" b="1">
                        <a:solidFill>
                          <a:srgbClr val="202122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Значение показателя</a:t>
                      </a:r>
                      <a:endParaRPr sz="1100" b="1">
                        <a:solidFill>
                          <a:srgbClr val="202122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Потенциальная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Сколько всего представителей </a:t>
                      </a:r>
                      <a:r>
                        <a:rPr lang="ru-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целевой аудитории</a:t>
                      </a:r>
                      <a:r>
                        <a:rPr lang="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 в РФ?</a:t>
                      </a:r>
                      <a:endParaRPr sz="1100" dirty="0">
                        <a:solidFill>
                          <a:srgbClr val="202122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TAM = </a:t>
                      </a:r>
                      <a:r>
                        <a:rPr lang="ru-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1 502 432 человека</a:t>
                      </a:r>
                      <a:endParaRPr lang="en-US" sz="1100" dirty="0">
                        <a:solidFill>
                          <a:srgbClr val="202122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Доступная</a:t>
                      </a:r>
                      <a:endParaRPr sz="1100">
                        <a:solidFill>
                          <a:srgbClr val="202122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Сколько из них потенциально могут купить ваш продукт, учитывая текущую конкуренцию, и тот факт, что многие из них вышли на рынок раньше вас?  Обоснуйте вашу цифру. А сколько вы думаете должна стоить годовая подписка на пользование вашего приложения? Умножьте количество пользователей на стоимость годовой подписки. Определите цифру в рублях.</a:t>
                      </a:r>
                      <a:endParaRPr sz="1100" dirty="0">
                        <a:solidFill>
                          <a:srgbClr val="202122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SAM = </a:t>
                      </a:r>
                      <a:r>
                        <a:rPr lang="ru-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13 561 человек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- 0.9 % от </a:t>
                      </a:r>
                      <a:r>
                        <a:rPr lang="en-US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TAM</a:t>
                      </a:r>
                      <a:endParaRPr lang="ru-RU" sz="1100" dirty="0">
                        <a:solidFill>
                          <a:srgbClr val="202122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Стоимость годовой подписки </a:t>
                      </a:r>
                      <a:r>
                        <a:rPr lang="ru-RU" sz="1100" b="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должна быть не менее 118 </a:t>
                      </a:r>
                      <a:r>
                        <a:rPr lang="ru-RU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Arial"/>
                          <a:cs typeface="Arial"/>
                          <a:sym typeface="Arial"/>
                        </a:rPr>
                        <a:t>₽</a:t>
                      </a:r>
                      <a:r>
                        <a:rPr lang="ru-RU" sz="1100" b="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.</a:t>
                      </a:r>
                      <a:endParaRPr lang="en-US" sz="1100" b="0" dirty="0">
                        <a:solidFill>
                          <a:srgbClr val="202122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Фактическая</a:t>
                      </a:r>
                      <a:endParaRPr sz="1100" dirty="0">
                        <a:solidFill>
                          <a:srgbClr val="202122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Сколько из них могут купить ваш продукт в первый год после его выхода на рынок с учетом пока еще ограниченного функционала, учитывая текущую конкуренцию? Обоснуйте свою цифру. А сколько вы думаете должна стоить годовая подписка на пользование вашего приложения? Умножьте количество пользователей на стоимость годовой подписки. Определите цифру в рублях.</a:t>
                      </a:r>
                      <a:endParaRPr sz="1100" dirty="0">
                        <a:solidFill>
                          <a:srgbClr val="202122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SOM = </a:t>
                      </a:r>
                      <a:r>
                        <a:rPr lang="ru-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r>
                        <a:rPr lang="en-US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r>
                        <a:rPr lang="ru-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356 человек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- 0.09 % от </a:t>
                      </a:r>
                      <a:r>
                        <a:rPr lang="en-US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TAM</a:t>
                      </a:r>
                      <a:endParaRPr lang="ru-RU" sz="1100" dirty="0">
                        <a:solidFill>
                          <a:srgbClr val="202122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Стоимость годовой подписки </a:t>
                      </a:r>
                      <a:r>
                        <a:rPr lang="ru-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должна быть </a:t>
                      </a:r>
                      <a:r>
                        <a:rPr lang="ru-RU" sz="1100" b="1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не менее 1180 </a:t>
                      </a:r>
                      <a:r>
                        <a:rPr lang="ru-RU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Arial"/>
                          <a:cs typeface="Arial"/>
                          <a:sym typeface="Arial"/>
                        </a:rPr>
                        <a:t>₽</a:t>
                      </a:r>
                      <a:r>
                        <a:rPr lang="ru-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, т.е. </a:t>
                      </a:r>
                      <a:r>
                        <a:rPr lang="ru-RU" sz="1100" b="1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не менее 99 </a:t>
                      </a:r>
                      <a:r>
                        <a:rPr lang="ru-RU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Arial"/>
                          <a:cs typeface="Arial"/>
                          <a:sym typeface="Arial"/>
                        </a:rPr>
                        <a:t>₽</a:t>
                      </a:r>
                      <a:r>
                        <a:rPr lang="ru-RU" sz="1100" b="1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 в месяц</a:t>
                      </a:r>
                      <a:r>
                        <a:rPr lang="ru-RU" sz="1100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Назначим стоимость подписки 199 </a:t>
                      </a:r>
                      <a:r>
                        <a:rPr lang="ru-RU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Arial"/>
                          <a:cs typeface="Arial"/>
                          <a:sym typeface="Arial"/>
                        </a:rPr>
                        <a:t>₽</a:t>
                      </a:r>
                      <a:r>
                        <a:rPr lang="ru-RU" sz="1100" b="1" dirty="0">
                          <a:solidFill>
                            <a:srgbClr val="202122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 в месяц.</a:t>
                      </a:r>
                      <a:endParaRPr lang="en-US" sz="1100" b="1" dirty="0">
                        <a:solidFill>
                          <a:srgbClr val="202122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3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97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entury Gothic"/>
                <a:ea typeface="Century Gothic"/>
                <a:cs typeface="Century Gothic"/>
                <a:sym typeface="Century Gothic"/>
              </a:rPr>
              <a:t>Ключевые конкуренты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93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93"/>
          <p:cNvSpPr txBox="1">
            <a:spLocks noGrp="1"/>
          </p:cNvSpPr>
          <p:nvPr>
            <p:ph type="body" idx="1"/>
          </p:nvPr>
        </p:nvSpPr>
        <p:spPr>
          <a:xfrm>
            <a:off x="241596" y="668450"/>
            <a:ext cx="8293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■"/>
            </a:pPr>
            <a:r>
              <a:rPr lang="ru" sz="13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Сравнение характеристик продукта и продуктов конкурентов:</a:t>
            </a: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A6EFCDF-802E-7F28-173C-2FA228B03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21271"/>
              </p:ext>
            </p:extLst>
          </p:nvPr>
        </p:nvGraphicFramePr>
        <p:xfrm>
          <a:off x="856343" y="1209349"/>
          <a:ext cx="7216115" cy="3098800"/>
        </p:xfrm>
        <a:graphic>
          <a:graphicData uri="http://schemas.openxmlformats.org/drawingml/2006/table">
            <a:tbl>
              <a:tblPr firstRow="1" bandRow="1">
                <a:tableStyleId>{C60EDFAA-F261-487D-AEA7-56B4B59DD33F}</a:tableStyleId>
              </a:tblPr>
              <a:tblGrid>
                <a:gridCol w="2339315">
                  <a:extLst>
                    <a:ext uri="{9D8B030D-6E8A-4147-A177-3AD203B41FA5}">
                      <a16:colId xmlns:a16="http://schemas.microsoft.com/office/drawing/2014/main" val="25126272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872889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1219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227801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5844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Критерии</a:t>
                      </a:r>
                      <a:endParaRPr sz="1100" b="1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Наш </a:t>
                      </a:r>
                      <a:r>
                        <a:rPr lang="ru" sz="1100" b="1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Продук</a:t>
                      </a:r>
                      <a:r>
                        <a:rPr lang="ru-RU" sz="1100" b="1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т –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Мобильный психолог</a:t>
                      </a:r>
                      <a:endParaRPr sz="1100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Arial"/>
                          <a:cs typeface="Arial"/>
                          <a:sym typeface="Arial"/>
                        </a:rPr>
                        <a:t>DBT Diary Card and Skills Coach</a:t>
                      </a:r>
                      <a:endParaRPr sz="1100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Arial"/>
                          <a:cs typeface="Arial"/>
                          <a:sym typeface="Arial"/>
                        </a:rPr>
                        <a:t>Happify</a:t>
                      </a:r>
                      <a:endParaRPr sz="1100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Arial"/>
                          <a:cs typeface="Arial"/>
                          <a:sym typeface="Arial"/>
                        </a:rPr>
                        <a:t>Breathe2Relax</a:t>
                      </a:r>
                      <a:endParaRPr lang="en-US" sz="1100" b="1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 anchor="ctr"/>
                </a:tc>
                <a:extLst>
                  <a:ext uri="{0D108BD9-81ED-4DB2-BD59-A6C34878D82A}">
                    <a16:rowId xmlns:a16="http://schemas.microsoft.com/office/drawing/2014/main" val="345726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0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Наличие развлекательного контента</a:t>
                      </a:r>
                      <a:endParaRPr sz="1100" b="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+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+</a:t>
                      </a: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+</a:t>
                      </a: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+</a:t>
                      </a:r>
                    </a:p>
                  </a:txBody>
                  <a:tcPr marL="27450" marR="27450" marT="0" marB="0" anchor="ctr"/>
                </a:tc>
                <a:extLst>
                  <a:ext uri="{0D108BD9-81ED-4DB2-BD59-A6C34878D82A}">
                    <a16:rowId xmlns:a16="http://schemas.microsoft.com/office/drawing/2014/main" val="290366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100" b="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Дневник</a:t>
                      </a:r>
                      <a:endParaRPr sz="1100" b="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+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+</a:t>
                      </a: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-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-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extLst>
                  <a:ext uri="{0D108BD9-81ED-4DB2-BD59-A6C34878D82A}">
                    <a16:rowId xmlns:a16="http://schemas.microsoft.com/office/drawing/2014/main" val="398517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Справочный раздел</a:t>
                      </a:r>
                      <a:endParaRPr lang="ru-RU" sz="1100" b="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+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+</a:t>
                      </a: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-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-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extLst>
                  <a:ext uri="{0D108BD9-81ED-4DB2-BD59-A6C34878D82A}">
                    <a16:rowId xmlns:a16="http://schemas.microsoft.com/office/drawing/2014/main" val="303969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100" b="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Соцсеть</a:t>
                      </a:r>
                      <a:endParaRPr sz="1100" b="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+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-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-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-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extLst>
                  <a:ext uri="{0D108BD9-81ED-4DB2-BD59-A6C34878D82A}">
                    <a16:rowId xmlns:a16="http://schemas.microsoft.com/office/drawing/2014/main" val="104394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Скорая психологическая помощь</a:t>
                      </a:r>
                      <a:endParaRPr lang="ru-RU" sz="1100" b="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+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-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-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-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extLst>
                  <a:ext uri="{0D108BD9-81ED-4DB2-BD59-A6C34878D82A}">
                    <a16:rowId xmlns:a16="http://schemas.microsoft.com/office/drawing/2014/main" val="404024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100" b="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С</a:t>
                      </a:r>
                      <a:r>
                        <a:rPr lang="ru" sz="1100" b="0" u="none" strike="noStrike" cap="none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тоимость ежемесячной подписки</a:t>
                      </a:r>
                      <a:endParaRPr sz="1100" b="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199 </a:t>
                      </a:r>
                      <a:r>
                        <a:rPr lang="ru-RU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Arial"/>
                          <a:cs typeface="Arial"/>
                          <a:sym typeface="Arial"/>
                        </a:rPr>
                        <a:t>₽</a:t>
                      </a:r>
                      <a:endParaRPr sz="1100" b="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Century Gothic" panose="020B0502020202020204" pitchFamily="34" charset="0"/>
                        </a:rPr>
                        <a:t>$</a:t>
                      </a: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4.99</a:t>
                      </a:r>
                      <a:r>
                        <a:rPr lang="en-US" sz="1100" b="0" dirty="0">
                          <a:latin typeface="Century Gothic" panose="020B0502020202020204" pitchFamily="34" charset="0"/>
                        </a:rPr>
                        <a:t> /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310 </a:t>
                      </a:r>
                      <a:r>
                        <a:rPr lang="ru-RU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Arial"/>
                          <a:cs typeface="Arial"/>
                          <a:sym typeface="Arial"/>
                        </a:rPr>
                        <a:t>₽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Century Gothic" panose="020B0502020202020204" pitchFamily="34" charset="0"/>
                        </a:rPr>
                        <a:t>free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Century Gothic" panose="020B0502020202020204" pitchFamily="34" charset="0"/>
                        </a:rPr>
                        <a:t>free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extLst>
                  <a:ext uri="{0D108BD9-81ED-4DB2-BD59-A6C34878D82A}">
                    <a16:rowId xmlns:a16="http://schemas.microsoft.com/office/drawing/2014/main" val="183203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В</a:t>
                      </a:r>
                      <a:r>
                        <a:rPr lang="ru-RU" sz="1100" dirty="0">
                          <a:latin typeface="Century Gothic" panose="020B0502020202020204" pitchFamily="34" charset="0"/>
                        </a:rPr>
                        <a:t>озможность оплаты картами российских банков </a:t>
                      </a:r>
                      <a:r>
                        <a:rPr lang="ru-RU" sz="11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ru-RU" sz="1100" b="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+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-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-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 panose="020B0502020202020204" pitchFamily="34" charset="0"/>
                        </a:rPr>
                        <a:t>-</a:t>
                      </a:r>
                      <a:endParaRPr sz="1100" b="0" dirty="0">
                        <a:latin typeface="Century Gothic" panose="020B0502020202020204" pitchFamily="34" charset="0"/>
                      </a:endParaRPr>
                    </a:p>
                  </a:txBody>
                  <a:tcPr marL="27450" marR="27450" marT="0" marB="0" anchor="ctr"/>
                </a:tc>
                <a:extLst>
                  <a:ext uri="{0D108BD9-81ED-4DB2-BD59-A6C34878D82A}">
                    <a16:rowId xmlns:a16="http://schemas.microsoft.com/office/drawing/2014/main" val="24438974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A39D8698-BB14-11D6-D3CA-3461B8762628}"/>
              </a:ext>
            </a:extLst>
          </p:cNvPr>
          <p:cNvCxnSpPr>
            <a:cxnSpLocks/>
          </p:cNvCxnSpPr>
          <p:nvPr/>
        </p:nvCxnSpPr>
        <p:spPr>
          <a:xfrm flipH="1" flipV="1">
            <a:off x="3463343" y="3495880"/>
            <a:ext cx="1643820" cy="3336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01F68D9A-969C-8A8D-412B-F91880D4974B}"/>
              </a:ext>
            </a:extLst>
          </p:cNvPr>
          <p:cNvCxnSpPr>
            <a:cxnSpLocks/>
          </p:cNvCxnSpPr>
          <p:nvPr/>
        </p:nvCxnSpPr>
        <p:spPr>
          <a:xfrm flipH="1" flipV="1">
            <a:off x="5838971" y="3516877"/>
            <a:ext cx="978659" cy="1540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D85E6545-D105-1DCA-19B9-93B9E89FBE3D}"/>
              </a:ext>
            </a:extLst>
          </p:cNvPr>
          <p:cNvCxnSpPr>
            <a:cxnSpLocks/>
          </p:cNvCxnSpPr>
          <p:nvPr/>
        </p:nvCxnSpPr>
        <p:spPr>
          <a:xfrm flipV="1">
            <a:off x="2684310" y="3518574"/>
            <a:ext cx="779033" cy="312626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45C9360-00E5-9845-020D-9E7DD9FE9F1F}"/>
              </a:ext>
            </a:extLst>
          </p:cNvPr>
          <p:cNvCxnSpPr>
            <a:cxnSpLocks/>
          </p:cNvCxnSpPr>
          <p:nvPr/>
        </p:nvCxnSpPr>
        <p:spPr>
          <a:xfrm flipV="1">
            <a:off x="5112285" y="3518574"/>
            <a:ext cx="726686" cy="312626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D5287D6-B4AE-05D0-0B6B-90CA3B8E9665}"/>
              </a:ext>
            </a:extLst>
          </p:cNvPr>
          <p:cNvCxnSpPr>
            <a:cxnSpLocks/>
          </p:cNvCxnSpPr>
          <p:nvPr/>
        </p:nvCxnSpPr>
        <p:spPr>
          <a:xfrm flipV="1">
            <a:off x="6817630" y="3518573"/>
            <a:ext cx="1328769" cy="149989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E35DC1A-FF33-8B71-EDEE-4740F010DE7A}"/>
              </a:ext>
            </a:extLst>
          </p:cNvPr>
          <p:cNvCxnSpPr>
            <a:cxnSpLocks/>
          </p:cNvCxnSpPr>
          <p:nvPr/>
        </p:nvCxnSpPr>
        <p:spPr>
          <a:xfrm>
            <a:off x="1908732" y="3831200"/>
            <a:ext cx="77557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Google Shape;358;p94">
            <a:extLst>
              <a:ext uri="{FF2B5EF4-FFF2-40B4-BE49-F238E27FC236}">
                <a16:creationId xmlns:a16="http://schemas.microsoft.com/office/drawing/2014/main" id="{759EF5A0-397B-944C-3F58-D1C0F7ABBC9F}"/>
              </a:ext>
            </a:extLst>
          </p:cNvPr>
          <p:cNvSpPr txBox="1">
            <a:spLocks/>
          </p:cNvSpPr>
          <p:nvPr/>
        </p:nvSpPr>
        <p:spPr>
          <a:xfrm>
            <a:off x="355600" y="368300"/>
            <a:ext cx="839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CJM (</a:t>
            </a:r>
            <a:r>
              <a:rPr lang="ru-RU">
                <a:latin typeface="Century Gothic"/>
                <a:ea typeface="Century Gothic"/>
                <a:cs typeface="Century Gothic"/>
                <a:sym typeface="Century Gothic"/>
              </a:rPr>
              <a:t>карта пользовательского пути) </a:t>
            </a:r>
            <a:endParaRPr lang="ru-RU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7" name="Google Shape;360;p94">
            <a:extLst>
              <a:ext uri="{FF2B5EF4-FFF2-40B4-BE49-F238E27FC236}">
                <a16:creationId xmlns:a16="http://schemas.microsoft.com/office/drawing/2014/main" id="{A51CDC47-3498-83FF-CB2F-8DCD481608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6010023"/>
              </p:ext>
            </p:extLst>
          </p:nvPr>
        </p:nvGraphicFramePr>
        <p:xfrm>
          <a:off x="471050" y="827644"/>
          <a:ext cx="8275850" cy="3893763"/>
        </p:xfrm>
        <a:graphic>
          <a:graphicData uri="http://schemas.openxmlformats.org/drawingml/2006/table">
            <a:tbl>
              <a:tblPr>
                <a:noFill/>
                <a:tableStyleId>{9D62F26D-6A8B-46C9-8470-45EC4B199011}</a:tableStyleId>
              </a:tblPr>
              <a:tblGrid>
                <a:gridCol w="8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9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Этап</a:t>
                      </a:r>
                      <a:endParaRPr sz="800" b="1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800" b="1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Осознание потребности</a:t>
                      </a:r>
                      <a:endParaRPr sz="8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800" b="1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Мотивация</a:t>
                      </a:r>
                      <a:endParaRPr sz="8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800" b="1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Обдумывание</a:t>
                      </a:r>
                      <a:endParaRPr sz="8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800" b="1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Поиск</a:t>
                      </a:r>
                      <a:endParaRPr sz="8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800" b="1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Изучение и сравнение</a:t>
                      </a:r>
                      <a:endParaRPr sz="8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800" b="1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Подписка</a:t>
                      </a:r>
                      <a:endParaRPr sz="8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Цель</a:t>
                      </a:r>
                      <a:endParaRPr sz="8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Понять себя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Снять тревожность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Понять, получится ли справиться с проблемой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Определить лучший для себя способ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Изучить характеристики приложений и определить оптимальное для себя 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Получить доступ к </a:t>
                      </a: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“</a:t>
                      </a: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рецепту</a:t>
                      </a: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”</a:t>
                      </a: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решения проблемы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Действия</a:t>
                      </a:r>
                      <a:endParaRPr sz="800" b="1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Умственная работа на осознание себя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Настроить себя, что необходимо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решить проблему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Умственная работа на понимание своих сил, желаний и возможностей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Поиск информации, ее обдумывание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Изучение сферы (поиск, скачивание и проверка приложений), сравнение характеристик приложений-финалистов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Оплата подписки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Ожидания, мысли и вопросы</a:t>
                      </a:r>
                      <a:endParaRPr sz="8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Прийти к осознанию себя и своих проблем.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‘</a:t>
                      </a: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Есть ли проблема?</a:t>
                      </a: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’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Волнение – </a:t>
                      </a: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‘</a:t>
                      </a: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получится ли</a:t>
                      </a: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’</a:t>
                      </a: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 </a:t>
                      </a: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воодушевление </a:t>
                      </a: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‘</a:t>
                      </a: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это может получиться</a:t>
                      </a: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’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Прийти к правильному решению.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‘</a:t>
                      </a: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Попробовать надо</a:t>
                      </a: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’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Определение оптимального способа (наиболее простого) решить проблему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Определить наиболее важные для себя параметры, найти приложение с наименьшим числом </a:t>
                      </a: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‘</a:t>
                      </a: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–</a:t>
                      </a: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’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Облегчение – выбирать больше не нужно, только следовать рекомендациям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4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Эмоции</a:t>
                      </a:r>
                      <a:endParaRPr sz="8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Барьеры/ проблемы/ боли</a:t>
                      </a:r>
                      <a:endParaRPr sz="800" b="1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Тяжело начать работу по осознанию своего внутреннего </a:t>
                      </a: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‘</a:t>
                      </a: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Я</a:t>
                      </a: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’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Сложно настроить себя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Непонимание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себя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Трудность и </a:t>
                      </a: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“</a:t>
                      </a: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непонятность</a:t>
                      </a:r>
                      <a:r>
                        <a:rPr lang="en-US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”</a:t>
                      </a: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среды поиска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Большое число приложений, трудность выбора, страх перед неправильным выбором</a:t>
                      </a: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Вдруг все будет не так просто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B41240-BD75-5C66-4C44-966F425A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507" y="3612967"/>
            <a:ext cx="437607" cy="4364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ACEB9D-E2A3-4B81-B706-32727BAFD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660" y="3299770"/>
            <a:ext cx="437608" cy="4376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CF9D3F-A10B-646C-E12C-DA700118E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010" y="3452120"/>
            <a:ext cx="437608" cy="43760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965D3FF-8F5F-8262-A86F-DBE472808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826" y="3452120"/>
            <a:ext cx="437608" cy="43760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B39A6DC-00B0-A235-ECF9-FFB22554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95" y="3299770"/>
            <a:ext cx="437608" cy="437608"/>
          </a:xfrm>
          <a:prstGeom prst="rect">
            <a:avLst/>
          </a:prstGeom>
        </p:spPr>
      </p:pic>
      <p:sp>
        <p:nvSpPr>
          <p:cNvPr id="15" name="Google Shape;359;p94">
            <a:extLst>
              <a:ext uri="{FF2B5EF4-FFF2-40B4-BE49-F238E27FC236}">
                <a16:creationId xmlns:a16="http://schemas.microsoft.com/office/drawing/2014/main" id="{9D9364DB-5321-A6E6-2475-7945AAF45A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11709" y="4744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D7E7609-7AAB-2A3F-2A0D-E6500D86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167" y="3299770"/>
            <a:ext cx="437608" cy="43760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A60A18-FE7A-2BFD-6DA9-8481207FC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360" y="3612967"/>
            <a:ext cx="437607" cy="43646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DAABDAF-8980-4DA8-E14A-AB7F23E7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29" y="3612967"/>
            <a:ext cx="437607" cy="43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2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5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95"/>
          <p:cNvSpPr txBox="1"/>
          <p:nvPr/>
        </p:nvSpPr>
        <p:spPr>
          <a:xfrm>
            <a:off x="352575" y="385763"/>
            <a:ext cx="497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UVP/USP</a:t>
            </a:r>
            <a:r>
              <a:rPr lang="en-US" sz="2000" b="1" dirty="0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ru-RU" sz="2000" b="1" dirty="0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Слоган</a:t>
            </a:r>
            <a:endParaRPr sz="1600" b="1" dirty="0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68" name="Google Shape;368;p95"/>
          <p:cNvGraphicFramePr/>
          <p:nvPr>
            <p:extLst>
              <p:ext uri="{D42A27DB-BD31-4B8C-83A1-F6EECF244321}">
                <p14:modId xmlns:p14="http://schemas.microsoft.com/office/powerpoint/2010/main" val="1961303458"/>
              </p:ext>
            </p:extLst>
          </p:nvPr>
        </p:nvGraphicFramePr>
        <p:xfrm>
          <a:off x="1213337" y="1604550"/>
          <a:ext cx="6717325" cy="1934400"/>
        </p:xfrm>
        <a:graphic>
          <a:graphicData uri="http://schemas.openxmlformats.org/drawingml/2006/table">
            <a:tbl>
              <a:tblPr>
                <a:noFill/>
                <a:tableStyleId>{72B43F10-3FA6-4BD3-B6EA-624F2A51FB9D}</a:tableStyleId>
              </a:tblPr>
              <a:tblGrid>
                <a:gridCol w="96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11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UVP</a:t>
                      </a:r>
                      <a:endParaRPr sz="11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-RU" sz="1200" b="1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Поможем Вам снять тревожность, не прибегая к помощи психологов!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11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USP </a:t>
                      </a:r>
                      <a:endParaRPr sz="11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-RU" sz="1200" b="1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Приложение, которое сэкономит Ваши траты на психолога</a:t>
                      </a:r>
                      <a:endParaRPr sz="12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11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Слоган</a:t>
                      </a:r>
                      <a:endParaRPr sz="11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“</a:t>
                      </a:r>
                      <a:r>
                        <a:rPr lang="ru-RU" sz="1200" b="1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Ваш первый шаг на пути к ментальному здоровью!</a:t>
                      </a:r>
                      <a:r>
                        <a:rPr lang="en-US" sz="1200" b="1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”</a:t>
                      </a:r>
                      <a:endParaRPr sz="12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6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96"/>
          <p:cNvSpPr txBox="1"/>
          <p:nvPr/>
        </p:nvSpPr>
        <p:spPr>
          <a:xfrm>
            <a:off x="352575" y="385763"/>
            <a:ext cx="497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Ценностное предложение</a:t>
            </a:r>
            <a:endParaRPr sz="1600" b="1" dirty="0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75" name="Google Shape;375;p96"/>
          <p:cNvGraphicFramePr/>
          <p:nvPr>
            <p:extLst>
              <p:ext uri="{D42A27DB-BD31-4B8C-83A1-F6EECF244321}">
                <p14:modId xmlns:p14="http://schemas.microsoft.com/office/powerpoint/2010/main" val="57955081"/>
              </p:ext>
            </p:extLst>
          </p:nvPr>
        </p:nvGraphicFramePr>
        <p:xfrm>
          <a:off x="523100" y="878363"/>
          <a:ext cx="8097800" cy="3675625"/>
        </p:xfrm>
        <a:graphic>
          <a:graphicData uri="http://schemas.openxmlformats.org/drawingml/2006/table">
            <a:tbl>
              <a:tblPr>
                <a:noFill/>
                <a:tableStyleId>{9D62F26D-6A8B-46C9-8470-45EC4B199011}</a:tableStyleId>
              </a:tblPr>
              <a:tblGrid>
                <a:gridCol w="162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168">
                  <a:extLst>
                    <a:ext uri="{9D8B030D-6E8A-4147-A177-3AD203B41FA5}">
                      <a16:colId xmlns:a16="http://schemas.microsoft.com/office/drawing/2014/main" val="798342135"/>
                    </a:ext>
                  </a:extLst>
                </a:gridCol>
              </a:tblGrid>
              <a:tr h="1047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Выгода: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</a:t>
                      </a:r>
                      <a:r>
                        <a:rPr lang="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омогает найти пути решения проблемы </a:t>
                      </a:r>
                      <a:r>
                        <a:rPr lang="ru" sz="11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без обращения к </a:t>
                      </a:r>
                      <a:r>
                        <a:rPr lang="en-US" sz="11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‘</a:t>
                      </a:r>
                      <a:r>
                        <a:rPr lang="ru" sz="11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психологу-человеку</a:t>
                      </a:r>
                      <a:r>
                        <a:rPr lang="en-US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’</a:t>
                      </a:r>
                      <a:endParaRPr sz="1100" b="1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Впечатления: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</a:t>
                      </a:r>
                      <a:r>
                        <a:rPr lang="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блегчение,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Р</a:t>
                      </a:r>
                      <a:r>
                        <a:rPr lang="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адость,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У</a:t>
                      </a:r>
                      <a:r>
                        <a:rPr lang="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веренность,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</a:t>
                      </a:r>
                      <a:r>
                        <a:rPr lang="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вобода,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</a:t>
                      </a:r>
                      <a:r>
                        <a:rPr lang="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омфорт.</a:t>
                      </a:r>
                      <a:endParaRPr sz="1100" b="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Характеристики: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ru-RU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Помогает снять напряжение путем погружения в развлекательный контент.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ru-RU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Помогает понять, какая именно у </a:t>
                      </a:r>
                      <a:r>
                        <a:rPr lang="ru-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Вас проблема.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ru-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Помогает найти пути решения проблемы.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ru-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Позволяет найти людей, с которыми можно обсудить проблему.</a:t>
                      </a:r>
                      <a:endParaRPr sz="1100" b="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75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Продукт: </a:t>
                      </a:r>
                      <a:r>
                        <a:rPr lang="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мобильное приложение для снятия тревожности и стресса, получения психологических рекомендаций.</a:t>
                      </a:r>
                      <a:endParaRPr sz="1100" b="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75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Идеальный клиент: </a:t>
                      </a:r>
                      <a:r>
                        <a:rPr lang="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работающие женщина или мужчина 30-45 лет, доход выше среднего (от 70 тыс. </a:t>
                      </a:r>
                      <a:r>
                        <a:rPr lang="ru-RU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Arial"/>
                          <a:cs typeface="Arial"/>
                          <a:sym typeface="Arial"/>
                        </a:rPr>
                        <a:t>₽)</a:t>
                      </a:r>
                      <a:endParaRPr sz="1100" b="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Клиент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Желания: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Быть счастливой, чувствовать свободу и большую уверенность в себе</a:t>
                      </a:r>
                      <a:endParaRPr sz="1100" b="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Потребности: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Получать помощь, сравнимую по эффективности с психологической</a:t>
                      </a:r>
                      <a:endParaRPr sz="1100" b="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Страхи: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Запустить свое состояние, в результате чего ментальное здоровье будет подорвано</a:t>
                      </a:r>
                      <a:endParaRPr sz="1100" b="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Заменители: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Пойти к психологу (но это страшно </a:t>
                      </a:r>
                      <a:r>
                        <a:rPr lang="en-US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ru-RU" sz="1100" b="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тяжело сделать первый шаг, дороже)</a:t>
                      </a:r>
                      <a:endParaRPr sz="1100" b="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INbd template">
  <a:themeElements>
    <a:clrScheme name="Streamline">
      <a:dk1>
        <a:srgbClr val="000000"/>
      </a:dk1>
      <a:lt1>
        <a:srgbClr val="FFFFFF"/>
      </a:lt1>
      <a:dk2>
        <a:srgbClr val="01C601"/>
      </a:dk2>
      <a:lt2>
        <a:srgbClr val="FFFFFF"/>
      </a:lt2>
      <a:accent1>
        <a:srgbClr val="434343"/>
      </a:accent1>
      <a:accent2>
        <a:srgbClr val="666666"/>
      </a:accent2>
      <a:accent3>
        <a:srgbClr val="04C601"/>
      </a:accent3>
      <a:accent4>
        <a:srgbClr val="F7F7F7"/>
      </a:accent4>
      <a:accent5>
        <a:srgbClr val="117A11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INbd template">
  <a:themeElements>
    <a:clrScheme name="Streamline">
      <a:dk1>
        <a:srgbClr val="000000"/>
      </a:dk1>
      <a:lt1>
        <a:srgbClr val="FFFFFF"/>
      </a:lt1>
      <a:dk2>
        <a:srgbClr val="01C601"/>
      </a:dk2>
      <a:lt2>
        <a:srgbClr val="FFFFFF"/>
      </a:lt2>
      <a:accent1>
        <a:srgbClr val="434343"/>
      </a:accent1>
      <a:accent2>
        <a:srgbClr val="666666"/>
      </a:accent2>
      <a:accent3>
        <a:srgbClr val="04C601"/>
      </a:accent3>
      <a:accent4>
        <a:srgbClr val="F7F7F7"/>
      </a:accent4>
      <a:accent5>
        <a:srgbClr val="117A11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1870</Words>
  <Application>Microsoft Office PowerPoint</Application>
  <PresentationFormat>Экран (16:9)</PresentationFormat>
  <Paragraphs>293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Helvetica Neue</vt:lpstr>
      <vt:lpstr>Times New Roman</vt:lpstr>
      <vt:lpstr>WINbd template</vt:lpstr>
      <vt:lpstr>2_WINbd template</vt:lpstr>
      <vt:lpstr>Приложение “Мобильный психолог”</vt:lpstr>
      <vt:lpstr>Предпосылки</vt:lpstr>
      <vt:lpstr>Содержание продукта</vt:lpstr>
      <vt:lpstr>Описание Персоны</vt:lpstr>
      <vt:lpstr>Рынок </vt:lpstr>
      <vt:lpstr>Ключевые конкуренты</vt:lpstr>
      <vt:lpstr>Презентация PowerPoint</vt:lpstr>
      <vt:lpstr>Презентация PowerPoint</vt:lpstr>
      <vt:lpstr>Презентация PowerPoint</vt:lpstr>
      <vt:lpstr>Бизнес-модель продукта</vt:lpstr>
      <vt:lpstr>Состав MVP продукта </vt:lpstr>
      <vt:lpstr>Продвижение продукта </vt:lpstr>
      <vt:lpstr>Продуктовые метрики </vt:lpstr>
      <vt:lpstr>Резюме</vt:lpstr>
    </vt:vector>
  </TitlesOfParts>
  <Manager>Аверин Дмитрий Вадимович 04.05.1998;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Мобильный психолог</dc:title>
  <dc:creator>Аверин Дмитрий Вадимович 04.05.1998</dc:creator>
  <cp:lastModifiedBy>Аверин Дмитрий Вадимович</cp:lastModifiedBy>
  <cp:revision>119</cp:revision>
  <dcterms:modified xsi:type="dcterms:W3CDTF">2022-11-10T09:35:51Z</dcterms:modified>
</cp:coreProperties>
</file>