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5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3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6A93-2D00-744B-BC5C-F59098D5A03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CC00-B3BF-AE46-98BC-FD3672F5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 Structures</a:t>
            </a:r>
            <a:br>
              <a:rPr lang="en-US" dirty="0" smtClean="0"/>
            </a:br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72309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34112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818943" y="3018317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7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27936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79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(c)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91657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818943" y="3018317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5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00381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102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(c, e)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95376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818943" y="3018317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7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08446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8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(e)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09130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30203" y="3416444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3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52657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8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(e)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8604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30203" y="3416444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4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20498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104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(e, d)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91922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30203" y="3416444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46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56919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8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(d)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05384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028949" y="4051895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43110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8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(d)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11798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028949" y="4051895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56165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8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(d)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4383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028949" y="4051895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0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95017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47714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04804" y="4582231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graph</a:t>
            </a:r>
            <a:r>
              <a:rPr lang="en-US" dirty="0" smtClean="0"/>
              <a:t> is a pair G = (V, E):</a:t>
            </a:r>
          </a:p>
          <a:p>
            <a:pPr lvl="1"/>
            <a:r>
              <a:rPr lang="en-US" i="1" dirty="0" smtClean="0"/>
              <a:t>directed </a:t>
            </a:r>
            <a:r>
              <a:rPr lang="en-US" dirty="0" smtClean="0"/>
              <a:t>graph: E is a set of </a:t>
            </a:r>
            <a:r>
              <a:rPr lang="en-US" i="1" dirty="0" smtClean="0"/>
              <a:t>ordered </a:t>
            </a:r>
            <a:r>
              <a:rPr lang="en-US" dirty="0" smtClean="0"/>
              <a:t>pairs of vertices ( &lt;</a:t>
            </a:r>
            <a:r>
              <a:rPr lang="en-US" dirty="0" err="1" smtClean="0"/>
              <a:t>u,v</a:t>
            </a:r>
            <a:r>
              <a:rPr lang="en-US" dirty="0" smtClean="0"/>
              <a:t>&gt; not the same as &lt;v, u&gt; 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i="1" dirty="0" smtClean="0"/>
              <a:t>undirected </a:t>
            </a:r>
            <a:r>
              <a:rPr lang="en-US" dirty="0" smtClean="0"/>
              <a:t>graph: E is a set of unordered pairs of vertices ( (u, v) is the same as (v, u) )</a:t>
            </a:r>
            <a:endParaRPr lang="en-US" i="1" dirty="0"/>
          </a:p>
        </p:txBody>
      </p:sp>
      <p:sp>
        <p:nvSpPr>
          <p:cNvPr id="4" name="Oval Callout 3"/>
          <p:cNvSpPr/>
          <p:nvPr/>
        </p:nvSpPr>
        <p:spPr>
          <a:xfrm>
            <a:off x="4102100" y="1244600"/>
            <a:ext cx="2120900" cy="711200"/>
          </a:xfrm>
          <a:prstGeom prst="wedgeEllipseCallout">
            <a:avLst>
              <a:gd name="adj1" fmla="val -47181"/>
              <a:gd name="adj2" fmla="val 1038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</a:t>
            </a:r>
          </a:p>
          <a:p>
            <a:pPr algn="ctr"/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121400" y="1295400"/>
            <a:ext cx="2120900" cy="711200"/>
          </a:xfrm>
          <a:prstGeom prst="wedgeEllipseCallout">
            <a:avLst>
              <a:gd name="adj1" fmla="val -119038"/>
              <a:gd name="adj2" fmla="val 110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Edges</a:t>
            </a:r>
          </a:p>
          <a:p>
            <a:pPr algn="ctr"/>
            <a:r>
              <a:rPr lang="en-US" dirty="0" smtClean="0"/>
              <a:t>Arcs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3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85116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80000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04804" y="4582231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3974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52128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04804" y="4582231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7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97344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8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(g)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92116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04804" y="4582231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60318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52120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dirty="0" smtClean="0"/>
              <a:t>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378434" y="5450240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6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97966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76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(f)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43019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dirty="0" smtClean="0"/>
              <a:t>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378434" y="5450240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00715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47992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dirty="0" smtClean="0"/>
              <a:t>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871005" y="5315549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2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57043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21344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dirty="0" smtClean="0"/>
              <a:t>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871005" y="5315549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3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11168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68282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dirty="0" smtClean="0"/>
              <a:t>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871005" y="5315549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069275" y="2319476"/>
            <a:ext cx="254000" cy="369332"/>
            <a:chOff x="1069275" y="2319476"/>
            <a:chExt cx="254000" cy="369332"/>
          </a:xfrm>
        </p:grpSpPr>
        <p:sp>
          <p:nvSpPr>
            <p:cNvPr id="6" name="Oval 5"/>
            <p:cNvSpPr/>
            <p:nvPr/>
          </p:nvSpPr>
          <p:spPr>
            <a:xfrm>
              <a:off x="1069275" y="2396708"/>
              <a:ext cx="254000" cy="292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9275" y="2319476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1784685" y="2289274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4685" y="2212042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736560" y="2473940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36560" y="2396708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1797340" y="3265083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7340" y="3187851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736560" y="3394524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6560" y="3317292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2522188" y="4034569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22188" y="395733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3" name="Oval 22"/>
          <p:cNvSpPr/>
          <p:nvPr/>
        </p:nvSpPr>
        <p:spPr>
          <a:xfrm>
            <a:off x="1257300" y="4025461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57300" y="3948229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3"/>
            <a:endCxn id="10" idx="1"/>
          </p:cNvCxnSpPr>
          <p:nvPr/>
        </p:nvCxnSpPr>
        <p:spPr>
          <a:xfrm flipV="1">
            <a:off x="1323275" y="2332051"/>
            <a:ext cx="498607" cy="17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4" idx="1"/>
          </p:cNvCxnSpPr>
          <p:nvPr/>
        </p:nvCxnSpPr>
        <p:spPr>
          <a:xfrm>
            <a:off x="2038685" y="2396708"/>
            <a:ext cx="697875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4"/>
          </p:cNvCxnSpPr>
          <p:nvPr/>
        </p:nvCxnSpPr>
        <p:spPr>
          <a:xfrm flipH="1">
            <a:off x="2854838" y="2766040"/>
            <a:ext cx="8722" cy="628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1"/>
            <a:endCxn id="17" idx="3"/>
          </p:cNvCxnSpPr>
          <p:nvPr/>
        </p:nvCxnSpPr>
        <p:spPr>
          <a:xfrm flipH="1" flipV="1">
            <a:off x="2051340" y="3372517"/>
            <a:ext cx="685220" cy="129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14" idx="2"/>
          </p:cNvCxnSpPr>
          <p:nvPr/>
        </p:nvCxnSpPr>
        <p:spPr>
          <a:xfrm flipV="1">
            <a:off x="2051340" y="2766040"/>
            <a:ext cx="812220" cy="606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</p:cNvCxnSpPr>
          <p:nvPr/>
        </p:nvCxnSpPr>
        <p:spPr>
          <a:xfrm>
            <a:off x="1911685" y="2581374"/>
            <a:ext cx="12655" cy="735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22" idx="1"/>
          </p:cNvCxnSpPr>
          <p:nvPr/>
        </p:nvCxnSpPr>
        <p:spPr>
          <a:xfrm>
            <a:off x="1511300" y="4132895"/>
            <a:ext cx="1010888" cy="9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23275" y="1628520"/>
            <a:ext cx="1274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Directed</a:t>
            </a:r>
            <a:endParaRPr lang="en-US" sz="2400" b="1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90656" y="4841419"/>
            <a:ext cx="31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{a, b, c, d, e, f, g}</a:t>
            </a:r>
          </a:p>
          <a:p>
            <a:endParaRPr lang="en-US" dirty="0" smtClean="0"/>
          </a:p>
          <a:p>
            <a:r>
              <a:rPr lang="en-US" dirty="0" smtClean="0"/>
              <a:t>E = {&lt;</a:t>
            </a:r>
            <a:r>
              <a:rPr lang="en-US" dirty="0" err="1" smtClean="0"/>
              <a:t>a,b</a:t>
            </a:r>
            <a:r>
              <a:rPr lang="en-US" dirty="0" smtClean="0"/>
              <a:t>&gt;, &lt;</a:t>
            </a:r>
            <a:r>
              <a:rPr lang="en-US" dirty="0" err="1" smtClean="0"/>
              <a:t>b,c</a:t>
            </a:r>
            <a:r>
              <a:rPr lang="en-US" dirty="0" smtClean="0"/>
              <a:t>&gt;, &lt;</a:t>
            </a:r>
            <a:r>
              <a:rPr lang="en-US" dirty="0" err="1" smtClean="0"/>
              <a:t>c,d</a:t>
            </a:r>
            <a:r>
              <a:rPr lang="en-US" dirty="0" smtClean="0"/>
              <a:t>&gt;, &lt;</a:t>
            </a:r>
            <a:r>
              <a:rPr lang="en-US" dirty="0" err="1" smtClean="0"/>
              <a:t>d,e</a:t>
            </a:r>
            <a:r>
              <a:rPr lang="en-US" dirty="0" smtClean="0"/>
              <a:t>&gt;,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dirty="0" err="1" smtClean="0"/>
              <a:t>e,c</a:t>
            </a:r>
            <a:r>
              <a:rPr lang="en-US" dirty="0" smtClean="0"/>
              <a:t>&gt;, &lt;b, e&gt;, &lt;</a:t>
            </a:r>
            <a:r>
              <a:rPr lang="en-US" dirty="0" err="1" smtClean="0"/>
              <a:t>f,g</a:t>
            </a:r>
            <a:r>
              <a:rPr lang="en-US" dirty="0" smtClean="0"/>
              <a:t>&gt;, &lt;</a:t>
            </a:r>
            <a:r>
              <a:rPr lang="en-US" dirty="0" err="1" smtClean="0"/>
              <a:t>g,f</a:t>
            </a:r>
            <a:r>
              <a:rPr lang="en-US" dirty="0" smtClean="0"/>
              <a:t>&gt;}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01194" y="1750377"/>
            <a:ext cx="1611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Undirected</a:t>
            </a:r>
            <a:endParaRPr lang="en-US" sz="2400" b="1" u="sng" dirty="0"/>
          </a:p>
        </p:txBody>
      </p:sp>
      <p:sp>
        <p:nvSpPr>
          <p:cNvPr id="51" name="Oval 50"/>
          <p:cNvSpPr/>
          <p:nvPr/>
        </p:nvSpPr>
        <p:spPr>
          <a:xfrm>
            <a:off x="5241303" y="3927135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41303" y="387795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Oval 54"/>
          <p:cNvSpPr/>
          <p:nvPr/>
        </p:nvSpPr>
        <p:spPr>
          <a:xfrm>
            <a:off x="5774194" y="2673822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74194" y="259659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241303" y="3282679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241303" y="320544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249774" y="4006309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49774" y="392907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4" name="Oval 63"/>
          <p:cNvSpPr/>
          <p:nvPr/>
        </p:nvSpPr>
        <p:spPr>
          <a:xfrm>
            <a:off x="6282979" y="3955188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79551" y="3886423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7694183" y="3010888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694183" y="293365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0" name="Oval 79"/>
          <p:cNvSpPr/>
          <p:nvPr/>
        </p:nvSpPr>
        <p:spPr>
          <a:xfrm>
            <a:off x="6278839" y="3265083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278839" y="3187851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3" name="Oval 82"/>
          <p:cNvSpPr/>
          <p:nvPr/>
        </p:nvSpPr>
        <p:spPr>
          <a:xfrm>
            <a:off x="8077543" y="4034569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77543" y="395733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88" name="Straight Connector 87"/>
          <p:cNvCxnSpPr>
            <a:stCxn id="58" idx="6"/>
            <a:endCxn id="81" idx="1"/>
          </p:cNvCxnSpPr>
          <p:nvPr/>
        </p:nvCxnSpPr>
        <p:spPr>
          <a:xfrm flipV="1">
            <a:off x="5495303" y="3372517"/>
            <a:ext cx="783536" cy="5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5" idx="5"/>
            <a:endCxn id="81" idx="1"/>
          </p:cNvCxnSpPr>
          <p:nvPr/>
        </p:nvCxnSpPr>
        <p:spPr>
          <a:xfrm>
            <a:off x="5990997" y="2923145"/>
            <a:ext cx="287842" cy="449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5" idx="3"/>
            <a:endCxn id="59" idx="3"/>
          </p:cNvCxnSpPr>
          <p:nvPr/>
        </p:nvCxnSpPr>
        <p:spPr>
          <a:xfrm flipH="1">
            <a:off x="5495303" y="2923145"/>
            <a:ext cx="316088" cy="466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8" idx="4"/>
            <a:endCxn id="51" idx="0"/>
          </p:cNvCxnSpPr>
          <p:nvPr/>
        </p:nvCxnSpPr>
        <p:spPr>
          <a:xfrm>
            <a:off x="5368303" y="3574779"/>
            <a:ext cx="0" cy="352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1" idx="6"/>
            <a:endCxn id="64" idx="2"/>
          </p:cNvCxnSpPr>
          <p:nvPr/>
        </p:nvCxnSpPr>
        <p:spPr>
          <a:xfrm>
            <a:off x="5495303" y="4073185"/>
            <a:ext cx="787676" cy="28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4" idx="0"/>
            <a:endCxn id="80" idx="4"/>
          </p:cNvCxnSpPr>
          <p:nvPr/>
        </p:nvCxnSpPr>
        <p:spPr>
          <a:xfrm flipH="1" flipV="1">
            <a:off x="6405839" y="3557183"/>
            <a:ext cx="4140" cy="39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7" idx="4"/>
            <a:endCxn id="84" idx="1"/>
          </p:cNvCxnSpPr>
          <p:nvPr/>
        </p:nvCxnSpPr>
        <p:spPr>
          <a:xfrm>
            <a:off x="7821183" y="3302988"/>
            <a:ext cx="256360" cy="839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77" idx="4"/>
            <a:endCxn id="62" idx="3"/>
          </p:cNvCxnSpPr>
          <p:nvPr/>
        </p:nvCxnSpPr>
        <p:spPr>
          <a:xfrm flipH="1">
            <a:off x="7503774" y="3302988"/>
            <a:ext cx="317409" cy="810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1" idx="6"/>
            <a:endCxn id="84" idx="1"/>
          </p:cNvCxnSpPr>
          <p:nvPr/>
        </p:nvCxnSpPr>
        <p:spPr>
          <a:xfrm flipV="1">
            <a:off x="7503774" y="4142003"/>
            <a:ext cx="573769" cy="10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08576" y="4856838"/>
            <a:ext cx="3198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{a, b, c, d, e, f, g, h}</a:t>
            </a:r>
          </a:p>
          <a:p>
            <a:endParaRPr lang="en-US" dirty="0" smtClean="0"/>
          </a:p>
          <a:p>
            <a:r>
              <a:rPr lang="en-US" dirty="0" smtClean="0"/>
              <a:t>E = {(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b,c</a:t>
            </a:r>
            <a:r>
              <a:rPr lang="en-US" dirty="0" smtClean="0"/>
              <a:t>), (</a:t>
            </a:r>
            <a:r>
              <a:rPr lang="en-US" dirty="0" err="1" smtClean="0"/>
              <a:t>c,d</a:t>
            </a:r>
            <a:r>
              <a:rPr lang="en-US" dirty="0" smtClean="0"/>
              <a:t>), (</a:t>
            </a:r>
            <a:r>
              <a:rPr lang="en-US" dirty="0" err="1" smtClean="0"/>
              <a:t>d,e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(</a:t>
            </a:r>
            <a:r>
              <a:rPr lang="en-US" dirty="0" err="1" smtClean="0"/>
              <a:t>a,e</a:t>
            </a:r>
            <a:r>
              <a:rPr lang="en-US" dirty="0" smtClean="0"/>
              <a:t>), (</a:t>
            </a:r>
            <a:r>
              <a:rPr lang="en-US" dirty="0" err="1" smtClean="0"/>
              <a:t>c,e</a:t>
            </a:r>
            <a:r>
              <a:rPr lang="en-US" dirty="0" smtClean="0"/>
              <a:t>), (</a:t>
            </a:r>
            <a:r>
              <a:rPr lang="en-US" dirty="0" err="1" smtClean="0"/>
              <a:t>f,g</a:t>
            </a:r>
            <a:r>
              <a:rPr lang="en-US" dirty="0" smtClean="0"/>
              <a:t>), (</a:t>
            </a:r>
            <a:r>
              <a:rPr lang="en-US" dirty="0" err="1" smtClean="0"/>
              <a:t>g,h</a:t>
            </a:r>
            <a:r>
              <a:rPr lang="en-US" dirty="0" smtClean="0"/>
              <a:t>), (</a:t>
            </a:r>
            <a:r>
              <a:rPr lang="en-US" dirty="0" err="1" smtClean="0"/>
              <a:t>h,f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3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81975" y="1668596"/>
            <a:ext cx="254000" cy="369332"/>
            <a:chOff x="1069275" y="2319476"/>
            <a:chExt cx="254000" cy="369332"/>
          </a:xfrm>
        </p:grpSpPr>
        <p:sp>
          <p:nvSpPr>
            <p:cNvPr id="5" name="Oval 4"/>
            <p:cNvSpPr/>
            <p:nvPr/>
          </p:nvSpPr>
          <p:spPr>
            <a:xfrm>
              <a:off x="1069275" y="2396708"/>
              <a:ext cx="254000" cy="292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9275" y="2319476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1797385" y="1638394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7385" y="1561162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49260" y="1823060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9260" y="1745828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1810040" y="2614203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10040" y="2536971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49260" y="2743644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9260" y="2666412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Oval 14"/>
          <p:cNvSpPr/>
          <p:nvPr/>
        </p:nvSpPr>
        <p:spPr>
          <a:xfrm>
            <a:off x="2534888" y="3383689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4888" y="330645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1270000" y="3374581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70000" y="3297349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1335975" y="1681171"/>
            <a:ext cx="498607" cy="17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2051385" y="1745828"/>
            <a:ext cx="697875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</p:cNvCxnSpPr>
          <p:nvPr/>
        </p:nvCxnSpPr>
        <p:spPr>
          <a:xfrm flipH="1">
            <a:off x="2867538" y="2115160"/>
            <a:ext cx="8722" cy="628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12" idx="3"/>
          </p:cNvCxnSpPr>
          <p:nvPr/>
        </p:nvCxnSpPr>
        <p:spPr>
          <a:xfrm flipH="1" flipV="1">
            <a:off x="2064040" y="2721637"/>
            <a:ext cx="685220" cy="129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0" idx="2"/>
          </p:cNvCxnSpPr>
          <p:nvPr/>
        </p:nvCxnSpPr>
        <p:spPr>
          <a:xfrm flipV="1">
            <a:off x="2064040" y="2115160"/>
            <a:ext cx="812220" cy="606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</p:cNvCxnSpPr>
          <p:nvPr/>
        </p:nvCxnSpPr>
        <p:spPr>
          <a:xfrm>
            <a:off x="1924385" y="1930494"/>
            <a:ext cx="12655" cy="735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6" idx="1"/>
          </p:cNvCxnSpPr>
          <p:nvPr/>
        </p:nvCxnSpPr>
        <p:spPr>
          <a:xfrm>
            <a:off x="1524000" y="3482015"/>
            <a:ext cx="1010888" cy="9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43055"/>
              </p:ext>
            </p:extLst>
          </p:nvPr>
        </p:nvGraphicFramePr>
        <p:xfrm>
          <a:off x="4156220" y="1423697"/>
          <a:ext cx="45056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606780" y="1638394"/>
            <a:ext cx="320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89500" y="1428328"/>
            <a:ext cx="305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06780" y="2037928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27600" y="1853262"/>
            <a:ext cx="282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5" name="Straight Arrow Connector 34"/>
          <p:cNvCxnSpPr>
            <a:stCxn id="33" idx="3"/>
          </p:cNvCxnSpPr>
          <p:nvPr/>
        </p:nvCxnSpPr>
        <p:spPr>
          <a:xfrm>
            <a:off x="5209874" y="2037928"/>
            <a:ext cx="2638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73700" y="1840562"/>
            <a:ext cx="299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06780" y="2374900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89500" y="2221656"/>
            <a:ext cx="305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06780" y="2756344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87769" y="2578288"/>
            <a:ext cx="299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05049" y="3120411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89500" y="2947620"/>
            <a:ext cx="282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14581" y="3490963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99032" y="3318172"/>
            <a:ext cx="293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605049" y="3848580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89500" y="3675789"/>
            <a:ext cx="261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64109" y="6048035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109" y="599885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Oval 52"/>
          <p:cNvSpPr/>
          <p:nvPr/>
        </p:nvSpPr>
        <p:spPr>
          <a:xfrm>
            <a:off x="1397000" y="4794722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97000" y="471749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64109" y="5403579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64109" y="532634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905785" y="6076088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02357" y="6007323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901645" y="5385983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01645" y="5308751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1" name="Straight Connector 60"/>
          <p:cNvCxnSpPr>
            <a:stCxn id="55" idx="6"/>
            <a:endCxn id="60" idx="1"/>
          </p:cNvCxnSpPr>
          <p:nvPr/>
        </p:nvCxnSpPr>
        <p:spPr>
          <a:xfrm flipV="1">
            <a:off x="1118109" y="5493417"/>
            <a:ext cx="783536" cy="5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5"/>
            <a:endCxn id="60" idx="1"/>
          </p:cNvCxnSpPr>
          <p:nvPr/>
        </p:nvCxnSpPr>
        <p:spPr>
          <a:xfrm>
            <a:off x="1613803" y="5044045"/>
            <a:ext cx="287842" cy="449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3" idx="3"/>
            <a:endCxn id="56" idx="3"/>
          </p:cNvCxnSpPr>
          <p:nvPr/>
        </p:nvCxnSpPr>
        <p:spPr>
          <a:xfrm flipH="1">
            <a:off x="1118109" y="5044045"/>
            <a:ext cx="316088" cy="466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5" idx="4"/>
            <a:endCxn id="51" idx="0"/>
          </p:cNvCxnSpPr>
          <p:nvPr/>
        </p:nvCxnSpPr>
        <p:spPr>
          <a:xfrm>
            <a:off x="991109" y="5695679"/>
            <a:ext cx="0" cy="352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1" idx="6"/>
            <a:endCxn id="57" idx="2"/>
          </p:cNvCxnSpPr>
          <p:nvPr/>
        </p:nvCxnSpPr>
        <p:spPr>
          <a:xfrm>
            <a:off x="1118109" y="6194085"/>
            <a:ext cx="787676" cy="28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0"/>
            <a:endCxn id="59" idx="4"/>
          </p:cNvCxnSpPr>
          <p:nvPr/>
        </p:nvCxnSpPr>
        <p:spPr>
          <a:xfrm flipH="1" flipV="1">
            <a:off x="2028645" y="5678083"/>
            <a:ext cx="4140" cy="39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77220"/>
              </p:ext>
            </p:extLst>
          </p:nvPr>
        </p:nvGraphicFramePr>
        <p:xfrm>
          <a:off x="4156220" y="4583913"/>
          <a:ext cx="45836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3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>
            <a:off x="4606780" y="4794722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82679" y="4610056"/>
            <a:ext cx="305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197801" y="4794722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73700" y="4610056"/>
            <a:ext cx="299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619480" y="5137622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895379" y="4952956"/>
            <a:ext cx="295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210501" y="5137622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86400" y="4952956"/>
            <a:ext cx="282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619480" y="5517835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895379" y="5333169"/>
            <a:ext cx="305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210501" y="5517835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486400" y="5333169"/>
            <a:ext cx="305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794701" y="5549629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70600" y="5364963"/>
            <a:ext cx="299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629802" y="5906217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905701" y="5721551"/>
            <a:ext cx="299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220823" y="5906217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496722" y="5721551"/>
            <a:ext cx="282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633720" y="6279035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09619" y="6094369"/>
            <a:ext cx="295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224741" y="6279035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00640" y="6094369"/>
            <a:ext cx="282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808941" y="6310829"/>
            <a:ext cx="282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084840" y="6126163"/>
            <a:ext cx="305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23591" y="1219506"/>
            <a:ext cx="3324509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 to check if (</a:t>
            </a:r>
            <a:r>
              <a:rPr lang="en-US" sz="2000" dirty="0" err="1" smtClean="0"/>
              <a:t>u,v</a:t>
            </a:r>
            <a:r>
              <a:rPr lang="en-US" sz="2000" dirty="0" smtClean="0"/>
              <a:t>) is in E:</a:t>
            </a:r>
          </a:p>
          <a:p>
            <a:endParaRPr lang="en-US" sz="2000" dirty="0"/>
          </a:p>
          <a:p>
            <a:r>
              <a:rPr lang="en-US" sz="2000" dirty="0" smtClean="0"/>
              <a:t>	O(# neighbors of u)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74785" y="3701827"/>
            <a:ext cx="3324509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Space Used: </a:t>
            </a:r>
          </a:p>
          <a:p>
            <a:endParaRPr lang="en-US" sz="2000" dirty="0"/>
          </a:p>
          <a:p>
            <a:r>
              <a:rPr lang="en-US" sz="2000" dirty="0" smtClean="0"/>
              <a:t>	O(|V| + |E|)</a:t>
            </a:r>
          </a:p>
          <a:p>
            <a:r>
              <a:rPr lang="en-US" sz="2000" dirty="0" smtClean="0"/>
              <a:t>Each edge contributes to O(1)</a:t>
            </a:r>
          </a:p>
          <a:p>
            <a:r>
              <a:rPr lang="en-US" sz="2000" dirty="0" smtClean="0"/>
              <a:t>linked list entries.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135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1" grpId="1" animBg="1"/>
      <p:bldP spid="44" grpId="0" animBg="1"/>
      <p:bldP spid="46" grpId="0" animBg="1"/>
      <p:bldP spid="48" grpId="0" animBg="1"/>
      <p:bldP spid="50" grpId="0" animBg="1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70" grpId="0" animBg="1"/>
      <p:bldP spid="72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7" grpId="0" animBg="1"/>
      <p:bldP spid="89" grpId="0" animBg="1"/>
      <p:bldP spid="95" grpId="0" animBg="1"/>
      <p:bldP spid="97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</a:t>
            </a:r>
            <a:r>
              <a:rPr lang="en-US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81975" y="1668596"/>
            <a:ext cx="254000" cy="369332"/>
            <a:chOff x="1069275" y="2319476"/>
            <a:chExt cx="254000" cy="369332"/>
          </a:xfrm>
        </p:grpSpPr>
        <p:sp>
          <p:nvSpPr>
            <p:cNvPr id="5" name="Oval 4"/>
            <p:cNvSpPr/>
            <p:nvPr/>
          </p:nvSpPr>
          <p:spPr>
            <a:xfrm>
              <a:off x="1069275" y="2396708"/>
              <a:ext cx="254000" cy="292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9275" y="2319476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1797385" y="1638394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7385" y="1561162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49260" y="1823060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9260" y="1745828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1810040" y="2614203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10040" y="2536971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49260" y="2743644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9260" y="2666412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Oval 14"/>
          <p:cNvSpPr/>
          <p:nvPr/>
        </p:nvSpPr>
        <p:spPr>
          <a:xfrm>
            <a:off x="2534888" y="3383689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4888" y="330645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1270000" y="3374581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70000" y="3297349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1335975" y="1681171"/>
            <a:ext cx="498607" cy="17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2051385" y="1745828"/>
            <a:ext cx="697875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</p:cNvCxnSpPr>
          <p:nvPr/>
        </p:nvCxnSpPr>
        <p:spPr>
          <a:xfrm flipH="1">
            <a:off x="2867538" y="2115160"/>
            <a:ext cx="8722" cy="628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12" idx="3"/>
          </p:cNvCxnSpPr>
          <p:nvPr/>
        </p:nvCxnSpPr>
        <p:spPr>
          <a:xfrm flipH="1" flipV="1">
            <a:off x="2064040" y="2721637"/>
            <a:ext cx="685220" cy="129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0" idx="2"/>
          </p:cNvCxnSpPr>
          <p:nvPr/>
        </p:nvCxnSpPr>
        <p:spPr>
          <a:xfrm flipV="1">
            <a:off x="2064040" y="2115160"/>
            <a:ext cx="812220" cy="606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</p:cNvCxnSpPr>
          <p:nvPr/>
        </p:nvCxnSpPr>
        <p:spPr>
          <a:xfrm>
            <a:off x="1924385" y="1930494"/>
            <a:ext cx="12655" cy="735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6" idx="1"/>
          </p:cNvCxnSpPr>
          <p:nvPr/>
        </p:nvCxnSpPr>
        <p:spPr>
          <a:xfrm>
            <a:off x="1524000" y="3482015"/>
            <a:ext cx="1010888" cy="9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64109" y="6048035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109" y="599885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Oval 52"/>
          <p:cNvSpPr/>
          <p:nvPr/>
        </p:nvSpPr>
        <p:spPr>
          <a:xfrm>
            <a:off x="1397000" y="4794722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97000" y="471749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64109" y="5403579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64109" y="5326347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905785" y="6076088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02357" y="6007323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901645" y="5385983"/>
            <a:ext cx="2540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01645" y="5308751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1" name="Straight Connector 60"/>
          <p:cNvCxnSpPr>
            <a:stCxn id="55" idx="6"/>
            <a:endCxn id="60" idx="1"/>
          </p:cNvCxnSpPr>
          <p:nvPr/>
        </p:nvCxnSpPr>
        <p:spPr>
          <a:xfrm flipV="1">
            <a:off x="1118109" y="5493417"/>
            <a:ext cx="783536" cy="5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5"/>
            <a:endCxn id="60" idx="1"/>
          </p:cNvCxnSpPr>
          <p:nvPr/>
        </p:nvCxnSpPr>
        <p:spPr>
          <a:xfrm>
            <a:off x="1613803" y="5044045"/>
            <a:ext cx="287842" cy="449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3" idx="3"/>
            <a:endCxn id="56" idx="3"/>
          </p:cNvCxnSpPr>
          <p:nvPr/>
        </p:nvCxnSpPr>
        <p:spPr>
          <a:xfrm flipH="1">
            <a:off x="1118109" y="5044045"/>
            <a:ext cx="316088" cy="466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5" idx="4"/>
            <a:endCxn id="51" idx="0"/>
          </p:cNvCxnSpPr>
          <p:nvPr/>
        </p:nvCxnSpPr>
        <p:spPr>
          <a:xfrm>
            <a:off x="991109" y="5695679"/>
            <a:ext cx="0" cy="352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1" idx="6"/>
            <a:endCxn id="57" idx="2"/>
          </p:cNvCxnSpPr>
          <p:nvPr/>
        </p:nvCxnSpPr>
        <p:spPr>
          <a:xfrm>
            <a:off x="1118109" y="6194085"/>
            <a:ext cx="787676" cy="28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0"/>
            <a:endCxn id="59" idx="4"/>
          </p:cNvCxnSpPr>
          <p:nvPr/>
        </p:nvCxnSpPr>
        <p:spPr>
          <a:xfrm flipH="1" flipV="1">
            <a:off x="2028645" y="5678083"/>
            <a:ext cx="4140" cy="39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7200" y="2128472"/>
            <a:ext cx="39497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 to check if (</a:t>
            </a:r>
            <a:r>
              <a:rPr lang="en-US" sz="2000" dirty="0" err="1" smtClean="0"/>
              <a:t>u,v</a:t>
            </a:r>
            <a:r>
              <a:rPr lang="en-US" sz="2000" dirty="0" smtClean="0"/>
              <a:t>) is in E: O(1)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89130" y="4228437"/>
            <a:ext cx="3324509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Space Used: O(|V|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24645"/>
              </p:ext>
            </p:extLst>
          </p:nvPr>
        </p:nvGraphicFramePr>
        <p:xfrm>
          <a:off x="5702301" y="1181712"/>
          <a:ext cx="27813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663"/>
                <a:gridCol w="347663"/>
                <a:gridCol w="347663"/>
                <a:gridCol w="347663"/>
                <a:gridCol w="347663"/>
                <a:gridCol w="347663"/>
                <a:gridCol w="347663"/>
                <a:gridCol w="347663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78529"/>
              </p:ext>
            </p:extLst>
          </p:nvPr>
        </p:nvGraphicFramePr>
        <p:xfrm>
          <a:off x="5702301" y="4396137"/>
          <a:ext cx="207010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017"/>
                <a:gridCol w="345017"/>
                <a:gridCol w="345017"/>
                <a:gridCol w="345017"/>
                <a:gridCol w="345017"/>
                <a:gridCol w="345017"/>
              </a:tblGrid>
              <a:tr h="318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2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8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build="allAtOnce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46351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78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(s)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26992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3047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72370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93657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562941" y="3489009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1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57346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8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(b)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42558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562941" y="3489009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9948" y="3758390"/>
            <a:ext cx="192438" cy="20524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8451" y="3283766"/>
            <a:ext cx="192438" cy="205243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8736" y="365576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38736" y="4821555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511" y="4321276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67" y="5527078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996" y="5629699"/>
            <a:ext cx="192438" cy="2052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1"/>
            <a:endCxn id="3" idx="6"/>
          </p:cNvCxnSpPr>
          <p:nvPr/>
        </p:nvCxnSpPr>
        <p:spPr>
          <a:xfrm flipH="1" flipV="1">
            <a:off x="2850889" y="3386388"/>
            <a:ext cx="1016029" cy="2994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4" idx="4"/>
          </p:cNvCxnSpPr>
          <p:nvPr/>
        </p:nvCxnSpPr>
        <p:spPr>
          <a:xfrm flipV="1">
            <a:off x="3934955" y="3861011"/>
            <a:ext cx="0" cy="960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6" idx="6"/>
          </p:cNvCxnSpPr>
          <p:nvPr/>
        </p:nvCxnSpPr>
        <p:spPr>
          <a:xfrm flipH="1" flipV="1">
            <a:off x="3028949" y="4423898"/>
            <a:ext cx="837969" cy="427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3" idx="4"/>
          </p:cNvCxnSpPr>
          <p:nvPr/>
        </p:nvCxnSpPr>
        <p:spPr>
          <a:xfrm flipH="1" flipV="1">
            <a:off x="2754670" y="3489009"/>
            <a:ext cx="178060" cy="8322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1"/>
          </p:cNvCxnSpPr>
          <p:nvPr/>
        </p:nvCxnSpPr>
        <p:spPr>
          <a:xfrm>
            <a:off x="1871005" y="5629700"/>
            <a:ext cx="1343173" cy="30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5" idx="4"/>
          </p:cNvCxnSpPr>
          <p:nvPr/>
        </p:nvCxnSpPr>
        <p:spPr>
          <a:xfrm flipV="1">
            <a:off x="3282215" y="5026798"/>
            <a:ext cx="652740" cy="602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82330" y="347110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0833" y="29144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34955" y="324353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4257" y="47985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33895" y="442389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9088" y="51577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2730" y="5158320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14649"/>
              </p:ext>
            </p:extLst>
          </p:nvPr>
        </p:nvGraphicFramePr>
        <p:xfrm>
          <a:off x="5868015" y="2095512"/>
          <a:ext cx="2042512" cy="3010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0848"/>
                <a:gridCol w="871398"/>
                <a:gridCol w="460266"/>
              </a:tblGrid>
              <a:tr h="414134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67419" y="1040268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()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6"/>
            <a:endCxn id="3" idx="3"/>
          </p:cNvCxnSpPr>
          <p:nvPr/>
        </p:nvCxnSpPr>
        <p:spPr>
          <a:xfrm flipV="1">
            <a:off x="1622386" y="3458952"/>
            <a:ext cx="1064247" cy="4020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10531"/>
              </p:ext>
            </p:extLst>
          </p:nvPr>
        </p:nvGraphicFramePr>
        <p:xfrm>
          <a:off x="2470682" y="25400"/>
          <a:ext cx="3802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208"/>
              </a:tblGrid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28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50889" y="1905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2215" y="6350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0889" y="558800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214" y="374650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s,  c, 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50889" y="934482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2215" y="750332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</a:t>
            </a:r>
            <a:r>
              <a:rPr lang="en-US" dirty="0"/>
              <a:t>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50889" y="1303814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214" y="1119664"/>
            <a:ext cx="74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c, e, 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7088" y="1673146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8414" y="1488996"/>
            <a:ext cx="556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0889" y="20424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2215" y="18583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47088" y="2410778"/>
            <a:ext cx="431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8414" y="2226628"/>
            <a:ext cx="35536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818943" y="3018317"/>
            <a:ext cx="152400" cy="269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4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1841</Words>
  <Application>Microsoft Macintosh PowerPoint</Application>
  <PresentationFormat>On-screen Show (4:3)</PresentationFormat>
  <Paragraphs>1257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Graph Data Structures Breadth First Search</vt:lpstr>
      <vt:lpstr>Graphs </vt:lpstr>
      <vt:lpstr>Examples</vt:lpstr>
      <vt:lpstr>Adjacency List</vt:lpstr>
      <vt:lpstr>Adjacency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Nikolov</dc:creator>
  <cp:lastModifiedBy>Aleksandar Nikolov</cp:lastModifiedBy>
  <cp:revision>67</cp:revision>
  <dcterms:created xsi:type="dcterms:W3CDTF">2016-03-10T21:15:21Z</dcterms:created>
  <dcterms:modified xsi:type="dcterms:W3CDTF">2018-03-07T15:24:09Z</dcterms:modified>
</cp:coreProperties>
</file>