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35" r:id="rId5"/>
    <p:sldId id="258" r:id="rId6"/>
    <p:sldId id="259" r:id="rId7"/>
    <p:sldId id="2442" r:id="rId8"/>
    <p:sldId id="2443" r:id="rId9"/>
    <p:sldId id="2444" r:id="rId10"/>
    <p:sldId id="2445" r:id="rId11"/>
    <p:sldId id="2446" r:id="rId12"/>
    <p:sldId id="2439" r:id="rId13"/>
    <p:sldId id="262" r:id="rId14"/>
    <p:sldId id="2432" r:id="rId15"/>
    <p:sldId id="2433" r:id="rId16"/>
    <p:sldId id="2438" r:id="rId17"/>
    <p:sldId id="2436" r:id="rId18"/>
    <p:sldId id="256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444" autoAdjust="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2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2800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" panose="02000000000000000000" pitchFamily="2" charset="0"/>
                <a:cs typeface="+mn-cs"/>
              </a:defRPr>
            </a:pPr>
            <a:r>
              <a:rPr lang="es-ES" sz="2800" noProof="0" dirty="0">
                <a:latin typeface="+mj-lt"/>
              </a:rPr>
              <a:t>EL TÍTULO DEL GRÁFICO VA AQUÍ</a:t>
            </a:r>
          </a:p>
        </c:rich>
      </c:tx>
      <c:layout>
        <c:manualLayout>
          <c:xMode val="edge"/>
          <c:yMode val="edge"/>
          <c:x val="0.17617646317105115"/>
          <c:y val="5.1851851851851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2800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1786296630993608"/>
          <c:y val="0.29487474482356374"/>
          <c:w val="0.78510057634217656"/>
          <c:h val="0.4115226013414989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Fila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invertIfNegative val="0"/>
            <c:bubble3D val="0"/>
            <c:spPr>
              <a:solidFill>
                <a:srgbClr val="2C215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invertIfNegative val="0"/>
            <c:bubble3D val="0"/>
            <c:spPr>
              <a:solidFill>
                <a:srgbClr val="2C215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3A2-4DE0-8664-F0E576FF22DB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3A2-4DE0-8664-F0E576FF22DB}"/>
              </c:ext>
            </c:extLst>
          </c:dPt>
          <c:dPt>
            <c:idx val="6"/>
            <c:invertIfNegative val="0"/>
            <c:bubble3D val="0"/>
            <c:spPr>
              <a:solidFill>
                <a:srgbClr val="A53F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3A2-4DE0-8664-F0E576FF22DB}"/>
              </c:ext>
            </c:extLst>
          </c:dPt>
          <c:dPt>
            <c:idx val="7"/>
            <c:invertIfNegative val="0"/>
            <c:bubble3D val="0"/>
            <c:spPr>
              <a:solidFill>
                <a:srgbClr val="E9975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3A2-4DE0-8664-F0E576FF22DB}"/>
              </c:ext>
            </c:extLst>
          </c:dPt>
          <c:dPt>
            <c:idx val="8"/>
            <c:invertIfNegative val="0"/>
            <c:bubble3D val="0"/>
            <c:spPr>
              <a:solidFill>
                <a:srgbClr val="2C215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3A2-4DE0-8664-F0E576FF22DB}"/>
              </c:ext>
            </c:extLst>
          </c:dPt>
          <c:dPt>
            <c:idx val="9"/>
            <c:invertIfNegative val="0"/>
            <c:bubble3D val="0"/>
            <c:spPr>
              <a:solidFill>
                <a:srgbClr val="2F334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3A2-4DE0-8664-F0E576FF22DB}"/>
              </c:ext>
            </c:extLst>
          </c:dPt>
          <c:dPt>
            <c:idx val="10"/>
            <c:invertIfNegative val="0"/>
            <c:bubble3D val="0"/>
            <c:spPr>
              <a:solidFill>
                <a:srgbClr val="E9975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3A2-4DE0-8664-F0E576FF22DB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3A2-4DE0-8664-F0E576FF22DB}"/>
              </c:ext>
            </c:extLst>
          </c:dPt>
          <c:cat>
            <c:strRef>
              <c:f>Лист1!$A$2:$A$13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5</c:v>
                </c:pt>
                <c:pt idx="1">
                  <c:v>7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8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443196480"/>
        <c:axId val="1443187744"/>
      </c:barChart>
      <c:catAx>
        <c:axId val="144319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s-MX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s-MX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9.978931151404552E-2"/>
          <c:y val="0.84015296004666074"/>
          <c:w val="0.83638784212941697"/>
          <c:h val="0.10507932341790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200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0BDFAE-1D4B-4BB0-B621-766D55C147D9}" type="datetime1">
              <a:rPr lang="es-ES" smtClean="0"/>
              <a:t>01/05/2020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1E1689-6CE5-4E93-BFEA-170FD91B6176}" type="datetime1">
              <a:rPr lang="es-ES" noProof="0" smtClean="0"/>
              <a:t>01/05/2020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8288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58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766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81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76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180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4706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1649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437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081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8" name="Marcador de posición de texto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 rtlCol="0">
            <a:normAutofit/>
          </a:bodyPr>
          <a:lstStyle>
            <a:lvl1pPr algn="ctr">
              <a:defRPr sz="3600" spc="30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rtlCol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rtlCol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3" name="Forma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400" b="1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s-ES" sz="2400" b="1" i="0" spc="0" noProof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 rtlCol="0">
            <a:normAutofit/>
          </a:bodyPr>
          <a:lstStyle>
            <a:lvl1pPr algn="ctr">
              <a:defRPr sz="3600" spc="30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3" name="Forma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400" b="1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s-ES" sz="2400" b="1" i="0" spc="0" noProof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6" name="Marcador de posición de contenido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 rtlCol="0"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3" name="Forma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400" b="1" kern="1200" noProof="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s-ES" sz="2400" b="1" kern="1200" noProof="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s-ES" sz="2400" b="1" i="0" spc="0" noProof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Marcador de posición de texto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 rtlCol="0"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3" name="Forma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400" b="1" kern="1200" noProof="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s-ES" sz="2400" b="1" kern="1200" noProof="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s-ES" sz="2400" b="1" i="0" spc="0" noProof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Marcador de posición de texto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posición de imagen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de página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38A396-E30B-644A-8E9F-E9BED5E8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08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rtlCol="0"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TÍTULO DEL PATRÓN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rtlCol="0" anchor="ctr"/>
          <a:lstStyle>
            <a:lvl1pPr algn="l">
              <a:defRPr sz="6000" spc="300"/>
            </a:lvl1pPr>
          </a:lstStyle>
          <a:p>
            <a:pPr rtl="0"/>
            <a:r>
              <a:rPr lang="es-ES" noProof="0" dirty="0"/>
              <a:t>HAGA CLIC PARA MODIFICAR 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rtlCol="0" anchor="ctr"/>
          <a:lstStyle>
            <a:lvl1pPr algn="l">
              <a:defRPr sz="6000" spc="300"/>
            </a:lvl1pPr>
          </a:lstStyle>
          <a:p>
            <a:pPr rtl="0"/>
            <a:r>
              <a:rPr lang="es-ES" noProof="0" dirty="0"/>
              <a:t>HAGA CLIC PARA MODIFICAR 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s-ES" noProof="0" dirty="0"/>
              <a:t>TÍTULO DE LA DIAPOSITIVA AQUÍ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625512"/>
            <a:ext cx="4018722" cy="4636392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3" name="Marcador de posición de imagen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8" name="Marcador de texto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SUBTÍTULO AQUÍ</a:t>
            </a:r>
          </a:p>
        </p:txBody>
      </p:sp>
      <p:sp>
        <p:nvSpPr>
          <p:cNvPr id="59" name="Marcador de posición de número de diapositiva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TÍTULO DE LA DIAPOSITIVA AQUÍ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625512"/>
            <a:ext cx="4018722" cy="4636392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SUBTÍTULO AQUÍ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0"/>
            <a:ext cx="7415213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Forma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400" b="1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s-ES" sz="2400" b="1" i="0" spc="0" noProof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rtlCol="0" anchor="ctr">
            <a:noAutofit/>
          </a:bodyPr>
          <a:lstStyle>
            <a:lvl1pPr algn="l">
              <a:defRPr sz="3600" spc="300"/>
            </a:lvl1pPr>
          </a:lstStyle>
          <a:p>
            <a:pPr rtl="0"/>
            <a:r>
              <a:rPr lang="es-ES" noProof="0" dirty="0"/>
              <a:t>HAGA CLIC PARA EDITAR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7754" y="1625512"/>
            <a:ext cx="6043246" cy="4636392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1" name="Marcador de posición de número de diapositiva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rtlCol="0"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PARA MODIFICAR 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rtlCol="0" anchor="ctr"/>
          <a:lstStyle>
            <a:lvl1pPr algn="l">
              <a:defRPr sz="6000" spc="300"/>
            </a:lvl1pPr>
          </a:lstStyle>
          <a:p>
            <a:pPr rtl="0"/>
            <a:r>
              <a:rPr lang="es-ES" noProof="0" dirty="0"/>
              <a:t>HAGA CLIC PARA MODIFICAR 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s-ES" noProof="0" smtClean="0"/>
              <a:pPr/>
              <a:t>‹Nº›</a:t>
            </a:fld>
            <a:endParaRPr lang="es-ES" noProof="0" dirty="0"/>
          </a:p>
        </p:txBody>
      </p:sp>
      <p:sp>
        <p:nvSpPr>
          <p:cNvPr id="7" name="Forma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400" b="1" kern="1200" noProof="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s-ES" sz="2400" b="1" kern="1200" noProof="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s-ES" sz="2400" b="1" i="0" spc="0" noProof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  <p:sldLayoutId id="2147483669" r:id="rId17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Marcador de posición de imagen 27" descr="Edificio abstracto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680"/>
            <a:ext cx="12192000" cy="68616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UNIDAD III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REDES BAYESIANAS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0275" y="4211257"/>
            <a:ext cx="5519346" cy="1785781"/>
          </a:xfrm>
        </p:spPr>
        <p:txBody>
          <a:bodyPr rtlCol="0">
            <a:normAutofit/>
          </a:bodyPr>
          <a:lstStyle/>
          <a:p>
            <a:pPr lvl="0">
              <a:spcBef>
                <a:spcPts val="0"/>
              </a:spcBef>
            </a:pPr>
            <a:r>
              <a:rPr lang="es-419" sz="1800" dirty="0">
                <a:ea typeface="Roboto"/>
                <a:cs typeface="Roboto"/>
                <a:sym typeface="Roboto"/>
              </a:rPr>
              <a:t>Presentan:</a:t>
            </a:r>
          </a:p>
          <a:p>
            <a:pPr marL="104775" lvl="0" algn="l">
              <a:spcBef>
                <a:spcPts val="0"/>
              </a:spcBef>
              <a:buClr>
                <a:srgbClr val="FFFFFF"/>
              </a:buClr>
              <a:buSzPts val="1950"/>
            </a:pPr>
            <a:r>
              <a:rPr lang="es-419" sz="1600" dirty="0">
                <a:solidFill>
                  <a:srgbClr val="FFFFFF"/>
                </a:solidFill>
                <a:ea typeface="Roboto Light"/>
                <a:cs typeface="Roboto Light"/>
                <a:sym typeface="Roboto Light"/>
              </a:rPr>
              <a:t>Camacho Reyes Brandon Israel.</a:t>
            </a:r>
          </a:p>
          <a:p>
            <a:pPr marL="104775" lvl="0" algn="l">
              <a:spcBef>
                <a:spcPts val="0"/>
              </a:spcBef>
              <a:buClr>
                <a:srgbClr val="FFFFFF"/>
              </a:buClr>
              <a:buSzPts val="1950"/>
            </a:pPr>
            <a:r>
              <a:rPr lang="es-419" sz="1600" dirty="0">
                <a:solidFill>
                  <a:srgbClr val="FFFFFF"/>
                </a:solidFill>
                <a:ea typeface="Roboto Light"/>
                <a:cs typeface="Roboto Light"/>
                <a:sym typeface="Roboto Light"/>
              </a:rPr>
              <a:t>Espinosa Flores </a:t>
            </a:r>
            <a:r>
              <a:rPr lang="es-419" sz="1600" dirty="0" err="1">
                <a:solidFill>
                  <a:srgbClr val="FFFFFF"/>
                </a:solidFill>
                <a:ea typeface="Roboto Light"/>
                <a:cs typeface="Roboto Light"/>
                <a:sym typeface="Roboto Light"/>
              </a:rPr>
              <a:t>Isam</a:t>
            </a:r>
            <a:r>
              <a:rPr lang="es-419" sz="1600" dirty="0">
                <a:solidFill>
                  <a:srgbClr val="FFFFFF"/>
                </a:solidFill>
                <a:ea typeface="Roboto Light"/>
                <a:cs typeface="Roboto Light"/>
                <a:sym typeface="Roboto Light"/>
              </a:rPr>
              <a:t> David.</a:t>
            </a:r>
          </a:p>
          <a:p>
            <a:pPr marL="104775" lvl="0" algn="l">
              <a:spcBef>
                <a:spcPts val="0"/>
              </a:spcBef>
              <a:buClr>
                <a:srgbClr val="FFFFFF"/>
              </a:buClr>
              <a:buSzPts val="1950"/>
            </a:pPr>
            <a:r>
              <a:rPr lang="es-419" sz="1600" dirty="0">
                <a:solidFill>
                  <a:srgbClr val="FFFFFF"/>
                </a:solidFill>
                <a:ea typeface="Roboto Light"/>
                <a:cs typeface="Roboto Light"/>
                <a:sym typeface="Roboto Light"/>
              </a:rPr>
              <a:t>González López Emiliano.</a:t>
            </a:r>
          </a:p>
          <a:p>
            <a:pPr marL="104775" lvl="0" algn="l">
              <a:spcBef>
                <a:spcPts val="0"/>
              </a:spcBef>
              <a:buClr>
                <a:srgbClr val="FFFFFF"/>
              </a:buClr>
              <a:buSzPts val="1950"/>
            </a:pPr>
            <a:r>
              <a:rPr lang="es-419" sz="1600" dirty="0">
                <a:solidFill>
                  <a:srgbClr val="FFFFFF"/>
                </a:solidFill>
                <a:ea typeface="Roboto Light"/>
                <a:cs typeface="Roboto Light"/>
                <a:sym typeface="Roboto Light"/>
              </a:rPr>
              <a:t>Jiménez Aguilar </a:t>
            </a:r>
            <a:r>
              <a:rPr lang="es-419" sz="1600" dirty="0" err="1">
                <a:solidFill>
                  <a:srgbClr val="FFFFFF"/>
                </a:solidFill>
                <a:ea typeface="Roboto Light"/>
                <a:cs typeface="Roboto Light"/>
                <a:sym typeface="Roboto Light"/>
              </a:rPr>
              <a:t>Tafnes</a:t>
            </a:r>
            <a:r>
              <a:rPr lang="es-419" sz="1600" dirty="0">
                <a:solidFill>
                  <a:srgbClr val="FFFFFF"/>
                </a:solidFill>
                <a:ea typeface="Roboto Light"/>
                <a:cs typeface="Roboto Light"/>
                <a:sym typeface="Roboto Light"/>
              </a:rPr>
              <a:t> Lorena.</a:t>
            </a:r>
          </a:p>
          <a:p>
            <a:pPr marL="104775" lvl="0" algn="l">
              <a:spcBef>
                <a:spcPts val="0"/>
              </a:spcBef>
              <a:buClr>
                <a:srgbClr val="FFFFFF"/>
              </a:buClr>
              <a:buSzPts val="1950"/>
            </a:pPr>
            <a:r>
              <a:rPr lang="es-419" sz="1600" dirty="0">
                <a:solidFill>
                  <a:srgbClr val="FFFFFF"/>
                </a:solidFill>
                <a:ea typeface="Roboto Light"/>
                <a:cs typeface="Roboto Light"/>
                <a:sym typeface="Roboto Light"/>
              </a:rPr>
              <a:t>Rodríguez Romo Luis Daniel.</a:t>
            </a:r>
          </a:p>
        </p:txBody>
      </p:sp>
      <p:pic>
        <p:nvPicPr>
          <p:cNvPr id="8" name="Google Shape;279;p13">
            <a:extLst>
              <a:ext uri="{FF2B5EF4-FFF2-40B4-BE49-F238E27FC236}">
                <a16:creationId xmlns:a16="http://schemas.microsoft.com/office/drawing/2014/main" id="{C9E258D2-A047-439B-996D-58D8D3BDA1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8039" y="196114"/>
            <a:ext cx="1866224" cy="130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80;p13">
            <a:extLst>
              <a:ext uri="{FF2B5EF4-FFF2-40B4-BE49-F238E27FC236}">
                <a16:creationId xmlns:a16="http://schemas.microsoft.com/office/drawing/2014/main" id="{543D54B3-7A3C-43EB-A692-373890E183E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4376" r="12833"/>
          <a:stretch/>
        </p:blipFill>
        <p:spPr>
          <a:xfrm>
            <a:off x="337737" y="196114"/>
            <a:ext cx="1355624" cy="186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algn="ctr" rtl="0"/>
            <a:r>
              <a:rPr lang="es-ES"/>
              <a:t>TÍTULO DE LA DIAPOSITIVA AQUÍ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es-ES"/>
              <a:t>PUNTO DE COMPARACIÓN 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Ut </a:t>
            </a:r>
            <a:r>
              <a:rPr lang="es-ES" dirty="0" err="1"/>
              <a:t>gravida</a:t>
            </a:r>
            <a:r>
              <a:rPr lang="es-ES" dirty="0"/>
              <a:t> eros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Proin</a:t>
            </a:r>
            <a:r>
              <a:rPr lang="es-ES" dirty="0"/>
              <a:t> a </a:t>
            </a:r>
            <a:r>
              <a:rPr lang="es-ES" dirty="0" err="1"/>
              <a:t>tellus</a:t>
            </a:r>
            <a:r>
              <a:rPr lang="es-ES" dirty="0"/>
              <a:t> sed </a:t>
            </a:r>
            <a:r>
              <a:rPr lang="es-ES" dirty="0" err="1"/>
              <a:t>risus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sagittis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quis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ut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. </a:t>
            </a:r>
            <a:r>
              <a:rPr lang="es-ES" dirty="0" err="1"/>
              <a:t>Suspendisse</a:t>
            </a:r>
            <a:r>
              <a:rPr lang="es-ES" dirty="0"/>
              <a:t> vehicula mi </a:t>
            </a:r>
            <a:r>
              <a:rPr lang="es-ES" dirty="0" err="1"/>
              <a:t>diam</a:t>
            </a:r>
            <a:r>
              <a:rPr lang="es-ES" dirty="0"/>
              <a:t>,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lacinia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sodales</a:t>
            </a:r>
            <a:r>
              <a:rPr lang="es-ES" dirty="0"/>
              <a:t> ac.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condimentum</a:t>
            </a:r>
            <a:r>
              <a:rPr lang="es-ES" dirty="0"/>
              <a:t> </a:t>
            </a:r>
            <a:r>
              <a:rPr lang="es-ES" dirty="0" err="1"/>
              <a:t>egestas</a:t>
            </a:r>
            <a:r>
              <a:rPr lang="es-ES" dirty="0"/>
              <a:t> nunc a </a:t>
            </a:r>
            <a:r>
              <a:rPr lang="es-ES" dirty="0" err="1"/>
              <a:t>maximus</a:t>
            </a:r>
            <a:r>
              <a:rPr lang="es-ES" dirty="0"/>
              <a:t>. Quisque et </a:t>
            </a:r>
            <a:r>
              <a:rPr lang="es-ES" dirty="0" err="1"/>
              <a:t>orci</a:t>
            </a:r>
            <a:r>
              <a:rPr lang="es-ES" dirty="0"/>
              <a:t> </a:t>
            </a:r>
            <a:r>
              <a:rPr lang="es-ES" dirty="0" err="1"/>
              <a:t>purus</a:t>
            </a:r>
            <a:r>
              <a:rPr lang="es-ES" dirty="0"/>
              <a:t>. </a:t>
            </a:r>
            <a:r>
              <a:rPr lang="es-ES" dirty="0" err="1"/>
              <a:t>Proin</a:t>
            </a:r>
            <a:r>
              <a:rPr lang="es-ES" dirty="0"/>
              <a:t> dolor mi, ultrices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placerat</a:t>
            </a:r>
            <a:r>
              <a:rPr lang="es-ES" dirty="0"/>
              <a:t>, </a:t>
            </a:r>
            <a:r>
              <a:rPr lang="es-ES" dirty="0" err="1"/>
              <a:t>congue</a:t>
            </a:r>
            <a:r>
              <a:rPr lang="es-ES" dirty="0"/>
              <a:t> </a:t>
            </a:r>
            <a:r>
              <a:rPr lang="es-ES" dirty="0" err="1"/>
              <a:t>mattis</a:t>
            </a:r>
            <a:r>
              <a:rPr lang="es-ES" dirty="0"/>
              <a:t> </a:t>
            </a:r>
            <a:r>
              <a:rPr lang="es-ES" dirty="0" err="1"/>
              <a:t>turpis</a:t>
            </a:r>
            <a:r>
              <a:rPr lang="es-ES" dirty="0"/>
              <a:t>. </a:t>
            </a:r>
            <a:r>
              <a:rPr lang="es-ES" dirty="0" err="1"/>
              <a:t>Donec</a:t>
            </a:r>
            <a:r>
              <a:rPr lang="es-ES" dirty="0"/>
              <a:t> </a:t>
            </a:r>
            <a:r>
              <a:rPr lang="es-ES" dirty="0" err="1"/>
              <a:t>vestibulum</a:t>
            </a:r>
            <a:r>
              <a:rPr lang="es-ES" dirty="0"/>
              <a:t> eros </a:t>
            </a:r>
            <a:r>
              <a:rPr lang="es-ES" dirty="0" err="1"/>
              <a:t>eget</a:t>
            </a:r>
            <a:r>
              <a:rPr lang="es-ES" dirty="0"/>
              <a:t> mauris </a:t>
            </a:r>
            <a:r>
              <a:rPr lang="es-ES" dirty="0" err="1"/>
              <a:t>dignissim</a:t>
            </a:r>
            <a:r>
              <a:rPr lang="es-ES" dirty="0"/>
              <a:t>, ut </a:t>
            </a:r>
            <a:r>
              <a:rPr lang="es-ES" dirty="0" err="1"/>
              <a:t>ultricies</a:t>
            </a:r>
            <a:r>
              <a:rPr lang="es-ES" dirty="0"/>
              <a:t> dolor </a:t>
            </a:r>
            <a:r>
              <a:rPr lang="es-ES" dirty="0" err="1"/>
              <a:t>viverra</a:t>
            </a:r>
            <a:r>
              <a:rPr lang="es-ES" dirty="0"/>
              <a:t>. </a:t>
            </a:r>
            <a:r>
              <a:rPr lang="es-ES" dirty="0" err="1"/>
              <a:t>Phasellus</a:t>
            </a:r>
            <a:r>
              <a:rPr lang="es-ES" dirty="0"/>
              <a:t> </a:t>
            </a:r>
            <a:r>
              <a:rPr lang="es-ES" dirty="0" err="1"/>
              <a:t>efficitur</a:t>
            </a:r>
            <a:r>
              <a:rPr lang="es-ES" dirty="0"/>
              <a:t> ante </a:t>
            </a:r>
            <a:r>
              <a:rPr lang="es-ES" dirty="0" err="1"/>
              <a:t>nec</a:t>
            </a:r>
            <a:r>
              <a:rPr lang="es-ES" dirty="0"/>
              <a:t> </a:t>
            </a:r>
            <a:r>
              <a:rPr lang="es-ES" dirty="0" err="1"/>
              <a:t>sem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, in ornare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.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Ut </a:t>
            </a:r>
            <a:r>
              <a:rPr lang="es-ES" dirty="0" err="1"/>
              <a:t>gravida</a:t>
            </a:r>
            <a:r>
              <a:rPr lang="es-ES" dirty="0"/>
              <a:t> eros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Proin</a:t>
            </a:r>
            <a:r>
              <a:rPr lang="es-ES" dirty="0"/>
              <a:t> a </a:t>
            </a:r>
            <a:r>
              <a:rPr lang="es-ES" dirty="0" err="1"/>
              <a:t>tellus</a:t>
            </a:r>
            <a:r>
              <a:rPr lang="es-ES" dirty="0"/>
              <a:t> sed </a:t>
            </a:r>
            <a:r>
              <a:rPr lang="es-ES" dirty="0" err="1"/>
              <a:t>risus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sagittis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quis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ut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. </a:t>
            </a:r>
            <a:r>
              <a:rPr lang="es-ES" dirty="0" err="1"/>
              <a:t>Suspendisse</a:t>
            </a:r>
            <a:r>
              <a:rPr lang="es-ES" dirty="0"/>
              <a:t> vehicula mi </a:t>
            </a:r>
            <a:r>
              <a:rPr lang="es-ES" dirty="0" err="1"/>
              <a:t>diam</a:t>
            </a:r>
            <a:r>
              <a:rPr lang="es-ES" dirty="0"/>
              <a:t>,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lacinia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/>
              <a:t>PUNTO DE COMPARACIÓN 2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Ut </a:t>
            </a:r>
            <a:r>
              <a:rPr lang="es-ES" dirty="0" err="1"/>
              <a:t>gravida</a:t>
            </a:r>
            <a:r>
              <a:rPr lang="es-ES" dirty="0"/>
              <a:t> eros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Proin</a:t>
            </a:r>
            <a:r>
              <a:rPr lang="es-ES" dirty="0"/>
              <a:t> a </a:t>
            </a:r>
            <a:r>
              <a:rPr lang="es-ES" dirty="0" err="1"/>
              <a:t>tellus</a:t>
            </a:r>
            <a:r>
              <a:rPr lang="es-ES" dirty="0"/>
              <a:t> sed </a:t>
            </a:r>
            <a:r>
              <a:rPr lang="es-ES" dirty="0" err="1"/>
              <a:t>risus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sagittis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quis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ut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. </a:t>
            </a:r>
            <a:r>
              <a:rPr lang="es-ES" dirty="0" err="1"/>
              <a:t>Suspendisse</a:t>
            </a:r>
            <a:r>
              <a:rPr lang="es-ES" dirty="0"/>
              <a:t> vehicula mi </a:t>
            </a:r>
            <a:r>
              <a:rPr lang="es-ES" dirty="0" err="1"/>
              <a:t>diam</a:t>
            </a:r>
            <a:r>
              <a:rPr lang="es-ES" dirty="0"/>
              <a:t>,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lacinia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sodales</a:t>
            </a:r>
            <a:r>
              <a:rPr lang="es-ES" dirty="0"/>
              <a:t> ac.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condimentum</a:t>
            </a:r>
            <a:r>
              <a:rPr lang="es-ES" dirty="0"/>
              <a:t> </a:t>
            </a:r>
            <a:r>
              <a:rPr lang="es-ES" dirty="0" err="1"/>
              <a:t>egestas</a:t>
            </a:r>
            <a:r>
              <a:rPr lang="es-ES" dirty="0"/>
              <a:t> nunc a </a:t>
            </a:r>
            <a:r>
              <a:rPr lang="es-ES" dirty="0" err="1"/>
              <a:t>maximus</a:t>
            </a:r>
            <a:r>
              <a:rPr lang="es-ES" dirty="0"/>
              <a:t>. Quisque et </a:t>
            </a:r>
            <a:r>
              <a:rPr lang="es-ES" dirty="0" err="1"/>
              <a:t>orci</a:t>
            </a:r>
            <a:r>
              <a:rPr lang="es-ES" dirty="0"/>
              <a:t> </a:t>
            </a:r>
            <a:r>
              <a:rPr lang="es-ES" dirty="0" err="1"/>
              <a:t>purus</a:t>
            </a:r>
            <a:r>
              <a:rPr lang="es-ES" dirty="0"/>
              <a:t>. </a:t>
            </a:r>
            <a:r>
              <a:rPr lang="es-ES" dirty="0" err="1"/>
              <a:t>Proin</a:t>
            </a:r>
            <a:r>
              <a:rPr lang="es-ES" dirty="0"/>
              <a:t> dolor mi, ultrices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placerat</a:t>
            </a:r>
            <a:r>
              <a:rPr lang="es-ES" dirty="0"/>
              <a:t>, </a:t>
            </a:r>
            <a:r>
              <a:rPr lang="es-ES" dirty="0" err="1"/>
              <a:t>congue</a:t>
            </a:r>
            <a:r>
              <a:rPr lang="es-ES" dirty="0"/>
              <a:t> </a:t>
            </a:r>
            <a:r>
              <a:rPr lang="es-ES" dirty="0" err="1"/>
              <a:t>mattis</a:t>
            </a:r>
            <a:r>
              <a:rPr lang="es-ES" dirty="0"/>
              <a:t> </a:t>
            </a:r>
            <a:r>
              <a:rPr lang="es-ES" dirty="0" err="1"/>
              <a:t>turpis</a:t>
            </a:r>
            <a:r>
              <a:rPr lang="es-ES" dirty="0"/>
              <a:t>. </a:t>
            </a:r>
            <a:r>
              <a:rPr lang="es-ES" dirty="0" err="1"/>
              <a:t>Donec</a:t>
            </a:r>
            <a:r>
              <a:rPr lang="es-ES" dirty="0"/>
              <a:t> </a:t>
            </a:r>
            <a:r>
              <a:rPr lang="es-ES" dirty="0" err="1"/>
              <a:t>vestibulum</a:t>
            </a:r>
            <a:r>
              <a:rPr lang="es-ES" dirty="0"/>
              <a:t> eros </a:t>
            </a:r>
            <a:r>
              <a:rPr lang="es-ES" dirty="0" err="1"/>
              <a:t>eget</a:t>
            </a:r>
            <a:r>
              <a:rPr lang="es-ES" dirty="0"/>
              <a:t> mauris </a:t>
            </a:r>
            <a:r>
              <a:rPr lang="es-ES" dirty="0" err="1"/>
              <a:t>dignissim</a:t>
            </a:r>
            <a:r>
              <a:rPr lang="es-ES" dirty="0"/>
              <a:t>, ut </a:t>
            </a:r>
            <a:r>
              <a:rPr lang="es-ES" dirty="0" err="1"/>
              <a:t>ultricies</a:t>
            </a:r>
            <a:r>
              <a:rPr lang="es-ES" dirty="0"/>
              <a:t> dolor </a:t>
            </a:r>
            <a:r>
              <a:rPr lang="es-ES" dirty="0" err="1"/>
              <a:t>viverra</a:t>
            </a:r>
            <a:r>
              <a:rPr lang="es-ES" dirty="0"/>
              <a:t>. </a:t>
            </a:r>
            <a:r>
              <a:rPr lang="es-ES" dirty="0" err="1"/>
              <a:t>Phasellus</a:t>
            </a:r>
            <a:r>
              <a:rPr lang="es-ES" dirty="0"/>
              <a:t> </a:t>
            </a:r>
            <a:r>
              <a:rPr lang="es-ES" dirty="0" err="1"/>
              <a:t>efficitur</a:t>
            </a:r>
            <a:r>
              <a:rPr lang="es-ES" dirty="0"/>
              <a:t> ante </a:t>
            </a:r>
            <a:r>
              <a:rPr lang="es-ES" dirty="0" err="1"/>
              <a:t>nec</a:t>
            </a:r>
            <a:r>
              <a:rPr lang="es-ES" dirty="0"/>
              <a:t> </a:t>
            </a:r>
            <a:r>
              <a:rPr lang="es-ES" dirty="0" err="1"/>
              <a:t>sem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, in ornare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.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Ut </a:t>
            </a:r>
            <a:r>
              <a:rPr lang="es-ES" dirty="0" err="1"/>
              <a:t>gravida</a:t>
            </a:r>
            <a:r>
              <a:rPr lang="es-ES" dirty="0"/>
              <a:t> eros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Proin</a:t>
            </a:r>
            <a:r>
              <a:rPr lang="es-ES" dirty="0"/>
              <a:t> a </a:t>
            </a:r>
            <a:r>
              <a:rPr lang="es-ES" dirty="0" err="1"/>
              <a:t>tellus</a:t>
            </a:r>
            <a:r>
              <a:rPr lang="es-ES" dirty="0"/>
              <a:t> sed </a:t>
            </a:r>
            <a:r>
              <a:rPr lang="es-ES" dirty="0" err="1"/>
              <a:t>risus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sagittis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quis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ut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. </a:t>
            </a:r>
            <a:r>
              <a:rPr lang="es-ES" dirty="0" err="1"/>
              <a:t>Suspendisse</a:t>
            </a:r>
            <a:r>
              <a:rPr lang="es-ES" dirty="0"/>
              <a:t> vehicula mi </a:t>
            </a:r>
            <a:r>
              <a:rPr lang="es-ES" dirty="0" err="1"/>
              <a:t>diam</a:t>
            </a:r>
            <a:r>
              <a:rPr lang="es-ES" dirty="0"/>
              <a:t>,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lacinia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sodales</a:t>
            </a:r>
            <a:r>
              <a:rPr lang="es-ES" dirty="0"/>
              <a:t> ac.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z="1200" smtClean="0"/>
              <a:t>10</a:t>
            </a:fld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" descr="El gráfico va aquí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577418657"/>
              </p:ext>
            </p:extLst>
          </p:nvPr>
        </p:nvGraphicFramePr>
        <p:xfrm>
          <a:off x="0" y="0"/>
          <a:ext cx="741521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79" y="365125"/>
            <a:ext cx="4017600" cy="573989"/>
          </a:xfrm>
        </p:spPr>
        <p:txBody>
          <a:bodyPr rtlCol="0"/>
          <a:lstStyle/>
          <a:p>
            <a:pPr rtl="0"/>
            <a:r>
              <a:rPr lang="es-ES" sz="2700" dirty="0"/>
              <a:t>Poner EL TÍTULO AQUÍ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819116" y="1003686"/>
            <a:ext cx="3991884" cy="621825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s-ES" dirty="0"/>
              <a:t>EL SUBTÍTULO SE ESCRIBE AQUÍ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0" indent="0" rtl="0">
              <a:buNone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Ut </a:t>
            </a:r>
            <a:r>
              <a:rPr lang="es-ES" dirty="0" err="1"/>
              <a:t>gravida</a:t>
            </a:r>
            <a:r>
              <a:rPr lang="es-ES" dirty="0"/>
              <a:t> eros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Proin</a:t>
            </a:r>
            <a:r>
              <a:rPr lang="es-ES" dirty="0"/>
              <a:t> a </a:t>
            </a:r>
            <a:r>
              <a:rPr lang="es-ES" dirty="0" err="1"/>
              <a:t>tellus</a:t>
            </a:r>
            <a:r>
              <a:rPr lang="es-ES" dirty="0"/>
              <a:t> sed </a:t>
            </a:r>
            <a:r>
              <a:rPr lang="es-ES" dirty="0" err="1"/>
              <a:t>risus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sagittis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quis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ut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. </a:t>
            </a:r>
            <a:r>
              <a:rPr lang="es-ES" dirty="0" err="1"/>
              <a:t>Suspendisse</a:t>
            </a:r>
            <a:r>
              <a:rPr lang="es-ES" dirty="0"/>
              <a:t> vehicula mi </a:t>
            </a:r>
            <a:r>
              <a:rPr lang="es-ES" dirty="0" err="1"/>
              <a:t>diam</a:t>
            </a:r>
            <a:r>
              <a:rPr lang="es-ES" dirty="0"/>
              <a:t>,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lacinia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sodales</a:t>
            </a:r>
            <a:r>
              <a:rPr lang="es-ES" dirty="0"/>
              <a:t> ac.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condimentum</a:t>
            </a:r>
            <a:r>
              <a:rPr lang="es-ES" dirty="0"/>
              <a:t> </a:t>
            </a:r>
            <a:r>
              <a:rPr lang="es-ES" dirty="0" err="1"/>
              <a:t>egestas</a:t>
            </a:r>
            <a:r>
              <a:rPr lang="es-ES" dirty="0"/>
              <a:t> nunc a </a:t>
            </a:r>
            <a:r>
              <a:rPr lang="es-ES" dirty="0" err="1"/>
              <a:t>maximus</a:t>
            </a:r>
            <a:r>
              <a:rPr lang="es-ES" dirty="0"/>
              <a:t>. Quisque et </a:t>
            </a:r>
            <a:r>
              <a:rPr lang="es-ES" dirty="0" err="1"/>
              <a:t>orci</a:t>
            </a:r>
            <a:r>
              <a:rPr lang="es-ES" dirty="0"/>
              <a:t> </a:t>
            </a:r>
            <a:r>
              <a:rPr lang="es-ES" dirty="0" err="1"/>
              <a:t>purus</a:t>
            </a:r>
            <a:r>
              <a:rPr lang="es-ES" dirty="0"/>
              <a:t>. </a:t>
            </a:r>
            <a:r>
              <a:rPr lang="es-ES" dirty="0" err="1"/>
              <a:t>Proin</a:t>
            </a:r>
            <a:r>
              <a:rPr lang="es-ES" dirty="0"/>
              <a:t> dolor mi, ultrices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placerat</a:t>
            </a:r>
            <a:r>
              <a:rPr lang="es-ES" dirty="0"/>
              <a:t>, </a:t>
            </a:r>
            <a:r>
              <a:rPr lang="es-ES" dirty="0" err="1"/>
              <a:t>congue</a:t>
            </a:r>
            <a:r>
              <a:rPr lang="es-ES" dirty="0"/>
              <a:t> </a:t>
            </a:r>
            <a:r>
              <a:rPr lang="es-ES" dirty="0" err="1"/>
              <a:t>mattis</a:t>
            </a:r>
            <a:r>
              <a:rPr lang="es-ES" dirty="0"/>
              <a:t> </a:t>
            </a:r>
            <a:r>
              <a:rPr lang="es-ES" dirty="0" err="1"/>
              <a:t>turpis</a:t>
            </a:r>
            <a:r>
              <a:rPr lang="es-ES" dirty="0"/>
              <a:t>. </a:t>
            </a:r>
            <a:r>
              <a:rPr lang="es-ES" dirty="0" err="1"/>
              <a:t>Donec</a:t>
            </a:r>
            <a:r>
              <a:rPr lang="es-ES" dirty="0"/>
              <a:t> </a:t>
            </a:r>
            <a:r>
              <a:rPr lang="es-ES" dirty="0" err="1"/>
              <a:t>vestibulum</a:t>
            </a:r>
            <a:r>
              <a:rPr lang="es-ES" dirty="0"/>
              <a:t> eros </a:t>
            </a:r>
            <a:r>
              <a:rPr lang="es-ES" dirty="0" err="1"/>
              <a:t>eget</a:t>
            </a:r>
            <a:r>
              <a:rPr lang="es-ES" dirty="0"/>
              <a:t> mauris </a:t>
            </a:r>
            <a:r>
              <a:rPr lang="es-ES" dirty="0" err="1"/>
              <a:t>dignissim</a:t>
            </a:r>
            <a:r>
              <a:rPr lang="es-ES" dirty="0"/>
              <a:t>, ut </a:t>
            </a:r>
            <a:r>
              <a:rPr lang="es-ES" dirty="0" err="1"/>
              <a:t>ultricies</a:t>
            </a:r>
            <a:r>
              <a:rPr lang="es-ES" dirty="0"/>
              <a:t> dolor </a:t>
            </a:r>
            <a:r>
              <a:rPr lang="es-ES" dirty="0" err="1"/>
              <a:t>viverra</a:t>
            </a:r>
            <a:r>
              <a:rPr lang="es-ES" dirty="0"/>
              <a:t>. </a:t>
            </a:r>
            <a:r>
              <a:rPr lang="es-ES" dirty="0" err="1"/>
              <a:t>Phasellus</a:t>
            </a:r>
            <a:r>
              <a:rPr lang="es-ES" dirty="0"/>
              <a:t> </a:t>
            </a:r>
            <a:r>
              <a:rPr lang="es-ES" dirty="0" err="1"/>
              <a:t>efficitur</a:t>
            </a:r>
            <a:r>
              <a:rPr lang="es-ES" dirty="0"/>
              <a:t> ante </a:t>
            </a:r>
            <a:r>
              <a:rPr lang="es-ES" dirty="0" err="1"/>
              <a:t>nec</a:t>
            </a:r>
            <a:r>
              <a:rPr lang="es-ES" dirty="0"/>
              <a:t> </a:t>
            </a:r>
            <a:r>
              <a:rPr lang="es-ES" dirty="0" err="1"/>
              <a:t>sem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, in ornare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.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Ut </a:t>
            </a:r>
            <a:r>
              <a:rPr lang="es-ES" dirty="0" err="1"/>
              <a:t>gravida</a:t>
            </a:r>
            <a:r>
              <a:rPr lang="es-ES" dirty="0"/>
              <a:t> eros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Proin</a:t>
            </a:r>
            <a:r>
              <a:rPr lang="es-ES" dirty="0"/>
              <a:t> a </a:t>
            </a:r>
            <a:r>
              <a:rPr lang="es-ES" dirty="0" err="1"/>
              <a:t>tellus</a:t>
            </a:r>
            <a:r>
              <a:rPr lang="es-ES" dirty="0"/>
              <a:t> sed </a:t>
            </a:r>
            <a:r>
              <a:rPr lang="es-ES" dirty="0" err="1"/>
              <a:t>risus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sagittis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quis </a:t>
            </a:r>
            <a:r>
              <a:rPr lang="es-ES" dirty="0" err="1"/>
              <a:t>est</a:t>
            </a:r>
            <a:r>
              <a:rPr lang="es-ES" dirty="0"/>
              <a:t>. 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DB99AAA1-CDF9-4450-96FC-E7E2C3AAC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z="1200" smtClean="0"/>
              <a:t>11</a:t>
            </a:fld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1189038"/>
          </a:xfrm>
        </p:spPr>
        <p:txBody>
          <a:bodyPr rtlCol="0"/>
          <a:lstStyle/>
          <a:p>
            <a:pPr algn="ctr" rtl="0"/>
            <a:r>
              <a:rPr lang="es-ES"/>
              <a:t>Título de la tabla aquí</a:t>
            </a:r>
          </a:p>
        </p:txBody>
      </p:sp>
      <p:graphicFrame>
        <p:nvGraphicFramePr>
          <p:cNvPr id="6" name="Tabla 2" descr="La tabla va aquí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44323997"/>
              </p:ext>
            </p:extLst>
          </p:nvPr>
        </p:nvGraphicFramePr>
        <p:xfrm>
          <a:off x="595313" y="1189039"/>
          <a:ext cx="11002580" cy="515212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50645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750645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750645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750645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pPr algn="ctr" rtl="0"/>
                      <a:r>
                        <a:rPr lang="es-ES" sz="2400" b="0" noProof="0"/>
                        <a:t>EL TÍTULO</a:t>
                      </a:r>
                      <a:endParaRPr lang="es-ES" sz="2400" b="0" i="0" noProof="0">
                        <a:solidFill>
                          <a:schemeClr val="bg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b="0" noProof="0"/>
                        <a:t>EL TÍTULO</a:t>
                      </a:r>
                      <a:endParaRPr lang="es-ES" sz="2400" b="0" i="0" noProof="0">
                        <a:solidFill>
                          <a:schemeClr val="bg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b="0" noProof="0"/>
                        <a:t>EL TÍTULO</a:t>
                      </a:r>
                      <a:endParaRPr lang="es-ES" sz="2400" b="0" i="0" noProof="0">
                        <a:solidFill>
                          <a:schemeClr val="bg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b="0" noProof="0"/>
                        <a:t>EL TÍTULO</a:t>
                      </a:r>
                      <a:endParaRPr lang="es-ES" sz="2400" b="0" i="0" noProof="0">
                        <a:solidFill>
                          <a:schemeClr val="bg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47" marR="67647" marT="34995" marB="34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57133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rgbClr val="2F334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rgbClr val="2F334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57133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rgbClr val="2F334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rgbClr val="2F334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57133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rgbClr val="2F334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rgbClr val="2F334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57133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rgbClr val="2F334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rgbClr val="2F334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55528"/>
                  </a:ext>
                </a:extLst>
              </a:tr>
              <a:tr h="57133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rgbClr val="2F334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rgbClr val="2F334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46690"/>
                  </a:ext>
                </a:extLst>
              </a:tr>
              <a:tr h="57133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rgbClr val="2F334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rgbClr val="2F334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117077"/>
                  </a:ext>
                </a:extLst>
              </a:tr>
              <a:tr h="57133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rgbClr val="2F334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rgbClr val="2F334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70745"/>
                  </a:ext>
                </a:extLst>
              </a:tr>
              <a:tr h="57133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rgbClr val="2F334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/>
                        <a:t>Colocar contenido aquí</a:t>
                      </a:r>
                      <a:endParaRPr lang="es-ES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/>
                        <a:t>Colocar contenido aquí</a:t>
                      </a:r>
                      <a:endParaRPr lang="es-ES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51" marR="64651" marT="34995" marB="34995" anchor="ctr">
                    <a:solidFill>
                      <a:srgbClr val="2F334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14759"/>
                  </a:ext>
                </a:extLst>
              </a:tr>
            </a:tbl>
          </a:graphicData>
        </a:graphic>
      </p:graphicFrame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FB23516F-5305-41EC-8F71-A0D9ED57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z="1200" smtClean="0"/>
              <a:t>12</a:t>
            </a:fld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Imagen grande de una persona en un equipo portátil en un cibercafé">
            <a:extLst>
              <a:ext uri="{FF2B5EF4-FFF2-40B4-BE49-F238E27FC236}">
                <a16:creationId xmlns:a16="http://schemas.microsoft.com/office/drawing/2014/main" id="{BFA823F4-1B6F-4E9F-8515-0F87A0C174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ángulo 13">
            <a:extLst>
              <a:ext uri="{FF2B5EF4-FFF2-40B4-BE49-F238E27FC236}">
                <a16:creationId xmlns:a16="http://schemas.microsoft.com/office/drawing/2014/main" id="{84970DCE-964B-4562-9633-71BA6A4DC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82714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20000"/>
                </a:srgbClr>
              </a:gs>
              <a:gs pos="100000">
                <a:srgbClr val="E99757">
                  <a:alpha val="20000"/>
                </a:srgbClr>
              </a:gs>
              <a:gs pos="50000">
                <a:srgbClr val="A53F52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69046"/>
            <a:ext cx="4199467" cy="2048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0920C0-10F4-4ECD-BDF3-CE993B7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35" y="3634749"/>
            <a:ext cx="3785222" cy="1738307"/>
          </a:xfrm>
        </p:spPr>
        <p:txBody>
          <a:bodyPr rtlCol="0">
            <a:normAutofit/>
          </a:bodyPr>
          <a:lstStyle/>
          <a:p>
            <a:pPr algn="l" rtl="0"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TÍTULO VA AQUÍ</a:t>
            </a:r>
            <a:br>
              <a:rPr lang="es-ES" sz="7200">
                <a:solidFill>
                  <a:schemeClr val="bg1"/>
                </a:solidFill>
                <a:cs typeface="Gill Sans" panose="020B0502020104020203" pitchFamily="34" charset="-79"/>
              </a:rPr>
            </a:br>
            <a:r>
              <a:rPr lang="es-ES" sz="1200">
                <a:solidFill>
                  <a:schemeClr val="bg1"/>
                </a:solidFill>
                <a:latin typeface="+mn-lt"/>
              </a:rPr>
              <a:t>Lorem ipsum dolor sit amet, consectetur adipiscing elit. Ut gravida eros erat. Proin a tellus sed risus lobortis sagittis eu</a:t>
            </a: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 descr="Marcador de posición de imagen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541"/>
            <a:ext cx="12192000" cy="68616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901880"/>
            <a:ext cx="10787270" cy="830649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>
                <a:solidFill>
                  <a:schemeClr val="bg1"/>
                </a:solidFill>
              </a:rPr>
              <a:t>GRACIAS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B7DC9FB-F6DF-4841-83A9-A37336FEB076}"/>
              </a:ext>
            </a:extLst>
          </p:cNvPr>
          <p:cNvSpPr/>
          <p:nvPr/>
        </p:nvSpPr>
        <p:spPr>
          <a:xfrm>
            <a:off x="4308371" y="1802072"/>
            <a:ext cx="353436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rtl="0"/>
            <a:r>
              <a:rPr lang="es-ES" spc="600">
                <a:solidFill>
                  <a:schemeClr val="bg1"/>
                </a:solidFill>
                <a:latin typeface="+mj-lt"/>
              </a:rPr>
              <a:t>WWW.FABRIKAM.COM</a:t>
            </a:r>
            <a:endParaRPr lang="es-ES" spc="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Gráfico 10" descr="Usuario" title="Icono: nombre del moderador">
            <a:extLst>
              <a:ext uri="{FF2B5EF4-FFF2-40B4-BE49-F238E27FC236}">
                <a16:creationId xmlns:a16="http://schemas.microsoft.com/office/drawing/2014/main" id="{CB7DE048-B12A-41D3-B89F-B56544FA94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8371" y="3061212"/>
            <a:ext cx="558449" cy="558449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A62C97B6-F2B5-4806-AB83-0CC32DF096AE}"/>
              </a:ext>
            </a:extLst>
          </p:cNvPr>
          <p:cNvSpPr txBox="1">
            <a:spLocks/>
          </p:cNvSpPr>
          <p:nvPr/>
        </p:nvSpPr>
        <p:spPr>
          <a:xfrm>
            <a:off x="5103215" y="3061213"/>
            <a:ext cx="3345046" cy="5584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Clr>
                <a:srgbClr val="00B0F0"/>
              </a:buClr>
            </a:pPr>
            <a:r>
              <a:rPr lang="es-ES" sz="1800" spc="300">
                <a:latin typeface="+mj-lt"/>
                <a:cs typeface="Gill Sans" panose="020B0502020104020203" pitchFamily="34" charset="-79"/>
              </a:rPr>
              <a:t>NAIARA PADILLA</a:t>
            </a:r>
            <a:endParaRPr kumimoji="0" lang="es-ES" sz="180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13" name="Gráfico 12" descr="Smartphone" title="Icono: número de teléfono del moderador">
            <a:extLst>
              <a:ext uri="{FF2B5EF4-FFF2-40B4-BE49-F238E27FC236}">
                <a16:creationId xmlns:a16="http://schemas.microsoft.com/office/drawing/2014/main" id="{D46F90A0-A362-4144-AB92-33B00391B40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8371" y="3965527"/>
            <a:ext cx="558449" cy="558449"/>
          </a:xfrm>
          <a:prstGeom prst="rect">
            <a:avLst/>
          </a:prstGeom>
        </p:spPr>
      </p:pic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D6C1F9A6-DF05-40A3-A22A-A5F42139BD96}"/>
              </a:ext>
            </a:extLst>
          </p:cNvPr>
          <p:cNvSpPr txBox="1">
            <a:spLocks/>
          </p:cNvSpPr>
          <p:nvPr/>
        </p:nvSpPr>
        <p:spPr>
          <a:xfrm>
            <a:off x="5103221" y="4006497"/>
            <a:ext cx="3144655" cy="5174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Clr>
                <a:srgbClr val="00B0F0"/>
              </a:buClr>
            </a:pPr>
            <a:r>
              <a:rPr lang="es-ES" sz="1800" u="none" strike="noStrike" kern="1200" cap="none" spc="300" normalizeH="0" noProof="0">
                <a:ln>
                  <a:noFill/>
                </a:ln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+</a:t>
            </a:r>
            <a:r>
              <a:rPr lang="es-ES" sz="1800" spc="300">
                <a:latin typeface="+mj-lt"/>
                <a:cs typeface="Gill Sans Light" panose="020B0302020104020203" pitchFamily="34" charset="-79"/>
              </a:rPr>
              <a:t>1 (589) 555‐0199</a:t>
            </a:r>
            <a:endParaRPr kumimoji="0" lang="es-ES" sz="180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  <p:pic>
        <p:nvPicPr>
          <p:cNvPr id="12" name="Gráfico 11" descr="Sobre" title="Icono del correo electrónico del moderador">
            <a:extLst>
              <a:ext uri="{FF2B5EF4-FFF2-40B4-BE49-F238E27FC236}">
                <a16:creationId xmlns:a16="http://schemas.microsoft.com/office/drawing/2014/main" id="{DA1E1FC6-9F80-4CAF-ACF2-AB062937A45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8371" y="4964360"/>
            <a:ext cx="558449" cy="558449"/>
          </a:xfrm>
          <a:prstGeom prst="rect">
            <a:avLst/>
          </a:prstGeom>
        </p:spPr>
      </p:pic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E0127FD3-DBF1-49D0-8E40-2DB72E1AEC7C}"/>
              </a:ext>
            </a:extLst>
          </p:cNvPr>
          <p:cNvSpPr txBox="1">
            <a:spLocks/>
          </p:cNvSpPr>
          <p:nvPr/>
        </p:nvSpPr>
        <p:spPr>
          <a:xfrm>
            <a:off x="5103221" y="5032398"/>
            <a:ext cx="3345040" cy="3551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800" u="none" strike="noStrike" kern="1200" cap="none" spc="300" normalizeH="0" noProof="0">
                <a:ln>
                  <a:noFill/>
                </a:ln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naiara@fabrikam.com</a:t>
            </a:r>
            <a:endParaRPr lang="es-ES" sz="1800" u="none" strike="noStrike" kern="1200" cap="none" spc="300" normalizeH="0" noProof="0" dirty="0">
              <a:ln>
                <a:noFill/>
              </a:ln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Personalizar esta plantilla</a:t>
            </a:r>
          </a:p>
        </p:txBody>
      </p:sp>
      <p:sp>
        <p:nvSpPr>
          <p:cNvPr id="8" name="Cuadro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6000" u="sng" dirty="0">
                <a:solidFill>
                  <a:srgbClr val="0070C0"/>
                </a:solidFill>
              </a:rPr>
              <a:t>Comentarios e instrucciones de edición de plantilla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CFAD812-11EF-4B6C-899B-8AB321C45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sz="1200" smtClean="0"/>
              <a:pPr rtl="0"/>
              <a:t>15</a:t>
            </a:fld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Codificación abstracta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73884"/>
            <a:ext cx="5747657" cy="1661297"/>
          </a:xfrm>
        </p:spPr>
        <p:txBody>
          <a:bodyPr rtlCol="0">
            <a:normAutofit fontScale="90000"/>
          </a:bodyPr>
          <a:lstStyle/>
          <a:p>
            <a:r>
              <a:rPr lang="es-419" dirty="0"/>
              <a:t>1.2 Redes bayesianas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8035" y="2919542"/>
            <a:ext cx="5747657" cy="3773837"/>
          </a:xfrm>
        </p:spPr>
        <p:txBody>
          <a:bodyPr rtlCol="0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s-MX" sz="2000" dirty="0"/>
              <a:t>Se basa</a:t>
            </a:r>
            <a:r>
              <a:rPr lang="es-MX" sz="2000" b="1" dirty="0"/>
              <a:t> en la inferencia.</a:t>
            </a:r>
          </a:p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s-MX" sz="2000" dirty="0"/>
              <a:t>Consiste en </a:t>
            </a:r>
            <a:r>
              <a:rPr lang="es-MX" sz="2000" b="1" dirty="0"/>
              <a:t>propagar los efectos de la evidencia</a:t>
            </a:r>
            <a:r>
              <a:rPr lang="es-MX" sz="2000" dirty="0"/>
              <a:t> a través de la red.</a:t>
            </a:r>
          </a:p>
        </p:txBody>
      </p:sp>
      <p:sp>
        <p:nvSpPr>
          <p:cNvPr id="2094" name="Marcador de número de diapositiva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z="1200" smtClean="0"/>
              <a:pPr/>
              <a:t>2</a:t>
            </a:fld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s-419" dirty="0"/>
              <a:t>1.2 Redes bayesianas</a:t>
            </a:r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FB2DFED1-D58A-4B73-9945-B3E86779455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>
            <a:normAutofit fontScale="70000" lnSpcReduction="20000"/>
          </a:bodyPr>
          <a:lstStyle/>
          <a:p>
            <a:r>
              <a:rPr lang="es-419" dirty="0"/>
              <a:t>(continúa…)</a:t>
            </a:r>
            <a:endParaRPr lang="es-E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s-MX" dirty="0"/>
              <a:t>El funcionamiento </a:t>
            </a:r>
            <a:r>
              <a:rPr lang="es-MX" b="1" dirty="0"/>
              <a:t>en la inferencia</a:t>
            </a:r>
            <a:r>
              <a:rPr lang="es-MX" dirty="0"/>
              <a:t>, esto es el razonamiento probabilístico o propagación de probabilidades. 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s-MX" dirty="0"/>
              <a:t>Consiste en </a:t>
            </a:r>
            <a:r>
              <a:rPr lang="es-MX" b="1" dirty="0"/>
              <a:t>propagar los efectos de la evidencia</a:t>
            </a:r>
            <a:r>
              <a:rPr lang="es-MX" dirty="0"/>
              <a:t> a través de la red para conocer la </a:t>
            </a:r>
            <a:r>
              <a:rPr lang="es-MX" b="1" dirty="0"/>
              <a:t>probabilidad a posterior</a:t>
            </a:r>
            <a:r>
              <a:rPr lang="es-MX" dirty="0"/>
              <a:t> de las variables. Existen diferentes algoritmos para calcular las probabilidades a posterior 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s-MX" dirty="0"/>
              <a:t>Los principales son:</a:t>
            </a:r>
          </a:p>
          <a:p>
            <a:pPr marL="457200" lvl="0" indent="-323850" algn="just">
              <a:spcBef>
                <a:spcPts val="1600"/>
              </a:spcBef>
              <a:buSzPts val="1500"/>
              <a:buChar char="●"/>
            </a:pPr>
            <a:r>
              <a:rPr lang="es-MX" dirty="0"/>
              <a:t>Una variable, cualquier estructura: Algoritmo de eliminación</a:t>
            </a:r>
          </a:p>
          <a:p>
            <a:pPr marL="457200" lvl="0" indent="-323850" algn="just">
              <a:spcBef>
                <a:spcPts val="0"/>
              </a:spcBef>
              <a:buSzPts val="1500"/>
              <a:buChar char="●"/>
            </a:pPr>
            <a:r>
              <a:rPr lang="es-MX" dirty="0"/>
              <a:t>Cualquier variable, estructuras sencillamente conectadas: Algoritmo de propagación de Perl</a:t>
            </a:r>
          </a:p>
          <a:p>
            <a:pPr marL="457200" lvl="0" indent="-323850" algn="just">
              <a:spcBef>
                <a:spcPts val="0"/>
              </a:spcBef>
              <a:buSzPts val="1500"/>
              <a:buChar char="●"/>
            </a:pPr>
            <a:r>
              <a:rPr lang="es-MX" dirty="0"/>
              <a:t>Cualquier variable, cualquier estructura: Agrupamiento, simulación estocástica, condicionamiento.</a:t>
            </a:r>
          </a:p>
          <a:p>
            <a:pPr marL="0" indent="0" rtl="0">
              <a:buNone/>
            </a:pPr>
            <a:endParaRPr lang="es-ES" dirty="0"/>
          </a:p>
        </p:txBody>
      </p:sp>
      <p:sp>
        <p:nvSpPr>
          <p:cNvPr id="71" name="Marcador de número de diapositiva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z="1200" smtClean="0"/>
              <a:t>3</a:t>
            </a:fld>
            <a:endParaRPr lang="es-ES" sz="1200" dirty="0"/>
          </a:p>
        </p:txBody>
      </p:sp>
      <p:pic>
        <p:nvPicPr>
          <p:cNvPr id="3076" name="Picture 4" descr="Redes Bayesianas | JPORDONEZ">
            <a:extLst>
              <a:ext uri="{FF2B5EF4-FFF2-40B4-BE49-F238E27FC236}">
                <a16:creationId xmlns:a16="http://schemas.microsoft.com/office/drawing/2014/main" id="{402EC424-B6B3-47BA-B23C-16F422EA5573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7" r="26557"/>
          <a:stretch>
            <a:fillRect/>
          </a:stretch>
        </p:blipFill>
        <p:spPr bwMode="auto">
          <a:xfrm>
            <a:off x="-1" y="-15049"/>
            <a:ext cx="5439905" cy="687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3">
            <a:extLst>
              <a:ext uri="{FF2B5EF4-FFF2-40B4-BE49-F238E27FC236}">
                <a16:creationId xmlns:a16="http://schemas.microsoft.com/office/drawing/2014/main" id="{D59D4F5E-0D68-46FB-B499-329ED58DA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-15048"/>
            <a:ext cx="5439905" cy="6873048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0DBD09F-7C89-4071-A4F7-0B795858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t>4</a:t>
            </a:fld>
            <a:endParaRPr lang="es-ES" noProof="0" dirty="0"/>
          </a:p>
        </p:txBody>
      </p:sp>
      <p:grpSp>
        <p:nvGrpSpPr>
          <p:cNvPr id="3" name="Google Shape;300;p16">
            <a:extLst>
              <a:ext uri="{FF2B5EF4-FFF2-40B4-BE49-F238E27FC236}">
                <a16:creationId xmlns:a16="http://schemas.microsoft.com/office/drawing/2014/main" id="{2F11048D-04A6-48E3-B1D9-E7F3123FC5B2}"/>
              </a:ext>
            </a:extLst>
          </p:cNvPr>
          <p:cNvGrpSpPr/>
          <p:nvPr/>
        </p:nvGrpSpPr>
        <p:grpSpPr>
          <a:xfrm>
            <a:off x="5775317" y="1900050"/>
            <a:ext cx="5995926" cy="4238849"/>
            <a:chOff x="4192863" y="1002150"/>
            <a:chExt cx="3679200" cy="3139200"/>
          </a:xfrm>
        </p:grpSpPr>
        <p:sp>
          <p:nvSpPr>
            <p:cNvPr id="4" name="Google Shape;301;p16">
              <a:extLst>
                <a:ext uri="{FF2B5EF4-FFF2-40B4-BE49-F238E27FC236}">
                  <a16:creationId xmlns:a16="http://schemas.microsoft.com/office/drawing/2014/main" id="{BFACD91D-0981-4882-A861-F485EF35CE06}"/>
                </a:ext>
              </a:extLst>
            </p:cNvPr>
            <p:cNvSpPr/>
            <p:nvPr/>
          </p:nvSpPr>
          <p:spPr>
            <a:xfrm>
              <a:off x="4192863" y="1002150"/>
              <a:ext cx="3679200" cy="3139200"/>
            </a:xfrm>
            <a:prstGeom prst="round2DiagRect">
              <a:avLst>
                <a:gd name="adj1" fmla="val 0"/>
                <a:gd name="adj2" fmla="val 17764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l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l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l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lt"/>
              </a:endParaRPr>
            </a:p>
          </p:txBody>
        </p:sp>
        <p:sp>
          <p:nvSpPr>
            <p:cNvPr id="5" name="Google Shape;302;p16">
              <a:extLst>
                <a:ext uri="{FF2B5EF4-FFF2-40B4-BE49-F238E27FC236}">
                  <a16:creationId xmlns:a16="http://schemas.microsoft.com/office/drawing/2014/main" id="{8BBBFBFA-79A9-46B2-8CE0-DC9E365D4806}"/>
                </a:ext>
              </a:extLst>
            </p:cNvPr>
            <p:cNvSpPr txBox="1"/>
            <p:nvPr/>
          </p:nvSpPr>
          <p:spPr>
            <a:xfrm>
              <a:off x="6119888" y="1436457"/>
              <a:ext cx="772800" cy="4236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000" b="1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Ventajas</a:t>
              </a:r>
              <a:endParaRPr sz="200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303;p16">
              <a:extLst>
                <a:ext uri="{FF2B5EF4-FFF2-40B4-BE49-F238E27FC236}">
                  <a16:creationId xmlns:a16="http://schemas.microsoft.com/office/drawing/2014/main" id="{0C5C6702-E73E-42E7-850E-5A70E52DF4D7}"/>
                </a:ext>
              </a:extLst>
            </p:cNvPr>
            <p:cNvSpPr txBox="1"/>
            <p:nvPr/>
          </p:nvSpPr>
          <p:spPr>
            <a:xfrm>
              <a:off x="5266996" y="1961716"/>
              <a:ext cx="2413800" cy="1683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21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s-419" sz="1600" dirty="0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Generalmente, son fáciles de construir y de entender.</a:t>
              </a:r>
              <a:endParaRPr sz="1600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endParaRPr>
            </a:p>
            <a:p>
              <a:pPr marL="457200" lvl="0" indent="-2921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s-419" sz="1600" dirty="0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Las inducciones son muy rápidas, requiriendo un sólo paso para hacerlo.</a:t>
              </a:r>
              <a:endParaRPr sz="1600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endParaRPr>
            </a:p>
            <a:p>
              <a:pPr marL="457200" lvl="0" indent="-2921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s-419" sz="1600" dirty="0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Es muy robusto considerando atributos irrelevantes</a:t>
              </a:r>
              <a:endParaRPr sz="1600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endParaRPr>
            </a:p>
            <a:p>
              <a:pPr marL="457200" lvl="0" indent="-2921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s-419" sz="1600" dirty="0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Toma evidencia de muchos atributos para realizar la predicción final</a:t>
              </a:r>
              <a:endParaRPr sz="1600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" name="Google Shape;304;p16">
            <a:extLst>
              <a:ext uri="{FF2B5EF4-FFF2-40B4-BE49-F238E27FC236}">
                <a16:creationId xmlns:a16="http://schemas.microsoft.com/office/drawing/2014/main" id="{1A5415E8-01B9-4618-B6F6-1492A80B3539}"/>
              </a:ext>
            </a:extLst>
          </p:cNvPr>
          <p:cNvSpPr txBox="1">
            <a:spLocks/>
          </p:cNvSpPr>
          <p:nvPr/>
        </p:nvSpPr>
        <p:spPr>
          <a:xfrm>
            <a:off x="1332002" y="164731"/>
            <a:ext cx="6325463" cy="1411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419" dirty="0"/>
              <a:t>1.3 Aprendizaje de clasificadores bayesianos</a:t>
            </a:r>
          </a:p>
        </p:txBody>
      </p:sp>
      <p:sp>
        <p:nvSpPr>
          <p:cNvPr id="8" name="Google Shape;305;p16">
            <a:extLst>
              <a:ext uri="{FF2B5EF4-FFF2-40B4-BE49-F238E27FC236}">
                <a16:creationId xmlns:a16="http://schemas.microsoft.com/office/drawing/2014/main" id="{937C3276-855A-4719-A810-3FA6104BB49E}"/>
              </a:ext>
            </a:extLst>
          </p:cNvPr>
          <p:cNvSpPr/>
          <p:nvPr/>
        </p:nvSpPr>
        <p:spPr>
          <a:xfrm flipH="1">
            <a:off x="3913918" y="1900051"/>
            <a:ext cx="3169080" cy="2119424"/>
          </a:xfrm>
          <a:prstGeom prst="round2DiagRect">
            <a:avLst>
              <a:gd name="adj1" fmla="val 0"/>
              <a:gd name="adj2" fmla="val 17764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lt"/>
            </a:endParaRPr>
          </a:p>
        </p:txBody>
      </p:sp>
      <p:grpSp>
        <p:nvGrpSpPr>
          <p:cNvPr id="9" name="Google Shape;306;p16">
            <a:extLst>
              <a:ext uri="{FF2B5EF4-FFF2-40B4-BE49-F238E27FC236}">
                <a16:creationId xmlns:a16="http://schemas.microsoft.com/office/drawing/2014/main" id="{EECC9DE0-C17A-4AD1-B757-6A376A59DD54}"/>
              </a:ext>
            </a:extLst>
          </p:cNvPr>
          <p:cNvGrpSpPr/>
          <p:nvPr/>
        </p:nvGrpSpPr>
        <p:grpSpPr>
          <a:xfrm>
            <a:off x="754686" y="1900050"/>
            <a:ext cx="3169080" cy="2119424"/>
            <a:chOff x="1271925" y="1002150"/>
            <a:chExt cx="1944600" cy="1569600"/>
          </a:xfrm>
        </p:grpSpPr>
        <p:sp>
          <p:nvSpPr>
            <p:cNvPr id="10" name="Google Shape;307;p16">
              <a:extLst>
                <a:ext uri="{FF2B5EF4-FFF2-40B4-BE49-F238E27FC236}">
                  <a16:creationId xmlns:a16="http://schemas.microsoft.com/office/drawing/2014/main" id="{65168305-E971-4D82-8281-01583928081B}"/>
                </a:ext>
              </a:extLst>
            </p:cNvPr>
            <p:cNvSpPr/>
            <p:nvPr/>
          </p:nvSpPr>
          <p:spPr>
            <a:xfrm rot="10800000">
              <a:off x="1271925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lt"/>
              </a:endParaRPr>
            </a:p>
          </p:txBody>
        </p:sp>
        <p:sp>
          <p:nvSpPr>
            <p:cNvPr id="11" name="Google Shape;308;p16">
              <a:extLst>
                <a:ext uri="{FF2B5EF4-FFF2-40B4-BE49-F238E27FC236}">
                  <a16:creationId xmlns:a16="http://schemas.microsoft.com/office/drawing/2014/main" id="{CB2458D0-3229-43DD-A76A-233C40F32C58}"/>
                </a:ext>
              </a:extLst>
            </p:cNvPr>
            <p:cNvSpPr txBox="1"/>
            <p:nvPr/>
          </p:nvSpPr>
          <p:spPr>
            <a:xfrm>
              <a:off x="1496688" y="1244660"/>
              <a:ext cx="1451700" cy="4599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400" b="1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¿Cómo aprenden?</a:t>
              </a:r>
              <a:endParaRPr sz="140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309;p16">
              <a:extLst>
                <a:ext uri="{FF2B5EF4-FFF2-40B4-BE49-F238E27FC236}">
                  <a16:creationId xmlns:a16="http://schemas.microsoft.com/office/drawing/2014/main" id="{314A8D8F-C7B6-4AFF-BC1C-6404BE2DD381}"/>
                </a:ext>
              </a:extLst>
            </p:cNvPr>
            <p:cNvSpPr txBox="1"/>
            <p:nvPr/>
          </p:nvSpPr>
          <p:spPr>
            <a:xfrm>
              <a:off x="1496688" y="1704627"/>
              <a:ext cx="1451700" cy="5124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050" dirty="0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De manera general, tenemos un conjunto de patrones asignados a dos o más clases.</a:t>
              </a:r>
              <a:endParaRPr sz="1050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" name="Google Shape;310;p16">
            <a:extLst>
              <a:ext uri="{FF2B5EF4-FFF2-40B4-BE49-F238E27FC236}">
                <a16:creationId xmlns:a16="http://schemas.microsoft.com/office/drawing/2014/main" id="{E8D47B5C-ECF1-4A57-96D2-0847472E7605}"/>
              </a:ext>
            </a:extLst>
          </p:cNvPr>
          <p:cNvGrpSpPr/>
          <p:nvPr/>
        </p:nvGrpSpPr>
        <p:grpSpPr>
          <a:xfrm>
            <a:off x="762166" y="4019475"/>
            <a:ext cx="3169080" cy="2119424"/>
            <a:chOff x="1271925" y="2571750"/>
            <a:chExt cx="1944600" cy="1569600"/>
          </a:xfrm>
        </p:grpSpPr>
        <p:sp>
          <p:nvSpPr>
            <p:cNvPr id="14" name="Google Shape;311;p16">
              <a:extLst>
                <a:ext uri="{FF2B5EF4-FFF2-40B4-BE49-F238E27FC236}">
                  <a16:creationId xmlns:a16="http://schemas.microsoft.com/office/drawing/2014/main" id="{EAFB9D23-3592-47D4-AC79-3FAB89C644E4}"/>
                </a:ext>
              </a:extLst>
            </p:cNvPr>
            <p:cNvSpPr/>
            <p:nvPr/>
          </p:nvSpPr>
          <p:spPr>
            <a:xfrm flipH="1">
              <a:off x="1271925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lt"/>
              </a:endParaRPr>
            </a:p>
          </p:txBody>
        </p:sp>
        <p:sp>
          <p:nvSpPr>
            <p:cNvPr id="15" name="Google Shape;312;p16">
              <a:extLst>
                <a:ext uri="{FF2B5EF4-FFF2-40B4-BE49-F238E27FC236}">
                  <a16:creationId xmlns:a16="http://schemas.microsoft.com/office/drawing/2014/main" id="{F52B066B-4D4A-4F13-81E3-E3CBA43E07EE}"/>
                </a:ext>
              </a:extLst>
            </p:cNvPr>
            <p:cNvSpPr txBox="1"/>
            <p:nvPr/>
          </p:nvSpPr>
          <p:spPr>
            <a:xfrm>
              <a:off x="1496688" y="2814260"/>
              <a:ext cx="1451700" cy="4599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400" b="1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¿Cómo clasifican?</a:t>
              </a:r>
              <a:endParaRPr sz="140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" name="Google Shape;313;p16">
              <a:extLst>
                <a:ext uri="{FF2B5EF4-FFF2-40B4-BE49-F238E27FC236}">
                  <a16:creationId xmlns:a16="http://schemas.microsoft.com/office/drawing/2014/main" id="{321F4005-7618-4941-92B4-71403623B950}"/>
                </a:ext>
              </a:extLst>
            </p:cNvPr>
            <p:cNvSpPr txBox="1"/>
            <p:nvPr/>
          </p:nvSpPr>
          <p:spPr>
            <a:xfrm>
              <a:off x="1496688" y="3274227"/>
              <a:ext cx="1451700" cy="512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100" dirty="0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Por medio de una función discriminante, la cual mapea un patrón a una o más clases predefinidas.</a:t>
              </a:r>
              <a:endParaRPr sz="1100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" name="Google Shape;314;p16">
            <a:extLst>
              <a:ext uri="{FF2B5EF4-FFF2-40B4-BE49-F238E27FC236}">
                <a16:creationId xmlns:a16="http://schemas.microsoft.com/office/drawing/2014/main" id="{574A1202-EB2D-4D7C-B535-E770F2629693}"/>
              </a:ext>
            </a:extLst>
          </p:cNvPr>
          <p:cNvSpPr/>
          <p:nvPr/>
        </p:nvSpPr>
        <p:spPr>
          <a:xfrm rot="10800000">
            <a:off x="3931246" y="4019475"/>
            <a:ext cx="3169080" cy="2119424"/>
          </a:xfrm>
          <a:prstGeom prst="round2DiagRect">
            <a:avLst>
              <a:gd name="adj1" fmla="val 0"/>
              <a:gd name="adj2" fmla="val 17764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lt"/>
            </a:endParaRPr>
          </a:p>
        </p:txBody>
      </p:sp>
      <p:pic>
        <p:nvPicPr>
          <p:cNvPr id="18" name="Google Shape;315;p16">
            <a:extLst>
              <a:ext uri="{FF2B5EF4-FFF2-40B4-BE49-F238E27FC236}">
                <a16:creationId xmlns:a16="http://schemas.microsoft.com/office/drawing/2014/main" id="{0CA0A4F0-D3E8-4B79-9301-491552A7553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2982" y="4075813"/>
            <a:ext cx="2483501" cy="171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16;p16">
            <a:extLst>
              <a:ext uri="{FF2B5EF4-FFF2-40B4-BE49-F238E27FC236}">
                <a16:creationId xmlns:a16="http://schemas.microsoft.com/office/drawing/2014/main" id="{888EE424-7C1C-4A95-91B0-2563311E9B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885" y="2207096"/>
            <a:ext cx="2254530" cy="14296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317;p16">
            <a:extLst>
              <a:ext uri="{FF2B5EF4-FFF2-40B4-BE49-F238E27FC236}">
                <a16:creationId xmlns:a16="http://schemas.microsoft.com/office/drawing/2014/main" id="{A5A22E3A-C697-435A-B970-1618885E8F1F}"/>
              </a:ext>
            </a:extLst>
          </p:cNvPr>
          <p:cNvCxnSpPr>
            <a:cxnSpLocks/>
          </p:cNvCxnSpPr>
          <p:nvPr/>
        </p:nvCxnSpPr>
        <p:spPr>
          <a:xfrm>
            <a:off x="3498334" y="2848511"/>
            <a:ext cx="806463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318;p16">
            <a:extLst>
              <a:ext uri="{FF2B5EF4-FFF2-40B4-BE49-F238E27FC236}">
                <a16:creationId xmlns:a16="http://schemas.microsoft.com/office/drawing/2014/main" id="{8A07810D-99B5-4953-9CCD-F8BA14DE253E}"/>
              </a:ext>
            </a:extLst>
          </p:cNvPr>
          <p:cNvCxnSpPr>
            <a:cxnSpLocks/>
          </p:cNvCxnSpPr>
          <p:nvPr/>
        </p:nvCxnSpPr>
        <p:spPr>
          <a:xfrm>
            <a:off x="3503670" y="4967936"/>
            <a:ext cx="79579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319;p16">
            <a:extLst>
              <a:ext uri="{FF2B5EF4-FFF2-40B4-BE49-F238E27FC236}">
                <a16:creationId xmlns:a16="http://schemas.microsoft.com/office/drawing/2014/main" id="{14D72B13-1931-4A00-830F-97A1672CD6F6}"/>
              </a:ext>
            </a:extLst>
          </p:cNvPr>
          <p:cNvSpPr txBox="1"/>
          <p:nvPr/>
        </p:nvSpPr>
        <p:spPr>
          <a:xfrm>
            <a:off x="4307737" y="3619853"/>
            <a:ext cx="2491907" cy="31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 dirty="0">
                <a:solidFill>
                  <a:srgbClr val="FFFFFF"/>
                </a:solidFill>
                <a:latin typeface="+mj-lt"/>
                <a:ea typeface="Nunito"/>
                <a:cs typeface="Nunito"/>
                <a:sym typeface="Nunito"/>
              </a:rPr>
              <a:t>Diagrama de dispersión de clases. Elaboración Propia.</a:t>
            </a:r>
            <a:endParaRPr sz="800" dirty="0">
              <a:solidFill>
                <a:srgbClr val="FFFFFF"/>
              </a:solidFill>
              <a:latin typeface="+mj-lt"/>
              <a:ea typeface="Nunito"/>
              <a:cs typeface="Nunito"/>
              <a:sym typeface="Nunito"/>
            </a:endParaRPr>
          </a:p>
        </p:txBody>
      </p:sp>
      <p:sp>
        <p:nvSpPr>
          <p:cNvPr id="23" name="Google Shape;320;p16">
            <a:extLst>
              <a:ext uri="{FF2B5EF4-FFF2-40B4-BE49-F238E27FC236}">
                <a16:creationId xmlns:a16="http://schemas.microsoft.com/office/drawing/2014/main" id="{CCE69061-282D-4162-9400-27FB672D198F}"/>
              </a:ext>
            </a:extLst>
          </p:cNvPr>
          <p:cNvSpPr txBox="1"/>
          <p:nvPr/>
        </p:nvSpPr>
        <p:spPr>
          <a:xfrm>
            <a:off x="4304797" y="5722611"/>
            <a:ext cx="2491907" cy="31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solidFill>
                  <a:srgbClr val="FFFFFF"/>
                </a:solidFill>
                <a:latin typeface="+mj-lt"/>
                <a:ea typeface="Nunito"/>
                <a:cs typeface="Nunito"/>
                <a:sym typeface="Nunito"/>
              </a:rPr>
              <a:t>Función discriminante. Elaboración Propia.</a:t>
            </a:r>
            <a:endParaRPr sz="1000" dirty="0">
              <a:solidFill>
                <a:srgbClr val="FFFFFF"/>
              </a:solidFill>
              <a:latin typeface="+mj-lt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5206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F5BF29A-461F-41D3-9A1C-B57E1F760D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5</a:t>
            </a:fld>
            <a:endParaRPr lang="es-ES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3285243-542C-46A9-9F63-42CD9603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1.3.1 Clasificador bayesiano simple (NBC)</a:t>
            </a:r>
            <a:endParaRPr lang="es-MX" dirty="0"/>
          </a:p>
        </p:txBody>
      </p:sp>
      <p:grpSp>
        <p:nvGrpSpPr>
          <p:cNvPr id="4" name="Google Shape;326;p17">
            <a:extLst>
              <a:ext uri="{FF2B5EF4-FFF2-40B4-BE49-F238E27FC236}">
                <a16:creationId xmlns:a16="http://schemas.microsoft.com/office/drawing/2014/main" id="{472E0946-CFAE-4C48-8E7F-24B912C945C1}"/>
              </a:ext>
            </a:extLst>
          </p:cNvPr>
          <p:cNvGrpSpPr/>
          <p:nvPr/>
        </p:nvGrpSpPr>
        <p:grpSpPr>
          <a:xfrm>
            <a:off x="4661221" y="2160986"/>
            <a:ext cx="3432518" cy="3760646"/>
            <a:chOff x="2744109" y="1597469"/>
            <a:chExt cx="1827900" cy="2399700"/>
          </a:xfrm>
        </p:grpSpPr>
        <p:sp>
          <p:nvSpPr>
            <p:cNvPr id="13" name="Google Shape;327;p17">
              <a:extLst>
                <a:ext uri="{FF2B5EF4-FFF2-40B4-BE49-F238E27FC236}">
                  <a16:creationId xmlns:a16="http://schemas.microsoft.com/office/drawing/2014/main" id="{463A4F0D-E6D9-41BE-818A-6A197616EBFC}"/>
                </a:ext>
              </a:extLst>
            </p:cNvPr>
            <p:cNvSpPr/>
            <p:nvPr/>
          </p:nvSpPr>
          <p:spPr>
            <a:xfrm rot="5400000">
              <a:off x="2458209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8;p17">
              <a:extLst>
                <a:ext uri="{FF2B5EF4-FFF2-40B4-BE49-F238E27FC236}">
                  <a16:creationId xmlns:a16="http://schemas.microsoft.com/office/drawing/2014/main" id="{D630B487-DDFC-44E1-B397-B251B9908BE8}"/>
                </a:ext>
              </a:extLst>
            </p:cNvPr>
            <p:cNvSpPr/>
            <p:nvPr/>
          </p:nvSpPr>
          <p:spPr>
            <a:xfrm rot="10800000" flipH="1">
              <a:off x="2834043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9;p17">
              <a:extLst>
                <a:ext uri="{FF2B5EF4-FFF2-40B4-BE49-F238E27FC236}">
                  <a16:creationId xmlns:a16="http://schemas.microsoft.com/office/drawing/2014/main" id="{ECED246D-887A-4185-9A90-C8818C370365}"/>
                </a:ext>
              </a:extLst>
            </p:cNvPr>
            <p:cNvSpPr txBox="1"/>
            <p:nvPr/>
          </p:nvSpPr>
          <p:spPr>
            <a:xfrm>
              <a:off x="2966454" y="2066735"/>
              <a:ext cx="1383000" cy="89361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¿Por qué se le conoce como Bayesiano Ingenuo?</a:t>
              </a:r>
              <a:endParaRPr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1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Asume que los atributos son independientes entre sí dada la clase.</a:t>
              </a:r>
              <a:endParaRPr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oogle Shape;330;p17">
            <a:extLst>
              <a:ext uri="{FF2B5EF4-FFF2-40B4-BE49-F238E27FC236}">
                <a16:creationId xmlns:a16="http://schemas.microsoft.com/office/drawing/2014/main" id="{FB0418D1-6DC6-4A21-BCB7-B14C6DA81231}"/>
              </a:ext>
            </a:extLst>
          </p:cNvPr>
          <p:cNvGrpSpPr/>
          <p:nvPr/>
        </p:nvGrpSpPr>
        <p:grpSpPr>
          <a:xfrm>
            <a:off x="8094491" y="1457029"/>
            <a:ext cx="3590827" cy="3760646"/>
            <a:chOff x="4572009" y="1146343"/>
            <a:chExt cx="1827900" cy="2399700"/>
          </a:xfrm>
        </p:grpSpPr>
        <p:sp>
          <p:nvSpPr>
            <p:cNvPr id="10" name="Google Shape;331;p17">
              <a:extLst>
                <a:ext uri="{FF2B5EF4-FFF2-40B4-BE49-F238E27FC236}">
                  <a16:creationId xmlns:a16="http://schemas.microsoft.com/office/drawing/2014/main" id="{47D96D46-2784-42F2-B49F-8F4695ED1A0A}"/>
                </a:ext>
              </a:extLst>
            </p:cNvPr>
            <p:cNvSpPr/>
            <p:nvPr/>
          </p:nvSpPr>
          <p:spPr>
            <a:xfrm rot="-5400000">
              <a:off x="4286109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2;p17">
              <a:extLst>
                <a:ext uri="{FF2B5EF4-FFF2-40B4-BE49-F238E27FC236}">
                  <a16:creationId xmlns:a16="http://schemas.microsoft.com/office/drawing/2014/main" id="{3D77F212-6464-4B96-BB6E-31E44F9A4284}"/>
                </a:ext>
              </a:extLst>
            </p:cNvPr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3;p17">
              <a:extLst>
                <a:ext uri="{FF2B5EF4-FFF2-40B4-BE49-F238E27FC236}">
                  <a16:creationId xmlns:a16="http://schemas.microsoft.com/office/drawing/2014/main" id="{E5AB92D5-69E1-4883-9E43-568819B8DA13}"/>
                </a:ext>
              </a:extLst>
            </p:cNvPr>
            <p:cNvSpPr txBox="1"/>
            <p:nvPr/>
          </p:nvSpPr>
          <p:spPr>
            <a:xfrm>
              <a:off x="4794425" y="2059324"/>
              <a:ext cx="1383000" cy="8990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Desventaja</a:t>
              </a:r>
              <a:endParaRPr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Aunque este clasificador tiene una alta precisión en clasificación, en muchos problemas, su rendimiento decrece debido a que los atributos no son condicionalmente independientes.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Google Shape;334;p17">
            <a:extLst>
              <a:ext uri="{FF2B5EF4-FFF2-40B4-BE49-F238E27FC236}">
                <a16:creationId xmlns:a16="http://schemas.microsoft.com/office/drawing/2014/main" id="{76359FDE-5284-4255-A2F7-15B0A7CAB068}"/>
              </a:ext>
            </a:extLst>
          </p:cNvPr>
          <p:cNvGrpSpPr/>
          <p:nvPr/>
        </p:nvGrpSpPr>
        <p:grpSpPr>
          <a:xfrm>
            <a:off x="1240345" y="1462084"/>
            <a:ext cx="3432518" cy="3760646"/>
            <a:chOff x="916059" y="1146343"/>
            <a:chExt cx="1827900" cy="2399700"/>
          </a:xfrm>
        </p:grpSpPr>
        <p:sp>
          <p:nvSpPr>
            <p:cNvPr id="7" name="Google Shape;335;p17">
              <a:extLst>
                <a:ext uri="{FF2B5EF4-FFF2-40B4-BE49-F238E27FC236}">
                  <a16:creationId xmlns:a16="http://schemas.microsoft.com/office/drawing/2014/main" id="{9C08A35C-7315-4F19-AFA1-C0A2A6B4FEAE}"/>
                </a:ext>
              </a:extLst>
            </p:cNvPr>
            <p:cNvSpPr/>
            <p:nvPr/>
          </p:nvSpPr>
          <p:spPr>
            <a:xfrm rot="-5400000">
              <a:off x="630159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6;p17">
              <a:extLst>
                <a:ext uri="{FF2B5EF4-FFF2-40B4-BE49-F238E27FC236}">
                  <a16:creationId xmlns:a16="http://schemas.microsoft.com/office/drawing/2014/main" id="{833EB09E-A0FA-4927-8B0B-8E7A4330BFCF}"/>
                </a:ext>
              </a:extLst>
            </p:cNvPr>
            <p:cNvSpPr/>
            <p:nvPr/>
          </p:nvSpPr>
          <p:spPr>
            <a:xfrm flipH="1">
              <a:off x="1004625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;p17">
              <a:extLst>
                <a:ext uri="{FF2B5EF4-FFF2-40B4-BE49-F238E27FC236}">
                  <a16:creationId xmlns:a16="http://schemas.microsoft.com/office/drawing/2014/main" id="{B60893C5-AFDD-4652-A88F-143FAFA1F06A}"/>
                </a:ext>
              </a:extLst>
            </p:cNvPr>
            <p:cNvSpPr txBox="1"/>
            <p:nvPr/>
          </p:nvSpPr>
          <p:spPr>
            <a:xfrm>
              <a:off x="1137826" y="2056099"/>
              <a:ext cx="1383000" cy="8991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¿Cómo funciona?</a:t>
              </a:r>
              <a:endParaRPr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El clasificador bayesiano simple obtiene la probabilidad posterior de cada clase, Ci, usando la regla de Bayes.</a:t>
              </a:r>
              <a:endParaRPr sz="11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1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0B05E-D0F7-40BB-B128-6A393D5B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Ecuación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ABFB715-450D-477C-AF96-99F1BFCA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t>6</a:t>
            </a:fld>
            <a:endParaRPr lang="es-ES" noProof="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0EFAF1-598B-4F33-93EC-C3A2B4F16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015" y="3073431"/>
            <a:ext cx="5181600" cy="1855726"/>
          </a:xfrm>
        </p:spPr>
        <p:txBody>
          <a:bodyPr/>
          <a:lstStyle/>
          <a:p>
            <a:pPr marL="0" indent="0" algn="just">
              <a:buNone/>
            </a:pPr>
            <a:r>
              <a:rPr lang="es-MX" sz="18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Gráficamente, un NBC se puede representar como una red bayesiana en forma de estrella, con un nodo de la raíz, C, que corresponde a la variable de la clase, conectada a los atributos, A1,A2,...,An.</a:t>
            </a:r>
            <a:endParaRPr lang="es-MX" sz="1800" dirty="0">
              <a:solidFill>
                <a:srgbClr val="FFFFFF"/>
              </a:solidFill>
              <a:latin typeface="+mj-lt"/>
            </a:endParaRPr>
          </a:p>
          <a:p>
            <a:endParaRPr lang="es-MX" dirty="0"/>
          </a:p>
        </p:txBody>
      </p:sp>
      <p:pic>
        <p:nvPicPr>
          <p:cNvPr id="6" name="Google Shape;351;p18">
            <a:extLst>
              <a:ext uri="{FF2B5EF4-FFF2-40B4-BE49-F238E27FC236}">
                <a16:creationId xmlns:a16="http://schemas.microsoft.com/office/drawing/2014/main" id="{7B797C53-2338-475A-A394-7627A7BC844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12820" y="1189038"/>
            <a:ext cx="5148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50;p18">
            <a:extLst>
              <a:ext uri="{FF2B5EF4-FFF2-40B4-BE49-F238E27FC236}">
                <a16:creationId xmlns:a16="http://schemas.microsoft.com/office/drawing/2014/main" id="{F7E09147-DA16-4E28-858D-840C24950799}"/>
              </a:ext>
            </a:extLst>
          </p:cNvPr>
          <p:cNvSpPr txBox="1"/>
          <p:nvPr/>
        </p:nvSpPr>
        <p:spPr>
          <a:xfrm>
            <a:off x="7420060" y="4928663"/>
            <a:ext cx="3671493" cy="511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rgbClr val="FFFFFF"/>
                </a:solidFill>
              </a:rPr>
              <a:t>Figura 1.6. Clasificador Bayesiano Simple. Recuperado de [1]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9" name="Google Shape;349;p18">
            <a:extLst>
              <a:ext uri="{FF2B5EF4-FFF2-40B4-BE49-F238E27FC236}">
                <a16:creationId xmlns:a16="http://schemas.microsoft.com/office/drawing/2014/main" id="{EC5772B2-ED62-48C0-9A73-7A6A06760078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rcRect l="64328" t="31216" r="9175" b="35556"/>
          <a:stretch/>
        </p:blipFill>
        <p:spPr>
          <a:xfrm>
            <a:off x="7537963" y="2368721"/>
            <a:ext cx="3447564" cy="2430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97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er las imágenes de origen">
            <a:extLst>
              <a:ext uri="{FF2B5EF4-FFF2-40B4-BE49-F238E27FC236}">
                <a16:creationId xmlns:a16="http://schemas.microsoft.com/office/drawing/2014/main" id="{24F21138-FE60-4464-A32B-89942D80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77"/>
            <a:ext cx="8839200" cy="68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4D1CD8F-09DA-4724-A9B9-4BF12FEABD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5900" y="1511301"/>
            <a:ext cx="4820478" cy="359595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133350" lvl="0" algn="l">
              <a:spcBef>
                <a:spcPts val="1600"/>
              </a:spcBef>
              <a:buSzPts val="1500"/>
            </a:pPr>
            <a:r>
              <a:rPr lang="es-MX" sz="2000" dirty="0">
                <a:solidFill>
                  <a:schemeClr val="bg1"/>
                </a:solidFill>
              </a:rPr>
              <a:t>Las alternativas</a:t>
            </a:r>
          </a:p>
          <a:p>
            <a:pPr marL="457200" lvl="0" indent="-323850" algn="l">
              <a:spcBef>
                <a:spcPts val="1600"/>
              </a:spcBef>
              <a:buSzPts val="1500"/>
              <a:buChar char="●"/>
            </a:pPr>
            <a:r>
              <a:rPr lang="es-MX" dirty="0">
                <a:solidFill>
                  <a:schemeClr val="bg1"/>
                </a:solidFill>
              </a:rPr>
              <a:t>TAN: Clasificador bayesiano simple aumentado con un árbol.</a:t>
            </a:r>
          </a:p>
          <a:p>
            <a:pPr marL="457200" lvl="0" indent="-323850" algn="l">
              <a:spcBef>
                <a:spcPts val="0"/>
              </a:spcBef>
              <a:buSzPts val="1500"/>
              <a:buChar char="●"/>
            </a:pPr>
            <a:r>
              <a:rPr lang="es-MX" dirty="0">
                <a:solidFill>
                  <a:schemeClr val="bg1"/>
                </a:solidFill>
              </a:rPr>
              <a:t>BAN: Clasificador bayesiano simple aumentado con una red.</a:t>
            </a:r>
          </a:p>
          <a:p>
            <a:pPr lvl="0" algn="l">
              <a:spcBef>
                <a:spcPts val="1600"/>
              </a:spcBef>
              <a:spcAft>
                <a:spcPts val="1600"/>
              </a:spcAft>
            </a:pPr>
            <a:r>
              <a:rPr lang="es-MX" dirty="0">
                <a:solidFill>
                  <a:schemeClr val="bg1"/>
                </a:solidFill>
              </a:rPr>
              <a:t>No hay claramente uno mejor que el otro, en algunos casos el NBC da una mejor precisión. La desventaja es que aumenta la complejidad y tiempo, tanto para aprender el modelo como para clasificación.</a:t>
            </a:r>
          </a:p>
          <a:p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6018E75-5C4E-4C88-870B-A946167D2C9B}"/>
              </a:ext>
            </a:extLst>
          </p:cNvPr>
          <p:cNvSpPr/>
          <p:nvPr/>
        </p:nvSpPr>
        <p:spPr>
          <a:xfrm>
            <a:off x="7792278" y="-14477"/>
            <a:ext cx="4395790" cy="6872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206A575-25BD-4EE6-AB05-7CD433842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es-ES" noProof="0" smtClean="0"/>
              <a:pPr rtl="0">
                <a:spcAft>
                  <a:spcPts val="600"/>
                </a:spcAft>
              </a:pPr>
              <a:t>7</a:t>
            </a:fld>
            <a:endParaRPr lang="es-ES" noProof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C7C18C-BCFE-47C2-A25B-2D7AE880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706" y="315813"/>
            <a:ext cx="4018722" cy="1206500"/>
          </a:xfrm>
        </p:spPr>
        <p:txBody>
          <a:bodyPr/>
          <a:lstStyle/>
          <a:p>
            <a:pPr algn="ctr"/>
            <a:r>
              <a:rPr lang="es-419" sz="2800" dirty="0"/>
              <a:t>1.3.2 Extensiones al clasificador bayesiano</a:t>
            </a:r>
            <a:endParaRPr lang="en-US" sz="2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4405A2-946E-48D3-9487-0DDF4BA9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239" y="1720633"/>
            <a:ext cx="3673868" cy="4636392"/>
          </a:xfrm>
        </p:spPr>
        <p:txBody>
          <a:bodyPr/>
          <a:lstStyle/>
          <a:p>
            <a:pPr marL="0" indent="0" algn="ctr">
              <a:buNone/>
            </a:pPr>
            <a:r>
              <a:rPr lang="es-419" dirty="0"/>
              <a:t>Cuando se tienen atributos dependientes, una forma de considerarla es extendiendo la estructura del NBC agregando arcos entre dichos atributos.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0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7AD9BC6-4395-448B-B496-4AA8BB62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1.4 Aprendizaje de redes bayesianas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8FBA35-B04F-46C3-8B1C-31F7A733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t>8</a:t>
            </a:fld>
            <a:endParaRPr lang="es-ES" noProof="0" dirty="0"/>
          </a:p>
        </p:txBody>
      </p:sp>
      <p:pic>
        <p:nvPicPr>
          <p:cNvPr id="8" name="Marcador de posición de imagen 7" descr="Imagen que contiene reloj&#10;&#10;Descripción generada automáticamente">
            <a:extLst>
              <a:ext uri="{FF2B5EF4-FFF2-40B4-BE49-F238E27FC236}">
                <a16:creationId xmlns:a16="http://schemas.microsoft.com/office/drawing/2014/main" id="{40A78DD2-CDD6-405A-83B2-B9454CCC6F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882" r="9882"/>
          <a:stretch>
            <a:fillRect/>
          </a:stretch>
        </p:blipFill>
        <p:spPr>
          <a:xfrm>
            <a:off x="839788" y="2611683"/>
            <a:ext cx="3932237" cy="3030602"/>
          </a:xfr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2D0D320-656B-4FC9-9041-6F2B52AF4612}"/>
              </a:ext>
            </a:extLst>
          </p:cNvPr>
          <p:cNvSpPr/>
          <p:nvPr/>
        </p:nvSpPr>
        <p:spPr>
          <a:xfrm>
            <a:off x="5453269" y="1593128"/>
            <a:ext cx="6096000" cy="354969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MX" dirty="0"/>
              <a:t>El aprendizaje, en general, de redes bayesianas consiste en i</a:t>
            </a:r>
            <a:r>
              <a:rPr lang="es-MX" b="1" dirty="0"/>
              <a:t>nducir un modelo, estructura y parámetros asociados</a:t>
            </a:r>
            <a:r>
              <a:rPr lang="es-MX" dirty="0"/>
              <a:t>, a partir de datos. Este puede dividirse  en dos partes:</a:t>
            </a:r>
          </a:p>
          <a:p>
            <a:pPr lvl="0"/>
            <a:endParaRPr lang="es-MX" dirty="0"/>
          </a:p>
          <a:p>
            <a:pPr marL="469900" lvl="0" indent="-342900">
              <a:spcBef>
                <a:spcPts val="1600"/>
              </a:spcBef>
              <a:buSzPts val="1600"/>
              <a:buFont typeface="+mj-lt"/>
              <a:buAutoNum type="arabicPeriod"/>
            </a:pPr>
            <a:r>
              <a:rPr lang="es-MX" b="1" dirty="0"/>
              <a:t>Aprendizaje estructural. </a:t>
            </a:r>
            <a:r>
              <a:rPr lang="es-MX" dirty="0"/>
              <a:t>Obtener la estructura o topología de la red. Este consiste en encontrar las relaciones de dependencia entre las variables, de forma que se pueda determinar la topología de la red bayesiana..</a:t>
            </a:r>
          </a:p>
          <a:p>
            <a:pPr marL="469900" lvl="0" indent="-342900">
              <a:spcBef>
                <a:spcPts val="1600"/>
              </a:spcBef>
              <a:buSzPts val="1600"/>
              <a:buFont typeface="+mj-lt"/>
              <a:buAutoNum type="arabicPeriod"/>
            </a:pPr>
            <a:endParaRPr lang="es-MX" dirty="0"/>
          </a:p>
          <a:p>
            <a:pPr marL="469900" lvl="0" indent="-342900">
              <a:buSzPts val="1600"/>
              <a:buFont typeface="+mj-lt"/>
              <a:buAutoNum type="arabicPeriod"/>
            </a:pPr>
            <a:r>
              <a:rPr lang="es-MX" b="1" dirty="0"/>
              <a:t>Aprendizaje paramétrico. </a:t>
            </a:r>
            <a:r>
              <a:rPr lang="es-MX" dirty="0"/>
              <a:t>Dada la estructura, obtener las probabilidades asociadas.</a:t>
            </a:r>
          </a:p>
        </p:txBody>
      </p:sp>
    </p:spTree>
    <p:extLst>
      <p:ext uri="{BB962C8B-B14F-4D97-AF65-F5344CB8AC3E}">
        <p14:creationId xmlns:p14="http://schemas.microsoft.com/office/powerpoint/2010/main" val="332781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Imagen de iPhone en el aire tomando una foto">
            <a:extLst>
              <a:ext uri="{FF2B5EF4-FFF2-40B4-BE49-F238E27FC236}">
                <a16:creationId xmlns:a16="http://schemas.microsoft.com/office/drawing/2014/main" id="{7BE52127-9518-4872-A0A9-09A7D08714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prstGeom prst="parallelogram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787237"/>
            <a:ext cx="5897218" cy="239484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EL TÍTULO ALTERNATIVO DEL DIVISOR VA AQUÍ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209064"/>
            <a:ext cx="5896800" cy="365125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s-ES" dirty="0"/>
              <a:t>EL SUBTÍTULO VA AQUÍ</a:t>
            </a:r>
          </a:p>
        </p:txBody>
      </p:sp>
      <p:sp>
        <p:nvSpPr>
          <p:cNvPr id="2094" name="Marcador de número de diapositiva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z="1200" smtClean="0"/>
              <a:pPr rtl="0"/>
              <a:t>9</a:t>
            </a:fld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834210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9229_TF55661986" id="{0F1A421F-792F-4B6A-A58D-C4A795334881}" vid="{14F84848-71B5-49E7-81AF-EE8A98CA54C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Panorámica</PresentationFormat>
  <Paragraphs>135</Paragraphs>
  <Slides>15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Bebas</vt:lpstr>
      <vt:lpstr>Calibri</vt:lpstr>
      <vt:lpstr>Calibri Light</vt:lpstr>
      <vt:lpstr>Gill Sans</vt:lpstr>
      <vt:lpstr>Gill Sans Light</vt:lpstr>
      <vt:lpstr>Roboto</vt:lpstr>
      <vt:lpstr>Tema de Office</vt:lpstr>
      <vt:lpstr>UNIDAD III REDES BAYESIANAS</vt:lpstr>
      <vt:lpstr>1.2 Redes bayesianas</vt:lpstr>
      <vt:lpstr>1.2 Redes bayesianas</vt:lpstr>
      <vt:lpstr>Presentación de PowerPoint</vt:lpstr>
      <vt:lpstr>1.3.1 Clasificador bayesiano simple (NBC)</vt:lpstr>
      <vt:lpstr>Ecuación</vt:lpstr>
      <vt:lpstr>1.3.2 Extensiones al clasificador bayesiano</vt:lpstr>
      <vt:lpstr>1.4 Aprendizaje de redes bayesianas</vt:lpstr>
      <vt:lpstr>EL TÍTULO ALTERNATIVO DEL DIVISOR VA AQUÍ</vt:lpstr>
      <vt:lpstr>TÍTULO DE LA DIAPOSITIVA AQUÍ</vt:lpstr>
      <vt:lpstr>Poner EL TÍTULO AQUÍ</vt:lpstr>
      <vt:lpstr>Título de la tabla aquí</vt:lpstr>
      <vt:lpstr>EL TÍTULO VA AQUÍ Lorem ipsum dolor sit amet, consectetur adipiscing elit. Ut gravida eros erat. Proin a tellus sed risus lobortis sagittis eu</vt:lpstr>
      <vt:lpstr>GRACIAS</vt:lpstr>
      <vt:lpstr>Personalizar esta plantilla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2020-05-01T17:44:52Z</dcterms:created>
  <dcterms:modified xsi:type="dcterms:W3CDTF">2020-05-01T17:55:26Z</dcterms:modified>
</cp:coreProperties>
</file>