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Comfortaa" panose="020B0604020202020204" charset="0"/>
      <p:regular r:id="rId26"/>
      <p:bold r:id="rId27"/>
    </p:embeddedFont>
    <p:embeddedFont>
      <p:font typeface="Maven Pro" panose="020B0604020202020204" charset="0"/>
      <p:regular r:id="rId28"/>
      <p:bold r:id="rId29"/>
    </p:embeddedFont>
    <p:embeddedFont>
      <p:font typeface="Nunito" panose="020B0604020202020204" charset="0"/>
      <p:regular r:id="rId30"/>
      <p:bold r:id="rId31"/>
      <p:italic r:id="rId32"/>
      <p:boldItalic r:id="rId33"/>
    </p:embeddedFont>
    <p:embeddedFont>
      <p:font typeface="Raleway" panose="020B0604020202020204" charset="0"/>
      <p:regular r:id="rId34"/>
      <p:bold r:id="rId35"/>
      <p:italic r:id="rId36"/>
      <p:boldItalic r:id="rId37"/>
    </p:embeddedFont>
    <p:embeddedFont>
      <p:font typeface="Roboto" panose="020B0604020202020204" charset="0"/>
      <p:regular r:id="rId38"/>
      <p:bold r:id="rId39"/>
      <p:italic r:id="rId40"/>
      <p:boldItalic r:id="rId41"/>
    </p:embeddedFont>
    <p:embeddedFont>
      <p:font typeface="Roboto Light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scom IP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0" y="9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4-27T18:40:46.004" idx="1">
    <p:pos x="821" y="926"/>
    <p:text>Demasiado texto, recordemos que el tema será expuesto por ustedes y debemos procurar que las diapositivas sean dirigidas a la audiencia (sus compañeros). 
Deben adecuar la presentación. 
Puden agregar imagenes, diagramas, links de videos o pdf´s o artículos en línea que hablen del tema, etc.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4c365ed22_5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74c365ed22_5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4c365ed22_5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4c365ed22_5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74c365ed22_5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74c365ed22_5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74c365ed22_5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74c365ed22_5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4c365ed22_5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74c365ed22_5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4fbea224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4fbea224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74fbea224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74fbea224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74c365ed22_9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74c365ed22_9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74fbea224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74fbea224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74c365ed22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74c365ed22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4fbea224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4fbea224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74c365ed22_10_1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74c365ed22_10_1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74c365ed22_10_1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74c365ed22_10_1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42ea257b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42ea257b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74c365ed22_4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74c365ed22_4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47b7aea0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47b7aea0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4fbea224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74fbea224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4fbea224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4fbea224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47b7aea04_6_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47b7aea04_6_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4c365ed22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74c365ed22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4fbea224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4fbea224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74c365ed22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74c365ed22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fqD3jBJVbpc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cc.inaoep.mx/~esucar/Clases-mgp/caprb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129550" y="0"/>
            <a:ext cx="6407100" cy="8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 b="1">
                <a:latin typeface="Comfortaa"/>
                <a:ea typeface="Comfortaa"/>
                <a:cs typeface="Comfortaa"/>
                <a:sym typeface="Comfortaa"/>
              </a:rPr>
              <a:t>INSTITUTO POLITÉCNICO NACIONAL</a:t>
            </a:r>
            <a:endParaRPr sz="25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229775" y="507200"/>
            <a:ext cx="6060300" cy="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Comfortaa"/>
                <a:ea typeface="Comfortaa"/>
                <a:cs typeface="Comfortaa"/>
                <a:sym typeface="Comfortaa"/>
              </a:rPr>
              <a:t>Escuela Superior de Cómputo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000" y="2865825"/>
            <a:ext cx="1866224" cy="130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 rotWithShape="1">
          <a:blip r:embed="rId4">
            <a:alphaModFix/>
          </a:blip>
          <a:srcRect l="14376" r="12833"/>
          <a:stretch/>
        </p:blipFill>
        <p:spPr>
          <a:xfrm>
            <a:off x="7166375" y="735800"/>
            <a:ext cx="1355624" cy="18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3"/>
          <p:cNvSpPr txBox="1">
            <a:spLocks noGrp="1"/>
          </p:cNvSpPr>
          <p:nvPr>
            <p:ph type="subTitle" idx="1"/>
          </p:nvPr>
        </p:nvSpPr>
        <p:spPr>
          <a:xfrm>
            <a:off x="0" y="1043475"/>
            <a:ext cx="64509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 u="sng">
                <a:latin typeface="Roboto"/>
                <a:ea typeface="Roboto"/>
                <a:cs typeface="Roboto"/>
                <a:sym typeface="Roboto"/>
              </a:rPr>
              <a:t>Unidad de aprendizaje:  </a:t>
            </a:r>
            <a:endParaRPr sz="2300" u="sng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>
                <a:latin typeface="Roboto Light"/>
                <a:ea typeface="Roboto Light"/>
                <a:cs typeface="Roboto Light"/>
                <a:sym typeface="Roboto Light"/>
              </a:rPr>
              <a:t>Reconocimiento de patrones.</a:t>
            </a:r>
            <a:endParaRPr sz="23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2" name="Google Shape;282;p13"/>
          <p:cNvSpPr txBox="1">
            <a:spLocks noGrp="1"/>
          </p:cNvSpPr>
          <p:nvPr>
            <p:ph type="subTitle" idx="1"/>
          </p:nvPr>
        </p:nvSpPr>
        <p:spPr>
          <a:xfrm>
            <a:off x="-53575" y="2086950"/>
            <a:ext cx="63435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 u="sng" dirty="0">
                <a:latin typeface="Roboto"/>
                <a:ea typeface="Roboto"/>
                <a:cs typeface="Roboto"/>
                <a:sym typeface="Roboto"/>
              </a:rPr>
              <a:t>Unidad III</a:t>
            </a:r>
            <a:endParaRPr sz="2300" u="sng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 dirty="0">
                <a:latin typeface="Roboto Light"/>
                <a:ea typeface="Roboto Light"/>
                <a:cs typeface="Roboto Light"/>
                <a:sym typeface="Roboto Light"/>
              </a:rPr>
              <a:t>Redes bayesianas.</a:t>
            </a:r>
            <a:endParaRPr sz="23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3" name="Google Shape;283;p13"/>
          <p:cNvSpPr txBox="1">
            <a:spLocks noGrp="1"/>
          </p:cNvSpPr>
          <p:nvPr>
            <p:ph type="subTitle" idx="1"/>
          </p:nvPr>
        </p:nvSpPr>
        <p:spPr>
          <a:xfrm>
            <a:off x="588175" y="3020850"/>
            <a:ext cx="5111400" cy="159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 u="sng" dirty="0">
                <a:latin typeface="Roboto"/>
                <a:ea typeface="Roboto"/>
                <a:cs typeface="Roboto"/>
                <a:sym typeface="Roboto"/>
              </a:rPr>
              <a:t>Presentan:</a:t>
            </a:r>
            <a:endParaRPr sz="2300" u="sng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24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50"/>
              <a:buFont typeface="Roboto Light"/>
              <a:buChar char="●"/>
            </a:pPr>
            <a:r>
              <a:rPr lang="es-419" sz="195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Camacho Reyes Brandon Israel.</a:t>
            </a:r>
            <a:endParaRPr sz="195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524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50"/>
              <a:buFont typeface="Roboto Light"/>
              <a:buChar char="●"/>
            </a:pPr>
            <a:r>
              <a:rPr lang="es-419" sz="195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Espinosa Flores </a:t>
            </a:r>
            <a:r>
              <a:rPr lang="es-419" sz="1950" dirty="0" err="1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Isam</a:t>
            </a:r>
            <a:r>
              <a:rPr lang="es-419" sz="195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David.</a:t>
            </a:r>
            <a:endParaRPr sz="195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524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50"/>
              <a:buFont typeface="Roboto Light"/>
              <a:buChar char="●"/>
            </a:pPr>
            <a:r>
              <a:rPr lang="es-419" sz="195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González López Emiliano.</a:t>
            </a:r>
            <a:endParaRPr sz="195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524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50"/>
              <a:buFont typeface="Roboto Light"/>
              <a:buChar char="●"/>
            </a:pPr>
            <a:r>
              <a:rPr lang="es-419" sz="195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Jiménez Aguilar </a:t>
            </a:r>
            <a:r>
              <a:rPr lang="es-419" sz="1950" dirty="0" err="1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Tafnes</a:t>
            </a:r>
            <a:r>
              <a:rPr lang="es-419" sz="195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Lorena.</a:t>
            </a:r>
            <a:endParaRPr sz="195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5242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50"/>
              <a:buFont typeface="Roboto Light"/>
              <a:buChar char="●"/>
            </a:pPr>
            <a:r>
              <a:rPr lang="es-419" sz="195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Rodríguez Romo Luis Daniel.</a:t>
            </a:r>
            <a:endParaRPr sz="195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2"/>
          <p:cNvSpPr txBox="1">
            <a:spLocks noGrp="1"/>
          </p:cNvSpPr>
          <p:nvPr>
            <p:ph type="body" idx="1"/>
          </p:nvPr>
        </p:nvSpPr>
        <p:spPr>
          <a:xfrm>
            <a:off x="734400" y="1990050"/>
            <a:ext cx="3999900" cy="28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/>
              <a:t>En este caso la información cuantitativa viene dada por:</a:t>
            </a:r>
            <a:endParaRPr sz="150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La probabilidad a priori de los nodos que no tienen padres.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La probabilidad condicionada de los nodos con padres.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500"/>
              <a:t>Por lo tanto, en este ejemplo, se deben conocer P(X) y P(Y1|X).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79" name="Google Shape;379;p22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500"/>
              <a:t>De ese modo esta es nuestra red bayesiana completa.</a:t>
            </a:r>
            <a:endParaRPr sz="1500"/>
          </a:p>
        </p:txBody>
      </p:sp>
      <p:pic>
        <p:nvPicPr>
          <p:cNvPr id="380" name="Google Shape;3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650" y="2948725"/>
            <a:ext cx="3999900" cy="126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¿Pero qué significan los números?</a:t>
            </a:r>
            <a:endParaRPr/>
          </a:p>
        </p:txBody>
      </p:sp>
      <p:sp>
        <p:nvSpPr>
          <p:cNvPr id="386" name="Google Shape;386;p23"/>
          <p:cNvSpPr txBox="1">
            <a:spLocks noGrp="1"/>
          </p:cNvSpPr>
          <p:nvPr>
            <p:ph type="body" idx="1"/>
          </p:nvPr>
        </p:nvSpPr>
        <p:spPr>
          <a:xfrm>
            <a:off x="514825" y="1533475"/>
            <a:ext cx="7743300" cy="29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/>
              <a:t> P(+x) = 0.003 indica que, a priori, un 0.3% de la población padece el paludismo. En medicina, esto se conoce como prevalencia de la enfermedad.  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500"/>
              <a:t>P(+y1/+x) = 0.992 indica que cuando hay paludismo, el test de la gota gruesa da positivo en el 99.2% de los casos. 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500"/>
              <a:t> P(+y1/¬x) = 0.0006 indica que, cuando no hay paludismo, el test de la gota gruesa da positivo en el 0.06% de los casos, y negativo en el 99.94%.A esta segunda probabilidad se la llama especificidad del test.  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Haciendo los cálculos</a:t>
            </a:r>
            <a:endParaRPr/>
          </a:p>
        </p:txBody>
      </p:sp>
      <p:sp>
        <p:nvSpPr>
          <p:cNvPr id="392" name="Google Shape;392;p24"/>
          <p:cNvSpPr txBox="1">
            <a:spLocks noGrp="1"/>
          </p:cNvSpPr>
          <p:nvPr>
            <p:ph type="subTitle" idx="1"/>
          </p:nvPr>
        </p:nvSpPr>
        <p:spPr>
          <a:xfrm>
            <a:off x="441225" y="2208746"/>
            <a:ext cx="3648000" cy="18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/>
              <a:t>Sabiendo toda la información, podemos proceder a calcular Y1.</a:t>
            </a:r>
            <a:endParaRPr sz="2100"/>
          </a:p>
        </p:txBody>
      </p:sp>
      <p:sp>
        <p:nvSpPr>
          <p:cNvPr id="393" name="Google Shape;393;p24"/>
          <p:cNvSpPr txBox="1">
            <a:spLocks noGrp="1"/>
          </p:cNvSpPr>
          <p:nvPr>
            <p:ph type="body" idx="2"/>
          </p:nvPr>
        </p:nvSpPr>
        <p:spPr>
          <a:xfrm>
            <a:off x="3833675" y="636450"/>
            <a:ext cx="5159400" cy="3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/>
              <a:t>Probabilidad a priori de Y</a:t>
            </a:r>
            <a:endParaRPr sz="19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900"/>
              <a:t>P(+y1) = P(+y1 | +x) P(+x) + P(+y1 | ¬x) P(¬x) = 0.00357</a:t>
            </a:r>
            <a:endParaRPr sz="19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900"/>
              <a:t>P(¬y1) = P(¬y1 | +x) P(+x) + P(¬y1 | ¬x) P(¬x) = 0.99643  </a:t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Cálculo final de las probabilidades.</a:t>
            </a:r>
            <a:endParaRPr/>
          </a:p>
        </p:txBody>
      </p:sp>
      <p:sp>
        <p:nvSpPr>
          <p:cNvPr id="399" name="Google Shape;399;p25"/>
          <p:cNvSpPr txBox="1">
            <a:spLocks noGrp="1"/>
          </p:cNvSpPr>
          <p:nvPr>
            <p:ph type="body" idx="1"/>
          </p:nvPr>
        </p:nvSpPr>
        <p:spPr>
          <a:xfrm>
            <a:off x="750750" y="1685250"/>
            <a:ext cx="80826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/>
              <a:t>Toda esta información es si las pruebas tuvieran una confiabilidad absoluta, es decir que el 100% de las veces den un resultado acertado, pero como en el mundo real las cosas no funcionan así, tenemos que contemplar que hay falsos positivos y falsos negativos.</a:t>
            </a:r>
            <a:endParaRPr sz="170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700"/>
              <a:t>Entonces buscamos P*(+x) = P(+x/+y1). Para calcularla, podemos aplicar el teorema de Bayes: </a:t>
            </a:r>
            <a:endParaRPr sz="1700"/>
          </a:p>
        </p:txBody>
      </p:sp>
      <p:pic>
        <p:nvPicPr>
          <p:cNvPr id="400" name="Google Shape;4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513" y="3886238"/>
            <a:ext cx="627697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6"/>
          <p:cNvSpPr txBox="1">
            <a:spLocks noGrp="1"/>
          </p:cNvSpPr>
          <p:nvPr>
            <p:ph type="body" idx="1"/>
          </p:nvPr>
        </p:nvSpPr>
        <p:spPr>
          <a:xfrm>
            <a:off x="1303800" y="5045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700"/>
              <a:t>La probabilidad anterior denota que de acuerdo con la prueba hay un 83.2% de que el paciente si tenga COVID-19, de igual manera calculamos la probabilidad de que no esté infectado, puesto que no da positivo la prueba.</a:t>
            </a:r>
            <a:endParaRPr sz="1700"/>
          </a:p>
        </p:txBody>
      </p:sp>
      <p:pic>
        <p:nvPicPr>
          <p:cNvPr id="406" name="Google Shape;4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013" y="2246000"/>
            <a:ext cx="6657975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7"/>
          <p:cNvSpPr txBox="1">
            <a:spLocks noGrp="1"/>
          </p:cNvSpPr>
          <p:nvPr>
            <p:ph type="title"/>
          </p:nvPr>
        </p:nvSpPr>
        <p:spPr>
          <a:xfrm>
            <a:off x="1550200" y="598600"/>
            <a:ext cx="70305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Clasificación de las Redes Bayesianas</a:t>
            </a:r>
            <a:endParaRPr/>
          </a:p>
        </p:txBody>
      </p:sp>
      <p:cxnSp>
        <p:nvCxnSpPr>
          <p:cNvPr id="412" name="Google Shape;412;p27"/>
          <p:cNvCxnSpPr>
            <a:stCxn id="413" idx="6"/>
            <a:endCxn id="414" idx="2"/>
          </p:cNvCxnSpPr>
          <p:nvPr/>
        </p:nvCxnSpPr>
        <p:spPr>
          <a:xfrm>
            <a:off x="1976600" y="283825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5" name="Google Shape;415;p27"/>
          <p:cNvCxnSpPr>
            <a:stCxn id="413" idx="6"/>
            <a:endCxn id="416" idx="2"/>
          </p:cNvCxnSpPr>
          <p:nvPr/>
        </p:nvCxnSpPr>
        <p:spPr>
          <a:xfrm rot="10800000" flipH="1">
            <a:off x="1976600" y="190225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7" name="Google Shape;417;p27"/>
          <p:cNvCxnSpPr>
            <a:stCxn id="418" idx="3"/>
            <a:endCxn id="419" idx="2"/>
          </p:cNvCxnSpPr>
          <p:nvPr/>
        </p:nvCxnSpPr>
        <p:spPr>
          <a:xfrm rot="10800000" flipH="1">
            <a:off x="4035125" y="331705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0" name="Google Shape;420;p27"/>
          <p:cNvCxnSpPr>
            <a:stCxn id="418" idx="3"/>
            <a:endCxn id="421" idx="2"/>
          </p:cNvCxnSpPr>
          <p:nvPr/>
        </p:nvCxnSpPr>
        <p:spPr>
          <a:xfrm>
            <a:off x="4035125" y="377425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2" name="Google Shape;422;p27"/>
          <p:cNvGrpSpPr/>
          <p:nvPr/>
        </p:nvGrpSpPr>
        <p:grpSpPr>
          <a:xfrm>
            <a:off x="2678825" y="1742650"/>
            <a:ext cx="1356300" cy="319200"/>
            <a:chOff x="2678825" y="1476150"/>
            <a:chExt cx="1356300" cy="319200"/>
          </a:xfrm>
        </p:grpSpPr>
        <p:sp>
          <p:nvSpPr>
            <p:cNvPr id="423" name="Google Shape;423;p27"/>
            <p:cNvSpPr/>
            <p:nvPr/>
          </p:nvSpPr>
          <p:spPr>
            <a:xfrm>
              <a:off x="2852825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Dinámicas</a:t>
              </a:r>
              <a:endParaRPr sz="11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2678825" y="1548750"/>
              <a:ext cx="174000" cy="174000"/>
            </a:xfrm>
            <a:prstGeom prst="ellipse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27"/>
          <p:cNvGrpSpPr/>
          <p:nvPr/>
        </p:nvGrpSpPr>
        <p:grpSpPr>
          <a:xfrm>
            <a:off x="2678825" y="3614650"/>
            <a:ext cx="1356300" cy="319200"/>
            <a:chOff x="2678825" y="3348150"/>
            <a:chExt cx="1356300" cy="319200"/>
          </a:xfrm>
        </p:grpSpPr>
        <p:sp>
          <p:nvSpPr>
            <p:cNvPr id="418" name="Google Shape;418;p27"/>
            <p:cNvSpPr/>
            <p:nvPr/>
          </p:nvSpPr>
          <p:spPr>
            <a:xfrm>
              <a:off x="2852825" y="3348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Eventos</a:t>
              </a:r>
              <a:endParaRPr sz="11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2678825" y="3420750"/>
              <a:ext cx="174000" cy="174000"/>
            </a:xfrm>
            <a:prstGeom prst="ellipse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425;p27"/>
          <p:cNvGrpSpPr/>
          <p:nvPr/>
        </p:nvGrpSpPr>
        <p:grpSpPr>
          <a:xfrm>
            <a:off x="614325" y="2678650"/>
            <a:ext cx="1362275" cy="319200"/>
            <a:chOff x="614325" y="2412150"/>
            <a:chExt cx="1362275" cy="319200"/>
          </a:xfrm>
        </p:grpSpPr>
        <p:sp>
          <p:nvSpPr>
            <p:cNvPr id="426" name="Google Shape;426;p27"/>
            <p:cNvSpPr/>
            <p:nvPr/>
          </p:nvSpPr>
          <p:spPr>
            <a:xfrm>
              <a:off x="614325" y="2412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Redes Bayesianas</a:t>
              </a:r>
              <a:endParaRPr sz="11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1802600" y="2484750"/>
              <a:ext cx="174000" cy="1740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27"/>
          <p:cNvGrpSpPr/>
          <p:nvPr/>
        </p:nvGrpSpPr>
        <p:grpSpPr>
          <a:xfrm>
            <a:off x="4621325" y="3157450"/>
            <a:ext cx="1602300" cy="319200"/>
            <a:chOff x="4621325" y="2890950"/>
            <a:chExt cx="1602300" cy="319200"/>
          </a:xfrm>
        </p:grpSpPr>
        <p:sp>
          <p:nvSpPr>
            <p:cNvPr id="428" name="Google Shape;428;p27"/>
            <p:cNvSpPr/>
            <p:nvPr/>
          </p:nvSpPr>
          <p:spPr>
            <a:xfrm>
              <a:off x="4795325" y="2890950"/>
              <a:ext cx="1428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Nodos Temporales</a:t>
              </a:r>
              <a:endParaRPr sz="11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4621325" y="2963550"/>
              <a:ext cx="174000" cy="174000"/>
            </a:xfrm>
            <a:prstGeom prst="ellipse">
              <a:avLst/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27"/>
          <p:cNvGrpSpPr/>
          <p:nvPr/>
        </p:nvGrpSpPr>
        <p:grpSpPr>
          <a:xfrm>
            <a:off x="4621325" y="4071850"/>
            <a:ext cx="1536300" cy="319200"/>
            <a:chOff x="4621325" y="3805350"/>
            <a:chExt cx="1536300" cy="319200"/>
          </a:xfrm>
        </p:grpSpPr>
        <p:sp>
          <p:nvSpPr>
            <p:cNvPr id="430" name="Google Shape;430;p27"/>
            <p:cNvSpPr/>
            <p:nvPr/>
          </p:nvSpPr>
          <p:spPr>
            <a:xfrm>
              <a:off x="4795325" y="3805350"/>
              <a:ext cx="136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Eventos Discretos</a:t>
              </a:r>
              <a:endParaRPr sz="11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4621325" y="3877950"/>
              <a:ext cx="174000" cy="174000"/>
            </a:xfrm>
            <a:prstGeom prst="ellipse">
              <a:avLst/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431;p27"/>
          <p:cNvGrpSpPr/>
          <p:nvPr/>
        </p:nvGrpSpPr>
        <p:grpSpPr>
          <a:xfrm>
            <a:off x="2678825" y="2191725"/>
            <a:ext cx="1620000" cy="319200"/>
            <a:chOff x="2678825" y="1476163"/>
            <a:chExt cx="1620000" cy="319200"/>
          </a:xfrm>
        </p:grpSpPr>
        <p:sp>
          <p:nvSpPr>
            <p:cNvPr id="432" name="Google Shape;432;p27"/>
            <p:cNvSpPr/>
            <p:nvPr/>
          </p:nvSpPr>
          <p:spPr>
            <a:xfrm>
              <a:off x="2852825" y="1476163"/>
              <a:ext cx="14460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Tiempo continuo</a:t>
              </a:r>
              <a:endParaRPr sz="11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2678825" y="1548750"/>
              <a:ext cx="174000" cy="174000"/>
            </a:xfrm>
            <a:prstGeom prst="ellipse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" name="Google Shape;434;p27"/>
          <p:cNvSpPr/>
          <p:nvPr/>
        </p:nvSpPr>
        <p:spPr>
          <a:xfrm>
            <a:off x="6384250" y="3157450"/>
            <a:ext cx="2277000" cy="319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(Arroyo-Figueroa y Sucar 1999)</a:t>
            </a:r>
            <a:endParaRPr sz="1100"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27"/>
          <p:cNvSpPr/>
          <p:nvPr/>
        </p:nvSpPr>
        <p:spPr>
          <a:xfrm>
            <a:off x="6477525" y="4071850"/>
            <a:ext cx="1424400" cy="319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(Galán y Díez 2002)</a:t>
            </a:r>
            <a:endParaRPr sz="1100"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27"/>
          <p:cNvSpPr/>
          <p:nvPr/>
        </p:nvSpPr>
        <p:spPr>
          <a:xfrm>
            <a:off x="4483750" y="1742650"/>
            <a:ext cx="2277000" cy="319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(Dagum, Galper y Horvitz 1992)</a:t>
            </a:r>
            <a:endParaRPr sz="1100"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27"/>
          <p:cNvSpPr/>
          <p:nvPr/>
        </p:nvSpPr>
        <p:spPr>
          <a:xfrm>
            <a:off x="4483750" y="2191725"/>
            <a:ext cx="2391900" cy="319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(Nodelman, Shelton y Koller 2002)</a:t>
            </a:r>
            <a:endParaRPr sz="1100"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1.5 Redes bayesianas dinámicas (RBD)</a:t>
            </a:r>
            <a:endParaRPr/>
          </a:p>
        </p:txBody>
      </p:sp>
      <p:sp>
        <p:nvSpPr>
          <p:cNvPr id="443" name="Google Shape;443;p28"/>
          <p:cNvSpPr txBox="1">
            <a:spLocks noGrp="1"/>
          </p:cNvSpPr>
          <p:nvPr>
            <p:ph type="body" idx="1"/>
          </p:nvPr>
        </p:nvSpPr>
        <p:spPr>
          <a:xfrm>
            <a:off x="1303800" y="12471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Dichas redes se modifican a los largo del tiempo. De esta manera tenemos una red bayesiana que recibe información a cada instante anterior, además de las variables observables.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Representan procesos dinámicos.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Consisten en una representación de los estados del proceso en un tiempo (red base) y las relaciones temporales entre dichos procesos (red de transición).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Se pueden ver como una generalización de las cadenas (ocultas) de Markov.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500" b="1">
                <a:latin typeface="Roboto"/>
                <a:ea typeface="Roboto"/>
                <a:cs typeface="Roboto"/>
                <a:sym typeface="Roboto"/>
              </a:rPr>
              <a:t>En resumen, las RBD (redes bayesianas dinámicas) representan el estado de las variables en un cierto momento del tiempo.</a:t>
            </a:r>
            <a:endParaRPr sz="15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1.5 Redes bayesianas dinámicas (RBD)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body" idx="1"/>
          </p:nvPr>
        </p:nvSpPr>
        <p:spPr>
          <a:xfrm>
            <a:off x="1303800" y="1475425"/>
            <a:ext cx="7030500" cy="29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Roboto"/>
                <a:ea typeface="Roboto"/>
                <a:cs typeface="Roboto"/>
                <a:sym typeface="Roboto"/>
              </a:rPr>
              <a:t>Para las redes bayesianas dinámicas generalmente se hacen siguientes suposiciones: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419" sz="1600">
                <a:latin typeface="Roboto"/>
                <a:ea typeface="Roboto"/>
                <a:cs typeface="Roboto"/>
                <a:sym typeface="Roboto"/>
              </a:rPr>
              <a:t>Proceso markoviano. El estado actual sólo depende del estado anterior (sólo hay arcos entre tiempos consecutivos).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419" sz="1600">
                <a:latin typeface="Roboto"/>
                <a:ea typeface="Roboto"/>
                <a:cs typeface="Roboto"/>
                <a:sym typeface="Roboto"/>
              </a:rPr>
              <a:t>Proceso estacionario en el tiempo. Las probabilidades condicionales en el modelo no cambian con el tiempo.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600">
                <a:latin typeface="Roboto"/>
                <a:ea typeface="Roboto"/>
                <a:cs typeface="Roboto"/>
                <a:sym typeface="Roboto"/>
              </a:rPr>
              <a:t>La inferencia es en principio la misma que para una red bayesiana, por lo que se aplican los mismo métodos.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1.5.1  Representación gráfica.</a:t>
            </a:r>
            <a:endParaRPr/>
          </a:p>
        </p:txBody>
      </p:sp>
      <p:sp>
        <p:nvSpPr>
          <p:cNvPr id="455" name="Google Shape;455;p30"/>
          <p:cNvSpPr/>
          <p:nvPr/>
        </p:nvSpPr>
        <p:spPr>
          <a:xfrm>
            <a:off x="1651599" y="1824500"/>
            <a:ext cx="9723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456" name="Google Shape;456;p30"/>
          <p:cNvSpPr/>
          <p:nvPr/>
        </p:nvSpPr>
        <p:spPr>
          <a:xfrm>
            <a:off x="1651600" y="2724200"/>
            <a:ext cx="9723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457" name="Google Shape;457;p30"/>
          <p:cNvSpPr/>
          <p:nvPr/>
        </p:nvSpPr>
        <p:spPr>
          <a:xfrm>
            <a:off x="1651602" y="3623900"/>
            <a:ext cx="972300" cy="442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endParaRPr sz="2300">
              <a:solidFill>
                <a:srgbClr val="FFFFFF"/>
              </a:solidFill>
            </a:endParaRPr>
          </a:p>
        </p:txBody>
      </p:sp>
      <p:cxnSp>
        <p:nvCxnSpPr>
          <p:cNvPr id="458" name="Google Shape;458;p30"/>
          <p:cNvCxnSpPr>
            <a:stCxn id="455" idx="2"/>
            <a:endCxn id="456" idx="0"/>
          </p:cNvCxnSpPr>
          <p:nvPr/>
        </p:nvCxnSpPr>
        <p:spPr>
          <a:xfrm>
            <a:off x="2137749" y="2267000"/>
            <a:ext cx="0" cy="45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9" name="Google Shape;459;p30"/>
          <p:cNvCxnSpPr>
            <a:stCxn id="456" idx="2"/>
            <a:endCxn id="457" idx="0"/>
          </p:cNvCxnSpPr>
          <p:nvPr/>
        </p:nvCxnSpPr>
        <p:spPr>
          <a:xfrm>
            <a:off x="2137750" y="3166700"/>
            <a:ext cx="0" cy="45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0" name="Google Shape;460;p30"/>
          <p:cNvSpPr txBox="1"/>
          <p:nvPr/>
        </p:nvSpPr>
        <p:spPr>
          <a:xfrm>
            <a:off x="1493800" y="1337538"/>
            <a:ext cx="12879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latin typeface="Comfortaa"/>
                <a:ea typeface="Comfortaa"/>
                <a:cs typeface="Comfortaa"/>
                <a:sym typeface="Comfortaa"/>
              </a:rPr>
              <a:t>Red base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61" name="Google Shape;461;p30"/>
          <p:cNvSpPr txBox="1"/>
          <p:nvPr/>
        </p:nvSpPr>
        <p:spPr>
          <a:xfrm>
            <a:off x="1493800" y="4163288"/>
            <a:ext cx="12879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>
                <a:latin typeface="Comfortaa"/>
                <a:ea typeface="Comfortaa"/>
                <a:cs typeface="Comfortaa"/>
                <a:sym typeface="Comfortaa"/>
              </a:rPr>
              <a:t>T</a:t>
            </a:r>
            <a:endParaRPr sz="16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62" name="Google Shape;462;p30"/>
          <p:cNvSpPr/>
          <p:nvPr/>
        </p:nvSpPr>
        <p:spPr>
          <a:xfrm>
            <a:off x="4470999" y="1748300"/>
            <a:ext cx="972300" cy="4425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s-419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463" name="Google Shape;463;p30"/>
          <p:cNvSpPr/>
          <p:nvPr/>
        </p:nvSpPr>
        <p:spPr>
          <a:xfrm>
            <a:off x="4471000" y="2648000"/>
            <a:ext cx="972300" cy="4425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64" name="Google Shape;464;p30"/>
          <p:cNvSpPr/>
          <p:nvPr/>
        </p:nvSpPr>
        <p:spPr>
          <a:xfrm>
            <a:off x="4471002" y="3547700"/>
            <a:ext cx="972300" cy="4425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465" name="Google Shape;465;p30"/>
          <p:cNvCxnSpPr>
            <a:stCxn id="462" idx="2"/>
            <a:endCxn id="463" idx="0"/>
          </p:cNvCxnSpPr>
          <p:nvPr/>
        </p:nvCxnSpPr>
        <p:spPr>
          <a:xfrm>
            <a:off x="4957149" y="2190800"/>
            <a:ext cx="0" cy="45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6" name="Google Shape;466;p30"/>
          <p:cNvCxnSpPr>
            <a:stCxn id="463" idx="2"/>
            <a:endCxn id="464" idx="0"/>
          </p:cNvCxnSpPr>
          <p:nvPr/>
        </p:nvCxnSpPr>
        <p:spPr>
          <a:xfrm>
            <a:off x="4957150" y="3090500"/>
            <a:ext cx="0" cy="45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7" name="Google Shape;467;p30"/>
          <p:cNvSpPr txBox="1"/>
          <p:nvPr/>
        </p:nvSpPr>
        <p:spPr>
          <a:xfrm>
            <a:off x="4245250" y="1261350"/>
            <a:ext cx="35655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latin typeface="Comfortaa"/>
                <a:ea typeface="Comfortaa"/>
                <a:cs typeface="Comfortaa"/>
                <a:sym typeface="Comfortaa"/>
              </a:rPr>
              <a:t>Red de transición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68" name="Google Shape;468;p30"/>
          <p:cNvSpPr txBox="1"/>
          <p:nvPr/>
        </p:nvSpPr>
        <p:spPr>
          <a:xfrm>
            <a:off x="4313200" y="4163288"/>
            <a:ext cx="12879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>
                <a:latin typeface="Comfortaa"/>
                <a:ea typeface="Comfortaa"/>
                <a:cs typeface="Comfortaa"/>
                <a:sym typeface="Comfortaa"/>
              </a:rPr>
              <a:t>T</a:t>
            </a:r>
            <a:endParaRPr sz="16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69" name="Google Shape;469;p30"/>
          <p:cNvSpPr/>
          <p:nvPr/>
        </p:nvSpPr>
        <p:spPr>
          <a:xfrm>
            <a:off x="6604599" y="1748300"/>
            <a:ext cx="972300" cy="4425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t+1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70" name="Google Shape;470;p30"/>
          <p:cNvSpPr/>
          <p:nvPr/>
        </p:nvSpPr>
        <p:spPr>
          <a:xfrm>
            <a:off x="6604600" y="2648000"/>
            <a:ext cx="972300" cy="4425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t+1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1" name="Google Shape;471;p30"/>
          <p:cNvSpPr/>
          <p:nvPr/>
        </p:nvSpPr>
        <p:spPr>
          <a:xfrm>
            <a:off x="6604602" y="3547700"/>
            <a:ext cx="972300" cy="4425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t+1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72" name="Google Shape;472;p30"/>
          <p:cNvCxnSpPr>
            <a:stCxn id="469" idx="2"/>
            <a:endCxn id="470" idx="0"/>
          </p:cNvCxnSpPr>
          <p:nvPr/>
        </p:nvCxnSpPr>
        <p:spPr>
          <a:xfrm>
            <a:off x="7090749" y="2190800"/>
            <a:ext cx="0" cy="45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3" name="Google Shape;473;p30"/>
          <p:cNvCxnSpPr>
            <a:stCxn id="470" idx="2"/>
            <a:endCxn id="471" idx="0"/>
          </p:cNvCxnSpPr>
          <p:nvPr/>
        </p:nvCxnSpPr>
        <p:spPr>
          <a:xfrm>
            <a:off x="7090750" y="3090500"/>
            <a:ext cx="0" cy="45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4" name="Google Shape;474;p30"/>
          <p:cNvSpPr txBox="1"/>
          <p:nvPr/>
        </p:nvSpPr>
        <p:spPr>
          <a:xfrm>
            <a:off x="6523000" y="4163288"/>
            <a:ext cx="12879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>
                <a:latin typeface="Comfortaa"/>
                <a:ea typeface="Comfortaa"/>
                <a:cs typeface="Comfortaa"/>
                <a:sym typeface="Comfortaa"/>
              </a:rPr>
              <a:t>T + 1</a:t>
            </a:r>
            <a:endParaRPr sz="1600" b="1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475" name="Google Shape;475;p30"/>
          <p:cNvCxnSpPr>
            <a:stCxn id="462" idx="3"/>
            <a:endCxn id="469" idx="1"/>
          </p:cNvCxnSpPr>
          <p:nvPr/>
        </p:nvCxnSpPr>
        <p:spPr>
          <a:xfrm>
            <a:off x="5443299" y="1969550"/>
            <a:ext cx="116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6" name="Google Shape;476;p30"/>
          <p:cNvCxnSpPr>
            <a:stCxn id="462" idx="3"/>
            <a:endCxn id="470" idx="1"/>
          </p:cNvCxnSpPr>
          <p:nvPr/>
        </p:nvCxnSpPr>
        <p:spPr>
          <a:xfrm>
            <a:off x="5443299" y="1969550"/>
            <a:ext cx="1161300" cy="89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7" name="Google Shape;477;p30"/>
          <p:cNvCxnSpPr>
            <a:endCxn id="470" idx="1"/>
          </p:cNvCxnSpPr>
          <p:nvPr/>
        </p:nvCxnSpPr>
        <p:spPr>
          <a:xfrm>
            <a:off x="5443300" y="2869250"/>
            <a:ext cx="116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1.5.2  Aprendizaje de redes bayesianas dinámicas.</a:t>
            </a:r>
            <a:endParaRPr sz="2600" i="1">
              <a:solidFill>
                <a:srgbClr val="233A4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Dado que una red bayesiana dinámica tiene como base dos componentes, la estructura base y la red de transición. El aprendizaje de esta red se puede dividir en: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Aprender la estructura base (estática).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Aprender la estructura de transición.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Cada parte implica a su vez implica el aprendizaje de la estructura y de los parámetros. Dada la estructura base, se aprende la red de transición. Se puede realizar usando ambos enfoques, tanto el basado en medidas de ajuste y búsqueda como el de medidas locales.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600" dirty="0"/>
              <a:t>1.2 Redes bayesianas</a:t>
            </a:r>
          </a:p>
        </p:txBody>
      </p:sp>
      <p:sp>
        <p:nvSpPr>
          <p:cNvPr id="289" name="Google Shape;289;p14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MX" sz="1200" dirty="0"/>
              <a:t>El funcionamiento de las redes Bayesianas </a:t>
            </a:r>
            <a:r>
              <a:rPr lang="es-MX" sz="1200" b="1" dirty="0"/>
              <a:t>se basan en la inferencia</a:t>
            </a:r>
            <a:r>
              <a:rPr lang="es-MX" sz="1200" dirty="0"/>
              <a:t>, esto es el razonamiento probabilístico o propagación de probabilidades. Consiste en </a:t>
            </a:r>
            <a:r>
              <a:rPr lang="es-MX" sz="1200" b="1" dirty="0"/>
              <a:t>propagar los efectos de la evidencia</a:t>
            </a:r>
            <a:r>
              <a:rPr lang="es-MX" sz="1200" dirty="0"/>
              <a:t> a través de la red para conocer la </a:t>
            </a:r>
            <a:r>
              <a:rPr lang="es-MX" sz="1200" b="1" dirty="0"/>
              <a:t>probabilidad a posterior</a:t>
            </a:r>
            <a:r>
              <a:rPr lang="es-MX" sz="1200" dirty="0"/>
              <a:t> de las variables.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2"/>
          <p:cNvSpPr txBox="1">
            <a:spLocks noGrp="1"/>
          </p:cNvSpPr>
          <p:nvPr>
            <p:ph type="title"/>
          </p:nvPr>
        </p:nvSpPr>
        <p:spPr>
          <a:xfrm>
            <a:off x="1303800" y="750975"/>
            <a:ext cx="70305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 red bayesiana dinámica.</a:t>
            </a:r>
            <a:endParaRPr/>
          </a:p>
        </p:txBody>
      </p:sp>
      <p:sp>
        <p:nvSpPr>
          <p:cNvPr id="489" name="Google Shape;489;p32"/>
          <p:cNvSpPr/>
          <p:nvPr/>
        </p:nvSpPr>
        <p:spPr>
          <a:xfrm>
            <a:off x="1468907" y="1529297"/>
            <a:ext cx="938100" cy="4722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s-419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490" name="Google Shape;490;p32"/>
          <p:cNvSpPr/>
          <p:nvPr/>
        </p:nvSpPr>
        <p:spPr>
          <a:xfrm>
            <a:off x="1468907" y="2610104"/>
            <a:ext cx="938100" cy="4722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endParaRPr sz="2000">
              <a:solidFill>
                <a:srgbClr val="FFFFFF"/>
              </a:solidFill>
            </a:endParaRPr>
          </a:p>
        </p:txBody>
      </p:sp>
      <p:cxnSp>
        <p:nvCxnSpPr>
          <p:cNvPr id="491" name="Google Shape;491;p32"/>
          <p:cNvCxnSpPr>
            <a:stCxn id="489" idx="2"/>
            <a:endCxn id="490" idx="0"/>
          </p:cNvCxnSpPr>
          <p:nvPr/>
        </p:nvCxnSpPr>
        <p:spPr>
          <a:xfrm>
            <a:off x="1937957" y="2001497"/>
            <a:ext cx="0" cy="6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2" name="Google Shape;492;p32"/>
          <p:cNvSpPr/>
          <p:nvPr/>
        </p:nvSpPr>
        <p:spPr>
          <a:xfrm>
            <a:off x="3233631" y="1529297"/>
            <a:ext cx="938100" cy="472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s-419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t+1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493" name="Google Shape;493;p32"/>
          <p:cNvSpPr/>
          <p:nvPr/>
        </p:nvSpPr>
        <p:spPr>
          <a:xfrm>
            <a:off x="3233631" y="2610104"/>
            <a:ext cx="938100" cy="472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endParaRPr sz="2000">
              <a:solidFill>
                <a:srgbClr val="FFFFFF"/>
              </a:solidFill>
            </a:endParaRPr>
          </a:p>
        </p:txBody>
      </p:sp>
      <p:cxnSp>
        <p:nvCxnSpPr>
          <p:cNvPr id="494" name="Google Shape;494;p32"/>
          <p:cNvCxnSpPr>
            <a:stCxn id="492" idx="2"/>
            <a:endCxn id="493" idx="0"/>
          </p:cNvCxnSpPr>
          <p:nvPr/>
        </p:nvCxnSpPr>
        <p:spPr>
          <a:xfrm>
            <a:off x="3702681" y="2001497"/>
            <a:ext cx="0" cy="6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5" name="Google Shape;495;p32"/>
          <p:cNvSpPr/>
          <p:nvPr/>
        </p:nvSpPr>
        <p:spPr>
          <a:xfrm>
            <a:off x="4998355" y="1529297"/>
            <a:ext cx="938100" cy="472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s-419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t+2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496" name="Google Shape;496;p32"/>
          <p:cNvSpPr/>
          <p:nvPr/>
        </p:nvSpPr>
        <p:spPr>
          <a:xfrm>
            <a:off x="4998355" y="2610104"/>
            <a:ext cx="938100" cy="472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endParaRPr sz="2000">
              <a:solidFill>
                <a:srgbClr val="FFFFFF"/>
              </a:solidFill>
            </a:endParaRPr>
          </a:p>
        </p:txBody>
      </p:sp>
      <p:cxnSp>
        <p:nvCxnSpPr>
          <p:cNvPr id="497" name="Google Shape;497;p32"/>
          <p:cNvCxnSpPr>
            <a:stCxn id="495" idx="2"/>
            <a:endCxn id="496" idx="0"/>
          </p:cNvCxnSpPr>
          <p:nvPr/>
        </p:nvCxnSpPr>
        <p:spPr>
          <a:xfrm>
            <a:off x="5467405" y="2001497"/>
            <a:ext cx="0" cy="6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8" name="Google Shape;498;p32"/>
          <p:cNvSpPr/>
          <p:nvPr/>
        </p:nvSpPr>
        <p:spPr>
          <a:xfrm>
            <a:off x="6763078" y="1529297"/>
            <a:ext cx="938100" cy="472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s-419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t+3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499" name="Google Shape;499;p32"/>
          <p:cNvSpPr/>
          <p:nvPr/>
        </p:nvSpPr>
        <p:spPr>
          <a:xfrm>
            <a:off x="6763078" y="2610104"/>
            <a:ext cx="938100" cy="472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endParaRPr sz="2000">
              <a:solidFill>
                <a:srgbClr val="FFFFFF"/>
              </a:solidFill>
            </a:endParaRPr>
          </a:p>
        </p:txBody>
      </p:sp>
      <p:cxnSp>
        <p:nvCxnSpPr>
          <p:cNvPr id="500" name="Google Shape;500;p32"/>
          <p:cNvCxnSpPr>
            <a:stCxn id="498" idx="2"/>
            <a:endCxn id="499" idx="0"/>
          </p:cNvCxnSpPr>
          <p:nvPr/>
        </p:nvCxnSpPr>
        <p:spPr>
          <a:xfrm>
            <a:off x="7232128" y="2001497"/>
            <a:ext cx="0" cy="6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1" name="Google Shape;501;p32"/>
          <p:cNvSpPr txBox="1"/>
          <p:nvPr/>
        </p:nvSpPr>
        <p:spPr>
          <a:xfrm>
            <a:off x="1316638" y="3273498"/>
            <a:ext cx="12429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>
                <a:latin typeface="Comfortaa"/>
                <a:ea typeface="Comfortaa"/>
                <a:cs typeface="Comfortaa"/>
                <a:sym typeface="Comfortaa"/>
              </a:rPr>
              <a:t>T</a:t>
            </a:r>
            <a:endParaRPr sz="16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2" name="Google Shape;502;p32"/>
          <p:cNvSpPr txBox="1"/>
          <p:nvPr/>
        </p:nvSpPr>
        <p:spPr>
          <a:xfrm>
            <a:off x="3081361" y="3273498"/>
            <a:ext cx="12429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>
                <a:latin typeface="Comfortaa"/>
                <a:ea typeface="Comfortaa"/>
                <a:cs typeface="Comfortaa"/>
                <a:sym typeface="Comfortaa"/>
              </a:rPr>
              <a:t>T+1</a:t>
            </a:r>
            <a:endParaRPr sz="16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2"/>
          <p:cNvSpPr txBox="1"/>
          <p:nvPr/>
        </p:nvSpPr>
        <p:spPr>
          <a:xfrm>
            <a:off x="4846085" y="3273498"/>
            <a:ext cx="12429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>
                <a:latin typeface="Comfortaa"/>
                <a:ea typeface="Comfortaa"/>
                <a:cs typeface="Comfortaa"/>
                <a:sym typeface="Comfortaa"/>
              </a:rPr>
              <a:t>T+2</a:t>
            </a:r>
            <a:endParaRPr sz="16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4" name="Google Shape;504;p32"/>
          <p:cNvSpPr txBox="1"/>
          <p:nvPr/>
        </p:nvSpPr>
        <p:spPr>
          <a:xfrm>
            <a:off x="6610808" y="3273498"/>
            <a:ext cx="12429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>
                <a:latin typeface="Comfortaa"/>
                <a:ea typeface="Comfortaa"/>
                <a:cs typeface="Comfortaa"/>
                <a:sym typeface="Comfortaa"/>
              </a:rPr>
              <a:t>T+3</a:t>
            </a:r>
            <a:endParaRPr sz="16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5" name="Google Shape;505;p32"/>
          <p:cNvSpPr txBox="1"/>
          <p:nvPr/>
        </p:nvSpPr>
        <p:spPr>
          <a:xfrm>
            <a:off x="351425" y="3745700"/>
            <a:ext cx="8467500" cy="11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>
                <a:latin typeface="Roboto"/>
                <a:ea typeface="Roboto"/>
                <a:cs typeface="Roboto"/>
                <a:sym typeface="Roboto"/>
              </a:rPr>
              <a:t>PARÁMETROS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s-419" sz="1600">
                <a:latin typeface="Roboto Light"/>
                <a:ea typeface="Roboto Light"/>
                <a:cs typeface="Roboto Light"/>
                <a:sym typeface="Roboto Light"/>
              </a:rPr>
              <a:t>Probabilidades iniciales: P(S</a:t>
            </a:r>
            <a:r>
              <a:rPr lang="es-419" sz="1200">
                <a:latin typeface="Roboto Light"/>
                <a:ea typeface="Roboto Light"/>
                <a:cs typeface="Roboto Light"/>
                <a:sym typeface="Roboto Light"/>
              </a:rPr>
              <a:t>t</a:t>
            </a:r>
            <a:r>
              <a:rPr lang="es-419" sz="1600">
                <a:latin typeface="Roboto Light"/>
                <a:ea typeface="Roboto Light"/>
                <a:cs typeface="Roboto Light"/>
                <a:sym typeface="Roboto Light"/>
              </a:rPr>
              <a:t>).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s-419" sz="1600">
                <a:latin typeface="Roboto Light"/>
                <a:ea typeface="Roboto Light"/>
                <a:cs typeface="Roboto Light"/>
                <a:sym typeface="Roboto Light"/>
              </a:rPr>
              <a:t>Probabilidades de transición: P(S</a:t>
            </a:r>
            <a:r>
              <a:rPr lang="es-419" sz="1200">
                <a:latin typeface="Roboto Light"/>
                <a:ea typeface="Roboto Light"/>
                <a:cs typeface="Roboto Light"/>
                <a:sym typeface="Roboto Light"/>
              </a:rPr>
              <a:t>t+1 </a:t>
            </a:r>
            <a:r>
              <a:rPr lang="es-419" sz="1600">
                <a:latin typeface="Roboto Light"/>
                <a:ea typeface="Roboto Light"/>
                <a:cs typeface="Roboto Light"/>
                <a:sym typeface="Roboto Light"/>
              </a:rPr>
              <a:t>| S</a:t>
            </a:r>
            <a:r>
              <a:rPr lang="es-419" sz="1200">
                <a:latin typeface="Roboto Light"/>
                <a:ea typeface="Roboto Light"/>
                <a:cs typeface="Roboto Light"/>
                <a:sym typeface="Roboto Light"/>
              </a:rPr>
              <a:t>t</a:t>
            </a:r>
            <a:r>
              <a:rPr lang="es-419" sz="1600">
                <a:latin typeface="Roboto Light"/>
                <a:ea typeface="Roboto Light"/>
                <a:cs typeface="Roboto Light"/>
                <a:sym typeface="Roboto Light"/>
              </a:rPr>
              <a:t>).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s-419" sz="1600">
                <a:latin typeface="Roboto Light"/>
                <a:ea typeface="Roboto Light"/>
                <a:cs typeface="Roboto Light"/>
                <a:sym typeface="Roboto Light"/>
              </a:rPr>
              <a:t>Probabilidades de observación: P(E</a:t>
            </a:r>
            <a:r>
              <a:rPr lang="es-419" sz="120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s-419" sz="1600">
                <a:latin typeface="Roboto Light"/>
                <a:ea typeface="Roboto Light"/>
                <a:cs typeface="Roboto Light"/>
                <a:sym typeface="Roboto Light"/>
              </a:rPr>
              <a:t>| S</a:t>
            </a:r>
            <a:r>
              <a:rPr lang="es-419" sz="1200">
                <a:latin typeface="Roboto Light"/>
                <a:ea typeface="Roboto Light"/>
                <a:cs typeface="Roboto Light"/>
                <a:sym typeface="Roboto Light"/>
              </a:rPr>
              <a:t>t</a:t>
            </a:r>
            <a:r>
              <a:rPr lang="es-419" sz="1600">
                <a:latin typeface="Roboto Light"/>
                <a:ea typeface="Roboto Light"/>
                <a:cs typeface="Roboto Light"/>
                <a:sym typeface="Roboto Light"/>
              </a:rPr>
              <a:t>).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1.6 Aplicaciones</a:t>
            </a:r>
            <a:endParaRPr/>
          </a:p>
        </p:txBody>
      </p:sp>
      <p:sp>
        <p:nvSpPr>
          <p:cNvPr id="511" name="Google Shape;511;p33"/>
          <p:cNvSpPr txBox="1">
            <a:spLocks noGrp="1"/>
          </p:cNvSpPr>
          <p:nvPr>
            <p:ph type="body" idx="1"/>
          </p:nvPr>
        </p:nvSpPr>
        <p:spPr>
          <a:xfrm>
            <a:off x="1303800" y="1380525"/>
            <a:ext cx="7030500" cy="3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Motores de búsqueda.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Hipótesis científicas.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Bolsa de valores.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Pronósticos del clima.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Empresas como: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s-419" sz="1700"/>
              <a:t>Netflix.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s-419" sz="1700"/>
              <a:t>Amazon.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s-419" sz="1700"/>
              <a:t>Linkedin.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s-419" sz="1700"/>
              <a:t>Google.</a:t>
            </a:r>
            <a:endParaRPr sz="1700"/>
          </a:p>
        </p:txBody>
      </p:sp>
      <p:pic>
        <p:nvPicPr>
          <p:cNvPr id="512" name="Google Shape;5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125" y="1015875"/>
            <a:ext cx="1915725" cy="14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8263" y="1015875"/>
            <a:ext cx="1436800" cy="14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0811" y="2694725"/>
            <a:ext cx="1338350" cy="133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5713" y="2717837"/>
            <a:ext cx="1261875" cy="12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 de una red bayesiana simple.</a:t>
            </a:r>
            <a:endParaRPr/>
          </a:p>
        </p:txBody>
      </p:sp>
      <p:pic>
        <p:nvPicPr>
          <p:cNvPr id="521" name="Google Shape;521;p34" descr="En un hospital el 98% de los bebés nacen vivos. Por otro lado, el 40% de todos los partos son por cesárea y de ellos el 96% sobreviven al parto. Se elige al azar una mujer a la que no se va a practicar cesárea.&#10;&#10;¿Cuál es la probabilidad de que el bebé viva?" title="Redes Bayesianas - Ejercicio de parto por cesárea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4987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Referencias</a:t>
            </a:r>
            <a:endParaRPr/>
          </a:p>
        </p:txBody>
      </p:sp>
      <p:sp>
        <p:nvSpPr>
          <p:cNvPr id="527" name="Google Shape;527;p3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[1] L.E. Sucar, </a:t>
            </a:r>
            <a:r>
              <a:rPr lang="es-419" i="1"/>
              <a:t>Redes Bayesianas. </a:t>
            </a:r>
            <a:r>
              <a:rPr lang="es-419"/>
              <a:t>Puebla, México. INAOE. Recuperado de: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https://ccc.inaoep.mx/~esucar/Clases-mgp/caprb.pdf</a:t>
            </a:r>
            <a:r>
              <a:rPr lang="es-419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[2] H. Aviles-Arriaga, L.E. Sucar, “Dynamical Bayesian Networks for Visual Recognition of Dynamic Gestures'', Journal of Intelligent and Fuzzy Systems, Vol. 12, 243--250, 2002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1.2 Redes bayesianas (continúa…)</a:t>
            </a:r>
            <a:endParaRPr dirty="0"/>
          </a:p>
        </p:txBody>
      </p:sp>
      <p:sp>
        <p:nvSpPr>
          <p:cNvPr id="295" name="Google Shape;295;p15"/>
          <p:cNvSpPr txBox="1">
            <a:spLocks noGrp="1"/>
          </p:cNvSpPr>
          <p:nvPr>
            <p:ph type="body" idx="1"/>
          </p:nvPr>
        </p:nvSpPr>
        <p:spPr>
          <a:xfrm>
            <a:off x="1303800" y="14714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00" dirty="0"/>
              <a:t>El funcionamiento de las redes Bayesianas se basa</a:t>
            </a:r>
            <a:r>
              <a:rPr lang="es-419" sz="1500" b="1" dirty="0"/>
              <a:t> en la inferencia</a:t>
            </a:r>
            <a:r>
              <a:rPr lang="es-419" sz="1500" dirty="0"/>
              <a:t>, esto es el razonamiento probabilístico o propagación de probabilidades. Consiste en </a:t>
            </a:r>
            <a:r>
              <a:rPr lang="es-419" sz="1500" b="1" dirty="0"/>
              <a:t>propagar los efectos de la evidencia</a:t>
            </a:r>
            <a:r>
              <a:rPr lang="es-419" sz="1500" dirty="0"/>
              <a:t> a través de la red para conocer la </a:t>
            </a:r>
            <a:r>
              <a:rPr lang="es-419" sz="1500" b="1" dirty="0"/>
              <a:t>probabilidad a posterior</a:t>
            </a:r>
            <a:r>
              <a:rPr lang="es-419" sz="1500" dirty="0"/>
              <a:t> de las variables. Existen diferentes algoritmos para calcular las probabilidades a posterior, estos dependen del tipo de grafo y de si obtienen la probabilidad de una variable a la vez o de todas. Los principales son:</a:t>
            </a:r>
            <a:endParaRPr sz="1500" dirty="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s-419" sz="1500" dirty="0"/>
              <a:t>Una variable, cualquier estructura: Algoritmo de eliminación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 dirty="0"/>
              <a:t>Cualquier variable, estructuras sencillamente conectadas: Algoritmo de propagación de Perl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 dirty="0"/>
              <a:t>Cualquier variable, cualquier estructura: Agrupamiento, simulación estocástica, condicionamiento.</a:t>
            </a:r>
            <a:endParaRPr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16"/>
          <p:cNvGrpSpPr/>
          <p:nvPr/>
        </p:nvGrpSpPr>
        <p:grpSpPr>
          <a:xfrm>
            <a:off x="4120027" y="1292288"/>
            <a:ext cx="4897015" cy="3687932"/>
            <a:chOff x="4192863" y="1002150"/>
            <a:chExt cx="3679200" cy="3139200"/>
          </a:xfrm>
        </p:grpSpPr>
        <p:sp>
          <p:nvSpPr>
            <p:cNvPr id="301" name="Google Shape;301;p16"/>
            <p:cNvSpPr/>
            <p:nvPr/>
          </p:nvSpPr>
          <p:spPr>
            <a:xfrm>
              <a:off x="4192863" y="1002150"/>
              <a:ext cx="3679200" cy="31392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6"/>
            <p:cNvSpPr txBox="1"/>
            <p:nvPr/>
          </p:nvSpPr>
          <p:spPr>
            <a:xfrm>
              <a:off x="6119888" y="1436457"/>
              <a:ext cx="7728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Ventajas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3" name="Google Shape;303;p16"/>
            <p:cNvSpPr txBox="1"/>
            <p:nvPr/>
          </p:nvSpPr>
          <p:spPr>
            <a:xfrm>
              <a:off x="5302985" y="1963707"/>
              <a:ext cx="2413800" cy="16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s-419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Generalmente, son fáciles de construir y de entender.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s-419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Las inducciones son muy rápidas, requiriendo un sólo paso para hacerlo.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s-419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Es muy robusto considerando atributos irrelevantes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s-419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Toma evidencia de muchos atributos para realizar la predicción final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4" name="Google Shape;304;p16"/>
          <p:cNvSpPr txBox="1">
            <a:spLocks noGrp="1"/>
          </p:cNvSpPr>
          <p:nvPr>
            <p:ph type="title"/>
          </p:nvPr>
        </p:nvSpPr>
        <p:spPr>
          <a:xfrm>
            <a:off x="1303800" y="2279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1.3 Aprendizaje de clasificadores bayesianos</a:t>
            </a:r>
            <a:endParaRPr/>
          </a:p>
        </p:txBody>
      </p:sp>
      <p:sp>
        <p:nvSpPr>
          <p:cNvPr id="305" name="Google Shape;305;p16"/>
          <p:cNvSpPr/>
          <p:nvPr/>
        </p:nvSpPr>
        <p:spPr>
          <a:xfrm flipH="1">
            <a:off x="2820315" y="1292110"/>
            <a:ext cx="2588263" cy="1846164"/>
          </a:xfrm>
          <a:prstGeom prst="round2DiagRect">
            <a:avLst>
              <a:gd name="adj1" fmla="val 0"/>
              <a:gd name="adj2" fmla="val 17764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" name="Google Shape;306;p16"/>
          <p:cNvGrpSpPr/>
          <p:nvPr/>
        </p:nvGrpSpPr>
        <p:grpSpPr>
          <a:xfrm>
            <a:off x="238399" y="1292110"/>
            <a:ext cx="2588263" cy="1846164"/>
            <a:chOff x="1271925" y="1002150"/>
            <a:chExt cx="1944600" cy="1569600"/>
          </a:xfrm>
        </p:grpSpPr>
        <p:sp>
          <p:nvSpPr>
            <p:cNvPr id="307" name="Google Shape;307;p16"/>
            <p:cNvSpPr/>
            <p:nvPr/>
          </p:nvSpPr>
          <p:spPr>
            <a:xfrm rot="10800000">
              <a:off x="1271925" y="100215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 txBox="1"/>
            <p:nvPr/>
          </p:nvSpPr>
          <p:spPr>
            <a:xfrm>
              <a:off x="1496688" y="1244660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¿Cómo aprenden?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9" name="Google Shape;309;p16"/>
            <p:cNvSpPr txBox="1"/>
            <p:nvPr/>
          </p:nvSpPr>
          <p:spPr>
            <a:xfrm>
              <a:off x="1496688" y="1704627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419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 manera general, tenemos un conjunto de patrones asignados a dos o más clases.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0" name="Google Shape;310;p16"/>
          <p:cNvGrpSpPr/>
          <p:nvPr/>
        </p:nvGrpSpPr>
        <p:grpSpPr>
          <a:xfrm>
            <a:off x="238399" y="3134072"/>
            <a:ext cx="2588263" cy="1846164"/>
            <a:chOff x="1271925" y="2571750"/>
            <a:chExt cx="1944600" cy="1569600"/>
          </a:xfrm>
        </p:grpSpPr>
        <p:sp>
          <p:nvSpPr>
            <p:cNvPr id="311" name="Google Shape;311;p16"/>
            <p:cNvSpPr/>
            <p:nvPr/>
          </p:nvSpPr>
          <p:spPr>
            <a:xfrm flipH="1">
              <a:off x="1271925" y="257175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 txBox="1"/>
            <p:nvPr/>
          </p:nvSpPr>
          <p:spPr>
            <a:xfrm>
              <a:off x="1496688" y="2814260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¿Cómo clasifican?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3" name="Google Shape;313;p16"/>
            <p:cNvSpPr txBox="1"/>
            <p:nvPr/>
          </p:nvSpPr>
          <p:spPr>
            <a:xfrm>
              <a:off x="1496688" y="3274227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419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Por medio de una función discriminante, la cual mapea un patrón a una o más clases predefinidas.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4" name="Google Shape;314;p16"/>
          <p:cNvSpPr/>
          <p:nvPr/>
        </p:nvSpPr>
        <p:spPr>
          <a:xfrm rot="10800000">
            <a:off x="2820315" y="3134072"/>
            <a:ext cx="2588263" cy="1846164"/>
          </a:xfrm>
          <a:prstGeom prst="round2DiagRect">
            <a:avLst>
              <a:gd name="adj1" fmla="val 0"/>
              <a:gd name="adj2" fmla="val 17764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5" name="Google Shape;3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6862" y="3170725"/>
            <a:ext cx="2035175" cy="160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2753" y="1353590"/>
            <a:ext cx="1963388" cy="15412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16"/>
          <p:cNvCxnSpPr/>
          <p:nvPr/>
        </p:nvCxnSpPr>
        <p:spPr>
          <a:xfrm>
            <a:off x="2346195" y="2173293"/>
            <a:ext cx="681300" cy="147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" name="Google Shape;318;p16"/>
          <p:cNvCxnSpPr/>
          <p:nvPr/>
        </p:nvCxnSpPr>
        <p:spPr>
          <a:xfrm>
            <a:off x="2346195" y="3919693"/>
            <a:ext cx="681300" cy="147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9" name="Google Shape;319;p16"/>
          <p:cNvSpPr txBox="1"/>
          <p:nvPr/>
        </p:nvSpPr>
        <p:spPr>
          <a:xfrm>
            <a:off x="3096863" y="2894825"/>
            <a:ext cx="20352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Diagrama de dispersión de clases.Elaboración Propia.</a:t>
            </a:r>
            <a:endParaRPr sz="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0" name="Google Shape;320;p16"/>
          <p:cNvSpPr txBox="1"/>
          <p:nvPr/>
        </p:nvSpPr>
        <p:spPr>
          <a:xfrm>
            <a:off x="3096863" y="4708425"/>
            <a:ext cx="20352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Función discriminante.Elaboración Propia.</a:t>
            </a:r>
            <a:endParaRPr sz="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"/>
          <p:cNvSpPr txBox="1">
            <a:spLocks noGrp="1"/>
          </p:cNvSpPr>
          <p:nvPr>
            <p:ph type="title"/>
          </p:nvPr>
        </p:nvSpPr>
        <p:spPr>
          <a:xfrm>
            <a:off x="1279075" y="1470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1.3.1 Clasificador bayesiano simple (NBC)</a:t>
            </a:r>
            <a:endParaRPr dirty="0"/>
          </a:p>
        </p:txBody>
      </p:sp>
      <p:grpSp>
        <p:nvGrpSpPr>
          <p:cNvPr id="326" name="Google Shape;326;p17"/>
          <p:cNvGrpSpPr/>
          <p:nvPr/>
        </p:nvGrpSpPr>
        <p:grpSpPr>
          <a:xfrm>
            <a:off x="3043883" y="1741329"/>
            <a:ext cx="2846040" cy="3164484"/>
            <a:chOff x="2744109" y="1597469"/>
            <a:chExt cx="1827900" cy="2399700"/>
          </a:xfrm>
        </p:grpSpPr>
        <p:sp>
          <p:nvSpPr>
            <p:cNvPr id="327" name="Google Shape;327;p17"/>
            <p:cNvSpPr/>
            <p:nvPr/>
          </p:nvSpPr>
          <p:spPr>
            <a:xfrm rot="5400000">
              <a:off x="2458209" y="1883369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 rot="10800000" flipH="1">
              <a:off x="2834043" y="1687411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0B71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 txBox="1"/>
            <p:nvPr/>
          </p:nvSpPr>
          <p:spPr>
            <a:xfrm>
              <a:off x="2966454" y="2066735"/>
              <a:ext cx="1383000" cy="12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¿Por qué se le conoce como Bayesiano Ingenuo?</a:t>
              </a:r>
              <a:endParaRPr sz="1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419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Asume que los atributos son independientes entre sí dada la clase.</a:t>
              </a:r>
              <a:endParaRPr sz="900">
                <a:solidFill>
                  <a:srgbClr val="FFFFFF"/>
                </a:solidFill>
              </a:endParaRPr>
            </a:p>
          </p:txBody>
        </p:sp>
      </p:grpSp>
      <p:grpSp>
        <p:nvGrpSpPr>
          <p:cNvPr id="330" name="Google Shape;330;p17"/>
          <p:cNvGrpSpPr/>
          <p:nvPr/>
        </p:nvGrpSpPr>
        <p:grpSpPr>
          <a:xfrm>
            <a:off x="5889924" y="1146429"/>
            <a:ext cx="2846040" cy="3164484"/>
            <a:chOff x="4572009" y="1146343"/>
            <a:chExt cx="1827900" cy="2399700"/>
          </a:xfrm>
        </p:grpSpPr>
        <p:sp>
          <p:nvSpPr>
            <p:cNvPr id="331" name="Google Shape;331;p17"/>
            <p:cNvSpPr/>
            <p:nvPr/>
          </p:nvSpPr>
          <p:spPr>
            <a:xfrm rot="-5400000">
              <a:off x="4286109" y="1432243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65F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 flipH="1">
              <a:off x="4660575" y="1686400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0B71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7"/>
            <p:cNvSpPr txBox="1"/>
            <p:nvPr/>
          </p:nvSpPr>
          <p:spPr>
            <a:xfrm>
              <a:off x="4794425" y="1911088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Desventaja</a:t>
              </a:r>
              <a:endParaRPr sz="1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419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Aunque este clasificador tiene una alta precisión en clasificación, en muchos problemas, su rendimiento decrece debido a que los atributos no son condicionalmente independientes.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334" name="Google Shape;334;p17"/>
          <p:cNvGrpSpPr/>
          <p:nvPr/>
        </p:nvGrpSpPr>
        <p:grpSpPr>
          <a:xfrm>
            <a:off x="197609" y="1146429"/>
            <a:ext cx="2846040" cy="3164484"/>
            <a:chOff x="916059" y="1146343"/>
            <a:chExt cx="1827900" cy="2399700"/>
          </a:xfrm>
        </p:grpSpPr>
        <p:sp>
          <p:nvSpPr>
            <p:cNvPr id="335" name="Google Shape;335;p17"/>
            <p:cNvSpPr/>
            <p:nvPr/>
          </p:nvSpPr>
          <p:spPr>
            <a:xfrm rot="-5400000">
              <a:off x="630159" y="1432243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65F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 flipH="1">
              <a:off x="1004625" y="1686400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0B71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7"/>
            <p:cNvSpPr txBox="1"/>
            <p:nvPr/>
          </p:nvSpPr>
          <p:spPr>
            <a:xfrm>
              <a:off x="1137826" y="2056099"/>
              <a:ext cx="1383000" cy="89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2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¿Cómo funciona?</a:t>
              </a:r>
              <a:endParaRPr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419" sz="11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El clasificador bayesiano simple obtiene la probabilidad posterior de cada clase, Ci, usando la regla de </a:t>
              </a:r>
              <a:r>
                <a:rPr lang="es-419" sz="11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bayes</a:t>
              </a:r>
              <a:r>
                <a:rPr lang="es-419" sz="11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,</a:t>
              </a:r>
              <a:endParaRPr sz="11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18"/>
          <p:cNvGrpSpPr/>
          <p:nvPr/>
        </p:nvGrpSpPr>
        <p:grpSpPr>
          <a:xfrm>
            <a:off x="1919408" y="1770154"/>
            <a:ext cx="2846040" cy="3164484"/>
            <a:chOff x="2744109" y="1597469"/>
            <a:chExt cx="1827900" cy="2399700"/>
          </a:xfrm>
        </p:grpSpPr>
        <p:sp>
          <p:nvSpPr>
            <p:cNvPr id="343" name="Google Shape;343;p18"/>
            <p:cNvSpPr/>
            <p:nvPr/>
          </p:nvSpPr>
          <p:spPr>
            <a:xfrm rot="5400000">
              <a:off x="2458209" y="1883369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 rot="10800000" flipH="1">
              <a:off x="2834043" y="1687411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0B71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18"/>
          <p:cNvGrpSpPr/>
          <p:nvPr/>
        </p:nvGrpSpPr>
        <p:grpSpPr>
          <a:xfrm>
            <a:off x="2265763" y="1175254"/>
            <a:ext cx="5345726" cy="3164484"/>
            <a:chOff x="2966559" y="1146343"/>
            <a:chExt cx="3433350" cy="2399700"/>
          </a:xfrm>
        </p:grpSpPr>
        <p:sp>
          <p:nvSpPr>
            <p:cNvPr id="346" name="Google Shape;346;p18"/>
            <p:cNvSpPr/>
            <p:nvPr/>
          </p:nvSpPr>
          <p:spPr>
            <a:xfrm rot="-5400000">
              <a:off x="4286109" y="1432243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65F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 flipH="1">
              <a:off x="4660575" y="1686400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0B71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8"/>
            <p:cNvSpPr txBox="1"/>
            <p:nvPr/>
          </p:nvSpPr>
          <p:spPr>
            <a:xfrm>
              <a:off x="2966559" y="1958351"/>
              <a:ext cx="1383000" cy="122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419" sz="11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Gráficamente, un NBC se puede representar como una red bayesiana en forma de estrella, con un nodo de la raíz, C, que corresponde a la variable de la clase, conectada a los atributos, A1,A2,...,</a:t>
              </a:r>
              <a:r>
                <a:rPr lang="es-419" sz="1100" b="1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</a:t>
              </a:r>
              <a:r>
                <a:rPr lang="es-419" sz="11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8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349" name="Google Shape;349;p18"/>
          <p:cNvPicPr preferRelativeResize="0"/>
          <p:nvPr/>
        </p:nvPicPr>
        <p:blipFill rotWithShape="1">
          <a:blip r:embed="rId3">
            <a:alphaModFix/>
          </a:blip>
          <a:srcRect l="64328" t="31216" r="9175" b="35556"/>
          <a:stretch/>
        </p:blipFill>
        <p:spPr>
          <a:xfrm>
            <a:off x="4990063" y="1989450"/>
            <a:ext cx="2422775" cy="170822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8"/>
          <p:cNvSpPr txBox="1"/>
          <p:nvPr/>
        </p:nvSpPr>
        <p:spPr>
          <a:xfrm>
            <a:off x="5181588" y="3697675"/>
            <a:ext cx="23445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dirty="0">
                <a:solidFill>
                  <a:srgbClr val="FFFFFF"/>
                </a:solidFill>
              </a:rPr>
              <a:t>Figura 1.6. Clasificador Bayesiano Simple. Recuperado de [1]</a:t>
            </a:r>
            <a:endParaRPr sz="1000" dirty="0">
              <a:solidFill>
                <a:srgbClr val="FFFFFF"/>
              </a:solidFill>
            </a:endParaRPr>
          </a:p>
        </p:txBody>
      </p:sp>
      <p:pic>
        <p:nvPicPr>
          <p:cNvPr id="351" name="Google Shape;35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511" y="1106789"/>
            <a:ext cx="4610100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18"/>
          <p:cNvSpPr/>
          <p:nvPr/>
        </p:nvSpPr>
        <p:spPr>
          <a:xfrm>
            <a:off x="1668150" y="506625"/>
            <a:ext cx="3879900" cy="5478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rgbClr val="FFFFFF"/>
                </a:solidFill>
              </a:rPr>
              <a:t>Ecuación</a:t>
            </a:r>
            <a:endParaRPr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1.3.2 Extensiones al clasificador bayesiano</a:t>
            </a:r>
            <a:endParaRPr dirty="0"/>
          </a:p>
        </p:txBody>
      </p:sp>
      <p:sp>
        <p:nvSpPr>
          <p:cNvPr id="358" name="Google Shape;358;p19"/>
          <p:cNvSpPr txBox="1">
            <a:spLocks noGrp="1"/>
          </p:cNvSpPr>
          <p:nvPr>
            <p:ph type="body" idx="1"/>
          </p:nvPr>
        </p:nvSpPr>
        <p:spPr>
          <a:xfrm>
            <a:off x="1303800" y="1685250"/>
            <a:ext cx="7030500" cy="28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dirty="0"/>
              <a:t>Cuando se tienen atributos dependientes, una forma de considerarla es extendiendo la estructura del NBC agregando arcos entre dichos atributos. Para ello, existen dos alternativas básicas:</a:t>
            </a:r>
            <a:endParaRPr sz="1500" dirty="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s-419" sz="1500" dirty="0"/>
              <a:t>TAN: Clasificador bayesiano simple aumentado con un árbol.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 dirty="0"/>
              <a:t>BAN: Clasificador bayesiano simple aumentado con una red.</a:t>
            </a: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500" dirty="0"/>
              <a:t>No hay claramente uno mejor que el otro, en algunos casos el NBC da una mejor precisión. La desventaja es que aumenta la complejidad y tiempo, tanto para aprender el modelo como para clasificación.</a:t>
            </a:r>
            <a:endParaRPr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1.4 Aprendizaje de redes bayesianas</a:t>
            </a:r>
            <a:endParaRPr dirty="0"/>
          </a:p>
        </p:txBody>
      </p:sp>
      <p:sp>
        <p:nvSpPr>
          <p:cNvPr id="364" name="Google Shape;364;p20"/>
          <p:cNvSpPr txBox="1">
            <a:spLocks noGrp="1"/>
          </p:cNvSpPr>
          <p:nvPr>
            <p:ph type="body" idx="1"/>
          </p:nvPr>
        </p:nvSpPr>
        <p:spPr>
          <a:xfrm>
            <a:off x="1303800" y="1609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/>
              <a:t>El aprendizaje, en general, de redes bayesianas consiste en i</a:t>
            </a:r>
            <a:r>
              <a:rPr lang="es-419" sz="1600" b="1" dirty="0"/>
              <a:t>nducir un modelo, estructura y parámetros asociados</a:t>
            </a:r>
            <a:r>
              <a:rPr lang="es-419" sz="1600" dirty="0"/>
              <a:t>, a partir de datos. Este puede dividirse  en dos partes:</a:t>
            </a:r>
            <a:endParaRPr sz="16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s-419" sz="1600" dirty="0"/>
              <a:t>Aprendizaje estructural. Obtener la estructura o topología de la red. Este consiste en encontrar las relaciones de dependencia entre las variables, de forma que se pueda determinar la topología de la red bayesiana..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-419" sz="1600" dirty="0"/>
              <a:t>Aprendizaje paramétrico. Dada la estructura, obtener las probabilidades asociadas.</a:t>
            </a:r>
            <a:endParaRPr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El ejemplo más básico de Red Bayesiana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1"/>
          <p:cNvSpPr txBox="1">
            <a:spLocks noGrp="1"/>
          </p:cNvSpPr>
          <p:nvPr>
            <p:ph type="body" idx="1"/>
          </p:nvPr>
        </p:nvSpPr>
        <p:spPr>
          <a:xfrm>
            <a:off x="318225" y="1597875"/>
            <a:ext cx="41289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dirty="0"/>
              <a:t>La red bayesiana no trivial más simple que podemos tener consta de 2 variables. En este caso las llamaremos X e Y1.</a:t>
            </a: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71" name="Google Shape;371;p21"/>
          <p:cNvSpPr txBox="1">
            <a:spLocks noGrp="1"/>
          </p:cNvSpPr>
          <p:nvPr>
            <p:ph type="body" idx="2"/>
          </p:nvPr>
        </p:nvSpPr>
        <p:spPr>
          <a:xfrm>
            <a:off x="4572000" y="1235500"/>
            <a:ext cx="42084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dirty="0"/>
              <a:t>Supongamos que en este ejemplo x representa el COVID-19 e Y representa una “prueba rápida”.</a:t>
            </a: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500" dirty="0"/>
              <a:t>Como X es una variable binaria la denotaremos como +X cuando sea un caso confirmado positivo y -X cuando sea un caso confirmado negativo.</a:t>
            </a: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500" dirty="0"/>
              <a:t>En otras palabras, </a:t>
            </a:r>
            <a:r>
              <a:rPr lang="es-419" sz="1500" b="1" dirty="0"/>
              <a:t>padece </a:t>
            </a:r>
            <a:r>
              <a:rPr lang="es-419" sz="1500" dirty="0" err="1"/>
              <a:t>Covid</a:t>
            </a:r>
            <a:r>
              <a:rPr lang="es-419" sz="1500" dirty="0"/>
              <a:t> 19 o </a:t>
            </a:r>
            <a:r>
              <a:rPr lang="es-419" sz="1500" b="1" dirty="0"/>
              <a:t>no padece. </a:t>
            </a:r>
            <a:endParaRPr sz="15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500" dirty="0"/>
              <a:t>De la misma manera +Y significa test positivo y -Y significa test negativo.</a:t>
            </a: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72" name="Google Shape;3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75" y="2571750"/>
            <a:ext cx="3876675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1652</Words>
  <Application>Microsoft Office PowerPoint</Application>
  <PresentationFormat>Presentación en pantalla (16:9)</PresentationFormat>
  <Paragraphs>154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1" baseType="lpstr">
      <vt:lpstr>Comfortaa</vt:lpstr>
      <vt:lpstr>Roboto Light</vt:lpstr>
      <vt:lpstr>Nunito</vt:lpstr>
      <vt:lpstr>Raleway</vt:lpstr>
      <vt:lpstr>Arial</vt:lpstr>
      <vt:lpstr>Roboto</vt:lpstr>
      <vt:lpstr>Maven Pro</vt:lpstr>
      <vt:lpstr>Momentum</vt:lpstr>
      <vt:lpstr>INSTITUTO POLITÉCNICO NACIONAL</vt:lpstr>
      <vt:lpstr>1.2 Redes bayesianas</vt:lpstr>
      <vt:lpstr>1.2 Redes bayesianas (continúa…)</vt:lpstr>
      <vt:lpstr>1.3 Aprendizaje de clasificadores bayesianos</vt:lpstr>
      <vt:lpstr>1.3.1 Clasificador bayesiano simple (NBC)</vt:lpstr>
      <vt:lpstr>Presentación de PowerPoint</vt:lpstr>
      <vt:lpstr>1.3.2 Extensiones al clasificador bayesiano</vt:lpstr>
      <vt:lpstr>1.4 Aprendizaje de redes bayesianas</vt:lpstr>
      <vt:lpstr>El ejemplo más básico de Red Bayesiana </vt:lpstr>
      <vt:lpstr>Presentación de PowerPoint</vt:lpstr>
      <vt:lpstr>¿Pero qué significan los números?</vt:lpstr>
      <vt:lpstr>Haciendo los cálculos</vt:lpstr>
      <vt:lpstr>Cálculo final de las probabilidades.</vt:lpstr>
      <vt:lpstr>Presentación de PowerPoint</vt:lpstr>
      <vt:lpstr>Clasificación de las Redes Bayesianas</vt:lpstr>
      <vt:lpstr>1.5 Redes bayesianas dinámicas (RBD)</vt:lpstr>
      <vt:lpstr>1.5 Redes bayesianas dinámicas (RBD) </vt:lpstr>
      <vt:lpstr>1.5.1  Representación gráfica.</vt:lpstr>
      <vt:lpstr>1.5.2  Aprendizaje de redes bayesianas dinámicas. </vt:lpstr>
      <vt:lpstr>Ejemplo red bayesiana dinámica.</vt:lpstr>
      <vt:lpstr>1.6 Aplicaciones</vt:lpstr>
      <vt:lpstr>Ejemplo de una red bayesiana simple.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POLITÉCNICO NACIONAL</dc:title>
  <dc:creator>EMILIANO GL</dc:creator>
  <cp:lastModifiedBy>EMILIANO GL</cp:lastModifiedBy>
  <cp:revision>2</cp:revision>
  <dcterms:created xsi:type="dcterms:W3CDTF">2020-05-01T04:56:25Z</dcterms:created>
  <dcterms:modified xsi:type="dcterms:W3CDTF">2020-05-01T21:12:33Z</dcterms:modified>
</cp:coreProperties>
</file>