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989422d4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989422d4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989422d4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989422d4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3fa7ca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3fa7ca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93fa7ca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93fa7ca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3fa7ca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3fa7ca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93fa7ca8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93fa7ca8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93fa7ca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93fa7ca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fe9eb67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fe9eb67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93fa7ca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93fa7c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44f5775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44f5775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a:t>
            </a:r>
            <a:endParaRPr/>
          </a:p>
          <a:p>
            <a:pPr indent="0" lvl="0" marL="0" rtl="0" algn="l">
              <a:spcBef>
                <a:spcPts val="0"/>
              </a:spcBef>
              <a:spcAft>
                <a:spcPts val="0"/>
              </a:spcAft>
              <a:buNone/>
            </a:pPr>
            <a:r>
              <a:rPr lang="en"/>
              <a:t>Develop an audio-to-text converter for transcribing spoken English with diverse accents.</a:t>
            </a:r>
            <a:endParaRPr/>
          </a:p>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Our project's main goal is to create a sophisticated audio-to-text converter that can transcribe spoken English with a variety of accents. This tackles a major issue in the state of speech recognition technology today, where the majority of systems show a noticeable decline in performance when handling regional or non-standard accents. Developing inclusive and accessible speech recognition systems requires the ability to process and interpret different English accents, particularly in a global context where English is spoken with a wide variety of accents.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52f8683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52f8683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a:p>
            <a:pPr indent="0" lvl="0" marL="0" rtl="0" algn="l">
              <a:spcBef>
                <a:spcPts val="0"/>
              </a:spcBef>
              <a:spcAft>
                <a:spcPts val="0"/>
              </a:spcAft>
              <a:buNone/>
            </a:pPr>
            <a:r>
              <a:rPr lang="en"/>
              <a:t>Speech audio from various speakers of different ethnicities and gender. These audio clips are individuals reading snippets of texts out loud. These audio clips may vary in length and audibility due to the person speaking depending if the speaker has a more monotone or fluctuating voice.</a:t>
            </a:r>
            <a:endParaRPr/>
          </a:p>
          <a:p>
            <a:pPr indent="0" lvl="0" marL="0" rtl="0" algn="l">
              <a:spcBef>
                <a:spcPts val="0"/>
              </a:spcBef>
              <a:spcAft>
                <a:spcPts val="0"/>
              </a:spcAft>
              <a:buNone/>
            </a:pPr>
            <a:r>
              <a:rPr lang="en"/>
              <a:t>Output:</a:t>
            </a:r>
            <a:endParaRPr/>
          </a:p>
          <a:p>
            <a:pPr indent="0" lvl="0" marL="0" rtl="0" algn="l">
              <a:spcBef>
                <a:spcPts val="0"/>
              </a:spcBef>
              <a:spcAft>
                <a:spcPts val="0"/>
              </a:spcAft>
              <a:buNone/>
            </a:pPr>
            <a:r>
              <a:rPr lang="en"/>
              <a:t>Generated text from audio file and Textual Accuracy score. The expected output of this project is to generate a .txt file containing the textual output from the given speech audio. Moreover, the generated text file should be accompanied with an accuracy score that will be from 0 to 100% that details a comparison score of how accurate the generated text is to the original text that the speaker was reading.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93fa7ca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93fa7ca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93fa7ca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93fa7ca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93fa7ca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93fa7ca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93fa7ca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93fa7ca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3fa7ca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3fa7ca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ykCC6gvWXkDEdrP-GwKIr-Yw_VAejHk9/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iKfvpZHvWsWcYzLtwlrgq3VgpujKJLF6/view"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050950" y="1755175"/>
            <a:ext cx="6913500" cy="1054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Accentuate: Enhancing Speech-to-Text Accuracy Across Diverse Accents</a:t>
            </a:r>
            <a:endParaRPr/>
          </a:p>
        </p:txBody>
      </p:sp>
      <p:sp>
        <p:nvSpPr>
          <p:cNvPr id="64" name="Google Shape;64;p13"/>
          <p:cNvSpPr txBox="1"/>
          <p:nvPr>
            <p:ph idx="1" type="subTitle"/>
          </p:nvPr>
        </p:nvSpPr>
        <p:spPr>
          <a:xfrm>
            <a:off x="1901852" y="30783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By: Anthony Lee and Hrisha Yagnik</a:t>
            </a:r>
            <a:endParaRPr/>
          </a:p>
          <a:p>
            <a:pPr indent="0" lvl="0" marL="0" rtl="0" algn="l">
              <a:spcBef>
                <a:spcPts val="0"/>
              </a:spcBef>
              <a:spcAft>
                <a:spcPts val="0"/>
              </a:spcAft>
              <a:buNone/>
            </a:pPr>
            <a:r>
              <a:rPr lang="en"/>
              <a:t>Advisor: Dr. Fatema Nafa</a:t>
            </a:r>
            <a:endParaRPr/>
          </a:p>
          <a:p>
            <a:pPr indent="0" lvl="0" marL="0" rtl="0" algn="l">
              <a:spcBef>
                <a:spcPts val="0"/>
              </a:spcBef>
              <a:spcAft>
                <a:spcPts val="0"/>
              </a:spcAft>
              <a:buNone/>
            </a:pPr>
            <a:r>
              <a:rPr lang="en"/>
              <a:t>DS5500 Capstone Project Presentation</a:t>
            </a:r>
            <a:endParaRPr/>
          </a:p>
        </p:txBody>
      </p:sp>
      <p:pic>
        <p:nvPicPr>
          <p:cNvPr id="65" name="Google Shape;65;p13"/>
          <p:cNvPicPr preferRelativeResize="0"/>
          <p:nvPr/>
        </p:nvPicPr>
        <p:blipFill>
          <a:blip r:embed="rId3">
            <a:alphaModFix/>
          </a:blip>
          <a:stretch>
            <a:fillRect/>
          </a:stretch>
        </p:blipFill>
        <p:spPr>
          <a:xfrm>
            <a:off x="6796245" y="222100"/>
            <a:ext cx="1954653" cy="90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30" name="Google Shape;130;p22"/>
          <p:cNvPicPr preferRelativeResize="0"/>
          <p:nvPr/>
        </p:nvPicPr>
        <p:blipFill>
          <a:blip r:embed="rId3">
            <a:alphaModFix/>
          </a:blip>
          <a:stretch>
            <a:fillRect/>
          </a:stretch>
        </p:blipFill>
        <p:spPr>
          <a:xfrm>
            <a:off x="2731650" y="1336775"/>
            <a:ext cx="5886925" cy="3123350"/>
          </a:xfrm>
          <a:prstGeom prst="rect">
            <a:avLst/>
          </a:prstGeom>
          <a:noFill/>
          <a:ln>
            <a:noFill/>
          </a:ln>
        </p:spPr>
      </p:pic>
      <p:sp>
        <p:nvSpPr>
          <p:cNvPr id="131" name="Google Shape;131;p22"/>
          <p:cNvSpPr txBox="1"/>
          <p:nvPr/>
        </p:nvSpPr>
        <p:spPr>
          <a:xfrm>
            <a:off x="203325" y="1774425"/>
            <a:ext cx="2427300" cy="252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continents of North America, Australia, Europe, and Africa had decent accuracy</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Asia and South America showed a decrease in accuracy</a:t>
            </a:r>
            <a:endParaRPr>
              <a:solidFill>
                <a:schemeClr val="dk1"/>
              </a:solidFill>
              <a:latin typeface="Roboto"/>
              <a:ea typeface="Roboto"/>
              <a:cs typeface="Roboto"/>
              <a:sym typeface="Roboto"/>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in action</a:t>
            </a:r>
            <a:endParaRPr/>
          </a:p>
        </p:txBody>
      </p:sp>
      <p:pic>
        <p:nvPicPr>
          <p:cNvPr id="138" name="Google Shape;138;p23" title="Using our Model to Transcribe Audio Files.mp4">
            <a:hlinkClick r:id="rId3"/>
          </p:cNvPr>
          <p:cNvPicPr preferRelativeResize="0"/>
          <p:nvPr/>
        </p:nvPicPr>
        <p:blipFill>
          <a:blip r:embed="rId4">
            <a:alphaModFix/>
          </a:blip>
          <a:stretch>
            <a:fillRect/>
          </a:stretch>
        </p:blipFill>
        <p:spPr>
          <a:xfrm>
            <a:off x="1999613" y="1323650"/>
            <a:ext cx="5144774" cy="3480050"/>
          </a:xfrm>
          <a:prstGeom prst="rect">
            <a:avLst/>
          </a:prstGeom>
          <a:noFill/>
          <a:ln>
            <a:noFill/>
          </a:ln>
        </p:spPr>
      </p:pic>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145" name="Google Shape;14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O</a:t>
            </a:r>
            <a:r>
              <a:rPr lang="en"/>
              <a:t>verview and Discoveries: In our project, we developed an advanced audio-to-text transcription system designed to handle a variety of English accents, utilizing the Speech Accent Archive from Kaggle. This diverse dataset facilitated training and testing of our models to accommodate different phonetic nuances.</a:t>
            </a:r>
            <a:endParaRPr/>
          </a:p>
          <a:p>
            <a:pPr indent="0" lvl="0" marL="0" rtl="0" algn="l">
              <a:spcBef>
                <a:spcPts val="1200"/>
              </a:spcBef>
              <a:spcAft>
                <a:spcPts val="0"/>
              </a:spcAft>
              <a:buNone/>
            </a:pPr>
            <a:r>
              <a:rPr lang="en"/>
              <a:t>Technical Insights: We implemented the `facebook/wav2vec2-large-robust-ft-swbd-300h` model, learning to integrate complex Hugging Face and PyTorch libraries. This enhanced our understanding of neural network optimization for speech recognition.</a:t>
            </a:r>
            <a:endParaRPr/>
          </a:p>
          <a:p>
            <a:pPr indent="0" lvl="0" marL="0" rtl="0" algn="l">
              <a:spcBef>
                <a:spcPts val="1200"/>
              </a:spcBef>
              <a:spcAft>
                <a:spcPts val="0"/>
              </a:spcAft>
              <a:buNone/>
            </a:pPr>
            <a:r>
              <a:rPr lang="en"/>
              <a:t>Challenges and Learnings: A key challenge was managing accent diversity, which traditionally lowers transcription accuracy. Our approach highlighted the importance of nuanced dataset training to improve model robustness against accent variability.</a:t>
            </a:r>
            <a:endParaRPr/>
          </a:p>
          <a:p>
            <a:pPr indent="0" lvl="0" marL="0" rtl="0" algn="l">
              <a:spcBef>
                <a:spcPts val="1200"/>
              </a:spcBef>
              <a:spcAft>
                <a:spcPts val="0"/>
              </a:spcAft>
              <a:buNone/>
            </a:pPr>
            <a:r>
              <a:rPr lang="en"/>
              <a:t>New Methodologies: We introduced a novel validation method comparing generated text against original transcripts to quantify the impact of accents on transcription accuracy. This method provided a clear metric for assessing performance improvements.  </a:t>
            </a:r>
            <a:endParaRPr/>
          </a:p>
          <a:p>
            <a:pPr indent="0" lvl="0" marL="0" rtl="0" algn="l">
              <a:spcBef>
                <a:spcPts val="1200"/>
              </a:spcBef>
              <a:spcAft>
                <a:spcPts val="1200"/>
              </a:spcAft>
              <a:buNone/>
            </a:pPr>
            <a:r>
              <a:rPr lang="en"/>
              <a:t>Future Directions: Our findings suggest further exploration into adaptive models that can dynamically adjust to new accents, potentially using real-time learning from user corrections to evolve model accuracy.</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Contribution</a:t>
            </a:r>
            <a:endParaRPr/>
          </a:p>
        </p:txBody>
      </p:sp>
      <p:sp>
        <p:nvSpPr>
          <p:cNvPr id="152" name="Google Shape;15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Hrisha</a:t>
            </a:r>
            <a:r>
              <a:rPr lang="en"/>
              <a:t>: Data Management and Model Training</a:t>
            </a:r>
            <a:endParaRPr/>
          </a:p>
          <a:p>
            <a:pPr indent="-308610" lvl="0" marL="457200" rtl="0" algn="l">
              <a:spcBef>
                <a:spcPts val="1200"/>
              </a:spcBef>
              <a:spcAft>
                <a:spcPts val="0"/>
              </a:spcAft>
              <a:buSzPct val="100000"/>
              <a:buAutoNum type="arabicPeriod"/>
            </a:pPr>
            <a:r>
              <a:rPr lang="en"/>
              <a:t>Cleaned and preprocessed the dataset from the Speech Accent Archive, ensuring data integrity and relevance for training purposes.   </a:t>
            </a:r>
            <a:endParaRPr/>
          </a:p>
          <a:p>
            <a:pPr indent="-308610" lvl="0" marL="457200" rtl="0" algn="l">
              <a:spcBef>
                <a:spcPts val="0"/>
              </a:spcBef>
              <a:spcAft>
                <a:spcPts val="0"/>
              </a:spcAft>
              <a:buSzPct val="100000"/>
              <a:buAutoNum type="arabicPeriod"/>
            </a:pPr>
            <a:r>
              <a:rPr lang="en"/>
              <a:t>Managed the computational resources for model training, optimizing the utilization of hardware during the intensive training phases.   </a:t>
            </a:r>
            <a:endParaRPr/>
          </a:p>
          <a:p>
            <a:pPr indent="-308610" lvl="0" marL="457200" rtl="0" algn="l">
              <a:spcBef>
                <a:spcPts val="0"/>
              </a:spcBef>
              <a:spcAft>
                <a:spcPts val="0"/>
              </a:spcAft>
              <a:buSzPct val="100000"/>
              <a:buAutoNum type="arabicPeriod"/>
            </a:pPr>
            <a:r>
              <a:rPr lang="en"/>
              <a:t>Implemented and monitored the training process using the `facebook/wav2vec2-large-robust-ft-swbd-300h` model, adjusting parameters to improve accuracy.</a:t>
            </a:r>
            <a:endParaRPr/>
          </a:p>
          <a:p>
            <a:pPr indent="0" lvl="0" marL="0" rtl="0" algn="l">
              <a:spcBef>
                <a:spcPts val="1200"/>
              </a:spcBef>
              <a:spcAft>
                <a:spcPts val="0"/>
              </a:spcAft>
              <a:buNone/>
            </a:pPr>
            <a:r>
              <a:rPr lang="en"/>
              <a:t>Anthony: Testing, Analysis, and Presentation</a:t>
            </a:r>
            <a:endParaRPr/>
          </a:p>
          <a:p>
            <a:pPr indent="-308610" lvl="0" marL="457200" rtl="0" algn="l">
              <a:spcBef>
                <a:spcPts val="1200"/>
              </a:spcBef>
              <a:spcAft>
                <a:spcPts val="0"/>
              </a:spcAft>
              <a:buSzPct val="100000"/>
              <a:buAutoNum type="arabicPeriod"/>
            </a:pPr>
            <a:r>
              <a:rPr lang="en"/>
              <a:t>Conducted rigorous testing of the trained model across different accents to validate its performance.   </a:t>
            </a:r>
            <a:endParaRPr/>
          </a:p>
          <a:p>
            <a:pPr indent="-308610" lvl="0" marL="457200" rtl="0" algn="l">
              <a:spcBef>
                <a:spcPts val="0"/>
              </a:spcBef>
              <a:spcAft>
                <a:spcPts val="0"/>
              </a:spcAft>
              <a:buSzPct val="100000"/>
              <a:buAutoNum type="arabicPeriod"/>
            </a:pPr>
            <a:r>
              <a:rPr lang="en"/>
              <a:t>Analyzed the results to identify patterns and discrepancies in transcription accuracy, contributing to hypothesis testing.   </a:t>
            </a:r>
            <a:endParaRPr/>
          </a:p>
          <a:p>
            <a:pPr indent="-308610" lvl="0" marL="457200" rtl="0" algn="l">
              <a:spcBef>
                <a:spcPts val="0"/>
              </a:spcBef>
              <a:spcAft>
                <a:spcPts val="0"/>
              </a:spcAft>
              <a:buSzPct val="100000"/>
              <a:buAutoNum type="arabicPeriod"/>
            </a:pPr>
            <a:r>
              <a:rPr lang="en"/>
              <a:t>Prepared comprehensive visualizations of performance metrics to illustrate findings for the project presentation.</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87900" y="4645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9" name="Google Shape;159;p26"/>
          <p:cNvSpPr txBox="1"/>
          <p:nvPr>
            <p:ph idx="1" type="body"/>
          </p:nvPr>
        </p:nvSpPr>
        <p:spPr>
          <a:xfrm>
            <a:off x="330100" y="1326075"/>
            <a:ext cx="8368200" cy="3530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Christopher Cieri, David Miller, and Kevin Walker. The fisher corpus: a resource for the next generations of speech-to-text. In Maria Teresa Lino, Maria Francisca Xavier, F´atima Ferreira, Rute Costa, and Raquel Silva, editors, Proceedings of the Fourth International Conference on Language Resources and Evaluation (LREC’04), Lisbon, Portugal, May 2004. Euro pean Language Resources Association (ELRA).</a:t>
            </a:r>
            <a:endParaRPr sz="1100"/>
          </a:p>
          <a:p>
            <a:pPr indent="-298450" lvl="0" marL="457200" rtl="0" algn="l">
              <a:spcBef>
                <a:spcPts val="0"/>
              </a:spcBef>
              <a:spcAft>
                <a:spcPts val="0"/>
              </a:spcAft>
              <a:buSzPts val="1100"/>
              <a:buChar char="●"/>
            </a:pPr>
            <a:r>
              <a:rPr lang="en" sz="1100"/>
              <a:t>H. M Mahmudul Hasan, Md. Adnanul Islam, Md. Toufique Hasan, Md. Araf Hasan, Syeda Ibnat Rumman, and Md. Najmus Shakib. A spell checker integrated machine learning based solution for speech to text con version. In 2020 Third International Conference on Smart Systems and Inventive Technology (ICSSIT), pages 1124–1130, 2020.</a:t>
            </a:r>
            <a:endParaRPr sz="1100"/>
          </a:p>
          <a:p>
            <a:pPr indent="-298450" lvl="0" marL="457200" rtl="0" algn="l">
              <a:spcBef>
                <a:spcPts val="0"/>
              </a:spcBef>
              <a:spcAft>
                <a:spcPts val="0"/>
              </a:spcAft>
              <a:buSzPts val="1100"/>
              <a:buChar char="●"/>
            </a:pPr>
            <a:r>
              <a:rPr lang="en" sz="1100"/>
              <a:t>Ye Jia, Melvin Johnson, Wolfgang Macherey, Ron J. Weiss, Yuan Cao, Chung-Cheng Chiu, Naveen Ari, Stella Laurenzo, and Yonghui Wu. Lever aging weakly supervised data to improve end-to-end speech-to-text transla tion. In ICASSP 2019- 2019 IEEE International Conference on Acoustics, Speech and Signal Processing (ICASSP), pages 7180–7184, 2019.</a:t>
            </a:r>
            <a:endParaRPr sz="1100"/>
          </a:p>
          <a:p>
            <a:pPr indent="-298450" lvl="0" marL="457200" rtl="0" algn="l">
              <a:spcBef>
                <a:spcPts val="0"/>
              </a:spcBef>
              <a:spcAft>
                <a:spcPts val="0"/>
              </a:spcAft>
              <a:buSzPts val="1100"/>
              <a:buChar char="●"/>
            </a:pPr>
            <a:r>
              <a:rPr lang="en" sz="1100"/>
              <a:t>Douglas Jones, Florian Wolf, Edward Gibson, Elliott Williams, Evelina Fe dorenko, Douglas Reynolds, and Marc Zissman. Measuring the readability of automatic speech-to-text transcripts. 09 2003.</a:t>
            </a:r>
            <a:endParaRPr sz="1100"/>
          </a:p>
          <a:p>
            <a:pPr indent="-298450" lvl="0" marL="457200" rtl="0" algn="l">
              <a:spcBef>
                <a:spcPts val="0"/>
              </a:spcBef>
              <a:spcAft>
                <a:spcPts val="0"/>
              </a:spcAft>
              <a:buSzPts val="1100"/>
              <a:buChar char="●"/>
            </a:pPr>
            <a:r>
              <a:rPr lang="en" sz="1100"/>
              <a:t>Song Li, Beibei Ouyang, Dexin Liao, Shipeng Xia, Lin Li, and Qingyang Hong. End-to-end multi-accent speech recognition with unsupervised ac cent modelling. In ICASSP 2021- 2021 IEEE International Conference on Acoustics, Speech and Signal Processing (ICASSP), pages 6418–6422, 2021.</a:t>
            </a:r>
            <a:endParaRPr sz="1100"/>
          </a:p>
          <a:p>
            <a:pPr indent="-298450" lvl="0" marL="457200" rtl="0" algn="l">
              <a:spcBef>
                <a:spcPts val="0"/>
              </a:spcBef>
              <a:spcAft>
                <a:spcPts val="0"/>
              </a:spcAft>
              <a:buSzPts val="1100"/>
              <a:buChar char="●"/>
            </a:pPr>
            <a:r>
              <a:rPr lang="en" sz="1100"/>
              <a:t>Yuang Li, Xianrui Zheng, and Philip C. Woodland. Self-supervised learning-based source separation for meeting data. In ICASSP 2023- 2023 IEEE International Conference on Acoustics, Speech and Signal Processing (ICASSP), pages 1–5, 2023.</a:t>
            </a:r>
            <a:endParaRPr sz="1100"/>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387900" y="1321725"/>
            <a:ext cx="8368200" cy="32469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Ambuj Mehrish, Navonil Majumder, Rishabh Bharadwaj, Rada Mihalcea, and Soujanya Poria. A review of deep learning techniques for speech pro cessing. Information Fusion, 99:101869, 2023.</a:t>
            </a:r>
            <a:endParaRPr/>
          </a:p>
          <a:p>
            <a:pPr indent="-308610" lvl="0" marL="457200" rtl="0" algn="l">
              <a:spcBef>
                <a:spcPts val="0"/>
              </a:spcBef>
              <a:spcAft>
                <a:spcPts val="0"/>
              </a:spcAft>
              <a:buSzPct val="100000"/>
              <a:buChar char="●"/>
            </a:pPr>
            <a:r>
              <a:rPr lang="en"/>
              <a:t>Tobi Olatunji, Tejumade Afonja, Aditya Yadavalli, Chris Chinenye Emezue, Sahib Singh, Bonaventure F. P. Dossou, Joanne Osuchukwu, Sa lomey Osei, Atnafu Lambebo Tonja, Naome Etori, and Clinton Mbataku. AfriSpeech-200: Pan-African Accented Speech Dataset for Clinical and General Domain ASR. Transactions of the Association for Computational Linguistics, 11:1669–1685, 12 2023.</a:t>
            </a:r>
            <a:endParaRPr/>
          </a:p>
          <a:p>
            <a:pPr indent="-308610" lvl="0" marL="457200" rtl="0" algn="l">
              <a:spcBef>
                <a:spcPts val="0"/>
              </a:spcBef>
              <a:spcAft>
                <a:spcPts val="0"/>
              </a:spcAft>
              <a:buSzPct val="100000"/>
              <a:buChar char="●"/>
            </a:pPr>
            <a:r>
              <a:rPr lang="en"/>
              <a:t>Pratik Parikh, Ketaki Velhal, Sanika Potdar, Aayushi Sikligar, and Ruhina Karani. English language accent classification and conversion using ma chine learning. SSRN Electronic Journal, 2020.</a:t>
            </a:r>
            <a:endParaRPr/>
          </a:p>
          <a:p>
            <a:pPr indent="-308610" lvl="0" marL="457200" rtl="0" algn="l">
              <a:spcBef>
                <a:spcPts val="0"/>
              </a:spcBef>
              <a:spcAft>
                <a:spcPts val="0"/>
              </a:spcAft>
              <a:buSzPct val="100000"/>
              <a:buChar char="●"/>
            </a:pPr>
            <a:r>
              <a:rPr lang="en"/>
              <a:t> Rachael Tatman. Speech accent archive, Nov 2017. </a:t>
            </a:r>
            <a:endParaRPr/>
          </a:p>
          <a:p>
            <a:pPr indent="-308610" lvl="0" marL="457200" rtl="0" algn="l">
              <a:spcBef>
                <a:spcPts val="0"/>
              </a:spcBef>
              <a:spcAft>
                <a:spcPts val="0"/>
              </a:spcAft>
              <a:buSzPct val="100000"/>
              <a:buChar char="●"/>
            </a:pPr>
            <a:r>
              <a:rPr lang="en"/>
              <a:t> Changhan Wang, Juan Pino, Anne Wu, and Jiatao Gu. Covost: A diverse multilingual speech-to-text translation corpus, 2020. </a:t>
            </a:r>
            <a:endParaRPr/>
          </a:p>
          <a:p>
            <a:pPr indent="-308610" lvl="0" marL="457200" rtl="0" algn="l">
              <a:spcBef>
                <a:spcPts val="0"/>
              </a:spcBef>
              <a:spcAft>
                <a:spcPts val="0"/>
              </a:spcAft>
              <a:buSzPct val="100000"/>
              <a:buChar char="●"/>
            </a:pPr>
            <a:r>
              <a:rPr lang="en"/>
              <a:t>Wern-Jun Wang, Yuan-Fu Liao, and Sin-Horng Chen. Rnn-based prosodic modeling for mandarin speech and its application to speech-to-text conver sion. Speech Communication, 36(3):247–265, 2002.</a:t>
            </a:r>
            <a:endParaRPr/>
          </a:p>
          <a:p>
            <a:pPr indent="-308610" lvl="0" marL="457200" rtl="0" algn="l">
              <a:spcBef>
                <a:spcPts val="0"/>
              </a:spcBef>
              <a:spcAft>
                <a:spcPts val="0"/>
              </a:spcAft>
              <a:buSzPct val="100000"/>
              <a:buChar char="●"/>
            </a:pPr>
            <a:r>
              <a:rPr lang="en"/>
              <a:t>Xuehao Zhou, Mingyang Zhang, Yi Zhou, Zhizheng Wu, and Haizhou Li. Accented text-to-speech synthesis with limited data. IEEE/ACM Trans actions on Audio, Speech, and Language Processing, 32:1699–1711, 2024</a:t>
            </a:r>
            <a:endParaRPr/>
          </a:p>
        </p:txBody>
      </p:sp>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(cont.)</a:t>
            </a:r>
            <a:endParaRPr/>
          </a:p>
        </p:txBody>
      </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 and Answer!</a:t>
            </a:r>
            <a:endParaRPr/>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Mastering GitHub for Proficiency in Version Control</a:t>
            </a:r>
            <a:endParaRPr/>
          </a:p>
          <a:p>
            <a:pPr indent="-342900" lvl="0" marL="457200" rtl="0" algn="l">
              <a:spcBef>
                <a:spcPts val="0"/>
              </a:spcBef>
              <a:spcAft>
                <a:spcPts val="0"/>
              </a:spcAft>
              <a:buSzPts val="1800"/>
              <a:buChar char="●"/>
            </a:pPr>
            <a:r>
              <a:rPr lang="en"/>
              <a:t>Acquiring Skills in Audio Data Processing</a:t>
            </a:r>
            <a:endParaRPr/>
          </a:p>
          <a:p>
            <a:pPr indent="-342900" lvl="0" marL="457200" rtl="0" algn="l">
              <a:spcBef>
                <a:spcPts val="0"/>
              </a:spcBef>
              <a:spcAft>
                <a:spcPts val="0"/>
              </a:spcAft>
              <a:buSzPts val="1800"/>
              <a:buChar char="●"/>
            </a:pPr>
            <a:r>
              <a:rPr lang="en"/>
              <a:t>Proficiency in Document Preparation with LaTeX</a:t>
            </a:r>
            <a:endParaRPr/>
          </a:p>
          <a:p>
            <a:pPr indent="-342900" lvl="0" marL="457200" rtl="0" algn="l">
              <a:spcBef>
                <a:spcPts val="0"/>
              </a:spcBef>
              <a:spcAft>
                <a:spcPts val="0"/>
              </a:spcAft>
              <a:buSzPts val="1800"/>
              <a:buChar char="●"/>
            </a:pPr>
            <a:r>
              <a:rPr lang="en"/>
              <a:t>Attaining Advanced Proficiency in Python Programming</a:t>
            </a:r>
            <a:endParaRPr/>
          </a:p>
          <a:p>
            <a:pPr indent="-342900" lvl="0" marL="457200" rtl="0" algn="l">
              <a:spcBef>
                <a:spcPts val="0"/>
              </a:spcBef>
              <a:spcAft>
                <a:spcPts val="0"/>
              </a:spcAft>
              <a:buSzPts val="1800"/>
              <a:buChar char="●"/>
            </a:pPr>
            <a:r>
              <a:rPr lang="en"/>
              <a:t>Initiating Project Work with Introduction to Natural Language Processing (NLP)</a:t>
            </a:r>
            <a:endParaRPr/>
          </a:p>
        </p:txBody>
      </p:sp>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Specification</a:t>
            </a:r>
            <a:endParaRPr/>
          </a:p>
        </p:txBody>
      </p:sp>
      <p:sp>
        <p:nvSpPr>
          <p:cNvPr id="78" name="Google Shape;78;p15"/>
          <p:cNvSpPr txBox="1"/>
          <p:nvPr>
            <p:ph idx="1" type="body"/>
          </p:nvPr>
        </p:nvSpPr>
        <p:spPr>
          <a:xfrm>
            <a:off x="387900" y="141277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lang="en" sz="1500">
                <a:highlight>
                  <a:schemeClr val="lt1"/>
                </a:highlight>
              </a:rPr>
              <a:t>Project Goal:</a:t>
            </a:r>
            <a:endParaRPr sz="1500">
              <a:highlight>
                <a:schemeClr val="lt1"/>
              </a:highlight>
            </a:endParaRPr>
          </a:p>
          <a:p>
            <a:pPr indent="-323850" lvl="1" marL="914400" rtl="0" algn="l">
              <a:lnSpc>
                <a:spcPct val="100000"/>
              </a:lnSpc>
              <a:spcBef>
                <a:spcPts val="1500"/>
              </a:spcBef>
              <a:spcAft>
                <a:spcPts val="0"/>
              </a:spcAft>
              <a:buSzPts val="1500"/>
              <a:buChar char="○"/>
            </a:pPr>
            <a:r>
              <a:rPr lang="en" sz="1500">
                <a:highlight>
                  <a:schemeClr val="lt1"/>
                </a:highlight>
              </a:rPr>
              <a:t>Develop an audio-to-text converter for </a:t>
            </a:r>
            <a:r>
              <a:rPr lang="en" sz="1500">
                <a:highlight>
                  <a:schemeClr val="lt1"/>
                </a:highlight>
              </a:rPr>
              <a:t>transcribing spoken English with diverse accents.</a:t>
            </a:r>
            <a:endParaRPr sz="1500">
              <a:highlight>
                <a:schemeClr val="lt1"/>
              </a:highlight>
            </a:endParaRPr>
          </a:p>
          <a:p>
            <a:pPr indent="0" lvl="0" marL="0" rtl="0" algn="l">
              <a:lnSpc>
                <a:spcPct val="100000"/>
              </a:lnSpc>
              <a:spcBef>
                <a:spcPts val="1500"/>
              </a:spcBef>
              <a:spcAft>
                <a:spcPts val="0"/>
              </a:spcAft>
              <a:buNone/>
            </a:pPr>
            <a:r>
              <a:rPr lang="en" sz="1500">
                <a:solidFill>
                  <a:schemeClr val="dk1"/>
                </a:solidFill>
                <a:highlight>
                  <a:schemeClr val="lt1"/>
                </a:highlight>
              </a:rPr>
              <a:t>Problem Statement:</a:t>
            </a:r>
            <a:endParaRPr sz="1500">
              <a:highlight>
                <a:schemeClr val="lt1"/>
              </a:highlight>
            </a:endParaRPr>
          </a:p>
          <a:p>
            <a:pPr indent="-323850" lvl="1" marL="914400" marR="1905" rtl="0" algn="l">
              <a:lnSpc>
                <a:spcPct val="100000"/>
              </a:lnSpc>
              <a:spcBef>
                <a:spcPts val="0"/>
              </a:spcBef>
              <a:spcAft>
                <a:spcPts val="0"/>
              </a:spcAft>
              <a:buClr>
                <a:schemeClr val="dk1"/>
              </a:buClr>
              <a:buSzPts val="1500"/>
              <a:buFont typeface="Roboto"/>
              <a:buChar char="○"/>
            </a:pPr>
            <a:r>
              <a:rPr lang="en" sz="1500"/>
              <a:t>O</a:t>
            </a:r>
            <a:r>
              <a:rPr lang="en" sz="1500"/>
              <a:t>ur project's main goal is to create a sophisticated audio-to-text converter that can transcribe spoken English with a variety of accents. This tackles a major issue in the state of speech recognition technology today, where the majority of systems show a noticeable decline in performance when handling regional or non-standard accents</a:t>
            </a:r>
            <a:endParaRPr sz="1500"/>
          </a:p>
          <a:p>
            <a:pPr indent="0" lvl="0" marL="0" marR="1905" rtl="0" algn="l">
              <a:lnSpc>
                <a:spcPct val="100000"/>
              </a:lnSpc>
              <a:spcBef>
                <a:spcPts val="0"/>
              </a:spcBef>
              <a:spcAft>
                <a:spcPts val="0"/>
              </a:spcAft>
              <a:buNone/>
            </a:pPr>
            <a:r>
              <a:t/>
            </a:r>
            <a:endParaRPr sz="1500"/>
          </a:p>
          <a:p>
            <a:pPr indent="0" lvl="0" marL="0" marR="1905" rtl="0" algn="l">
              <a:lnSpc>
                <a:spcPct val="100000"/>
              </a:lnSpc>
              <a:spcBef>
                <a:spcPts val="0"/>
              </a:spcBef>
              <a:spcAft>
                <a:spcPts val="0"/>
              </a:spcAft>
              <a:buNone/>
            </a:pPr>
            <a:r>
              <a:rPr lang="en" sz="1500"/>
              <a:t>Desired Result:</a:t>
            </a:r>
            <a:endParaRPr sz="1500"/>
          </a:p>
          <a:p>
            <a:pPr indent="-323850" lvl="1" marL="914400" marR="1905" rtl="0" algn="l">
              <a:lnSpc>
                <a:spcPct val="100000"/>
              </a:lnSpc>
              <a:spcBef>
                <a:spcPts val="0"/>
              </a:spcBef>
              <a:spcAft>
                <a:spcPts val="0"/>
              </a:spcAft>
              <a:buClr>
                <a:schemeClr val="dk1"/>
              </a:buClr>
              <a:buSzPts val="1500"/>
              <a:buFont typeface="Roboto"/>
              <a:buChar char="○"/>
            </a:pPr>
            <a:r>
              <a:rPr lang="en" sz="1500"/>
              <a:t>Input: Audio file of accented speech and accompanying text</a:t>
            </a:r>
            <a:endParaRPr sz="1500"/>
          </a:p>
          <a:p>
            <a:pPr indent="-323850" lvl="1" marL="914400" marR="1905" rtl="0" algn="l">
              <a:lnSpc>
                <a:spcPct val="100000"/>
              </a:lnSpc>
              <a:spcBef>
                <a:spcPts val="0"/>
              </a:spcBef>
              <a:spcAft>
                <a:spcPts val="0"/>
              </a:spcAft>
              <a:buClr>
                <a:schemeClr val="dk1"/>
              </a:buClr>
              <a:buSzPts val="1500"/>
              <a:buFont typeface="Roboto"/>
              <a:buChar char="○"/>
            </a:pPr>
            <a:r>
              <a:rPr lang="en" sz="1500"/>
              <a:t>Output: Transcript of audio file with accuracy score (0-100%)</a:t>
            </a:r>
            <a:endParaRPr sz="1500"/>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19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85" name="Google Shape;85;p16"/>
          <p:cNvSpPr txBox="1"/>
          <p:nvPr>
            <p:ph idx="1" type="body"/>
          </p:nvPr>
        </p:nvSpPr>
        <p:spPr>
          <a:xfrm>
            <a:off x="328875" y="1569200"/>
            <a:ext cx="8368200" cy="3498000"/>
          </a:xfrm>
          <a:prstGeom prst="rect">
            <a:avLst/>
          </a:prstGeom>
          <a:noFill/>
          <a:ln>
            <a:noFill/>
          </a:ln>
        </p:spPr>
        <p:txBody>
          <a:bodyPr anchorCtr="0" anchor="t" bIns="91425" lIns="91425" spcFirstLastPara="1" rIns="91425" wrap="square" tIns="91425">
            <a:noAutofit/>
          </a:bodyPr>
          <a:lstStyle/>
          <a:p>
            <a:pPr indent="-304800" lvl="0" marL="457200" marR="1905" rtl="0" algn="just">
              <a:lnSpc>
                <a:spcPct val="100000"/>
              </a:lnSpc>
              <a:spcBef>
                <a:spcPts val="0"/>
              </a:spcBef>
              <a:spcAft>
                <a:spcPts val="0"/>
              </a:spcAft>
              <a:buSzPts val="1200"/>
              <a:buChar char="●"/>
            </a:pPr>
            <a:r>
              <a:rPr lang="en" sz="1200"/>
              <a:t>Self-</a:t>
            </a:r>
            <a:r>
              <a:rPr lang="en" sz="1200"/>
              <a:t>Supervised</a:t>
            </a:r>
            <a:r>
              <a:rPr lang="en" sz="1200"/>
              <a:t> </a:t>
            </a:r>
            <a:r>
              <a:rPr lang="en" sz="1200"/>
              <a:t>Learning</a:t>
            </a:r>
            <a:r>
              <a:rPr lang="en" sz="1200"/>
              <a:t>-Based Source Separation</a:t>
            </a:r>
            <a:endParaRPr sz="1200"/>
          </a:p>
          <a:p>
            <a:pPr indent="-304800" lvl="1" marL="914400" marR="1905" rtl="0" algn="just">
              <a:lnSpc>
                <a:spcPct val="100000"/>
              </a:lnSpc>
              <a:spcBef>
                <a:spcPts val="0"/>
              </a:spcBef>
              <a:spcAft>
                <a:spcPts val="0"/>
              </a:spcAft>
              <a:buSzPts val="1200"/>
              <a:buChar char="○"/>
            </a:pPr>
            <a:r>
              <a:rPr lang="en" sz="1200"/>
              <a:t>Improved transcription accuracy in multi-speaker scenarios using WavLM model integration with self-supervised learning.</a:t>
            </a:r>
            <a:endParaRPr sz="1200"/>
          </a:p>
          <a:p>
            <a:pPr indent="-304800" lvl="0" marL="457200" marR="1905" rtl="0" algn="just">
              <a:lnSpc>
                <a:spcPct val="100000"/>
              </a:lnSpc>
              <a:spcBef>
                <a:spcPts val="0"/>
              </a:spcBef>
              <a:spcAft>
                <a:spcPts val="0"/>
              </a:spcAft>
              <a:buSzPts val="1200"/>
              <a:buChar char="●"/>
            </a:pPr>
            <a:r>
              <a:rPr lang="en" sz="1200"/>
              <a:t>Accented Text-to-Speech Synthesis With Limited Data</a:t>
            </a:r>
            <a:endParaRPr sz="1200"/>
          </a:p>
          <a:p>
            <a:pPr indent="-304800" lvl="1" marL="914400" marR="1905" rtl="0" algn="just">
              <a:lnSpc>
                <a:spcPct val="100000"/>
              </a:lnSpc>
              <a:spcBef>
                <a:spcPts val="0"/>
              </a:spcBef>
              <a:spcAft>
                <a:spcPts val="0"/>
              </a:spcAft>
              <a:buSzPts val="1200"/>
              <a:buChar char="○"/>
            </a:pPr>
            <a:r>
              <a:rPr lang="en" sz="1200"/>
              <a:t>Developed a </a:t>
            </a:r>
            <a:r>
              <a:rPr lang="en" sz="1200"/>
              <a:t>framework</a:t>
            </a:r>
            <a:r>
              <a:rPr lang="en" sz="1200"/>
              <a:t> for synthesizing accented speech with limited data, enhancing speech quality and accent similarity.</a:t>
            </a:r>
            <a:endParaRPr sz="1200"/>
          </a:p>
          <a:p>
            <a:pPr indent="-304800" lvl="0" marL="457200" marR="1905" rtl="0" algn="just">
              <a:lnSpc>
                <a:spcPct val="100000"/>
              </a:lnSpc>
              <a:spcBef>
                <a:spcPts val="0"/>
              </a:spcBef>
              <a:spcAft>
                <a:spcPts val="0"/>
              </a:spcAft>
              <a:buSzPts val="1200"/>
              <a:buChar char="●"/>
            </a:pPr>
            <a:r>
              <a:rPr lang="en" sz="1200"/>
              <a:t>Multi-Accent Speech Recognition with Unsupervised Accent Modeling</a:t>
            </a:r>
            <a:endParaRPr sz="1200"/>
          </a:p>
          <a:p>
            <a:pPr indent="-304800" lvl="1" marL="914400" marR="1905" rtl="0" algn="just">
              <a:lnSpc>
                <a:spcPct val="100000"/>
              </a:lnSpc>
              <a:spcBef>
                <a:spcPts val="0"/>
              </a:spcBef>
              <a:spcAft>
                <a:spcPts val="0"/>
              </a:spcAft>
              <a:buSzPts val="1200"/>
              <a:buChar char="○"/>
            </a:pPr>
            <a:r>
              <a:rPr lang="en" sz="1200"/>
              <a:t>Proposed global embedding methods like VAEs and GSTs to enhance speech recognition across diverse accents</a:t>
            </a:r>
            <a:endParaRPr sz="1200"/>
          </a:p>
          <a:p>
            <a:pPr indent="0" lvl="0" marL="0" marR="1905" rtl="0" algn="just">
              <a:lnSpc>
                <a:spcPct val="100000"/>
              </a:lnSpc>
              <a:spcBef>
                <a:spcPts val="0"/>
              </a:spcBef>
              <a:spcAft>
                <a:spcPts val="0"/>
              </a:spcAft>
              <a:buNone/>
            </a:pPr>
            <a:r>
              <a:t/>
            </a:r>
            <a:endParaRPr sz="1200"/>
          </a:p>
          <a:p>
            <a:pPr indent="0" lvl="0" marL="0" marR="1905" rtl="0" algn="just">
              <a:lnSpc>
                <a:spcPct val="100000"/>
              </a:lnSpc>
              <a:spcBef>
                <a:spcPts val="0"/>
              </a:spcBef>
              <a:spcAft>
                <a:spcPts val="0"/>
              </a:spcAft>
              <a:buNone/>
            </a:pPr>
            <a:r>
              <a:t/>
            </a:r>
            <a:endParaRPr sz="1200"/>
          </a:p>
          <a:p>
            <a:pPr indent="0" lvl="0" marL="0" marR="1905" rtl="0" algn="just">
              <a:lnSpc>
                <a:spcPct val="100000"/>
              </a:lnSpc>
              <a:spcBef>
                <a:spcPts val="0"/>
              </a:spcBef>
              <a:spcAft>
                <a:spcPts val="0"/>
              </a:spcAft>
              <a:buNone/>
            </a:pPr>
            <a:r>
              <a:rPr b="1" lang="en" sz="1200"/>
              <a:t>Connections to our project:</a:t>
            </a:r>
            <a:endParaRPr b="1" sz="1200"/>
          </a:p>
          <a:p>
            <a:pPr indent="-304800" lvl="0" marL="457200" marR="1905" rtl="0" algn="just">
              <a:lnSpc>
                <a:spcPct val="100000"/>
              </a:lnSpc>
              <a:spcBef>
                <a:spcPts val="0"/>
              </a:spcBef>
              <a:spcAft>
                <a:spcPts val="0"/>
              </a:spcAft>
              <a:buSzPts val="1200"/>
              <a:buChar char="●"/>
            </a:pPr>
            <a:r>
              <a:rPr lang="en" sz="1200"/>
              <a:t>Implement self-supervised learning for transcription accuracy in multi-speaker environments.</a:t>
            </a:r>
            <a:endParaRPr sz="1200"/>
          </a:p>
          <a:p>
            <a:pPr indent="-304800" lvl="0" marL="457200" marR="1905" rtl="0" algn="just">
              <a:lnSpc>
                <a:spcPct val="100000"/>
              </a:lnSpc>
              <a:spcBef>
                <a:spcPts val="0"/>
              </a:spcBef>
              <a:spcAft>
                <a:spcPts val="0"/>
              </a:spcAft>
              <a:buSzPts val="1200"/>
              <a:buChar char="●"/>
            </a:pPr>
            <a:r>
              <a:rPr lang="en" sz="1200"/>
              <a:t>Enhance text-to-speech synthesis quality and accent adaptation using limited data techniques.</a:t>
            </a:r>
            <a:endParaRPr sz="1200"/>
          </a:p>
          <a:p>
            <a:pPr indent="-304800" lvl="0" marL="457200" marR="1905" rtl="0" algn="just">
              <a:lnSpc>
                <a:spcPct val="100000"/>
              </a:lnSpc>
              <a:spcBef>
                <a:spcPts val="0"/>
              </a:spcBef>
              <a:spcAft>
                <a:spcPts val="0"/>
              </a:spcAft>
              <a:buSzPts val="1200"/>
              <a:buChar char="●"/>
            </a:pPr>
            <a:r>
              <a:rPr lang="en" sz="1200"/>
              <a:t>Explore global embedding methods to improve speech recognition across varied accents.</a:t>
            </a:r>
            <a:endParaRPr sz="1200"/>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Amendments</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Objective: To enhance the development of an audio-to-text converter that accurately transcribes varied English accents.  </a:t>
            </a:r>
            <a:endParaRPr/>
          </a:p>
          <a:p>
            <a:pPr indent="0" lvl="0" marL="0" rtl="0" algn="l">
              <a:spcBef>
                <a:spcPts val="1200"/>
              </a:spcBef>
              <a:spcAft>
                <a:spcPts val="0"/>
              </a:spcAft>
              <a:buNone/>
            </a:pPr>
            <a:r>
              <a:rPr lang="en"/>
              <a:t>Reasons for Amendments: Updates were necessitated by initial testing feedback, evolving project requirements, and new insights into accent diversity's impact on speech recognition accuracy.  </a:t>
            </a:r>
            <a:endParaRPr/>
          </a:p>
          <a:p>
            <a:pPr indent="0" lvl="0" marL="0" rtl="0" algn="l">
              <a:spcBef>
                <a:spcPts val="1200"/>
              </a:spcBef>
              <a:spcAft>
                <a:spcPts val="0"/>
              </a:spcAft>
              <a:buNone/>
            </a:pPr>
            <a:r>
              <a:rPr lang="en"/>
              <a:t>Description of Amendments: Originally, the project used basic acoustic models for transcription. The approach has been revised to incorporate advanced neural network models like facebook/wav2vec2-large-robust-ft-swbd-300h for better performance across diverse accents.  </a:t>
            </a:r>
            <a:endParaRPr/>
          </a:p>
          <a:p>
            <a:pPr indent="0" lvl="0" marL="0" rtl="0" algn="l">
              <a:spcBef>
                <a:spcPts val="1200"/>
              </a:spcBef>
              <a:spcAft>
                <a:spcPts val="1200"/>
              </a:spcAft>
              <a:buNone/>
            </a:pPr>
            <a:r>
              <a:rPr lang="en"/>
              <a:t>Impact of Amendments: These changes have broadened the project's scope to include more sophisticated machine learning techniques, extending the timeline and increasing the budget. However, they promise significantly improved transcription accuracy, potentially setting new standards for inclusivity in speech recognition technology.</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99" name="Google Shape;99;p18"/>
          <p:cNvPicPr preferRelativeResize="0"/>
          <p:nvPr/>
        </p:nvPicPr>
        <p:blipFill>
          <a:blip r:embed="rId3">
            <a:alphaModFix/>
          </a:blip>
          <a:stretch>
            <a:fillRect/>
          </a:stretch>
        </p:blipFill>
        <p:spPr>
          <a:xfrm>
            <a:off x="2108950" y="1234325"/>
            <a:ext cx="4926100" cy="3694575"/>
          </a:xfrm>
          <a:prstGeom prst="rect">
            <a:avLst/>
          </a:prstGeom>
          <a:noFill/>
          <a:ln>
            <a:noFill/>
          </a:ln>
        </p:spPr>
      </p:pic>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Tools List</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Hardware:</a:t>
            </a:r>
            <a:endParaRPr/>
          </a:p>
          <a:p>
            <a:pPr indent="-342900" lvl="0" marL="457200" rtl="0" algn="l">
              <a:spcBef>
                <a:spcPts val="1200"/>
              </a:spcBef>
              <a:spcAft>
                <a:spcPts val="0"/>
              </a:spcAft>
              <a:buSzPts val="1800"/>
              <a:buChar char="●"/>
            </a:pPr>
            <a:r>
              <a:rPr lang="en"/>
              <a:t>CPU: Intel Xeon CPU with 2 vCPUs (Google Colab)</a:t>
            </a:r>
            <a:endParaRPr/>
          </a:p>
          <a:p>
            <a:pPr indent="-342900" lvl="0" marL="457200" rtl="0" algn="l">
              <a:spcBef>
                <a:spcPts val="0"/>
              </a:spcBef>
              <a:spcAft>
                <a:spcPts val="0"/>
              </a:spcAft>
              <a:buSzPts val="1800"/>
              <a:buChar char="●"/>
            </a:pPr>
            <a:r>
              <a:rPr lang="en"/>
              <a:t>RAM: 12 GB RAM </a:t>
            </a:r>
            <a:endParaRPr/>
          </a:p>
          <a:p>
            <a:pPr indent="0" lvl="0" marL="0" rtl="0" algn="l">
              <a:spcBef>
                <a:spcPts val="1200"/>
              </a:spcBef>
              <a:spcAft>
                <a:spcPts val="0"/>
              </a:spcAft>
              <a:buNone/>
            </a:pPr>
            <a:r>
              <a:rPr lang="en"/>
              <a:t>Software:</a:t>
            </a:r>
            <a:endParaRPr/>
          </a:p>
          <a:p>
            <a:pPr indent="-342900" lvl="0" marL="457200" rtl="0" algn="l">
              <a:spcBef>
                <a:spcPts val="1200"/>
              </a:spcBef>
              <a:spcAft>
                <a:spcPts val="0"/>
              </a:spcAft>
              <a:buSzPts val="1800"/>
              <a:buChar char="●"/>
            </a:pPr>
            <a:r>
              <a:rPr lang="en"/>
              <a:t>Python 3</a:t>
            </a:r>
            <a:endParaRPr/>
          </a:p>
          <a:p>
            <a:pPr indent="-342900" lvl="0" marL="457200" rtl="0" algn="l">
              <a:spcBef>
                <a:spcPts val="0"/>
              </a:spcBef>
              <a:spcAft>
                <a:spcPts val="0"/>
              </a:spcAft>
              <a:buSzPts val="1800"/>
              <a:buChar char="●"/>
            </a:pPr>
            <a:r>
              <a:rPr lang="en"/>
              <a:t>Libraries: os, zipfile, pandas, matplotlib, librosa, numpy, torch, scikit-learn and transformers</a:t>
            </a:r>
            <a:endParaRPr/>
          </a:p>
          <a:p>
            <a:pPr indent="-342900" lvl="0" marL="457200" rtl="0" algn="l">
              <a:spcBef>
                <a:spcPts val="0"/>
              </a:spcBef>
              <a:spcAft>
                <a:spcPts val="0"/>
              </a:spcAft>
              <a:buSzPts val="1800"/>
              <a:buChar char="●"/>
            </a:pPr>
            <a:r>
              <a:rPr lang="en"/>
              <a:t>Version Control: Github and Google Colab</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Schedule</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(code)</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22" name="Google Shape;122;p21"/>
          <p:cNvSpPr txBox="1"/>
          <p:nvPr/>
        </p:nvSpPr>
        <p:spPr>
          <a:xfrm>
            <a:off x="-1125875" y="-460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050">
              <a:solidFill>
                <a:srgbClr val="FFFFFF"/>
              </a:solidFill>
              <a:highlight>
                <a:srgbClr val="1F1F1F"/>
              </a:highlight>
            </a:endParaRPr>
          </a:p>
        </p:txBody>
      </p:sp>
      <p:pic>
        <p:nvPicPr>
          <p:cNvPr id="123" name="Google Shape;123;p21" title="coded.mp4">
            <a:hlinkClick r:id="rId3"/>
          </p:cNvPr>
          <p:cNvPicPr preferRelativeResize="0"/>
          <p:nvPr/>
        </p:nvPicPr>
        <p:blipFill>
          <a:blip r:embed="rId4">
            <a:alphaModFix/>
          </a:blip>
          <a:stretch>
            <a:fillRect/>
          </a:stretch>
        </p:blipFill>
        <p:spPr>
          <a:xfrm>
            <a:off x="1486550" y="1358100"/>
            <a:ext cx="5371450" cy="3429000"/>
          </a:xfrm>
          <a:prstGeom prst="rect">
            <a:avLst/>
          </a:prstGeom>
          <a:noFill/>
          <a:ln>
            <a:noFill/>
          </a:ln>
        </p:spPr>
      </p:pic>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