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19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71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244599"/>
          </a:xfrm>
        </p:spPr>
        <p:txBody>
          <a:bodyPr anchor="b">
            <a:noAutofit/>
          </a:bodyPr>
          <a:lstStyle>
            <a:lvl1pPr algn="ctr">
              <a:defRPr sz="4000" cap="all" baseline="0">
                <a:latin typeface="PirulenRg-Regular"/>
                <a:cs typeface="PirulenRg-Regular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650" y="2895600"/>
            <a:ext cx="6400800" cy="9271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02C6-8CD8-4A44-A2D4-E78BD785A6EA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TVglob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4826000"/>
            <a:ext cx="7107642" cy="1888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51D7-760A-D74E-8D7C-09E70D0B899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20D9-4213-4E4D-BC48-6618159A44C9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397E-6B2C-D84F-8CA6-1F370162DF5D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262062"/>
            <a:ext cx="7772400" cy="2200275"/>
          </a:xfrm>
        </p:spPr>
        <p:txBody>
          <a:bodyPr anchor="b">
            <a:normAutofit/>
          </a:bodyPr>
          <a:lstStyle>
            <a:lvl1pPr algn="ctr">
              <a:defRPr sz="4800" b="0" cap="all">
                <a:latin typeface="PirulenRg-Regular"/>
                <a:cs typeface="PirulenRg-Regular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26727"/>
            <a:ext cx="7772400" cy="77857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08F9-AE4E-0840-AAAE-956661B0C93D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99294"/>
            <a:ext cx="7848600" cy="1588"/>
          </a:xfrm>
          <a:prstGeom prst="line">
            <a:avLst/>
          </a:prstGeom>
          <a:ln w="19050">
            <a:solidFill>
              <a:srgbClr val="009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E693-8048-0B4E-966B-9B7B7ABE0898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984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00984A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E791-C556-104C-8180-4A4B1F2458D3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8D6D-574B-FC43-8400-050D0CC33AC7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9FD-9A32-B041-BAC8-AD2EB5E968FC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7A04-34C1-3942-8652-933E3FAF6DEB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DBA5-6CB4-3441-87B6-18DC14121F8D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lobeW.jpg"/>
          <p:cNvPicPr>
            <a:picLocks noChangeAspect="1"/>
          </p:cNvPicPr>
          <p:nvPr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4876799"/>
            <a:ext cx="1955800" cy="18362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/>
              <a:cs typeface="Gotham Book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Book"/>
              <a:cs typeface="Gotham Book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Gotham Book"/>
                <a:cs typeface="Gotham Book"/>
              </a:defRPr>
            </a:lvl1pPr>
          </a:lstStyle>
          <a:p>
            <a:fld id="{5F02EA0C-E462-D948-96B8-AB546DC6EAB2}" type="datetime1">
              <a:rPr lang="en-US" smtClean="0"/>
              <a:pPr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Gotham Book"/>
                <a:cs typeface="Gotham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otham Book"/>
                <a:cs typeface="Gotham Book"/>
              </a:defRPr>
            </a:lvl1pPr>
          </a:lstStyle>
          <a:p>
            <a:fld id="{76BC7EBB-65D0-BE47-9C37-64202F8446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3725" y="1238250"/>
            <a:ext cx="8077200" cy="1588"/>
          </a:xfrm>
          <a:prstGeom prst="line">
            <a:avLst/>
          </a:prstGeom>
          <a:ln w="38100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accent1"/>
          </a:solidFill>
          <a:latin typeface="Gotham Book"/>
          <a:ea typeface="+mj-ea"/>
          <a:cs typeface="Gotham Book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otham Book"/>
          <a:ea typeface="+mn-ea"/>
          <a:cs typeface="Gotham Book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2016 ASU </a:t>
            </a:r>
            <a:r>
              <a:rPr lang="en-US" dirty="0" smtClean="0"/>
              <a:t>Cyber-challenge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1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marL="274320" lvl="1" indent="0" algn="ctr">
              <a:buNone/>
            </a:pPr>
            <a:r>
              <a:rPr lang="en-US" sz="9600" dirty="0" smtClean="0"/>
              <a:t>?????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3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 – Have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800" dirty="0"/>
              <a:t>Thank you for taking the time to participate!</a:t>
            </a:r>
          </a:p>
          <a:p>
            <a:pPr lvl="1"/>
            <a:r>
              <a:rPr lang="en-US" sz="2800" dirty="0"/>
              <a:t>8 Challenges of varying degrees of difficulty</a:t>
            </a:r>
          </a:p>
          <a:p>
            <a:pPr lvl="1"/>
            <a:r>
              <a:rPr lang="en-US" sz="2800" dirty="0"/>
              <a:t>~ 2:45 hour time limit (1:15 – 4pm)</a:t>
            </a:r>
          </a:p>
          <a:p>
            <a:pPr lvl="1"/>
            <a:r>
              <a:rPr lang="en-US" sz="2800" dirty="0"/>
              <a:t>Demonstration </a:t>
            </a:r>
            <a:r>
              <a:rPr lang="en-US" sz="2800" dirty="0" smtClean="0"/>
              <a:t>and judging (~ 4:00-4:30)</a:t>
            </a:r>
          </a:p>
          <a:p>
            <a:pPr lvl="1"/>
            <a:r>
              <a:rPr lang="en-US" sz="2800" dirty="0" smtClean="0"/>
              <a:t>Prizes Awarded </a:t>
            </a:r>
            <a:r>
              <a:rPr lang="en-US" dirty="0" smtClean="0"/>
              <a:t>(4:30-5pm)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1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NO breaking out of your environment!</a:t>
            </a:r>
          </a:p>
          <a:p>
            <a:pPr lvl="1"/>
            <a:r>
              <a:rPr lang="en-US" sz="2800" dirty="0" smtClean="0"/>
              <a:t>NO DOS/DDOS or tampering with other teams’ environments!</a:t>
            </a:r>
          </a:p>
          <a:p>
            <a:pPr lvl="1"/>
            <a:r>
              <a:rPr lang="en-US" sz="2800" dirty="0" smtClean="0"/>
              <a:t>NO </a:t>
            </a:r>
            <a:r>
              <a:rPr lang="en-US" sz="2800" dirty="0"/>
              <a:t>school/TVS provided internet access</a:t>
            </a:r>
          </a:p>
          <a:p>
            <a:pPr lvl="1"/>
            <a:r>
              <a:rPr lang="en-US" sz="2800" dirty="0" smtClean="0"/>
              <a:t>NO cheating (google for information only!)</a:t>
            </a:r>
          </a:p>
          <a:p>
            <a:pPr lvl="1"/>
            <a:r>
              <a:rPr lang="en-US" sz="2800" dirty="0"/>
              <a:t>YES to asking questions</a:t>
            </a:r>
          </a:p>
          <a:p>
            <a:pPr lvl="1"/>
            <a:r>
              <a:rPr lang="en-US" sz="2800" dirty="0" smtClean="0"/>
              <a:t>YES to having fun with this.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4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sz="2800" dirty="0" smtClean="0"/>
              <a:t>Two servers for targets (PCW + CTF)</a:t>
            </a:r>
          </a:p>
          <a:p>
            <a:pPr lvl="1"/>
            <a:r>
              <a:rPr lang="en-US" sz="2800" dirty="0" smtClean="0"/>
              <a:t>One Kali Linux Toolkit for each team</a:t>
            </a:r>
          </a:p>
          <a:p>
            <a:pPr lvl="1"/>
            <a:r>
              <a:rPr lang="en-US" sz="2800" dirty="0" smtClean="0"/>
              <a:t>8 Total Exercises</a:t>
            </a:r>
          </a:p>
          <a:p>
            <a:pPr lvl="1"/>
            <a:r>
              <a:rPr lang="en-US" sz="2800" dirty="0" smtClean="0"/>
              <a:t>Some exercises have more than 1 part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2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- PCW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lvl="1"/>
            <a:r>
              <a:rPr lang="en-US" sz="2800" dirty="0" smtClean="0"/>
              <a:t>PCW – Poorly Coded (Pretty Crappy) Web (Server)</a:t>
            </a:r>
          </a:p>
          <a:p>
            <a:pPr lvl="1"/>
            <a:r>
              <a:rPr lang="en-US" sz="2800" dirty="0" smtClean="0"/>
              <a:t>Web Forms</a:t>
            </a:r>
          </a:p>
          <a:p>
            <a:pPr lvl="1"/>
            <a:r>
              <a:rPr lang="en-US" sz="2800" dirty="0" smtClean="0"/>
              <a:t>5 Exercises:</a:t>
            </a:r>
          </a:p>
          <a:p>
            <a:pPr lvl="2"/>
            <a:r>
              <a:rPr lang="en-US" sz="2600" dirty="0" smtClean="0"/>
              <a:t>Brute Force – passwords</a:t>
            </a:r>
          </a:p>
          <a:p>
            <a:pPr lvl="2"/>
            <a:r>
              <a:rPr lang="en-US" sz="2600" dirty="0" smtClean="0"/>
              <a:t>Command Injection – insert command for execution</a:t>
            </a:r>
          </a:p>
          <a:p>
            <a:pPr lvl="2"/>
            <a:r>
              <a:rPr lang="en-US" sz="2600" dirty="0" smtClean="0"/>
              <a:t>File Inclusion – output file contents </a:t>
            </a:r>
          </a:p>
          <a:p>
            <a:pPr lvl="2"/>
            <a:r>
              <a:rPr lang="en-US" sz="2600" dirty="0" smtClean="0"/>
              <a:t>File Upload – upload malicious code</a:t>
            </a:r>
          </a:p>
          <a:p>
            <a:pPr lvl="2"/>
            <a:r>
              <a:rPr lang="en-US" sz="2600" dirty="0" smtClean="0"/>
              <a:t>SQL Injection – output database info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9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 - CTF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sz="2800" dirty="0" smtClean="0"/>
              <a:t>CTF – Capture the Flag</a:t>
            </a:r>
          </a:p>
          <a:p>
            <a:pPr lvl="1"/>
            <a:r>
              <a:rPr lang="en-US" sz="2800" dirty="0" smtClean="0"/>
              <a:t>3 Exercises:</a:t>
            </a:r>
          </a:p>
          <a:p>
            <a:pPr lvl="2"/>
            <a:r>
              <a:rPr lang="en-US" sz="2600" dirty="0" smtClean="0"/>
              <a:t>Level 1 – Don’t be Dated!!!</a:t>
            </a:r>
          </a:p>
          <a:p>
            <a:pPr lvl="4"/>
            <a:r>
              <a:rPr lang="en-US" sz="2200" dirty="0" smtClean="0"/>
              <a:t>password provided</a:t>
            </a:r>
          </a:p>
          <a:p>
            <a:pPr lvl="4"/>
            <a:r>
              <a:rPr lang="en-US" sz="2200" dirty="0" smtClean="0"/>
              <a:t>obtain level 2 password to log in as level 2 user.</a:t>
            </a:r>
          </a:p>
          <a:p>
            <a:pPr lvl="2"/>
            <a:r>
              <a:rPr lang="en-US" sz="2600" dirty="0" smtClean="0"/>
              <a:t>Level 2 – Cookie Monster!</a:t>
            </a:r>
          </a:p>
          <a:p>
            <a:pPr lvl="3"/>
            <a:r>
              <a:rPr lang="en-US" sz="2400" dirty="0" smtClean="0"/>
              <a:t>Use password obtained in level 1.</a:t>
            </a:r>
          </a:p>
          <a:p>
            <a:pPr lvl="2"/>
            <a:r>
              <a:rPr lang="en-US" sz="2600" dirty="0" smtClean="0"/>
              <a:t>Level 3 – Overflow!</a:t>
            </a:r>
          </a:p>
          <a:p>
            <a:pPr lvl="3"/>
            <a:r>
              <a:rPr lang="en-US" sz="2400" dirty="0" smtClean="0"/>
              <a:t>Use password obtained in level 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3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PCW</a:t>
            </a:r>
          </a:p>
          <a:p>
            <a:pPr lvl="2"/>
            <a:r>
              <a:rPr lang="en-US" sz="2600" dirty="0" smtClean="0"/>
              <a:t>Difficulty multipliers</a:t>
            </a:r>
          </a:p>
          <a:p>
            <a:pPr lvl="2"/>
            <a:r>
              <a:rPr lang="en-US" sz="2600" dirty="0" smtClean="0"/>
              <a:t>Easy 1x, Medium 2x, Hard 3x, Impossible 10x</a:t>
            </a:r>
            <a:br>
              <a:rPr lang="en-US" sz="2600" dirty="0" smtClean="0"/>
            </a:br>
            <a:endParaRPr lang="en-US" sz="2600" dirty="0" smtClean="0"/>
          </a:p>
          <a:p>
            <a:pPr lvl="1"/>
            <a:r>
              <a:rPr lang="en-US" sz="2800" dirty="0" smtClean="0"/>
              <a:t>CTF – Capture the Flag</a:t>
            </a:r>
          </a:p>
          <a:p>
            <a:pPr lvl="2"/>
            <a:r>
              <a:rPr lang="en-US" sz="2600" dirty="0" smtClean="0"/>
              <a:t>Straight scoring</a:t>
            </a:r>
          </a:p>
          <a:p>
            <a:pPr lvl="2"/>
            <a:endParaRPr lang="en-US" sz="2600" dirty="0"/>
          </a:p>
          <a:p>
            <a:pPr marL="548640" lvl="2" indent="0">
              <a:buNone/>
            </a:pPr>
            <a:r>
              <a:rPr lang="en-US" sz="2600" dirty="0" smtClean="0"/>
              <a:t>All – 20% of possible points deducted</a:t>
            </a:r>
            <a:br>
              <a:rPr lang="en-US" sz="2600" dirty="0" smtClean="0"/>
            </a:br>
            <a:r>
              <a:rPr lang="en-US" sz="2600" dirty="0" smtClean="0"/>
              <a:t>	for each hint given to a team for that</a:t>
            </a:r>
          </a:p>
          <a:p>
            <a:pPr marL="548640" lvl="2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exercise (up to 80%)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7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Example</a:t>
            </a:r>
          </a:p>
          <a:p>
            <a:pPr lvl="2"/>
            <a:r>
              <a:rPr lang="en-US" sz="2600" dirty="0" smtClean="0"/>
              <a:t>Exercise worth 100 points</a:t>
            </a:r>
          </a:p>
          <a:p>
            <a:pPr lvl="2"/>
            <a:r>
              <a:rPr lang="en-US" sz="2600" dirty="0" smtClean="0"/>
              <a:t>Team receives 3 hints and completes challenge</a:t>
            </a:r>
          </a:p>
          <a:p>
            <a:pPr lvl="2"/>
            <a:r>
              <a:rPr lang="en-US" sz="2600" dirty="0" smtClean="0"/>
              <a:t>60% of 100 points are deducted (40 points awarded)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Example</a:t>
            </a:r>
          </a:p>
          <a:p>
            <a:pPr lvl="2"/>
            <a:r>
              <a:rPr lang="en-US" sz="2600" dirty="0" smtClean="0"/>
              <a:t>Exercise worth 100 points</a:t>
            </a:r>
          </a:p>
          <a:p>
            <a:pPr lvl="2"/>
            <a:r>
              <a:rPr lang="en-US" sz="2600" dirty="0" smtClean="0"/>
              <a:t>Team receives 7 hints and completes challenge</a:t>
            </a:r>
          </a:p>
          <a:p>
            <a:pPr lvl="2"/>
            <a:r>
              <a:rPr lang="en-US" sz="2600" dirty="0" smtClean="0"/>
              <a:t>80% of 100 points are deducted (20 points awarded for completion)</a:t>
            </a:r>
          </a:p>
          <a:p>
            <a:pPr lvl="2"/>
            <a:r>
              <a:rPr lang="en-US" sz="2600" dirty="0" smtClean="0"/>
              <a:t>Don’t give up!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EBB-65D0-BE47-9C37-64202F8446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Verde">
  <a:themeElements>
    <a:clrScheme name="Terra Verde">
      <a:dk1>
        <a:sysClr val="windowText" lastClr="000000"/>
      </a:dk1>
      <a:lt1>
        <a:sysClr val="window" lastClr="FFFFFF"/>
      </a:lt1>
      <a:dk2>
        <a:srgbClr val="004985"/>
      </a:dk2>
      <a:lt2>
        <a:srgbClr val="EEECE1"/>
      </a:lt2>
      <a:accent1>
        <a:srgbClr val="F58220"/>
      </a:accent1>
      <a:accent2>
        <a:srgbClr val="00984A"/>
      </a:accent2>
      <a:accent3>
        <a:srgbClr val="19BECF"/>
      </a:accent3>
      <a:accent4>
        <a:srgbClr val="AFE4EC"/>
      </a:accent4>
      <a:accent5>
        <a:srgbClr val="004985"/>
      </a:accent5>
      <a:accent6>
        <a:srgbClr val="FCB912"/>
      </a:accent6>
      <a:hlink>
        <a:srgbClr val="19BECF"/>
      </a:hlink>
      <a:folHlink>
        <a:srgbClr val="0098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7D4C624A3BC48856148CF75A7045B" ma:contentTypeVersion="9" ma:contentTypeDescription="Create a new document." ma:contentTypeScope="" ma:versionID="ff596a04969ad5187263aae103a2f06c">
  <xsd:schema xmlns:xsd="http://www.w3.org/2001/XMLSchema" xmlns:xs="http://www.w3.org/2001/XMLSchema" xmlns:p="http://schemas.microsoft.com/office/2006/metadata/properties" xmlns:ns2="0f7ec765-c36e-4e96-8621-9ded31ea2843" xmlns:ns3="f35a5db0-372f-4ab6-8569-a62bfbe0dec7" targetNamespace="http://schemas.microsoft.com/office/2006/metadata/properties" ma:root="true" ma:fieldsID="1c92be6cc34644ec91253f1cee400bf6" ns2:_="" ns3:_="">
    <xsd:import namespace="0f7ec765-c36e-4e96-8621-9ded31ea2843"/>
    <xsd:import namespace="f35a5db0-372f-4ab6-8569-a62bfbe0dec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ec765-c36e-4e96-8621-9ded31ea28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a5db0-372f-4ab6-8569-a62bfbe0d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0C6295-F394-4589-AB3C-B380E133AEFA}"/>
</file>

<file path=customXml/itemProps2.xml><?xml version="1.0" encoding="utf-8"?>
<ds:datastoreItem xmlns:ds="http://schemas.openxmlformats.org/officeDocument/2006/customXml" ds:itemID="{04937240-C90A-40AE-9F71-0F7B63CE6A86}"/>
</file>

<file path=customXml/itemProps3.xml><?xml version="1.0" encoding="utf-8"?>
<ds:datastoreItem xmlns:ds="http://schemas.openxmlformats.org/officeDocument/2006/customXml" ds:itemID="{17AB0B16-1459-4E69-B16B-9D5CEC771E93}"/>
</file>

<file path=docProps/app.xml><?xml version="1.0" encoding="utf-8"?>
<Properties xmlns="http://schemas.openxmlformats.org/officeDocument/2006/extended-properties" xmlns:vt="http://schemas.openxmlformats.org/officeDocument/2006/docPropsVTypes">
  <Template>Terra Verde slide template</Template>
  <TotalTime>46</TotalTime>
  <Words>318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Gotham Book</vt:lpstr>
      <vt:lpstr>PirulenRg-Regular</vt:lpstr>
      <vt:lpstr>TerraVerde</vt:lpstr>
      <vt:lpstr>2016 ASU Cyber-challenge</vt:lpstr>
      <vt:lpstr>Welcome</vt:lpstr>
      <vt:lpstr>Rules of Engagement</vt:lpstr>
      <vt:lpstr>The Challenges</vt:lpstr>
      <vt:lpstr>The Challenges - PCW</vt:lpstr>
      <vt:lpstr>The Challenges - CTF</vt:lpstr>
      <vt:lpstr>Scoring</vt:lpstr>
      <vt:lpstr>Scoring (cont)</vt:lpstr>
      <vt:lpstr>Scoring (cont)</vt:lpstr>
      <vt:lpstr>Questions?</vt:lpstr>
      <vt:lpstr>The End</vt:lpstr>
    </vt:vector>
  </TitlesOfParts>
  <Company>Terra Verde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ASU Cyberchallenge</dc:title>
  <dc:creator>jammy3303 M</dc:creator>
  <cp:lastModifiedBy>jammy3303 M</cp:lastModifiedBy>
  <cp:revision>6</cp:revision>
  <dcterms:created xsi:type="dcterms:W3CDTF">2016-02-06T09:14:27Z</dcterms:created>
  <dcterms:modified xsi:type="dcterms:W3CDTF">2016-02-06T18:55:53Z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0x010100D077D4C624A3BC48856148CF75A7045B</vt:lpwstr>
  </property>
</Properties>
</file>