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8"/>
  </p:normalViewPr>
  <p:slideViewPr>
    <p:cSldViewPr>
      <p:cViewPr varScale="1">
        <p:scale>
          <a:sx n="88" d="100"/>
          <a:sy n="88" d="100"/>
        </p:scale>
        <p:origin x="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236251F-D639-4DFC-8B66-AB1010FDC62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4989E26-5719-48D1-B921-C1B46B0E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87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66A08-BFE4-AB45-ADA6-52EC2825FA2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0C67-CAB4-9946-ADFD-2F85B4B9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0C67-CAB4-9946-ADFD-2F85B4B97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0C67-CAB4-9946-ADFD-2F85B4B97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438401"/>
            <a:ext cx="8991600" cy="2209799"/>
          </a:xfrm>
        </p:spPr>
        <p:txBody>
          <a:bodyPr>
            <a:noAutofit/>
          </a:bodyPr>
          <a:lstStyle/>
          <a:p>
            <a:r>
              <a:rPr lang="en-US" sz="4600" b="1" dirty="0" smtClean="0">
                <a:solidFill>
                  <a:srgbClr val="C00000"/>
                </a:solidFill>
              </a:rPr>
              <a:t>2017 ASU Cyber </a:t>
            </a:r>
            <a:r>
              <a:rPr lang="en-US" sz="4600" b="1" dirty="0">
                <a:solidFill>
                  <a:srgbClr val="C00000"/>
                </a:solidFill>
              </a:rPr>
              <a:t>Security </a:t>
            </a:r>
            <a:r>
              <a:rPr lang="en-US" sz="4600" b="1" dirty="0" smtClean="0">
                <a:solidFill>
                  <a:srgbClr val="C00000"/>
                </a:solidFill>
              </a:rPr>
              <a:t>Challenge</a:t>
            </a:r>
            <a:r>
              <a:rPr lang="en-US" sz="5400" b="1" dirty="0" smtClean="0">
                <a:solidFill>
                  <a:srgbClr val="C00000"/>
                </a:solidFill>
              </a:rPr>
              <a:t/>
            </a:r>
            <a:br>
              <a:rPr lang="en-US" sz="5400" b="1" dirty="0" smtClean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/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2000" dirty="0" smtClean="0"/>
              <a:t>February 25, 2017</a:t>
            </a:r>
            <a:endParaRPr lang="en-US" sz="4000" dirty="0"/>
          </a:p>
        </p:txBody>
      </p:sp>
      <p:pic>
        <p:nvPicPr>
          <p:cNvPr id="1026" name="Picture 2" descr="newcollHoriz_m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3916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13" y="0"/>
            <a:ext cx="44053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4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</a:t>
            </a:r>
            <a:r>
              <a:rPr lang="en-US" dirty="0" smtClean="0"/>
              <a:t>Computing Program </a:t>
            </a:r>
            <a:r>
              <a:rPr lang="en-US" dirty="0"/>
              <a:t>@ </a:t>
            </a:r>
            <a:r>
              <a:rPr lang="en-US" dirty="0" smtClean="0"/>
              <a:t>ASU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Computer </a:t>
            </a:r>
            <a:r>
              <a:rPr lang="en-US" sz="2800" b="1" dirty="0" smtClean="0"/>
              <a:t>science curriculum with </a:t>
            </a:r>
            <a:r>
              <a:rPr lang="en-US" sz="2800" b="1" dirty="0"/>
              <a:t>emphasis on database, networking, and security </a:t>
            </a:r>
            <a:endParaRPr lang="en-US" sz="2800" b="1" dirty="0" smtClean="0"/>
          </a:p>
          <a:p>
            <a:pPr lvl="1"/>
            <a:r>
              <a:rPr lang="en-US" sz="2400" dirty="0"/>
              <a:t>The lower-division course requirements provide students with a solid foundation in computer </a:t>
            </a:r>
            <a:r>
              <a:rPr lang="en-US" sz="2400" dirty="0" smtClean="0"/>
              <a:t>science </a:t>
            </a:r>
          </a:p>
          <a:p>
            <a:pPr lvl="1"/>
            <a:r>
              <a:rPr lang="en-US" sz="2400" dirty="0" smtClean="0"/>
              <a:t>At </a:t>
            </a:r>
            <a:r>
              <a:rPr lang="en-US" sz="2400" dirty="0"/>
              <a:t>the upper-division, students have a depth of choices in courses covering </a:t>
            </a:r>
            <a:r>
              <a:rPr lang="en-US" sz="2400" dirty="0" smtClean="0"/>
              <a:t>database, networking, security, systems.</a:t>
            </a:r>
          </a:p>
          <a:p>
            <a:r>
              <a:rPr lang="en-US" sz="2800" dirty="0" smtClean="0"/>
              <a:t>Within </a:t>
            </a:r>
            <a:r>
              <a:rPr lang="en-US" sz="2800" dirty="0"/>
              <a:t>School of Mathematical &amp;</a:t>
            </a:r>
            <a:r>
              <a:rPr lang="en-US" sz="2800" dirty="0" smtClean="0"/>
              <a:t> </a:t>
            </a:r>
            <a:r>
              <a:rPr lang="en-US" sz="2800" dirty="0"/>
              <a:t>Natural </a:t>
            </a:r>
            <a:r>
              <a:rPr lang="en-US" sz="2800" dirty="0" smtClean="0"/>
              <a:t>Sciences</a:t>
            </a:r>
            <a:r>
              <a:rPr lang="en-US" sz="2800" dirty="0"/>
              <a:t>, New College of Interdisciplinary Arts </a:t>
            </a:r>
            <a:r>
              <a:rPr lang="en-US" sz="2800" dirty="0" smtClean="0"/>
              <a:t>&amp; Sciences</a:t>
            </a:r>
            <a:endParaRPr lang="en-US" sz="2800" dirty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small-college experience at a top-tier research </a:t>
            </a:r>
            <a:r>
              <a:rPr lang="en-US" sz="2400" dirty="0" smtClean="0"/>
              <a:t>university</a:t>
            </a:r>
          </a:p>
          <a:p>
            <a:pPr lvl="1"/>
            <a:r>
              <a:rPr lang="en-US" sz="2400" dirty="0" smtClean="0"/>
              <a:t>Research opportunities for undergraduates</a:t>
            </a:r>
            <a:endParaRPr lang="en-US" sz="3600" dirty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2" descr="newcollHoriz_m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0"/>
            <a:ext cx="2530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3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Cyber Security Challenge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Who we are</a:t>
            </a:r>
          </a:p>
          <a:p>
            <a:pPr lvl="1"/>
            <a:r>
              <a:rPr lang="en-US" sz="2400" dirty="0" smtClean="0"/>
              <a:t>Founded in 2008</a:t>
            </a:r>
          </a:p>
          <a:p>
            <a:pPr lvl="1"/>
            <a:r>
              <a:rPr lang="en-US" sz="2400" dirty="0" smtClean="0"/>
              <a:t>Assessments/Testing, compliance, risk management, managed security and application monitoring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History </a:t>
            </a:r>
            <a:r>
              <a:rPr lang="en-US" sz="2800" dirty="0" smtClean="0"/>
              <a:t>and </a:t>
            </a:r>
            <a:r>
              <a:rPr lang="en-US" sz="2800" dirty="0" smtClean="0"/>
              <a:t>development</a:t>
            </a:r>
            <a:endParaRPr lang="en-US" sz="2800" dirty="0" smtClean="0"/>
          </a:p>
          <a:p>
            <a:pPr lvl="1"/>
            <a:r>
              <a:rPr lang="en-US" sz="2400" smtClean="0"/>
              <a:t>Challenge s</a:t>
            </a:r>
            <a:r>
              <a:rPr lang="en-US" sz="2400" smtClean="0"/>
              <a:t>tarted in 2014</a:t>
            </a:r>
            <a:endParaRPr lang="en-US" sz="2400" dirty="0" smtClean="0"/>
          </a:p>
          <a:p>
            <a:pPr lvl="1"/>
            <a:r>
              <a:rPr lang="en-US" sz="2400" dirty="0" smtClean="0"/>
              <a:t>Our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Year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Participants</a:t>
            </a:r>
          </a:p>
          <a:p>
            <a:pPr lvl="1"/>
            <a:r>
              <a:rPr lang="en-US" sz="2400" dirty="0" smtClean="0"/>
              <a:t>Various ages and skill levels</a:t>
            </a:r>
            <a:endParaRPr lang="en-US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Goal</a:t>
            </a:r>
          </a:p>
          <a:p>
            <a:pPr lvl="1"/>
            <a:r>
              <a:rPr lang="en-US" sz="2400" dirty="0" smtClean="0"/>
              <a:t>Learn or get started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2" descr="newcollHoriz_m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0"/>
            <a:ext cx="2530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78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Cyber Security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3 Different Challenges</a:t>
            </a:r>
          </a:p>
          <a:p>
            <a:pPr lvl="1"/>
            <a:r>
              <a:rPr lang="en-US" sz="2400" dirty="0" smtClean="0"/>
              <a:t>Multiple flags to be captured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Easy</a:t>
            </a:r>
          </a:p>
          <a:p>
            <a:pPr lvl="1"/>
            <a:r>
              <a:rPr lang="en-US" sz="2400" dirty="0" smtClean="0"/>
              <a:t>Password Cracking</a:t>
            </a:r>
          </a:p>
          <a:p>
            <a:pPr lvl="1"/>
            <a:r>
              <a:rPr lang="en-US" sz="2400" dirty="0" smtClean="0"/>
              <a:t>Packet Inspection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Medium</a:t>
            </a:r>
          </a:p>
          <a:p>
            <a:pPr lvl="1"/>
            <a:r>
              <a:rPr lang="en-US" sz="2400" dirty="0" smtClean="0"/>
              <a:t>Vulnerable Web App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Hard</a:t>
            </a:r>
            <a:endParaRPr lang="en-US" sz="2800" dirty="0"/>
          </a:p>
          <a:p>
            <a:pPr lvl="1"/>
            <a:r>
              <a:rPr lang="en-US" sz="2600" dirty="0" smtClean="0"/>
              <a:t>Capture the Flag</a:t>
            </a:r>
            <a:endParaRPr lang="en-US" sz="2600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2" descr="newcollHoriz_m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0"/>
            <a:ext cx="2530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95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Scoring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this year</a:t>
            </a:r>
          </a:p>
          <a:p>
            <a:endParaRPr lang="en-US" sz="2800" dirty="0" smtClean="0"/>
          </a:p>
          <a:p>
            <a:r>
              <a:rPr lang="en-US" sz="2800" dirty="0" smtClean="0"/>
              <a:t>Each team registers</a:t>
            </a:r>
          </a:p>
          <a:p>
            <a:endParaRPr lang="en-US" sz="2800" dirty="0" smtClean="0"/>
          </a:p>
          <a:p>
            <a:r>
              <a:rPr lang="en-US" sz="2800" dirty="0" smtClean="0"/>
              <a:t>Flags obtained can be traded for points</a:t>
            </a:r>
          </a:p>
          <a:p>
            <a:endParaRPr lang="en-US" sz="2800" dirty="0" smtClean="0"/>
          </a:p>
          <a:p>
            <a:r>
              <a:rPr lang="en-US" sz="2800" dirty="0" smtClean="0"/>
              <a:t>Leader Board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2" descr="newcollHoriz_m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0"/>
            <a:ext cx="2530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82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Computer</a:t>
            </a:r>
          </a:p>
          <a:p>
            <a:endParaRPr lang="en-US" sz="1200" dirty="0"/>
          </a:p>
          <a:p>
            <a:r>
              <a:rPr lang="en-US" sz="2800" dirty="0" smtClean="0"/>
              <a:t>Pen Test OS running</a:t>
            </a:r>
          </a:p>
          <a:p>
            <a:pPr lvl="1"/>
            <a:r>
              <a:rPr lang="en-US" sz="2400" dirty="0" smtClean="0"/>
              <a:t>Virtual machine or bootable</a:t>
            </a:r>
          </a:p>
          <a:p>
            <a:pPr lvl="1"/>
            <a:r>
              <a:rPr lang="en-US" sz="2400" dirty="0" smtClean="0"/>
              <a:t>Kali, </a:t>
            </a:r>
            <a:r>
              <a:rPr lang="en-US" sz="2400" dirty="0" err="1" smtClean="0"/>
              <a:t>ParrotOS</a:t>
            </a:r>
            <a:r>
              <a:rPr lang="en-US" sz="2400" dirty="0" smtClean="0"/>
              <a:t>, etc.</a:t>
            </a:r>
          </a:p>
          <a:p>
            <a:pPr lvl="1"/>
            <a:endParaRPr lang="en-US" sz="1200" dirty="0"/>
          </a:p>
          <a:p>
            <a:r>
              <a:rPr lang="en-US" sz="2800" dirty="0" err="1" smtClean="0"/>
              <a:t>Wifi</a:t>
            </a:r>
            <a:endParaRPr lang="en-US" sz="2800" dirty="0" smtClean="0"/>
          </a:p>
          <a:p>
            <a:pPr lvl="1"/>
            <a:r>
              <a:rPr lang="en-US" sz="2400" dirty="0" smtClean="0"/>
              <a:t>ASU </a:t>
            </a:r>
            <a:r>
              <a:rPr lang="en-US" sz="2400" dirty="0" err="1" smtClean="0"/>
              <a:t>wifi</a:t>
            </a:r>
            <a:r>
              <a:rPr lang="en-US" sz="2400" dirty="0" smtClean="0"/>
              <a:t> for research</a:t>
            </a:r>
          </a:p>
          <a:p>
            <a:pPr lvl="1"/>
            <a:r>
              <a:rPr lang="en-US" sz="2400" dirty="0" smtClean="0"/>
              <a:t>Challenge </a:t>
            </a:r>
            <a:r>
              <a:rPr lang="en-US" sz="2400" dirty="0" err="1" smtClean="0"/>
              <a:t>wifi</a:t>
            </a:r>
            <a:r>
              <a:rPr lang="en-US" sz="2400" dirty="0" smtClean="0"/>
              <a:t> for access to challenge boxes</a:t>
            </a:r>
          </a:p>
          <a:p>
            <a:endParaRPr lang="en-US" sz="1200" dirty="0" smtClean="0"/>
          </a:p>
          <a:p>
            <a:r>
              <a:rPr lang="en-US" sz="2800" dirty="0" smtClean="0"/>
              <a:t>Handouts</a:t>
            </a:r>
            <a:endParaRPr lang="en-US" sz="2800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2" descr="newcollHoriz_m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0"/>
            <a:ext cx="2530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3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Rules of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Don’t be destructive, disruptive, or malicious</a:t>
            </a:r>
          </a:p>
          <a:p>
            <a:pPr lvl="1"/>
            <a:r>
              <a:rPr lang="en-US" sz="2400" dirty="0" smtClean="0"/>
              <a:t>To infrastructure or other participants</a:t>
            </a:r>
          </a:p>
          <a:p>
            <a:pPr lvl="1"/>
            <a:endParaRPr lang="en-US" dirty="0"/>
          </a:p>
          <a:p>
            <a:r>
              <a:rPr lang="en-US" sz="2800" dirty="0" smtClean="0"/>
              <a:t>Ask for help</a:t>
            </a:r>
          </a:p>
          <a:p>
            <a:pPr lvl="1"/>
            <a:r>
              <a:rPr lang="en-US" sz="2400" dirty="0" smtClean="0"/>
              <a:t>Please be patient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Research but don’t cheat</a:t>
            </a:r>
            <a:endParaRPr lang="en-US" sz="2400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2" descr="newcollHoriz_mg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0"/>
            <a:ext cx="2530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Lunch will be served at Kiva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Challenge ends at </a:t>
            </a:r>
            <a:r>
              <a:rPr lang="en-US" dirty="0" smtClean="0"/>
              <a:t>3pm</a:t>
            </a:r>
          </a:p>
          <a:p>
            <a:endParaRPr lang="en-US" sz="2800" dirty="0"/>
          </a:p>
          <a:p>
            <a:r>
              <a:rPr lang="en-US" sz="2800" smtClean="0"/>
              <a:t>Prizes for top teams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Let’s get started!</a:t>
            </a:r>
            <a:endParaRPr lang="en-US" dirty="0"/>
          </a:p>
        </p:txBody>
      </p:sp>
      <p:pic>
        <p:nvPicPr>
          <p:cNvPr id="7" name="Picture 2" descr="newcollHoriz_mg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9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0"/>
            <a:ext cx="2530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1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D4C624A3BC48856148CF75A7045B" ma:contentTypeVersion="4" ma:contentTypeDescription="Create a new document." ma:contentTypeScope="" ma:versionID="212f0bf8877d28a5533d20a9d86db813">
  <xsd:schema xmlns:xsd="http://www.w3.org/2001/XMLSchema" xmlns:xs="http://www.w3.org/2001/XMLSchema" xmlns:p="http://schemas.microsoft.com/office/2006/metadata/properties" xmlns:ns2="0f7ec765-c36e-4e96-8621-9ded31ea2843" targetNamespace="http://schemas.microsoft.com/office/2006/metadata/properties" ma:root="true" ma:fieldsID="f830e4703c7ef56aad7e85c1781abb17" ns2:_="">
    <xsd:import namespace="0f7ec765-c36e-4e96-8621-9ded31ea28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ec765-c36e-4e96-8621-9ded31ea28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4973AC-E318-4C3F-B88B-19911020C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7ec765-c36e-4e96-8621-9ded31ea28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5F3777-35E3-4F62-92C8-8A1265891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91F88-9E90-40CD-9D55-FF18084917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247</Words>
  <Application>Microsoft Macintosh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2017 ASU Cyber Security Challenge  February 25, 2017</vt:lpstr>
      <vt:lpstr>Applied Computing Program @ ASU</vt:lpstr>
      <vt:lpstr>Cyber Security Challenge Overview</vt:lpstr>
      <vt:lpstr>Cyber Security Challenge</vt:lpstr>
      <vt:lpstr>Scoring Server</vt:lpstr>
      <vt:lpstr>Tools Required</vt:lpstr>
      <vt:lpstr>Rules of Engagement</vt:lpstr>
      <vt:lpstr>Let’s get started!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 Cyber Security Challenge</dc:title>
  <dc:creator>Kuai Xu</dc:creator>
  <cp:lastModifiedBy>Brian Saenz</cp:lastModifiedBy>
  <cp:revision>25</cp:revision>
  <cp:lastPrinted>2014-04-05T00:16:48Z</cp:lastPrinted>
  <dcterms:created xsi:type="dcterms:W3CDTF">2006-08-16T00:00:00Z</dcterms:created>
  <dcterms:modified xsi:type="dcterms:W3CDTF">2017-02-24T21:11:44Z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0x010100D077D4C624A3BC48856148CF75A7045B</vt:lpwstr>
  </property>
</Properties>
</file>