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82" r:id="rId1"/>
  </p:sldMasterIdLst>
  <p:notesMasterIdLst>
    <p:notesMasterId r:id="rId28"/>
  </p:notesMasterIdLst>
  <p:sldIdLst>
    <p:sldId id="259" r:id="rId2"/>
    <p:sldId id="258" r:id="rId3"/>
    <p:sldId id="257" r:id="rId4"/>
    <p:sldId id="260" r:id="rId5"/>
    <p:sldId id="263" r:id="rId6"/>
    <p:sldId id="262" r:id="rId7"/>
    <p:sldId id="264" r:id="rId8"/>
    <p:sldId id="268" r:id="rId9"/>
    <p:sldId id="281" r:id="rId10"/>
    <p:sldId id="282" r:id="rId11"/>
    <p:sldId id="283" r:id="rId12"/>
    <p:sldId id="279" r:id="rId13"/>
    <p:sldId id="276" r:id="rId14"/>
    <p:sldId id="277" r:id="rId15"/>
    <p:sldId id="272" r:id="rId16"/>
    <p:sldId id="273" r:id="rId17"/>
    <p:sldId id="274" r:id="rId18"/>
    <p:sldId id="265" r:id="rId19"/>
    <p:sldId id="270" r:id="rId20"/>
    <p:sldId id="284" r:id="rId21"/>
    <p:sldId id="266" r:id="rId22"/>
    <p:sldId id="285" r:id="rId23"/>
    <p:sldId id="267" r:id="rId24"/>
    <p:sldId id="286" r:id="rId25"/>
    <p:sldId id="288" r:id="rId26"/>
    <p:sldId id="28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A03B1-0AAF-4353-97E3-D8633FD0C4F7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26746-5910-4AD4-A768-419585406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3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E8BC-8DF6-4A07-B876-34AEEDD9138A}" type="datetime1">
              <a:rPr lang="en-US" smtClean="0"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CS320: Concepts Programming Languages (Spring 2018)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837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4F165-929A-425C-A71A-3EF4FC90CCBC}" type="datetime1">
              <a:rPr lang="en-US" smtClean="0"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CS320: Concepts Programming Languages (Spring 2018)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080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6DCF8-CCDC-4E1D-B6FE-E8A5F55C6B2F}" type="datetime1">
              <a:rPr lang="en-US" smtClean="0"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CS320: Concepts Programming Languages (Spring 2018)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651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F5FCF-92FF-4C26-8099-F11534F429CF}" type="datetime1">
              <a:rPr lang="en-US" smtClean="0"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CS320: Concepts Programming Languages (Spring 2018)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018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22EE-F765-4BD1-8F02-966182C46B1A}" type="datetime1">
              <a:rPr lang="en-US" smtClean="0"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CS320: Concepts Programming Languages (Spring 2018)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07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DA40-D850-4290-9C1D-5643CCE18F9E}" type="datetime1">
              <a:rPr lang="en-US" smtClean="0"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CS320: Concepts Programming Languages (Spring 2018)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644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3BF3E-9C0B-40B1-B8B1-F33748DFBF34}" type="datetime1">
              <a:rPr lang="en-US" smtClean="0"/>
              <a:t>4/24/2018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CS320: Concepts Programming Languages (Spring 2018)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447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9FFE-4FBB-4781-90D6-9ADFAA7C90A8}" type="datetime1">
              <a:rPr lang="en-US" smtClean="0"/>
              <a:t>4/24/2018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CS320: Concepts Programming Languages (Spring 2018)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66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E455-C90F-4287-8475-C2E47532FDFA}" type="datetime1">
              <a:rPr lang="en-US" smtClean="0"/>
              <a:t>4/24/2018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CS320: Concepts Programming Languages (Spring 2018)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48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2CA5E28-8A18-4E34-A10D-342A02367A34}" type="datetime1">
              <a:rPr lang="en-US" smtClean="0"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CS320: Concepts Programming Languages (Spring 2018)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1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04C1F-77DF-4CDC-BFEC-1F5E274DFAA0}" type="datetime1">
              <a:rPr lang="en-US" smtClean="0"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CS320: Concepts Programming Languages (Spring 2018)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04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BE16BEF-5628-4AD3-90C5-21813469C7E9}" type="datetime1">
              <a:rPr lang="en-US" smtClean="0"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CS320: Concepts Programming Languages (Spring 2018)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693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Ruby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i="1" dirty="0" smtClean="0"/>
              <a:t>Programming Languages Research Project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y Avery Buehler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CS320: Concepts Programming Languages (Spring 2018)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683515"/>
            <a:ext cx="946941" cy="82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45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Language Features: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Typing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Dynamic typing</a:t>
            </a:r>
            <a:r>
              <a:rPr lang="en-US" dirty="0"/>
              <a:t> </a:t>
            </a:r>
            <a:r>
              <a:rPr lang="en-US" dirty="0" smtClean="0"/>
              <a:t>– the type </a:t>
            </a:r>
            <a:r>
              <a:rPr lang="en-US" dirty="0"/>
              <a:t>of a variable can change and be resolved on the fly at the exact moment it gets parsed by the </a:t>
            </a:r>
            <a:r>
              <a:rPr lang="en-US" dirty="0" smtClean="0"/>
              <a:t>interpreter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Duck typing </a:t>
            </a:r>
            <a:r>
              <a:rPr lang="en-US" dirty="0" smtClean="0"/>
              <a:t> - the tendency to be less concerned with the class of an object and more concerned with what methods can be called on it and what operations can be performed</a:t>
            </a:r>
          </a:p>
          <a:p>
            <a:pPr marL="749300" lvl="1" indent="-179388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DuckTyping.rb</a:t>
            </a:r>
            <a:r>
              <a:rPr lang="en-US" dirty="0" smtClean="0"/>
              <a:t> example</a:t>
            </a:r>
            <a:endParaRPr lang="en-US" dirty="0"/>
          </a:p>
          <a:p>
            <a:pPr marL="463550" indent="-457200">
              <a:buFont typeface="+mj-lt"/>
              <a:buAutoNum type="arabicPeriod"/>
            </a:pPr>
            <a:r>
              <a:rPr lang="en-US" b="1" dirty="0" smtClean="0"/>
              <a:t>Strongly typed </a:t>
            </a:r>
            <a:r>
              <a:rPr lang="en-US" dirty="0" smtClean="0"/>
              <a:t>– strict about what you can do with your typed variables (no mixing!)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CS320: Concepts Programming Languages (Spring 2018)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82937" y="2503197"/>
            <a:ext cx="58293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"Transformers seems to be a boring movie"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why_are_we_here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/is this a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ex/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"enough already... I think we understand"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38515" y="5365488"/>
            <a:ext cx="4775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"3"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 = x + "ho!" #result : "3ho!"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13714" y="5365487"/>
            <a:ext cx="5587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"3"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 = x + 3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Wooo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 Ruby won't like that</a:t>
            </a:r>
          </a:p>
        </p:txBody>
      </p:sp>
    </p:spTree>
    <p:extLst>
      <p:ext uri="{BB962C8B-B14F-4D97-AF65-F5344CB8AC3E}">
        <p14:creationId xmlns:p14="http://schemas.microsoft.com/office/powerpoint/2010/main" val="387512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Language Features: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Misc.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/>
              <a:t>Implicit return value in methods </a:t>
            </a:r>
            <a:r>
              <a:rPr lang="en-US" dirty="0" smtClean="0"/>
              <a:t>– the last expression in a method is its return value: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 True and false</a:t>
            </a:r>
            <a:r>
              <a:rPr lang="en-US" dirty="0" smtClean="0"/>
              <a:t> – only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/>
              <a:t> evaluate to false: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b="1" dirty="0" smtClean="0"/>
              <a:t>Parallel assignment</a:t>
            </a:r>
            <a:r>
              <a:rPr lang="en-US" dirty="0" smtClean="0"/>
              <a:t> – it is possible to change multiple variables in a single assignment: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 Strings are mutable</a:t>
            </a:r>
            <a:r>
              <a:rPr lang="en-US" dirty="0" smtClean="0"/>
              <a:t> – possible to change a string variable in place! Unlike Java, the same string literal when used multiple times will point to different object instance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MutableString.rb</a:t>
            </a:r>
            <a:r>
              <a:rPr lang="en-US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CS320: Concepts Programming Languages (Spring 2018)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35848" y="2173575"/>
            <a:ext cx="60206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testMethod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x = 4+4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#returns 8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9422" y="4667342"/>
            <a:ext cx="6020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a, b = b, a #swaps the values of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35848" y="3365769"/>
            <a:ext cx="60206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if(0) then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“Hello World”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76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Monkey-patching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b="1" dirty="0" smtClean="0"/>
              <a:t>Monkey-patching</a:t>
            </a:r>
            <a:r>
              <a:rPr lang="en-US" dirty="0" smtClean="0"/>
              <a:t> is the act of changing code that is </a:t>
            </a:r>
            <a:r>
              <a:rPr lang="en-US" i="1" dirty="0" smtClean="0"/>
              <a:t>not</a:t>
            </a:r>
            <a:r>
              <a:rPr lang="en-US" dirty="0" smtClean="0"/>
              <a:t> in your code base by replacing preexisting methods at runtime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Can be extremely dangerous but also incredibly powerful to use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cs typeface="Courier New" panose="02070309020205020404" pitchFamily="49" charset="0"/>
              </a:rPr>
              <a:t> Wouldn’t it be great if we could do something like this: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cs typeface="Courier New" panose="02070309020205020404" pitchFamily="49" charset="0"/>
              </a:rPr>
              <a:t> In most languages that would not be possible – not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Ruby</a:t>
            </a:r>
            <a:r>
              <a:rPr lang="en-US" dirty="0" smtClean="0">
                <a:cs typeface="Courier New" panose="02070309020205020404" pitchFamily="49" charset="0"/>
              </a:rPr>
              <a:t>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When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Ruby</a:t>
            </a:r>
            <a:r>
              <a:rPr lang="en-US" dirty="0" smtClean="0">
                <a:cs typeface="Courier New" panose="02070309020205020404" pitchFamily="49" charset="0"/>
              </a:rPr>
              <a:t> finds the following code, it just adds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is_french</a:t>
            </a:r>
            <a:r>
              <a:rPr lang="en-US" dirty="0" smtClean="0">
                <a:cs typeface="Courier New" panose="02070309020205020404" pitchFamily="49" charset="0"/>
              </a:rPr>
              <a:t> method to the String class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CS320: Concepts Programming Languages (Spring 2018)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67435" y="3333061"/>
            <a:ext cx="7781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“Je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m’appelle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Helene”.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is_french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 =&gt; true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“My name is Claire”.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is_french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 =&gt; false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6854" y="4705459"/>
            <a:ext cx="80178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class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is_french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#?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denotes a Boolean method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#complicated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linguistic analysis code goes here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end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end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17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Ruby</a:t>
            </a:r>
            <a:r>
              <a:rPr lang="en-US" dirty="0" smtClean="0"/>
              <a:t> Gems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Ruby</a:t>
            </a:r>
            <a:r>
              <a:rPr lang="en-US" dirty="0" smtClean="0"/>
              <a:t> leverages a wide set of third-party libraries like many programming languages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Nearly all of these libraries are released in the form of a </a:t>
            </a:r>
            <a:r>
              <a:rPr lang="en-US" b="1" dirty="0" smtClean="0"/>
              <a:t>gem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dirty="0" smtClean="0"/>
              <a:t>A </a:t>
            </a:r>
            <a:r>
              <a:rPr lang="en-US" b="1" dirty="0" smtClean="0"/>
              <a:t>gem</a:t>
            </a:r>
            <a:r>
              <a:rPr lang="en-US" dirty="0" smtClean="0"/>
              <a:t> is a packaged library or application that can be installed with a tool called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RubyGems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Ruby</a:t>
            </a:r>
            <a:r>
              <a:rPr lang="en-US" dirty="0" smtClean="0"/>
              <a:t> has come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RubyGems</a:t>
            </a:r>
            <a:r>
              <a:rPr lang="en-US" dirty="0" smtClean="0"/>
              <a:t> by default since version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Inside gems are the following components: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Code (including tests &amp; supported utilities)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Documentation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Gem specification (</a:t>
            </a:r>
            <a:r>
              <a:rPr lang="en-US" dirty="0" err="1" smtClean="0">
                <a:cs typeface="Courier New" panose="02070309020205020404" pitchFamily="49" charset="0"/>
              </a:rPr>
              <a:t>Gemspec</a:t>
            </a:r>
            <a:r>
              <a:rPr lang="en-US" dirty="0" smtClean="0">
                <a:cs typeface="Courier New" panose="02070309020205020404" pitchFamily="49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Malicious gems </a:t>
            </a:r>
            <a:r>
              <a:rPr lang="en-US" i="1" dirty="0" smtClean="0">
                <a:cs typeface="Courier New" panose="02070309020205020404" pitchFamily="49" charset="0"/>
              </a:rPr>
              <a:t>do </a:t>
            </a:r>
            <a:r>
              <a:rPr lang="en-US" dirty="0" smtClean="0">
                <a:cs typeface="Courier New" panose="02070309020205020404" pitchFamily="49" charset="0"/>
              </a:rPr>
              <a:t>exist – beware!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 We’ll look at an example later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mathgame.gemspec</a:t>
            </a:r>
            <a:r>
              <a:rPr lang="en-US" dirty="0" smtClean="0">
                <a:cs typeface="Courier New" panose="02070309020205020404" pitchFamily="49" charset="0"/>
              </a:rPr>
              <a:t>)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CS320: Concepts Programming Languages (Spring 2018)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95925" y="3302118"/>
            <a:ext cx="46960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gem_name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├── bin/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│   └──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gem_name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├── lib/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│   └──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gem_name.rb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├── test/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│   └──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test_gem_name.rb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├── README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├──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Rakefile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└──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gem_name.gemspec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60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/>
              <a:t>Metaprogramming</a:t>
            </a:r>
            <a:r>
              <a:rPr lang="en-US" dirty="0" smtClean="0"/>
              <a:t> is the act of writing code that operates on code rather than on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Almost every major language construct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Ruby</a:t>
            </a:r>
            <a:r>
              <a:rPr lang="en-US" dirty="0" smtClean="0"/>
              <a:t> – most notably classes and methods – can be changed at runtime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You can add methods to classes, remove them or redefine them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en-US" dirty="0" smtClean="0"/>
              <a:t> supports metaprogramming via reflection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Let’s look at an </a:t>
            </a:r>
            <a:r>
              <a:rPr lang="en-US" dirty="0" smtClean="0"/>
              <a:t>example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SetInStone.rb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CS320: Concepts Programming Languages (Spring 2018)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35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&amp;</a:t>
            </a:r>
            <a:br>
              <a:rPr lang="en-US" dirty="0" smtClean="0"/>
            </a:br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CS320: Concepts Programming Languages (Spring 2018)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08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Ruby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762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Write far </a:t>
            </a:r>
            <a:r>
              <a:rPr lang="en-US" b="1" dirty="0" smtClean="0"/>
              <a:t>less code </a:t>
            </a:r>
            <a:r>
              <a:rPr lang="en-US" dirty="0" smtClean="0"/>
              <a:t>than many other languages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In order to write it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en-US" dirty="0" smtClean="0"/>
              <a:t>, you need to understand 11 different symbols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In order to write it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Ruby</a:t>
            </a:r>
            <a:r>
              <a:rPr lang="en-US" dirty="0" smtClean="0"/>
              <a:t>, you need to understand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It’s a high level, enjoyable, general purpose language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Ruby</a:t>
            </a:r>
            <a:r>
              <a:rPr lang="en-US" b="1" dirty="0" smtClean="0">
                <a:cs typeface="Courier New" panose="02070309020205020404" pitchFamily="49" charset="0"/>
              </a:rPr>
              <a:t> Gems </a:t>
            </a:r>
            <a:r>
              <a:rPr lang="en-US" dirty="0" smtClean="0">
                <a:cs typeface="Courier New" panose="02070309020205020404" pitchFamily="49" charset="0"/>
              </a:rPr>
              <a:t>– code reuse and community contributions made easy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cs typeface="Courier New" panose="02070309020205020404" pitchFamily="49" charset="0"/>
              </a:rPr>
              <a:t> </a:t>
            </a:r>
            <a:r>
              <a:rPr lang="en-US" b="1" dirty="0" smtClean="0">
                <a:cs typeface="Courier New" panose="02070309020205020404" pitchFamily="49" charset="0"/>
              </a:rPr>
              <a:t>Flexibility</a:t>
            </a:r>
            <a:r>
              <a:rPr lang="en-US" dirty="0" smtClean="0">
                <a:cs typeface="Courier New" panose="02070309020205020404" pitchFamily="49" charset="0"/>
              </a:rPr>
              <a:t> – parts of Ruby can be removed, redefined, or added upon at will</a:t>
            </a:r>
            <a:endParaRPr lang="en-US" b="1" dirty="0" smtClean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CS320: Concepts Programming Languages (Spring 2018)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7280" y="2585038"/>
            <a:ext cx="80246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HelloWorld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("Hello, world");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508989" y="2585038"/>
            <a:ext cx="2784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puts "Hello, world"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46342" y="2271392"/>
            <a:ext cx="8024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492418" y="2284126"/>
            <a:ext cx="8024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Ruby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66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Ruby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/>
              <a:t>Performance</a:t>
            </a:r>
            <a:r>
              <a:rPr lang="en-US" dirty="0" smtClean="0"/>
              <a:t> is the biggest issue – slower than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Erlang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Lua</a:t>
            </a:r>
            <a:r>
              <a:rPr lang="en-US" dirty="0" smtClean="0"/>
              <a:t>,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C++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Not possible to create a non-trivial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Ruby</a:t>
            </a:r>
            <a:r>
              <a:rPr lang="en-US" dirty="0" smtClean="0"/>
              <a:t> program without the object-oriented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More than one way to do things (can be overwhelming)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Interfaces are bloated and there are no fewer than four ways to define class-scoped methods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Documentation is scattered all over the internet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Can’t right associate operators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Community has a problem with NIH (Not Invented Here) and a superiority complex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CS320: Concepts Programming Languages (Spring 2018)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10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CS320: Concepts Programming Languages (Spring 2018)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56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applications </a:t>
            </a:r>
            <a:r>
              <a:rPr lang="en-US" dirty="0" smtClean="0"/>
              <a:t>are</a:t>
            </a:r>
            <a:r>
              <a:rPr lang="en-US" dirty="0" smtClean="0"/>
              <a:t> </a:t>
            </a:r>
            <a:r>
              <a:rPr lang="en-US" dirty="0" smtClean="0"/>
              <a:t>good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Ruby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Ruby</a:t>
            </a:r>
            <a:r>
              <a:rPr lang="en-US" dirty="0" smtClean="0"/>
              <a:t>’s primary focus is productivity of program development. Well suited for: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/>
              <a:t>Text </a:t>
            </a:r>
            <a:r>
              <a:rPr lang="en-US" b="1" dirty="0" smtClean="0"/>
              <a:t>processing </a:t>
            </a:r>
            <a:r>
              <a:rPr lang="en-US" dirty="0" smtClean="0"/>
              <a:t>– </a:t>
            </a:r>
            <a:r>
              <a:rPr lang="en-US" dirty="0" smtClean="0"/>
              <a:t>File, String, and </a:t>
            </a:r>
            <a:r>
              <a:rPr lang="en-US" dirty="0" err="1" smtClean="0"/>
              <a:t>Regexp</a:t>
            </a:r>
            <a:r>
              <a:rPr lang="en-US" dirty="0" smtClean="0"/>
              <a:t> classes help process text data efficiently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 smtClean="0"/>
              <a:t>CGI programming </a:t>
            </a:r>
            <a:r>
              <a:rPr lang="en-US" dirty="0" smtClean="0"/>
              <a:t>– includes text-handling classes, a CGI library, database interface, etc.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 smtClean="0"/>
              <a:t>Network programming </a:t>
            </a:r>
            <a:r>
              <a:rPr lang="en-US" dirty="0" smtClean="0"/>
              <a:t>– </a:t>
            </a:r>
            <a:r>
              <a:rPr lang="en-US" dirty="0" smtClean="0"/>
              <a:t>has </a:t>
            </a:r>
            <a:r>
              <a:rPr lang="en-US" dirty="0" smtClean="0"/>
              <a:t>well-designed socket classes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 smtClean="0"/>
              <a:t>GUI programming </a:t>
            </a:r>
            <a:r>
              <a:rPr lang="en-US" dirty="0" smtClean="0"/>
              <a:t>– </a:t>
            </a:r>
            <a:r>
              <a:rPr lang="en-US" dirty="0" smtClean="0"/>
              <a:t>GUI toolkit interfaces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Extremely popular in </a:t>
            </a:r>
            <a:r>
              <a:rPr lang="en-US" b="1" dirty="0" smtClean="0"/>
              <a:t>bio-medicine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General </a:t>
            </a:r>
            <a:r>
              <a:rPr lang="en-US" b="1" dirty="0" smtClean="0"/>
              <a:t>scripting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Generall</a:t>
            </a:r>
            <a:r>
              <a:rPr lang="en-US" dirty="0" smtClean="0"/>
              <a:t>y only used for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Rails</a:t>
            </a:r>
            <a:r>
              <a:rPr lang="en-US" dirty="0" smtClean="0"/>
              <a:t> development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CS320: Concepts Programming Languages (Spring 2018)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19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533" y="3079778"/>
            <a:ext cx="4112882" cy="308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07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“ruby is simple in appearance, but is very complex inside, just like our human body” </a:t>
            </a:r>
            <a:r>
              <a:rPr lang="en-US" dirty="0" smtClean="0"/>
              <a:t>– Yukihiro Matsumoto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CS320: Concepts Programming Languages (Spring 2018)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1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anose="02070309020205020404" pitchFamily="49" charset="0"/>
              </a:rPr>
              <a:t>What </a:t>
            </a:r>
            <a:r>
              <a:rPr lang="en-US" dirty="0">
                <a:cs typeface="Courier New" panose="02070309020205020404" pitchFamily="49" charset="0"/>
              </a:rPr>
              <a:t>companies use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Ruby</a:t>
            </a:r>
            <a:r>
              <a:rPr lang="en-US" dirty="0">
                <a:cs typeface="Courier New" panose="02070309020205020404" pitchFamily="49" charset="0"/>
              </a:rPr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Ruby</a:t>
            </a:r>
            <a:r>
              <a:rPr lang="en-US" dirty="0"/>
              <a:t> is very popular for web companies and startups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Remember: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Ruby</a:t>
            </a:r>
            <a:r>
              <a:rPr lang="en-US" i="1" dirty="0"/>
              <a:t> is explicitly designed with the goal of increasing happiness!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 </a:t>
            </a:r>
            <a:r>
              <a:rPr lang="en-US" dirty="0"/>
              <a:t>Development time is </a:t>
            </a:r>
            <a:r>
              <a:rPr lang="en-US" i="1" dirty="0"/>
              <a:t>very</a:t>
            </a:r>
            <a:r>
              <a:rPr lang="en-US" dirty="0"/>
              <a:t> rapid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Ruby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Rails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/>
              <a:t>is also </a:t>
            </a:r>
            <a:r>
              <a:rPr lang="en-US" b="1" dirty="0" smtClean="0"/>
              <a:t>free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 smtClean="0"/>
              <a:t>8</a:t>
            </a:r>
            <a:r>
              <a:rPr lang="en-US" b="1" baseline="30000" dirty="0" smtClean="0"/>
              <a:t>th</a:t>
            </a:r>
            <a:r>
              <a:rPr lang="en-US" dirty="0" smtClean="0"/>
              <a:t> largest </a:t>
            </a:r>
            <a:r>
              <a:rPr lang="en-US" dirty="0" err="1" smtClean="0"/>
              <a:t>StackOverflow</a:t>
            </a:r>
            <a:r>
              <a:rPr lang="en-US" dirty="0" smtClean="0"/>
              <a:t> community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 smtClean="0"/>
              <a:t>5</a:t>
            </a:r>
            <a:r>
              <a:rPr lang="en-US" b="1" baseline="30000" dirty="0" smtClean="0"/>
              <a:t>th</a:t>
            </a:r>
            <a:r>
              <a:rPr lang="en-US" dirty="0" smtClean="0"/>
              <a:t> largest </a:t>
            </a:r>
            <a:r>
              <a:rPr lang="en-US" dirty="0"/>
              <a:t>m</a:t>
            </a:r>
            <a:r>
              <a:rPr lang="en-US" dirty="0" smtClean="0"/>
              <a:t>eetup community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 smtClean="0"/>
              <a:t>3</a:t>
            </a:r>
            <a:r>
              <a:rPr lang="en-US" b="1" baseline="30000" dirty="0" smtClean="0"/>
              <a:t>rd</a:t>
            </a:r>
            <a:r>
              <a:rPr lang="en-US" dirty="0" smtClean="0"/>
              <a:t> most tagged language on GitHub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CS320: Concepts Programming Languages (Spring 2018)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458" y="4662531"/>
            <a:ext cx="1846327" cy="6087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568" y="4662531"/>
            <a:ext cx="2094785" cy="5472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455" y="3628697"/>
            <a:ext cx="3877733" cy="8186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336" y="5350933"/>
            <a:ext cx="1108852" cy="11088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12" y="5359297"/>
            <a:ext cx="2891895" cy="83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15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CS320: Concepts Programming Languages (Spring 2018)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33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I have made a few sample programs to showcase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Ruby</a:t>
            </a:r>
            <a:r>
              <a:rPr lang="en-US" dirty="0" smtClean="0"/>
              <a:t>’s features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/>
              <a:t>Did not</a:t>
            </a:r>
            <a:r>
              <a:rPr lang="en-US" dirty="0" smtClean="0"/>
              <a:t> use the Rails framework!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Fibonnaci.rb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FizzBuzz.rb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Mathgame.rb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Question.rb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Player.rb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CS320: Concepts Programming Languages (Spring 2018)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941"/>
          <a:stretch/>
        </p:blipFill>
        <p:spPr>
          <a:xfrm>
            <a:off x="4487334" y="4275890"/>
            <a:ext cx="5003427" cy="1816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0763" y="2692401"/>
            <a:ext cx="4468571" cy="1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18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CS320: Concepts Programming Languages (Spring 2018)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20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 store for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Ruby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1405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Ruby</a:t>
            </a:r>
            <a:r>
              <a:rPr lang="en-US" dirty="0" smtClean="0"/>
              <a:t> has already influenced languages such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Elixir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Groovy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Rust</a:t>
            </a:r>
            <a:r>
              <a:rPr lang="en-US" dirty="0" smtClean="0"/>
              <a:t>,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Swift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Matsumoto has stated “we will do everything to survive”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Ruby</a:t>
            </a:r>
            <a:r>
              <a:rPr lang="en-US" dirty="0" smtClean="0"/>
              <a:t> matures, no one is quite sure how it will fair against other languages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Ruby</a:t>
            </a:r>
            <a:r>
              <a:rPr lang="en-US" dirty="0" smtClean="0"/>
              <a:t> gained popularity through the success of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RoR</a:t>
            </a:r>
            <a:r>
              <a:rPr lang="en-US" dirty="0" smtClean="0"/>
              <a:t> web application framework, but it isn’t the superstar it once was and has faced fierce competition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 JavaScript framework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Node.js</a:t>
            </a:r>
            <a:r>
              <a:rPr lang="en-US" dirty="0" smtClean="0"/>
              <a:t>, for instance, has become popular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Requires less memory to deal with numerous connections because of its callback functions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Its readability, elegance, and community are currently keeping it more active than ever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Ruby 3.0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/>
              <a:t>is expected to be 3x faster than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Ruby 2.0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 Won’t ever disappear, but may stop being used as the recommended/preferred language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CS320: Concepts Programming Languages (Spring 2018)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44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Ruby</a:t>
            </a:r>
            <a:r>
              <a:rPr lang="en-US" dirty="0" smtClean="0"/>
              <a:t> is both easy-to-read and easy-to-write – but don’t underestimate its potential!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Multi-paradigm: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 smtClean="0"/>
              <a:t>Functional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b="1" dirty="0" smtClean="0"/>
              <a:t>Object-oriented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 smtClean="0"/>
              <a:t>Imperative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Incorporates many features that can “</a:t>
            </a:r>
            <a:r>
              <a:rPr lang="en-US" b="1" dirty="0" smtClean="0"/>
              <a:t>make-or-break</a:t>
            </a:r>
            <a:r>
              <a:rPr lang="en-US" dirty="0" smtClean="0"/>
              <a:t>” a program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Allows for rapid development and rapid prototyping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Everything is an object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Slowly getting phased out but could make a strong return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CS320: Concepts Programming Languages (Spring 2018)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73257" y="1737360"/>
            <a:ext cx="36914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Output "I love Ruby"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say = "I love Ruby"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puts say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Output "I *LOVE* RUBY"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say['love'] = "*love*"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say.upcase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Output "I *love* Ruby"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five times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5.times { puts say 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40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Cooper, Peter (2009). Beginning Ruby: From Novice to Professional. Beginning from Novice to 	Professional (2nd ed.). Berkeley: </a:t>
            </a:r>
            <a:r>
              <a:rPr lang="en-US" dirty="0" err="1"/>
              <a:t>APress</a:t>
            </a:r>
            <a:r>
              <a:rPr lang="en-US" dirty="0"/>
              <a:t>. p. 101. ISBN 1-4302-2363-4. "To a lesser extent,		 Python, LISP, Eiffel, Ada, and C++ have also influenced Ruby</a:t>
            </a:r>
            <a:r>
              <a:rPr lang="en-US" dirty="0" smtClean="0"/>
              <a:t>.“</a:t>
            </a:r>
          </a:p>
          <a:p>
            <a:r>
              <a:rPr lang="en-US" dirty="0"/>
              <a:t>Eggleston, Liz. “Ruby vs Python: Choosing Your First Programming Language.” </a:t>
            </a:r>
            <a:r>
              <a:rPr lang="en-US" i="1" dirty="0"/>
              <a:t>Course Report</a:t>
            </a:r>
            <a:r>
              <a:rPr lang="en-US" dirty="0"/>
              <a:t>, 2 </a:t>
            </a:r>
            <a:r>
              <a:rPr lang="en-US" dirty="0" smtClean="0"/>
              <a:t>	Mar</a:t>
            </a:r>
            <a:r>
              <a:rPr lang="en-US" dirty="0"/>
              <a:t>. 2018, </a:t>
            </a:r>
            <a:r>
              <a:rPr lang="en-US" dirty="0" smtClean="0"/>
              <a:t>www.coursereport.com/blog/ruby-vs-python-choosing-your-first-	programming-language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Flanagan, David, and Yukihiro Matsumoto. </a:t>
            </a:r>
            <a:r>
              <a:rPr lang="en-US" i="1" dirty="0"/>
              <a:t>The Ruby Programming Language</a:t>
            </a:r>
            <a:r>
              <a:rPr lang="en-US" dirty="0"/>
              <a:t>. O'Reilly, 2008. </a:t>
            </a:r>
            <a:endParaRPr lang="en-US" dirty="0" smtClean="0"/>
          </a:p>
          <a:p>
            <a:r>
              <a:rPr lang="en-US" i="1" dirty="0"/>
              <a:t>Make Your Own Gem - </a:t>
            </a:r>
            <a:r>
              <a:rPr lang="en-US" i="1" dirty="0" err="1"/>
              <a:t>RubyGems</a:t>
            </a:r>
            <a:r>
              <a:rPr lang="en-US" i="1" dirty="0"/>
              <a:t> Guides</a:t>
            </a:r>
            <a:r>
              <a:rPr lang="en-US" dirty="0"/>
              <a:t>, guides.rubygems.org/make-your-own-gem/. </a:t>
            </a:r>
            <a:endParaRPr lang="en-US" dirty="0" smtClean="0"/>
          </a:p>
          <a:p>
            <a:r>
              <a:rPr lang="en-US" dirty="0"/>
              <a:t>Matsumoto, Yukihiro. “</a:t>
            </a:r>
            <a:r>
              <a:rPr lang="en-US" dirty="0" err="1"/>
              <a:t>Informit</a:t>
            </a:r>
            <a:r>
              <a:rPr lang="en-US" dirty="0"/>
              <a:t>.” </a:t>
            </a:r>
            <a:r>
              <a:rPr lang="en-US" i="1" dirty="0"/>
              <a:t>The Ruby Programming Language | </a:t>
            </a:r>
            <a:r>
              <a:rPr lang="en-US" i="1" dirty="0" err="1"/>
              <a:t>InformIT</a:t>
            </a:r>
            <a:r>
              <a:rPr lang="en-US" dirty="0"/>
              <a:t>, 12 June 2000, </a:t>
            </a:r>
            <a:r>
              <a:rPr lang="en-US" dirty="0" smtClean="0"/>
              <a:t>	www.informit.com/articles/article.aspx?p=18225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/>
              <a:t>Ruby.” </a:t>
            </a:r>
            <a:r>
              <a:rPr lang="en-US" i="1" dirty="0"/>
              <a:t>About Ruby</a:t>
            </a:r>
            <a:r>
              <a:rPr lang="en-US" dirty="0"/>
              <a:t>, www.ruby-lang.org/en/about</a:t>
            </a:r>
            <a:r>
              <a:rPr lang="en-US" dirty="0" smtClean="0"/>
              <a:t>/.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CS320: Concepts Programming Languages (Spring 2018)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15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this language designed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Ruby</a:t>
            </a:r>
            <a:r>
              <a:rPr lang="en-US" dirty="0" smtClean="0"/>
              <a:t> is a </a:t>
            </a:r>
            <a:r>
              <a:rPr lang="en-US" b="1" dirty="0" smtClean="0"/>
              <a:t>dynamic</a:t>
            </a:r>
            <a:r>
              <a:rPr lang="en-US" dirty="0" smtClean="0"/>
              <a:t>, </a:t>
            </a:r>
            <a:r>
              <a:rPr lang="en-US" b="1" dirty="0" smtClean="0"/>
              <a:t>object-oriented</a:t>
            </a:r>
            <a:r>
              <a:rPr lang="en-US" dirty="0" smtClean="0"/>
              <a:t>, </a:t>
            </a:r>
            <a:r>
              <a:rPr lang="en-US" b="1" dirty="0" smtClean="0"/>
              <a:t>general-purpose</a:t>
            </a:r>
            <a:r>
              <a:rPr lang="en-US" dirty="0" smtClean="0"/>
              <a:t>, </a:t>
            </a:r>
            <a:r>
              <a:rPr lang="en-US" b="1" dirty="0" smtClean="0"/>
              <a:t>interpreted</a:t>
            </a:r>
            <a:r>
              <a:rPr lang="en-US" dirty="0" smtClean="0"/>
              <a:t> programming </a:t>
            </a:r>
            <a:r>
              <a:rPr lang="en-US" dirty="0" smtClean="0"/>
              <a:t>language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Is multi-paradigm: </a:t>
            </a:r>
            <a:r>
              <a:rPr lang="en-US" b="1" dirty="0" smtClean="0"/>
              <a:t>functional</a:t>
            </a:r>
            <a:r>
              <a:rPr lang="en-US" dirty="0" smtClean="0"/>
              <a:t>, </a:t>
            </a:r>
            <a:r>
              <a:rPr lang="en-US" b="1" dirty="0" smtClean="0"/>
              <a:t>object-oriented</a:t>
            </a:r>
            <a:r>
              <a:rPr lang="en-US" dirty="0" smtClean="0"/>
              <a:t>, and </a:t>
            </a:r>
            <a:r>
              <a:rPr lang="en-US" b="1" dirty="0" smtClean="0"/>
              <a:t>imperative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 </a:t>
            </a:r>
            <a:r>
              <a:rPr lang="en-US" dirty="0" smtClean="0"/>
              <a:t>Quite literally is the language “designed for programmer </a:t>
            </a:r>
            <a:r>
              <a:rPr lang="en-US" b="1" dirty="0" smtClean="0"/>
              <a:t>happiness</a:t>
            </a:r>
            <a:r>
              <a:rPr lang="en-US" dirty="0" smtClean="0"/>
              <a:t>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Ruby</a:t>
            </a:r>
            <a:r>
              <a:rPr lang="en-US" dirty="0" smtClean="0"/>
              <a:t> is a scripting language, meaning that it can tell a system what to do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dirty="0" smtClean="0"/>
              <a:t>Often used to build web applications so it commonly “lives” on the web server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dirty="0" smtClean="0"/>
              <a:t>Designed to be simple enough for beginners yet powerful enough for those more experienced</a:t>
            </a:r>
            <a:endParaRPr lang="en-US" b="1" dirty="0" smtClean="0"/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CS320: Concepts Programming Languages (Spring 2018)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284" y="4334933"/>
            <a:ext cx="5369432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06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&amp; Background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CS320: Concepts Programming Languages (Spring 2018)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15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developed it and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Ruby</a:t>
            </a:r>
            <a:r>
              <a:rPr lang="en-US" dirty="0" smtClean="0"/>
              <a:t> was designed and developed in the mid-1990s by </a:t>
            </a:r>
            <a:r>
              <a:rPr lang="en-US" b="1" dirty="0" smtClean="0"/>
              <a:t>Yukihiro “</a:t>
            </a:r>
            <a:r>
              <a:rPr lang="en-US" b="1" dirty="0" err="1" smtClean="0"/>
              <a:t>Matz</a:t>
            </a:r>
            <a:r>
              <a:rPr lang="en-US" b="1" dirty="0" smtClean="0"/>
              <a:t>” Matsumoto </a:t>
            </a:r>
            <a:r>
              <a:rPr lang="en-US" dirty="0" smtClean="0"/>
              <a:t>in Japan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CS320: Concepts Programming Languages (Spring 2018)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904" y="2310886"/>
            <a:ext cx="2384598" cy="3558208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097280" y="2310886"/>
            <a:ext cx="819912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Matsumoto blended parts of his favorite languages (</a:t>
            </a:r>
            <a:r>
              <a:rPr lang="en-US" b="1" dirty="0" smtClean="0"/>
              <a:t>Perl</a:t>
            </a:r>
            <a:r>
              <a:rPr lang="en-US" dirty="0" smtClean="0"/>
              <a:t>, </a:t>
            </a:r>
            <a:r>
              <a:rPr lang="en-US" b="1" dirty="0" smtClean="0"/>
              <a:t>Smalltalk</a:t>
            </a:r>
            <a:r>
              <a:rPr lang="en-US" dirty="0" smtClean="0"/>
              <a:t>, </a:t>
            </a:r>
            <a:r>
              <a:rPr lang="en-US" b="1" dirty="0" smtClean="0"/>
              <a:t>Eiffel</a:t>
            </a:r>
            <a:r>
              <a:rPr lang="en-US" dirty="0" smtClean="0"/>
              <a:t>, </a:t>
            </a:r>
            <a:r>
              <a:rPr lang="en-US" b="1" dirty="0" smtClean="0"/>
              <a:t>Ada</a:t>
            </a:r>
            <a:r>
              <a:rPr lang="en-US" dirty="0" smtClean="0"/>
              <a:t>, and </a:t>
            </a:r>
            <a:r>
              <a:rPr lang="en-US" b="1" dirty="0" smtClean="0"/>
              <a:t>Lisp</a:t>
            </a:r>
            <a:r>
              <a:rPr lang="en-US" dirty="0" smtClean="0"/>
              <a:t>) to form a new language that balanced </a:t>
            </a:r>
            <a:r>
              <a:rPr lang="en-US" b="1" dirty="0" smtClean="0"/>
              <a:t>functional programming</a:t>
            </a:r>
            <a:r>
              <a:rPr lang="en-US" dirty="0" smtClean="0"/>
              <a:t> with </a:t>
            </a:r>
            <a:r>
              <a:rPr lang="en-US" b="1" dirty="0" smtClean="0"/>
              <a:t>imperative programming</a:t>
            </a: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dirty="0" smtClean="0"/>
              <a:t>Liked the object-oriented side of Perl</a:t>
            </a:r>
            <a:r>
              <a:rPr lang="en-US" b="1" dirty="0" smtClean="0"/>
              <a:t> </a:t>
            </a:r>
            <a:r>
              <a:rPr lang="en-US" dirty="0" smtClean="0"/>
              <a:t>but disliked its “smell” of a </a:t>
            </a:r>
            <a:r>
              <a:rPr lang="en-US" b="1" dirty="0" smtClean="0"/>
              <a:t>toy language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dirty="0" smtClean="0"/>
              <a:t>Disliked Python due to OO features appearing to be “add-ons”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dirty="0" smtClean="0"/>
              <a:t>Matsumoto wanted a genuine object-oriented, easy-to-use scripting language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dirty="0" smtClean="0"/>
              <a:t>Matsumoto describes the design of Ruby as being like…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46662" y="4779445"/>
            <a:ext cx="7949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“a simple Lisp language at its core, with an object system like that of Smalltalk, blocks inspired by higher-order functions, and practical utility like that of Perl”.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0558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did this language arise from?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The name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uby</a:t>
            </a:r>
            <a:r>
              <a:rPr lang="en-US" b="1" dirty="0" smtClean="0"/>
              <a:t> </a:t>
            </a:r>
            <a:r>
              <a:rPr lang="en-US" dirty="0" smtClean="0"/>
              <a:t>originated during an online chat session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Initially two names were proposed: “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Coral</a:t>
            </a:r>
            <a:r>
              <a:rPr lang="en-US" dirty="0" smtClean="0"/>
              <a:t>” and “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Ruby</a:t>
            </a:r>
            <a:r>
              <a:rPr lang="en-US" dirty="0" smtClean="0"/>
              <a:t>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Chose “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Ruby”</a:t>
            </a:r>
            <a:r>
              <a:rPr lang="en-US" dirty="0" smtClean="0"/>
              <a:t> due to it being the birthstone of one of his colleagues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 first public release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Ruby 0.95</a:t>
            </a:r>
            <a:r>
              <a:rPr lang="en-US" dirty="0" smtClean="0"/>
              <a:t> was announced on December 21</a:t>
            </a:r>
            <a:r>
              <a:rPr lang="en-US" baseline="30000" dirty="0" smtClean="0"/>
              <a:t>st</a:t>
            </a:r>
            <a:r>
              <a:rPr lang="en-US" dirty="0" smtClean="0"/>
              <a:t>, 1995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Many key features were already present at this stage of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latest version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Ruby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2.5.1</a:t>
            </a:r>
            <a:r>
              <a:rPr lang="en-US" dirty="0" smtClean="0"/>
              <a:t> and was released on December 25</a:t>
            </a:r>
            <a:r>
              <a:rPr lang="en-US" baseline="30000" dirty="0" smtClean="0"/>
              <a:t>th</a:t>
            </a:r>
            <a:r>
              <a:rPr lang="en-US" dirty="0" smtClean="0"/>
              <a:t>, 2017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Ruby is said to be designed for programmer productivity &amp; fun, following the principles of </a:t>
            </a:r>
            <a:r>
              <a:rPr lang="en-US" b="1" dirty="0" smtClean="0"/>
              <a:t>good user interface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dirty="0" smtClean="0"/>
              <a:t>Follows the </a:t>
            </a:r>
            <a:r>
              <a:rPr lang="en-US" b="1" dirty="0" smtClean="0"/>
              <a:t>principle of least astonishment </a:t>
            </a:r>
            <a:r>
              <a:rPr lang="en-US" dirty="0" smtClean="0"/>
              <a:t>(</a:t>
            </a:r>
            <a:r>
              <a:rPr lang="en-US" b="1" dirty="0" smtClean="0"/>
              <a:t>POLA</a:t>
            </a:r>
            <a:r>
              <a:rPr lang="en-US" dirty="0" smtClean="0"/>
              <a:t>), meaning that the language should behave in such a way as to minimize confusion for experienced users</a:t>
            </a:r>
            <a:endParaRPr lang="en-US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CS320: Concepts Programming Languages (Spring 2018)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44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Features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CS320: Concepts Programming Languages (Spring 2018)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37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Thoroughly </a:t>
            </a:r>
            <a:r>
              <a:rPr lang="en-US" b="1" dirty="0" smtClean="0"/>
              <a:t>object-oriented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Inheritance, mixins, and metaclasses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 Dynamic typing </a:t>
            </a:r>
            <a:r>
              <a:rPr lang="en-US" dirty="0" smtClean="0"/>
              <a:t>and </a:t>
            </a:r>
            <a:r>
              <a:rPr lang="en-US" b="1" dirty="0" smtClean="0"/>
              <a:t>duck typing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i="1" dirty="0" smtClean="0"/>
              <a:t>Everything</a:t>
            </a:r>
            <a:r>
              <a:rPr lang="en-US" dirty="0" smtClean="0"/>
              <a:t> is an expression (even statements)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Succinct and flexible </a:t>
            </a:r>
            <a:r>
              <a:rPr lang="en-US" b="1" dirty="0" smtClean="0"/>
              <a:t>syntax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 smtClean="0"/>
              <a:t>Lexical closures</a:t>
            </a:r>
            <a:r>
              <a:rPr lang="en-US" dirty="0" smtClean="0"/>
              <a:t>, </a:t>
            </a:r>
            <a:r>
              <a:rPr lang="en-US" b="1" dirty="0" smtClean="0"/>
              <a:t>iterators</a:t>
            </a:r>
            <a:r>
              <a:rPr lang="en-US" dirty="0" smtClean="0"/>
              <a:t>, and </a:t>
            </a:r>
            <a:r>
              <a:rPr lang="en-US" b="1" dirty="0" smtClean="0"/>
              <a:t>generators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 smtClean="0"/>
              <a:t>Literal notion </a:t>
            </a:r>
            <a:r>
              <a:rPr lang="en-US" dirty="0" smtClean="0"/>
              <a:t>for arrays, hashes, regular expressions, and symbols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Embedding code in strings (</a:t>
            </a:r>
            <a:r>
              <a:rPr lang="en-US" b="1" dirty="0" smtClean="0"/>
              <a:t>interpolation</a:t>
            </a:r>
            <a:r>
              <a:rPr lang="en-US" dirty="0" smtClean="0"/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First-class </a:t>
            </a:r>
            <a:r>
              <a:rPr lang="en-US" dirty="0" smtClean="0"/>
              <a:t>continuations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Exception handling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 smtClean="0"/>
              <a:t>Operator overloading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 Default arguments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Support for rational &amp; complex numbers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Support for </a:t>
            </a:r>
            <a:r>
              <a:rPr lang="en-US" b="1" dirty="0" smtClean="0"/>
              <a:t>arbitrary-precision arithmetic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Automatic memory management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CS320: Concepts Programming Languages (Spring 2018)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02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Language Feature: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Objects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Everything is an object including simple numeric values: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>
                <a:cs typeface="Courier New" panose="02070309020205020404" pitchFamily="49" charset="0"/>
              </a:rPr>
              <a:t>Bang methods </a:t>
            </a:r>
            <a:r>
              <a:rPr lang="en-US" dirty="0" smtClean="0"/>
              <a:t>are used to modify the original object and are finished with an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Be careful! Bang methods save over the original object (“destructive”)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CS320: Concepts Programming Languages (Spring 2018)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46013" y="2158774"/>
            <a:ext cx="4600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5.times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print "Hello World"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46013" y="2406831"/>
            <a:ext cx="9045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Hello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WorldHello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WorldHello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WorldHello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WorldHello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World=&gt; 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46013" y="3381367"/>
            <a:ext cx="86411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my_numbers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[1,5,3,2]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=&gt; [1, 5, 3, 2]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my_numbers.sort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=&gt; [1, 2, 3, 5]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my_numbers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=&gt; [1, 5, 3, 2]          # still unsorted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my_numbers.sort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=&gt; [1, 2, 3, 5]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my_numbers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=&gt; [1, 2, 3, 5]          # overwrote the original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my_numbers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object!</a:t>
            </a:r>
          </a:p>
        </p:txBody>
      </p:sp>
    </p:spTree>
    <p:extLst>
      <p:ext uri="{BB962C8B-B14F-4D97-AF65-F5344CB8AC3E}">
        <p14:creationId xmlns:p14="http://schemas.microsoft.com/office/powerpoint/2010/main" val="216482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6636</TotalTime>
  <Words>2060</Words>
  <Application>Microsoft Office PowerPoint</Application>
  <PresentationFormat>Widescreen</PresentationFormat>
  <Paragraphs>284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Wingdings</vt:lpstr>
      <vt:lpstr>Retrospect</vt:lpstr>
      <vt:lpstr> Ruby Programming Languages Research Project</vt:lpstr>
      <vt:lpstr>Introduction</vt:lpstr>
      <vt:lpstr>What is this language designed for?</vt:lpstr>
      <vt:lpstr>History &amp; Background</vt:lpstr>
      <vt:lpstr>Who developed it and why?</vt:lpstr>
      <vt:lpstr>Where did this language arise from?</vt:lpstr>
      <vt:lpstr>Language Features</vt:lpstr>
      <vt:lpstr>Brief Overview</vt:lpstr>
      <vt:lpstr>Brief Language Feature: Objects </vt:lpstr>
      <vt:lpstr>Brief Language Features: Typing</vt:lpstr>
      <vt:lpstr>Brief Language Features: Misc.</vt:lpstr>
      <vt:lpstr>Monkey-patching</vt:lpstr>
      <vt:lpstr>Ruby Gems</vt:lpstr>
      <vt:lpstr>Metaprogramming</vt:lpstr>
      <vt:lpstr>Advantages &amp; Disadvantages</vt:lpstr>
      <vt:lpstr>Why use Ruby?</vt:lpstr>
      <vt:lpstr>Why not use Ruby?</vt:lpstr>
      <vt:lpstr>Applications</vt:lpstr>
      <vt:lpstr>What applications are good for Ruby?</vt:lpstr>
      <vt:lpstr>What companies use Ruby?</vt:lpstr>
      <vt:lpstr>Sample Programs</vt:lpstr>
      <vt:lpstr>Sample programs</vt:lpstr>
      <vt:lpstr>Conclusions</vt:lpstr>
      <vt:lpstr>What’s in store for Ruby?</vt:lpstr>
      <vt:lpstr>Summary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</dc:title>
  <dc:creator>Avery Buehler</dc:creator>
  <cp:lastModifiedBy>Avery Buehler</cp:lastModifiedBy>
  <cp:revision>64</cp:revision>
  <dcterms:created xsi:type="dcterms:W3CDTF">2018-04-21T02:31:17Z</dcterms:created>
  <dcterms:modified xsi:type="dcterms:W3CDTF">2018-04-25T17:09:50Z</dcterms:modified>
</cp:coreProperties>
</file>