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56e24574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56e2457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575d152a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575d152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For our Content Strategy, we started by addressing all 4 parts individually, all parts are included in the structure portion as well.</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Substance:</a:t>
            </a:r>
            <a:endParaRPr/>
          </a:p>
          <a:p>
            <a:pPr indent="457200" lvl="0" marL="0" rtl="0" algn="l">
              <a:spcBef>
                <a:spcPts val="0"/>
              </a:spcBef>
              <a:spcAft>
                <a:spcPts val="0"/>
              </a:spcAft>
              <a:buNone/>
            </a:pPr>
            <a:r>
              <a:rPr lang="en-US"/>
              <a:t>Content is intended for Faculty and Staff only, no students or unauthorized members will see the intranet side</a:t>
            </a:r>
            <a:endParaRPr/>
          </a:p>
          <a:p>
            <a:pPr indent="457200" lvl="0" marL="0" rtl="0" algn="l">
              <a:spcBef>
                <a:spcPts val="0"/>
              </a:spcBef>
              <a:spcAft>
                <a:spcPts val="0"/>
              </a:spcAft>
              <a:buNone/>
            </a:pPr>
            <a:r>
              <a:rPr lang="en-US"/>
              <a:t> The intranet will include content on Forms, Research, Committees, events, courses and faculty</a:t>
            </a:r>
            <a:endParaRPr/>
          </a:p>
          <a:p>
            <a:pPr indent="457200" lvl="0" marL="0" rtl="0" algn="l">
              <a:spcBef>
                <a:spcPts val="0"/>
              </a:spcBef>
              <a:spcAft>
                <a:spcPts val="0"/>
              </a:spcAft>
              <a:buNone/>
            </a:pPr>
            <a:r>
              <a:t/>
            </a:r>
            <a:endParaRPr/>
          </a:p>
          <a:p>
            <a:pPr indent="0" lvl="0" marL="0" rtl="0" algn="l">
              <a:spcBef>
                <a:spcPts val="0"/>
              </a:spcBef>
              <a:spcAft>
                <a:spcPts val="0"/>
              </a:spcAft>
              <a:buNone/>
            </a:pPr>
            <a:r>
              <a:rPr lang="en-US"/>
              <a:t>Workflow:</a:t>
            </a:r>
            <a:endParaRPr/>
          </a:p>
          <a:p>
            <a:pPr indent="0" lvl="0" marL="0" rtl="0" algn="l">
              <a:spcBef>
                <a:spcPts val="0"/>
              </a:spcBef>
              <a:spcAft>
                <a:spcPts val="0"/>
              </a:spcAft>
              <a:buNone/>
            </a:pPr>
            <a:r>
              <a:rPr lang="en-US"/>
              <a:t>	The site organization seeks to be intuitive and quick to navigate through as requested by Meigen and Robyn.</a:t>
            </a:r>
            <a:endParaRPr/>
          </a:p>
          <a:p>
            <a:pPr indent="0" lvl="0" marL="0" rtl="0" algn="l">
              <a:spcBef>
                <a:spcPts val="0"/>
              </a:spcBef>
              <a:spcAft>
                <a:spcPts val="0"/>
              </a:spcAft>
              <a:buNone/>
            </a:pPr>
            <a:r>
              <a:rPr lang="en-US"/>
              <a:t>	This is done through Seperation of items by faculty, and the ability to search and sort content</a:t>
            </a:r>
            <a:endParaRPr/>
          </a:p>
          <a:p>
            <a:pPr indent="0" lvl="0" marL="0" rtl="0" algn="l">
              <a:spcBef>
                <a:spcPts val="0"/>
              </a:spcBef>
              <a:spcAft>
                <a:spcPts val="0"/>
              </a:spcAft>
              <a:buNone/>
            </a:pPr>
            <a:r>
              <a:rPr lang="en-US"/>
              <a:t>	We addressed the </a:t>
            </a:r>
            <a:r>
              <a:rPr lang="en-US"/>
              <a:t>possibility</a:t>
            </a:r>
            <a:r>
              <a:rPr lang="en-US"/>
              <a:t> of drop downs for quick navigation down the branches, this may not be possible with the current system so we opted for sidebars and clicking although dropdowns could be added if possible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Governance:</a:t>
            </a:r>
            <a:endParaRPr/>
          </a:p>
          <a:p>
            <a:pPr indent="0" lvl="0" marL="0" rtl="0" algn="l">
              <a:spcBef>
                <a:spcPts val="0"/>
              </a:spcBef>
              <a:spcAft>
                <a:spcPts val="0"/>
              </a:spcAft>
              <a:buNone/>
            </a:pPr>
            <a:r>
              <a:rPr lang="en-US"/>
              <a:t>	Archival of old forms was addressed by </a:t>
            </a:r>
            <a:r>
              <a:rPr lang="en-US" sz="1050">
                <a:solidFill>
                  <a:srgbClr val="333333"/>
                </a:solidFill>
                <a:highlight>
                  <a:srgbClr val="FFFFFF"/>
                </a:highlight>
              </a:rPr>
              <a:t>Meigen and having a naming conventions based on year could be helpful</a:t>
            </a:r>
            <a:endParaRPr sz="1050">
              <a:solidFill>
                <a:srgbClr val="333333"/>
              </a:solidFill>
              <a:highlight>
                <a:srgbClr val="FFFFFF"/>
              </a:highlight>
            </a:endParaRPr>
          </a:p>
          <a:p>
            <a:pPr indent="0" lvl="0" marL="0" rtl="0" algn="l">
              <a:spcBef>
                <a:spcPts val="0"/>
              </a:spcBef>
              <a:spcAft>
                <a:spcPts val="0"/>
              </a:spcAft>
              <a:buNone/>
            </a:pPr>
            <a:r>
              <a:t/>
            </a:r>
            <a:endParaRPr sz="1050">
              <a:solidFill>
                <a:srgbClr val="333333"/>
              </a:solidFill>
              <a:highlight>
                <a:srgbClr val="FFFFFF"/>
              </a:highlight>
            </a:endParaRPr>
          </a:p>
          <a:p>
            <a:pPr indent="0" lvl="0" marL="0" rtl="0" algn="l">
              <a:spcBef>
                <a:spcPts val="0"/>
              </a:spcBef>
              <a:spcAft>
                <a:spcPts val="0"/>
              </a:spcAft>
              <a:buNone/>
            </a:pPr>
            <a:r>
              <a:rPr lang="en-US" sz="1050">
                <a:solidFill>
                  <a:srgbClr val="333333"/>
                </a:solidFill>
                <a:highlight>
                  <a:srgbClr val="FFFFFF"/>
                </a:highlight>
              </a:rPr>
              <a:t>	Security in the site is a concern on the faculty side and the IT side,</a:t>
            </a:r>
            <a:endParaRPr sz="1050">
              <a:solidFill>
                <a:srgbClr val="333333"/>
              </a:solidFill>
              <a:highlight>
                <a:srgbClr val="FFFFFF"/>
              </a:highlight>
            </a:endParaRPr>
          </a:p>
          <a:p>
            <a:pPr indent="0" lvl="0" marL="0" rtl="0" algn="l">
              <a:spcBef>
                <a:spcPts val="0"/>
              </a:spcBef>
              <a:spcAft>
                <a:spcPts val="0"/>
              </a:spcAft>
              <a:buNone/>
            </a:pPr>
            <a:r>
              <a:rPr lang="en-US" sz="1050">
                <a:solidFill>
                  <a:srgbClr val="333333"/>
                </a:solidFill>
                <a:highlight>
                  <a:srgbClr val="FFFFFF"/>
                </a:highlight>
              </a:rPr>
              <a:t>		content must be secure so as not to release confidential information while being </a:t>
            </a:r>
            <a:r>
              <a:rPr lang="en-US" sz="1050">
                <a:solidFill>
                  <a:srgbClr val="333333"/>
                </a:solidFill>
                <a:highlight>
                  <a:srgbClr val="FFFFFF"/>
                </a:highlight>
              </a:rPr>
              <a:t>manageable</a:t>
            </a:r>
            <a:r>
              <a:rPr lang="en-US" sz="1050">
                <a:solidFill>
                  <a:srgbClr val="333333"/>
                </a:solidFill>
                <a:highlight>
                  <a:srgbClr val="FFFFFF"/>
                </a:highlight>
              </a:rPr>
              <a:t> for IT </a:t>
            </a:r>
            <a:endParaRPr sz="1050">
              <a:solidFill>
                <a:srgbClr val="333333"/>
              </a:solidFill>
              <a:highlight>
                <a:srgbClr val="FFFFFF"/>
              </a:highlight>
            </a:endParaRPr>
          </a:p>
          <a:p>
            <a:pPr indent="0" lvl="0" marL="0" rtl="0" algn="l">
              <a:spcBef>
                <a:spcPts val="0"/>
              </a:spcBef>
              <a:spcAft>
                <a:spcPts val="0"/>
              </a:spcAft>
              <a:buNone/>
            </a:pPr>
            <a:r>
              <a:rPr lang="en-US" sz="1050">
                <a:solidFill>
                  <a:srgbClr val="333333"/>
                </a:solidFill>
                <a:highlight>
                  <a:srgbClr val="FFFFFF"/>
                </a:highlight>
              </a:rPr>
              <a:t>		</a:t>
            </a:r>
            <a:r>
              <a:rPr lang="en-US" sz="1050">
                <a:solidFill>
                  <a:srgbClr val="333333"/>
                </a:solidFill>
                <a:highlight>
                  <a:srgbClr val="FFFFFF"/>
                </a:highlight>
              </a:rPr>
              <a:t>Separation</a:t>
            </a:r>
            <a:r>
              <a:rPr lang="en-US" sz="1050">
                <a:solidFill>
                  <a:srgbClr val="333333"/>
                </a:solidFill>
                <a:highlight>
                  <a:srgbClr val="FFFFFF"/>
                </a:highlight>
              </a:rPr>
              <a:t> by Faculty is our current method with content being locked (links visible but not accessible)  if a user does not have access. </a:t>
            </a:r>
            <a:endParaRPr sz="1050">
              <a:solidFill>
                <a:srgbClr val="333333"/>
              </a:solidFill>
              <a:highlight>
                <a:srgbClr val="FFFFFF"/>
              </a:highlight>
            </a:endParaRPr>
          </a:p>
          <a:p>
            <a:pPr indent="457200" lvl="0" marL="457200" rtl="0" algn="l">
              <a:spcBef>
                <a:spcPts val="0"/>
              </a:spcBef>
              <a:spcAft>
                <a:spcPts val="0"/>
              </a:spcAft>
              <a:buNone/>
            </a:pPr>
            <a:r>
              <a:rPr lang="en-US" sz="1050">
                <a:solidFill>
                  <a:srgbClr val="333333"/>
                </a:solidFill>
                <a:highlight>
                  <a:srgbClr val="FFFFFF"/>
                </a:highlight>
              </a:rPr>
              <a:t>This makes it secure but allows a person who does not have security access to know </a:t>
            </a:r>
            <a:r>
              <a:rPr lang="en-US" sz="1050">
                <a:solidFill>
                  <a:srgbClr val="333333"/>
                </a:solidFill>
                <a:highlight>
                  <a:srgbClr val="FFFFFF"/>
                </a:highlight>
              </a:rPr>
              <a:t>what clearances they should request more easily.</a:t>
            </a:r>
            <a:endParaRPr sz="1050">
              <a:solidFill>
                <a:srgbClr val="333333"/>
              </a:solidFill>
              <a:highlight>
                <a:srgbClr val="FFFFFF"/>
              </a:highlight>
            </a:endParaRPr>
          </a:p>
          <a:p>
            <a:pPr indent="457200" lvl="0" marL="457200" rtl="0" algn="l">
              <a:spcBef>
                <a:spcPts val="0"/>
              </a:spcBef>
              <a:spcAft>
                <a:spcPts val="0"/>
              </a:spcAft>
              <a:buNone/>
            </a:pPr>
            <a:r>
              <a:t/>
            </a:r>
            <a:endParaRPr sz="1050">
              <a:solidFill>
                <a:srgbClr val="333333"/>
              </a:solidFill>
              <a:highlight>
                <a:srgbClr val="FFFFFF"/>
              </a:highlight>
            </a:endParaRPr>
          </a:p>
          <a:p>
            <a:pPr indent="0" lvl="0" marL="457200" rtl="0" algn="l">
              <a:spcBef>
                <a:spcPts val="0"/>
              </a:spcBef>
              <a:spcAft>
                <a:spcPts val="0"/>
              </a:spcAft>
              <a:buNone/>
            </a:pPr>
            <a:r>
              <a:rPr lang="en-US" sz="1050">
                <a:solidFill>
                  <a:srgbClr val="333333"/>
                </a:solidFill>
                <a:highlight>
                  <a:srgbClr val="FFFFFF"/>
                </a:highlight>
              </a:rPr>
              <a:t>A review of what changes have been made and how to complete common tasks would be helpful as well as address design concerns </a:t>
            </a:r>
            <a:endParaRPr sz="1050">
              <a:solidFill>
                <a:srgbClr val="333333"/>
              </a:solidFill>
              <a:highlight>
                <a:srgbClr val="FFFFFF"/>
              </a:highlight>
            </a:endParaRPr>
          </a:p>
          <a:p>
            <a:pPr indent="0" lvl="0" marL="457200" rtl="0" algn="l">
              <a:spcBef>
                <a:spcPts val="0"/>
              </a:spcBef>
              <a:spcAft>
                <a:spcPts val="0"/>
              </a:spcAft>
              <a:buNone/>
            </a:pPr>
            <a:r>
              <a:t/>
            </a:r>
            <a:endParaRPr sz="1050">
              <a:solidFill>
                <a:srgbClr val="333333"/>
              </a:solidFill>
              <a:highlight>
                <a:srgbClr val="FFFFFF"/>
              </a:highlight>
            </a:endParaRPr>
          </a:p>
          <a:p>
            <a:pPr indent="0" lvl="0" marL="0" rtl="0" algn="l">
              <a:spcBef>
                <a:spcPts val="0"/>
              </a:spcBef>
              <a:spcAft>
                <a:spcPts val="0"/>
              </a:spcAft>
              <a:buNone/>
            </a:pPr>
            <a:r>
              <a:rPr lang="en-US" sz="1050">
                <a:solidFill>
                  <a:srgbClr val="333333"/>
                </a:solidFill>
                <a:highlight>
                  <a:srgbClr val="FFFFFF"/>
                </a:highlight>
              </a:rPr>
              <a:t>Structure is described in our diagrams</a:t>
            </a:r>
            <a:endParaRPr sz="1050">
              <a:solidFill>
                <a:srgbClr val="333333"/>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575d152af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575d152a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Process:</a:t>
            </a:r>
            <a:endParaRPr/>
          </a:p>
          <a:p>
            <a:pPr indent="0" lvl="0" marL="0" rtl="0" algn="l">
              <a:spcBef>
                <a:spcPts val="0"/>
              </a:spcBef>
              <a:spcAft>
                <a:spcPts val="0"/>
              </a:spcAft>
              <a:buNone/>
            </a:pPr>
            <a:r>
              <a:rPr lang="en-US"/>
              <a:t>	Individually we each came up with main categories and subcategories, these changed a couple times and caused a redesign or removal of drawings</a:t>
            </a:r>
            <a:endParaRPr/>
          </a:p>
          <a:p>
            <a:pPr indent="0" lvl="0" marL="0" rtl="0" algn="l">
              <a:spcBef>
                <a:spcPts val="0"/>
              </a:spcBef>
              <a:spcAft>
                <a:spcPts val="0"/>
              </a:spcAft>
              <a:buNone/>
            </a:pPr>
            <a:r>
              <a:rPr lang="en-US"/>
              <a:t>	Next we drew out the organization on a whiteboard, we discussed what we wanted and erased and changed items as </a:t>
            </a:r>
            <a:r>
              <a:rPr lang="en-US"/>
              <a:t>necessary</a:t>
            </a:r>
            <a:endParaRPr/>
          </a:p>
          <a:p>
            <a:pPr indent="0" lvl="0" marL="0" rtl="0" algn="l">
              <a:spcBef>
                <a:spcPts val="0"/>
              </a:spcBef>
              <a:spcAft>
                <a:spcPts val="0"/>
              </a:spcAft>
              <a:buNone/>
            </a:pPr>
            <a:r>
              <a:rPr lang="en-US"/>
              <a:t>	Then we finalized work and created generated diagrams</a:t>
            </a:r>
            <a:endParaRPr/>
          </a:p>
          <a:p>
            <a:pPr indent="0" lvl="0" marL="0" rtl="0" algn="l">
              <a:spcBef>
                <a:spcPts val="0"/>
              </a:spcBef>
              <a:spcAft>
                <a:spcPts val="0"/>
              </a:spcAft>
              <a:buNone/>
            </a:pPr>
            <a:r>
              <a:rPr lang="en-US"/>
              <a:t>This process allowed for removal of items easily and ensured the decisions were </a:t>
            </a:r>
            <a:r>
              <a:rPr lang="en-US"/>
              <a:t>thought</a:t>
            </a:r>
            <a:r>
              <a:rPr lang="en-US"/>
              <a:t> out and purposeful</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organized categories to try and create an easy to navigate and intuitive system as requested by Meigen.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575d152af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575d152a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Avery:</a:t>
            </a:r>
            <a:endParaRPr/>
          </a:p>
          <a:p>
            <a:pPr indent="0" lvl="0" marL="0" rtl="0" algn="l">
              <a:spcBef>
                <a:spcPts val="0"/>
              </a:spcBef>
              <a:spcAft>
                <a:spcPts val="0"/>
              </a:spcAft>
              <a:buNone/>
            </a:pPr>
            <a:r>
              <a:rPr lang="en-US"/>
              <a:t>Programs:</a:t>
            </a:r>
            <a:endParaRPr/>
          </a:p>
          <a:p>
            <a:pPr indent="0" lvl="0" marL="0" rtl="0" algn="l">
              <a:spcBef>
                <a:spcPts val="0"/>
              </a:spcBef>
              <a:spcAft>
                <a:spcPts val="0"/>
              </a:spcAft>
              <a:buNone/>
            </a:pPr>
            <a:r>
              <a:rPr lang="en-US"/>
              <a:t>	Each program has the same options, this allows consistency throughout the different programs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There will be side bars for navigation similar to the public site, with the implementation of drop downs if possible with the software for quicker navigation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Courses will be able to be searched through numerically, with options to jump to 100, 200, 300 etc level courses, this will list course info and have past profs separated by years with resources used.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For security in the courses portion of the site, security would be managed through program groups, each group would be able to see intended faculty content and committees </a:t>
            </a:r>
            <a:r>
              <a:rPr lang="en-US"/>
              <a:t>although</a:t>
            </a:r>
            <a:r>
              <a:rPr lang="en-US"/>
              <a:t> listed would only be accessible when the user is in the committee or has access to it.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The </a:t>
            </a:r>
            <a:r>
              <a:rPr lang="en-US"/>
              <a:t>separation</a:t>
            </a:r>
            <a:r>
              <a:rPr lang="en-US"/>
              <a:t> by faculty allows easy security management but also allows for easy access for faculty. This comes from Meigan wanting it to be easy to explain where to find content to other people, which is why we tried to keep </a:t>
            </a:r>
            <a:r>
              <a:rPr lang="en-US"/>
              <a:t>subheadings</a:t>
            </a:r>
            <a:r>
              <a:rPr lang="en-US"/>
              <a:t> low and intuitive and included navigation by side bars and sorting.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575d152af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575d152a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Mckenzie</a:t>
            </a:r>
            <a:endParaRPr b="1"/>
          </a:p>
          <a:p>
            <a:pPr indent="0" lvl="0" marL="0" rtl="0" algn="l">
              <a:spcBef>
                <a:spcPts val="0"/>
              </a:spcBef>
              <a:spcAft>
                <a:spcPts val="0"/>
              </a:spcAft>
              <a:buNone/>
            </a:pPr>
            <a:r>
              <a:rPr lang="en-US"/>
              <a:t>Faculty:</a:t>
            </a:r>
            <a:endParaRPr/>
          </a:p>
          <a:p>
            <a:pPr indent="0" lvl="0" marL="0" rtl="0" algn="l">
              <a:spcBef>
                <a:spcPts val="0"/>
              </a:spcBef>
              <a:spcAft>
                <a:spcPts val="0"/>
              </a:spcAft>
              <a:buNone/>
            </a:pPr>
            <a:r>
              <a:rPr lang="en-US"/>
              <a:t>	The Faculty page on the intranet will be similar to the one on the public page, a list of faculty members, their qualifications and contact information.</a:t>
            </a:r>
            <a:endParaRPr/>
          </a:p>
          <a:p>
            <a:pPr indent="0" lvl="0" marL="0" rtl="0" algn="l">
              <a:spcBef>
                <a:spcPts val="0"/>
              </a:spcBef>
              <a:spcAft>
                <a:spcPts val="0"/>
              </a:spcAft>
              <a:buNone/>
            </a:pPr>
            <a:r>
              <a:rPr lang="en-US"/>
              <a:t>	A search bar to skip to a person’s last name, will be implemented for easier searching and navigation through the page organization similar to the image above</a:t>
            </a:r>
            <a:endParaRPr/>
          </a:p>
          <a:p>
            <a:pPr indent="0" lvl="0" marL="0" rtl="0" algn="l">
              <a:spcBef>
                <a:spcPts val="0"/>
              </a:spcBef>
              <a:spcAft>
                <a:spcPts val="0"/>
              </a:spcAft>
              <a:buNone/>
            </a:pPr>
            <a:r>
              <a:rPr lang="en-US"/>
              <a:t>	This allows for the intuitive nature of navigation that Meigen requested and for consistency between the public and intranet sides</a:t>
            </a:r>
            <a:endParaRPr/>
          </a:p>
          <a:p>
            <a:pPr indent="0" lvl="0" marL="0" rtl="0" algn="l">
              <a:spcBef>
                <a:spcPts val="0"/>
              </a:spcBef>
              <a:spcAft>
                <a:spcPts val="0"/>
              </a:spcAft>
              <a:buNone/>
            </a:pPr>
            <a:r>
              <a:rPr lang="en-US"/>
              <a: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575d152af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575d152a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RENZ</a:t>
            </a:r>
            <a:endParaRPr b="1"/>
          </a:p>
          <a:p>
            <a:pPr indent="-298450" lvl="0" marL="457200" rtl="0" algn="l">
              <a:spcBef>
                <a:spcPts val="0"/>
              </a:spcBef>
              <a:spcAft>
                <a:spcPts val="0"/>
              </a:spcAft>
              <a:buSzPts val="1100"/>
              <a:buChar char="●"/>
            </a:pPr>
            <a:r>
              <a:rPr lang="en-US"/>
              <a:t>In milestone 2, our group had decided to remove this page from the public mainly because its content didn’t seem to be </a:t>
            </a:r>
            <a:r>
              <a:rPr lang="en-US"/>
              <a:t>necessary </a:t>
            </a:r>
            <a:endParaRPr/>
          </a:p>
          <a:p>
            <a:pPr indent="-298450" lvl="1" marL="914400" rtl="0" algn="l">
              <a:spcBef>
                <a:spcPts val="0"/>
              </a:spcBef>
              <a:spcAft>
                <a:spcPts val="0"/>
              </a:spcAft>
              <a:buSzPts val="1100"/>
              <a:buChar char="○"/>
            </a:pPr>
            <a:r>
              <a:rPr lang="en-US"/>
              <a:t>but as of this milestone, we decided that the content is still needed to be included on the public site, with the implementation of the reorganization</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US"/>
              <a:t>The proposed content strategy</a:t>
            </a:r>
            <a:endParaRPr/>
          </a:p>
          <a:p>
            <a:pPr indent="-298450" lvl="1" marL="914400" rtl="0" algn="l">
              <a:spcBef>
                <a:spcPts val="0"/>
              </a:spcBef>
              <a:spcAft>
                <a:spcPts val="0"/>
              </a:spcAft>
              <a:buSzPts val="1100"/>
              <a:buChar char="○"/>
            </a:pPr>
            <a:r>
              <a:rPr lang="en-US"/>
              <a:t>Content model</a:t>
            </a:r>
            <a:endParaRPr/>
          </a:p>
          <a:p>
            <a:pPr indent="-298450" lvl="2" marL="1371600" rtl="0" algn="l">
              <a:spcBef>
                <a:spcPts val="0"/>
              </a:spcBef>
              <a:spcAft>
                <a:spcPts val="0"/>
              </a:spcAft>
              <a:buClr>
                <a:schemeClr val="dk1"/>
              </a:buClr>
              <a:buSzPts val="1100"/>
              <a:buChar char="■"/>
            </a:pPr>
            <a:r>
              <a:rPr lang="en-US">
                <a:solidFill>
                  <a:schemeClr val="dk1"/>
                </a:solidFill>
              </a:rPr>
              <a:t>Basically have the page be its own main source instead of fully relying on other pages — making the page more necessary and again the overall website more user friendly and less confusing</a:t>
            </a:r>
            <a:endParaRPr>
              <a:solidFill>
                <a:schemeClr val="dk1"/>
              </a:solidFill>
            </a:endParaRPr>
          </a:p>
          <a:p>
            <a:pPr indent="-298450" lvl="2" marL="1371600" rtl="0" algn="l">
              <a:spcBef>
                <a:spcPts val="0"/>
              </a:spcBef>
              <a:spcAft>
                <a:spcPts val="0"/>
              </a:spcAft>
              <a:buClr>
                <a:schemeClr val="dk1"/>
              </a:buClr>
              <a:buSzPts val="1100"/>
              <a:buChar char="■"/>
            </a:pPr>
            <a:r>
              <a:rPr lang="en-US">
                <a:solidFill>
                  <a:schemeClr val="dk1"/>
                </a:solidFill>
              </a:rPr>
              <a:t>Will lay out all the different programs in a grid like form that will have links to the faculty members with specific research interests in the associated field</a:t>
            </a:r>
            <a:endParaRPr>
              <a:solidFill>
                <a:schemeClr val="dk1"/>
              </a:solidFill>
            </a:endParaRPr>
          </a:p>
          <a:p>
            <a:pPr indent="-298450" lvl="2" marL="1371600" rtl="0" algn="l">
              <a:spcBef>
                <a:spcPts val="0"/>
              </a:spcBef>
              <a:spcAft>
                <a:spcPts val="0"/>
              </a:spcAft>
              <a:buClr>
                <a:schemeClr val="dk1"/>
              </a:buClr>
              <a:buSzPts val="1100"/>
              <a:buChar char="■"/>
            </a:pPr>
            <a:r>
              <a:rPr lang="en-US">
                <a:solidFill>
                  <a:schemeClr val="dk1"/>
                </a:solidFill>
              </a:rPr>
              <a:t>It will be searchable, either by keyword or by the program</a:t>
            </a:r>
            <a:endParaRPr>
              <a:solidFill>
                <a:schemeClr val="dk1"/>
              </a:solidFill>
            </a:endParaRPr>
          </a:p>
          <a:p>
            <a:pPr indent="0" lvl="0" marL="0" rtl="0" algn="l">
              <a:spcBef>
                <a:spcPts val="0"/>
              </a:spcBef>
              <a:spcAft>
                <a:spcPts val="0"/>
              </a:spcAft>
              <a:buNone/>
            </a:pPr>
            <a:r>
              <a:rPr lang="en-US"/>
              <a:t>	</a:t>
            </a:r>
            <a:endParaRPr/>
          </a:p>
          <a:p>
            <a:pPr indent="-298450" lvl="1" marL="914400" rtl="0" algn="l">
              <a:spcBef>
                <a:spcPts val="0"/>
              </a:spcBef>
              <a:spcAft>
                <a:spcPts val="0"/>
              </a:spcAft>
              <a:buSzPts val="1100"/>
              <a:buChar char="○"/>
            </a:pPr>
            <a:r>
              <a:rPr lang="en-US"/>
              <a:t>Navigation </a:t>
            </a:r>
            <a:r>
              <a:rPr lang="en-US"/>
              <a:t>structure</a:t>
            </a:r>
            <a:r>
              <a:rPr lang="en-US"/>
              <a:t>:</a:t>
            </a:r>
            <a:endParaRPr/>
          </a:p>
          <a:p>
            <a:pPr indent="-298450" lvl="2" marL="1371600" rtl="0" algn="l">
              <a:spcBef>
                <a:spcPts val="0"/>
              </a:spcBef>
              <a:spcAft>
                <a:spcPts val="0"/>
              </a:spcAft>
              <a:buSzPts val="1100"/>
              <a:buChar char="■"/>
            </a:pPr>
            <a:r>
              <a:rPr lang="en-US"/>
              <a:t>Aside from the page having its own informative navigational structure</a:t>
            </a:r>
            <a:endParaRPr/>
          </a:p>
          <a:p>
            <a:pPr indent="-298450" lvl="2" marL="1371600" rtl="0" algn="l">
              <a:spcBef>
                <a:spcPts val="0"/>
              </a:spcBef>
              <a:spcAft>
                <a:spcPts val="0"/>
              </a:spcAft>
              <a:buSzPts val="1100"/>
              <a:buChar char="■"/>
            </a:pPr>
            <a:r>
              <a:rPr lang="en-US"/>
              <a:t>It will still be included in the current side navigation bar for quicker access, having a </a:t>
            </a:r>
            <a:r>
              <a:rPr lang="en-US"/>
              <a:t>hierarchical</a:t>
            </a:r>
            <a:r>
              <a:rPr lang="en-US"/>
              <a:t> structure with the drop down containing the links to the faculty members with specific research interests in the associated fields as mentioned before</a:t>
            </a:r>
            <a:endParaRPr/>
          </a:p>
          <a:p>
            <a:pPr indent="-298450" lvl="2" marL="1371600" rtl="0" algn="l">
              <a:spcBef>
                <a:spcPts val="0"/>
              </a:spcBef>
              <a:spcAft>
                <a:spcPts val="0"/>
              </a:spcAft>
              <a:buSzPts val="1100"/>
              <a:buChar char="■"/>
            </a:pPr>
            <a:r>
              <a:rPr lang="en-US"/>
              <a:t>Research will be available to all staff, regardless of security to promote collaboration. Easy to navigate is key which is why the search function and categories are included.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575d152af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575d152a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Jiahao Li</a:t>
            </a:r>
            <a:endParaRPr b="1"/>
          </a:p>
          <a:p>
            <a:pPr indent="0" lvl="0" marL="0" rtl="0" algn="l">
              <a:spcBef>
                <a:spcPts val="0"/>
              </a:spcBef>
              <a:spcAft>
                <a:spcPts val="0"/>
              </a:spcAft>
              <a:buNone/>
            </a:pPr>
            <a:r>
              <a:rPr lang="en-US"/>
              <a:t>Forms:</a:t>
            </a:r>
            <a:endParaRPr/>
          </a:p>
          <a:p>
            <a:pPr indent="0" lvl="0" marL="0" rtl="0" algn="l">
              <a:spcBef>
                <a:spcPts val="0"/>
              </a:spcBef>
              <a:spcAft>
                <a:spcPts val="0"/>
              </a:spcAft>
              <a:buNone/>
            </a:pPr>
            <a:r>
              <a:rPr lang="en-US"/>
              <a:t>Inside the Forms section, a searchable keyword list will be provided. Also the results of searching are registration forms, applications forms, Events forms and faculty forms. For registration, there are registration form of all programs. For applications, there are course creation, course override and major selection. For events/activities, we added this section if needed means we think that the public site does not provide kind of forms of events. For faculty, there are new hire forms and other faculty forms.</a:t>
            </a:r>
            <a:endParaRPr/>
          </a:p>
          <a:p>
            <a:pPr indent="0" lvl="0" marL="0" rtl="0" algn="l">
              <a:spcBef>
                <a:spcPts val="0"/>
              </a:spcBef>
              <a:spcAft>
                <a:spcPts val="0"/>
              </a:spcAft>
              <a:buNone/>
            </a:pPr>
            <a:r>
              <a:rPr lang="en-US"/>
              <a:t>  The reason why we did that…</a:t>
            </a:r>
            <a:endParaRPr/>
          </a:p>
          <a:p>
            <a:pPr indent="-298450" lvl="0" marL="457200" rtl="0" algn="l">
              <a:spcBef>
                <a:spcPts val="0"/>
              </a:spcBef>
              <a:spcAft>
                <a:spcPts val="0"/>
              </a:spcAft>
              <a:buSzPts val="1100"/>
              <a:buChar char="●"/>
            </a:pPr>
            <a:r>
              <a:rPr lang="en-US"/>
              <a:t>The search by keyword and having categories to select make the forms more searchable, this makes it easier to find and explain where forms are to others as Meigen mentioned would be helpful.</a:t>
            </a:r>
            <a:endParaRPr/>
          </a:p>
          <a:p>
            <a:pPr indent="-298450" lvl="0" marL="457200" rtl="0" algn="l">
              <a:spcBef>
                <a:spcPts val="0"/>
              </a:spcBef>
              <a:spcAft>
                <a:spcPts val="0"/>
              </a:spcAft>
              <a:buSzPts val="1100"/>
              <a:buChar char="●"/>
            </a:pPr>
            <a:r>
              <a:rPr lang="en-US"/>
              <a:t>The system would be similar to the research page to ensure the system is easy to learn and use</a:t>
            </a:r>
            <a:endParaRPr/>
          </a:p>
          <a:p>
            <a:pPr indent="-298450" lvl="0" marL="457200" rtl="0" algn="l">
              <a:spcBef>
                <a:spcPts val="0"/>
              </a:spcBef>
              <a:spcAft>
                <a:spcPts val="0"/>
              </a:spcAft>
              <a:buSzPts val="1100"/>
              <a:buChar char="●"/>
            </a:pPr>
            <a:r>
              <a:rPr lang="en-US"/>
              <a:t>Currently we have forms for registration and applications, this would generally be used by academic advisors and admin staff</a:t>
            </a:r>
            <a:endParaRPr/>
          </a:p>
          <a:p>
            <a:pPr indent="-298450" lvl="0" marL="457200" rtl="0" algn="l">
              <a:spcBef>
                <a:spcPts val="0"/>
              </a:spcBef>
              <a:spcAft>
                <a:spcPts val="0"/>
              </a:spcAft>
              <a:buSzPts val="1100"/>
              <a:buChar char="●"/>
            </a:pPr>
            <a:r>
              <a:rPr lang="en-US"/>
              <a:t>Then we have faculty forms which could include the New Hire forms for example and other faculty specific forms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575d152af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575d152a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JINKAI</a:t>
            </a:r>
            <a:endParaRPr b="1"/>
          </a:p>
          <a:p>
            <a:pPr indent="0" lvl="0" marL="0" rtl="0" algn="l">
              <a:spcBef>
                <a:spcPts val="0"/>
              </a:spcBef>
              <a:spcAft>
                <a:spcPts val="0"/>
              </a:spcAft>
              <a:buNone/>
            </a:pPr>
            <a:r>
              <a:rPr lang="en-US"/>
              <a:t>Info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US"/>
              <a:t>When moving mouse on each corresponding tag, a sidebar will pop up showing information for navigating.</a:t>
            </a:r>
            <a:endParaRPr/>
          </a:p>
          <a:p>
            <a:pPr indent="-298450" lvl="0" marL="457200" rtl="0" algn="l">
              <a:spcBef>
                <a:spcPts val="0"/>
              </a:spcBef>
              <a:spcAft>
                <a:spcPts val="0"/>
              </a:spcAft>
              <a:buSzPts val="1100"/>
              <a:buChar char="●"/>
            </a:pPr>
            <a:r>
              <a:rPr lang="en-US"/>
              <a:t>Admission and graduation tag illustrates basic information about Engineering programs for faculty. </a:t>
            </a:r>
            <a:endParaRPr/>
          </a:p>
          <a:p>
            <a:pPr indent="-298450" lvl="0" marL="457200" rtl="0" algn="l">
              <a:spcBef>
                <a:spcPts val="0"/>
              </a:spcBef>
              <a:spcAft>
                <a:spcPts val="0"/>
              </a:spcAft>
              <a:buSzPts val="1100"/>
              <a:buChar char="●"/>
            </a:pPr>
            <a:r>
              <a:rPr lang="en-US"/>
              <a:t>Events can be sorted by date, for example, the latest one will be shown in the front. </a:t>
            </a:r>
            <a:endParaRPr/>
          </a:p>
          <a:p>
            <a:pPr indent="-298450" lvl="0" marL="457200" rtl="0" algn="l">
              <a:spcBef>
                <a:spcPts val="0"/>
              </a:spcBef>
              <a:spcAft>
                <a:spcPts val="0"/>
              </a:spcAft>
              <a:buSzPts val="1100"/>
              <a:buChar char="●"/>
            </a:pPr>
            <a:r>
              <a:rPr lang="en-US"/>
              <a:t>And for having any issues related to technical matter or educational problems, contact bar is </a:t>
            </a:r>
            <a:r>
              <a:rPr lang="en-US"/>
              <a:t>accessible</a:t>
            </a:r>
            <a:r>
              <a:rPr lang="en-US"/>
              <a:t> for faculty to reach each department.</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US"/>
              <a:t>The contents of New Hire could just be a section in forms, however additional information and training could be provided using this separate link.</a:t>
            </a:r>
            <a:endParaRPr/>
          </a:p>
          <a:p>
            <a:pPr indent="-298450" lvl="0" marL="457200" rtl="0" algn="l">
              <a:spcBef>
                <a:spcPts val="0"/>
              </a:spcBef>
              <a:spcAft>
                <a:spcPts val="0"/>
              </a:spcAft>
              <a:buSzPts val="1100"/>
              <a:buChar char="●"/>
            </a:pPr>
            <a:r>
              <a:rPr lang="en-US"/>
              <a:t>This is an area to display information that may hinder or have </a:t>
            </a:r>
            <a:r>
              <a:rPr lang="en-US"/>
              <a:t>difficult</a:t>
            </a:r>
            <a:r>
              <a:rPr lang="en-US"/>
              <a:t> navigation under other categories, this is to ensure the ease of use of the intranet for faculty and staff such as Meigen. Additional items could be added as necessary.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Our biggest issue with this milestone was being unable to access the intranet site and see exactly what’s there in order to flesh-out our plans. However we do understand why we couldn’t access it and worked accordingly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Other than learning how to work with rough outlines of the data provided on the intranet side, we continued to learn how to work around and with each others’ schedules </a:t>
            </a:r>
            <a:r>
              <a:rPr lang="en-US"/>
              <a:t>especially</a:t>
            </a:r>
            <a:r>
              <a:rPr lang="en-US"/>
              <a:t> with it being midterm season currently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One of the biggest things to take away is to talk early and often.  This way people who may not be present are still in the loop and can contribute ideas others may have missed.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Needing help might be a bad way to word it, but access to the intranet would have been nice with this milestone, not knowing what was there helped generate ideas we may have ignored if we had an idea of what already existed.</a:t>
            </a:r>
            <a:endParaRPr/>
          </a:p>
        </p:txBody>
      </p:sp>
      <p:sp>
        <p:nvSpPr>
          <p:cNvPr id="139" name="Google Shape;13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marR="0" rtl="0" algn="ctr">
              <a:lnSpc>
                <a:spcPct val="90000"/>
              </a:lnSpc>
              <a:spcBef>
                <a:spcPts val="0"/>
              </a:spcBef>
              <a:spcAft>
                <a:spcPts val="0"/>
              </a:spcAft>
              <a:buSzPts val="1400"/>
              <a:buNone/>
              <a:defRPr b="0" i="0" sz="60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67" name="Shape 67"/>
        <p:cNvGrpSpPr/>
        <p:nvPr/>
      </p:nvGrpSpPr>
      <p:grpSpPr>
        <a:xfrm>
          <a:off x="0" y="0"/>
          <a:ext cx="0" cy="0"/>
          <a:chOff x="0" y="0"/>
          <a:chExt cx="0" cy="0"/>
        </a:xfrm>
      </p:grpSpPr>
      <p:sp>
        <p:nvSpPr>
          <p:cNvPr id="68" name="Google Shape;68;p11"/>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69" name="Google Shape;69;p1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0" name="Google Shape;70;p1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4" name="Shape 74"/>
        <p:cNvGrpSpPr/>
        <p:nvPr/>
      </p:nvGrpSpPr>
      <p:grpSpPr>
        <a:xfrm>
          <a:off x="0" y="0"/>
          <a:ext cx="0" cy="0"/>
          <a:chOff x="0" y="0"/>
          <a:chExt cx="0" cy="0"/>
        </a:xfrm>
      </p:grpSpPr>
      <p:sp>
        <p:nvSpPr>
          <p:cNvPr id="75" name="Google Shape;75;p1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SzPts val="1400"/>
              <a:buNone/>
              <a:defRPr b="0" i="0" sz="60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6" name="Google Shape;76;p1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9" name="Google Shape;19;p3"/>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3" name="Shape 23"/>
        <p:cNvGrpSpPr/>
        <p:nvPr/>
      </p:nvGrpSpPr>
      <p:grpSpPr>
        <a:xfrm>
          <a:off x="0" y="0"/>
          <a:ext cx="0" cy="0"/>
          <a:chOff x="0" y="0"/>
          <a:chExt cx="0" cy="0"/>
        </a:xfrm>
      </p:grpSpPr>
      <p:sp>
        <p:nvSpPr>
          <p:cNvPr id="24" name="Google Shape;24;p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5" name="Google Shape;25;p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1" name="Google Shape;31;p5"/>
          <p:cNvSpPr txBox="1"/>
          <p:nvPr>
            <p:ph idx="1" type="body"/>
          </p:nvPr>
        </p:nvSpPr>
        <p:spPr>
          <a:xfrm rot="5400000">
            <a:off x="3920332" y="-1256506"/>
            <a:ext cx="4351337" cy="105156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Google Shape;32;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 name="Google Shape;33;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35" name="Shape 35"/>
        <p:cNvGrpSpPr/>
        <p:nvPr/>
      </p:nvGrpSpPr>
      <p:grpSpPr>
        <a:xfrm>
          <a:off x="0" y="0"/>
          <a:ext cx="0" cy="0"/>
          <a:chOff x="0" y="0"/>
          <a:chExt cx="0" cy="0"/>
        </a:xfrm>
      </p:grpSpPr>
      <p:sp>
        <p:nvSpPr>
          <p:cNvPr id="36" name="Google Shape;36;p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SzPts val="1400"/>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7" name="Google Shape;37;p6"/>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38" name="Google Shape;38;p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39" name="Google Shape;39;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0" name="Google Shape;40;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 name="Google Shape;41;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42" name="Shape 42"/>
        <p:cNvGrpSpPr/>
        <p:nvPr/>
      </p:nvGrpSpPr>
      <p:grpSpPr>
        <a:xfrm>
          <a:off x="0" y="0"/>
          <a:ext cx="0" cy="0"/>
          <a:chOff x="0" y="0"/>
          <a:chExt cx="0" cy="0"/>
        </a:xfrm>
      </p:grpSpPr>
      <p:sp>
        <p:nvSpPr>
          <p:cNvPr id="43" name="Google Shape;43;p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SzPts val="1400"/>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44" name="Google Shape;44;p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5" name="Google Shape;45;p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9" name="Shape 49"/>
        <p:cNvGrpSpPr/>
        <p:nvPr/>
      </p:nvGrpSpPr>
      <p:grpSpPr>
        <a:xfrm>
          <a:off x="0" y="0"/>
          <a:ext cx="0" cy="0"/>
          <a:chOff x="0" y="0"/>
          <a:chExt cx="0" cy="0"/>
        </a:xfrm>
      </p:grpSpPr>
      <p:sp>
        <p:nvSpPr>
          <p:cNvPr id="50" name="Google Shape;50;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1" name="Google Shape;51;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3" name="Shape 53"/>
        <p:cNvGrpSpPr/>
        <p:nvPr/>
      </p:nvGrpSpPr>
      <p:grpSpPr>
        <a:xfrm>
          <a:off x="0" y="0"/>
          <a:ext cx="0" cy="0"/>
          <a:chOff x="0" y="0"/>
          <a:chExt cx="0" cy="0"/>
        </a:xfrm>
      </p:grpSpPr>
      <p:sp>
        <p:nvSpPr>
          <p:cNvPr id="54" name="Google Shape;54;p9"/>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55" name="Google Shape;55;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8" name="Shape 58"/>
        <p:cNvGrpSpPr/>
        <p:nvPr/>
      </p:nvGrpSpPr>
      <p:grpSpPr>
        <a:xfrm>
          <a:off x="0" y="0"/>
          <a:ext cx="0" cy="0"/>
          <a:chOff x="0" y="0"/>
          <a:chExt cx="0" cy="0"/>
        </a:xfrm>
      </p:grpSpPr>
      <p:sp>
        <p:nvSpPr>
          <p:cNvPr id="59" name="Google Shape;59;p1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60" name="Google Shape;60;p1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61" name="Google Shape;61;p1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2" name="Google Shape;62;p1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63" name="Google Shape;63;p1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4" name="Google Shape;6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5" name="Google Shape;6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5D0D0"/>
            </a:gs>
            <a:gs pos="100000">
              <a:srgbClr val="D96868"/>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 name="Google Shape;7;p1"/>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jpg"/><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2"/>
            <a:ext cx="9144000" cy="23876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6000"/>
              <a:buFont typeface="Calibri"/>
              <a:buNone/>
            </a:pPr>
            <a:r>
              <a:rPr b="0" i="0" lang="en-US" sz="6000" u="none" cap="none" strike="noStrike">
                <a:solidFill>
                  <a:schemeClr val="dk1"/>
                </a:solidFill>
                <a:latin typeface="Calibri"/>
                <a:ea typeface="Calibri"/>
                <a:cs typeface="Calibri"/>
                <a:sym typeface="Calibri"/>
              </a:rPr>
              <a:t>ENSE 374, Milestone 3</a:t>
            </a:r>
            <a:endParaRPr/>
          </a:p>
        </p:txBody>
      </p:sp>
      <p:sp>
        <p:nvSpPr>
          <p:cNvPr id="85" name="Google Shape;85;p13"/>
          <p:cNvSpPr txBox="1"/>
          <p:nvPr>
            <p:ph idx="1" type="subTitle"/>
          </p:nvPr>
        </p:nvSpPr>
        <p:spPr>
          <a:xfrm>
            <a:off x="1524000" y="3602037"/>
            <a:ext cx="9144000" cy="1655762"/>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400"/>
              <a:buFont typeface="Arial"/>
              <a:buNone/>
            </a:pPr>
            <a:r>
              <a:rPr lang="en-US"/>
              <a:t>Software Group B</a:t>
            </a:r>
            <a:endParaRPr/>
          </a:p>
          <a:p>
            <a:pPr indent="0" lvl="0" marL="0" marR="0" rtl="0" algn="ctr">
              <a:lnSpc>
                <a:spcPct val="90000"/>
              </a:lnSpc>
              <a:spcBef>
                <a:spcPts val="1000"/>
              </a:spcBef>
              <a:spcAft>
                <a:spcPts val="0"/>
              </a:spcAft>
              <a:buClr>
                <a:schemeClr val="dk1"/>
              </a:buClr>
              <a:buSzPts val="2400"/>
              <a:buFont typeface="Arial"/>
              <a:buNone/>
            </a:pPr>
            <a:r>
              <a:rPr lang="en-US"/>
              <a:t>Avery, Nic, Jinkai, Jiahao, Renz, Mckenzie</a:t>
            </a:r>
            <a:endParaRPr/>
          </a:p>
          <a:p>
            <a:pPr indent="0" lvl="0" marL="0" marR="0" rtl="0" algn="ctr">
              <a:lnSpc>
                <a:spcPct val="90000"/>
              </a:lnSpc>
              <a:spcBef>
                <a:spcPts val="1000"/>
              </a:spcBef>
              <a:spcAft>
                <a:spcPts val="0"/>
              </a:spcAft>
              <a:buClr>
                <a:schemeClr val="dk1"/>
              </a:buClr>
              <a:buSzPts val="2400"/>
              <a:buFont typeface="Arial"/>
              <a:buNone/>
            </a:pPr>
            <a:r>
              <a:rPr lang="en-US"/>
              <a:t>October 30, 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720300" y="2290850"/>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Questions?</a:t>
            </a:r>
            <a:endParaRPr/>
          </a:p>
        </p:txBody>
      </p:sp>
      <p:sp>
        <p:nvSpPr>
          <p:cNvPr id="148" name="Google Shape;148;p22"/>
          <p:cNvSpPr txBox="1"/>
          <p:nvPr>
            <p:ph idx="1" type="body"/>
          </p:nvPr>
        </p:nvSpPr>
        <p:spPr>
          <a:xfrm flipH="1" rot="10800000">
            <a:off x="10650525" y="6176850"/>
            <a:ext cx="703200" cy="386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4"/>
          <p:cNvSpPr txBox="1"/>
          <p:nvPr>
            <p:ph type="title"/>
          </p:nvPr>
        </p:nvSpPr>
        <p:spPr>
          <a:xfrm>
            <a:off x="0" y="-23707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a:t>Intro</a:t>
            </a:r>
            <a:endParaRPr b="1"/>
          </a:p>
        </p:txBody>
      </p:sp>
      <p:sp>
        <p:nvSpPr>
          <p:cNvPr id="91" name="Google Shape;91;p14"/>
          <p:cNvSpPr txBox="1"/>
          <p:nvPr>
            <p:ph idx="1" type="body"/>
          </p:nvPr>
        </p:nvSpPr>
        <p:spPr>
          <a:xfrm>
            <a:off x="0" y="417750"/>
            <a:ext cx="10515600" cy="5683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2500" u="sng"/>
              <a:t>Substance:</a:t>
            </a:r>
            <a:endParaRPr sz="2500" u="sng"/>
          </a:p>
          <a:p>
            <a:pPr indent="-387350" lvl="0" marL="457200" rtl="0" algn="l">
              <a:spcBef>
                <a:spcPts val="1000"/>
              </a:spcBef>
              <a:spcAft>
                <a:spcPts val="0"/>
              </a:spcAft>
              <a:buSzPts val="2500"/>
              <a:buChar char="•"/>
            </a:pPr>
            <a:r>
              <a:rPr lang="en-US" sz="2500"/>
              <a:t>Content intended for Faculty &amp; Staff</a:t>
            </a:r>
            <a:endParaRPr sz="2500"/>
          </a:p>
          <a:p>
            <a:pPr indent="-387350" lvl="0" marL="457200" rtl="0" algn="l">
              <a:spcBef>
                <a:spcPts val="0"/>
              </a:spcBef>
              <a:spcAft>
                <a:spcPts val="0"/>
              </a:spcAft>
              <a:buSzPts val="2500"/>
              <a:buChar char="•"/>
            </a:pPr>
            <a:r>
              <a:rPr lang="en-US" sz="2500"/>
              <a:t>Forms, research, </a:t>
            </a:r>
            <a:r>
              <a:rPr lang="en-US" sz="2500"/>
              <a:t>committees</a:t>
            </a:r>
            <a:r>
              <a:rPr lang="en-US" sz="2500"/>
              <a:t>, events/meetings, courses</a:t>
            </a:r>
            <a:endParaRPr sz="2500"/>
          </a:p>
          <a:p>
            <a:pPr indent="0" lvl="0" marL="0" rtl="0" algn="l">
              <a:spcBef>
                <a:spcPts val="1000"/>
              </a:spcBef>
              <a:spcAft>
                <a:spcPts val="0"/>
              </a:spcAft>
              <a:buNone/>
            </a:pPr>
            <a:r>
              <a:rPr lang="en-US" sz="2500" u="sng"/>
              <a:t>Structure:</a:t>
            </a:r>
            <a:endParaRPr sz="2500" u="sng"/>
          </a:p>
          <a:p>
            <a:pPr indent="-387350" lvl="0" marL="457200" rtl="0" algn="l">
              <a:spcBef>
                <a:spcPts val="1000"/>
              </a:spcBef>
              <a:spcAft>
                <a:spcPts val="0"/>
              </a:spcAft>
              <a:buSzPts val="2500"/>
              <a:buChar char="•"/>
            </a:pPr>
            <a:r>
              <a:rPr lang="en-US" sz="2500"/>
              <a:t>The intranet will be organized into the main categories listed</a:t>
            </a:r>
            <a:endParaRPr sz="2500"/>
          </a:p>
          <a:p>
            <a:pPr indent="-387350" lvl="0" marL="457200" rtl="0" algn="l">
              <a:spcBef>
                <a:spcPts val="0"/>
              </a:spcBef>
              <a:spcAft>
                <a:spcPts val="0"/>
              </a:spcAft>
              <a:buSzPts val="2500"/>
              <a:buChar char="•"/>
            </a:pPr>
            <a:r>
              <a:rPr lang="en-US" sz="2500"/>
              <a:t>Priority will be on easy navigation and frequently used processes</a:t>
            </a:r>
            <a:endParaRPr sz="2500"/>
          </a:p>
          <a:p>
            <a:pPr indent="0" lvl="0" marL="0" rtl="0" algn="l">
              <a:spcBef>
                <a:spcPts val="1000"/>
              </a:spcBef>
              <a:spcAft>
                <a:spcPts val="0"/>
              </a:spcAft>
              <a:buNone/>
            </a:pPr>
            <a:r>
              <a:rPr lang="en-US" sz="2500" u="sng"/>
              <a:t>Workflow:</a:t>
            </a:r>
            <a:endParaRPr sz="2500" u="sng"/>
          </a:p>
          <a:p>
            <a:pPr indent="-387350" lvl="0" marL="457200" rtl="0" algn="l">
              <a:spcBef>
                <a:spcPts val="1000"/>
              </a:spcBef>
              <a:spcAft>
                <a:spcPts val="0"/>
              </a:spcAft>
              <a:buSzPts val="2500"/>
              <a:buChar char="•"/>
            </a:pPr>
            <a:r>
              <a:rPr lang="en-US" sz="2500"/>
              <a:t>Separation</a:t>
            </a:r>
            <a:r>
              <a:rPr lang="en-US" sz="2500"/>
              <a:t> by faculty (&amp; </a:t>
            </a:r>
            <a:r>
              <a:rPr lang="en-US" sz="2500"/>
              <a:t>committees</a:t>
            </a:r>
            <a:r>
              <a:rPr lang="en-US" sz="2500"/>
              <a:t> if needed)</a:t>
            </a:r>
            <a:endParaRPr sz="2500"/>
          </a:p>
          <a:p>
            <a:pPr indent="-387350" lvl="0" marL="457200" rtl="0" algn="l">
              <a:spcBef>
                <a:spcPts val="0"/>
              </a:spcBef>
              <a:spcAft>
                <a:spcPts val="0"/>
              </a:spcAft>
              <a:buSzPts val="2500"/>
              <a:buChar char="•"/>
            </a:pPr>
            <a:r>
              <a:rPr lang="en-US" sz="2500"/>
              <a:t>Ability to search, ability to search subsections</a:t>
            </a:r>
            <a:endParaRPr sz="2500"/>
          </a:p>
          <a:p>
            <a:pPr indent="-387350" lvl="0" marL="457200" rtl="0" algn="l">
              <a:spcBef>
                <a:spcPts val="0"/>
              </a:spcBef>
              <a:spcAft>
                <a:spcPts val="0"/>
              </a:spcAft>
              <a:buSzPts val="2500"/>
              <a:buChar char="•"/>
            </a:pPr>
            <a:r>
              <a:rPr lang="en-US" sz="2500"/>
              <a:t>Dropdowns vs side bars</a:t>
            </a:r>
            <a:endParaRPr sz="2500"/>
          </a:p>
          <a:p>
            <a:pPr indent="0" lvl="0" marL="0" rtl="0" algn="l">
              <a:spcBef>
                <a:spcPts val="1000"/>
              </a:spcBef>
              <a:spcAft>
                <a:spcPts val="0"/>
              </a:spcAft>
              <a:buNone/>
            </a:pPr>
            <a:r>
              <a:rPr lang="en-US" sz="2500" u="sng"/>
              <a:t>Governance:</a:t>
            </a:r>
            <a:endParaRPr sz="2500" u="sng"/>
          </a:p>
          <a:p>
            <a:pPr indent="-387350" lvl="0" marL="457200" rtl="0" algn="l">
              <a:spcBef>
                <a:spcPts val="1000"/>
              </a:spcBef>
              <a:spcAft>
                <a:spcPts val="0"/>
              </a:spcAft>
              <a:buSzPts val="2500"/>
              <a:buChar char="•"/>
            </a:pPr>
            <a:r>
              <a:rPr lang="en-US" sz="2500"/>
              <a:t>Archival of old forms</a:t>
            </a:r>
            <a:endParaRPr sz="2500"/>
          </a:p>
          <a:p>
            <a:pPr indent="-387350" lvl="0" marL="457200" rtl="0" algn="l">
              <a:spcBef>
                <a:spcPts val="0"/>
              </a:spcBef>
              <a:spcAft>
                <a:spcPts val="0"/>
              </a:spcAft>
              <a:buSzPts val="2500"/>
              <a:buChar char="•"/>
            </a:pPr>
            <a:r>
              <a:rPr lang="en-US" sz="2500"/>
              <a:t>Security - who gets access to what</a:t>
            </a:r>
            <a:endParaRPr sz="2500"/>
          </a:p>
          <a:p>
            <a:pPr indent="-387350" lvl="0" marL="457200" rtl="0" algn="l">
              <a:spcBef>
                <a:spcPts val="0"/>
              </a:spcBef>
              <a:spcAft>
                <a:spcPts val="0"/>
              </a:spcAft>
              <a:buSzPts val="2500"/>
              <a:buChar char="•"/>
            </a:pPr>
            <a:r>
              <a:rPr lang="en-US" sz="2500"/>
              <a:t>Make sure changes go </a:t>
            </a:r>
            <a:r>
              <a:rPr lang="en-US" sz="2500"/>
              <a:t>over well</a:t>
            </a:r>
            <a:r>
              <a:rPr lang="en-US" sz="2500"/>
              <a:t> after implementation</a:t>
            </a:r>
            <a:endParaRPr sz="2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5"/>
          <p:cNvSpPr txBox="1"/>
          <p:nvPr>
            <p:ph type="title"/>
          </p:nvPr>
        </p:nvSpPr>
        <p:spPr>
          <a:xfrm>
            <a:off x="0" y="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a:t>Process</a:t>
            </a:r>
            <a:endParaRPr b="1"/>
          </a:p>
        </p:txBody>
      </p:sp>
      <p:sp>
        <p:nvSpPr>
          <p:cNvPr id="97" name="Google Shape;97;p15"/>
          <p:cNvSpPr txBox="1"/>
          <p:nvPr>
            <p:ph idx="1" type="body"/>
          </p:nvPr>
        </p:nvSpPr>
        <p:spPr>
          <a:xfrm>
            <a:off x="0" y="1253400"/>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Structure was created in a few steps:</a:t>
            </a:r>
            <a:endParaRPr/>
          </a:p>
          <a:p>
            <a:pPr indent="-406400" lvl="0" marL="457200" rtl="0" algn="l">
              <a:spcBef>
                <a:spcPts val="1000"/>
              </a:spcBef>
              <a:spcAft>
                <a:spcPts val="0"/>
              </a:spcAft>
              <a:buSzPts val="2800"/>
              <a:buChar char="•"/>
            </a:pPr>
            <a:r>
              <a:rPr lang="en-US"/>
              <a:t>Writing out on paper jot notes</a:t>
            </a:r>
            <a:endParaRPr/>
          </a:p>
          <a:p>
            <a:pPr indent="-406400" lvl="0" marL="457200" rtl="0" algn="l">
              <a:spcBef>
                <a:spcPts val="0"/>
              </a:spcBef>
              <a:spcAft>
                <a:spcPts val="0"/>
              </a:spcAft>
              <a:buSzPts val="2800"/>
              <a:buChar char="•"/>
            </a:pPr>
            <a:r>
              <a:rPr lang="en-US"/>
              <a:t>Whiteboard implementation</a:t>
            </a:r>
            <a:endParaRPr/>
          </a:p>
          <a:p>
            <a:pPr indent="-406400" lvl="0" marL="457200" rtl="0" algn="l">
              <a:spcBef>
                <a:spcPts val="0"/>
              </a:spcBef>
              <a:spcAft>
                <a:spcPts val="0"/>
              </a:spcAft>
              <a:buSzPts val="2800"/>
              <a:buChar char="•"/>
            </a:pPr>
            <a:r>
              <a:rPr lang="en-US"/>
              <a:t>Diagram Finalization</a:t>
            </a:r>
            <a:endParaRPr/>
          </a:p>
        </p:txBody>
      </p:sp>
      <p:pic>
        <p:nvPicPr>
          <p:cNvPr id="98" name="Google Shape;98;p15"/>
          <p:cNvPicPr preferRelativeResize="0"/>
          <p:nvPr/>
        </p:nvPicPr>
        <p:blipFill rotWithShape="1">
          <a:blip r:embed="rId3">
            <a:alphaModFix/>
          </a:blip>
          <a:srcRect b="33586" l="0" r="3250" t="7572"/>
          <a:stretch/>
        </p:blipFill>
        <p:spPr>
          <a:xfrm>
            <a:off x="6030800" y="166950"/>
            <a:ext cx="6030401" cy="6524099"/>
          </a:xfrm>
          <a:prstGeom prst="rect">
            <a:avLst/>
          </a:prstGeom>
          <a:noFill/>
          <a:ln>
            <a:noFill/>
          </a:ln>
        </p:spPr>
      </p:pic>
      <p:pic>
        <p:nvPicPr>
          <p:cNvPr id="99" name="Google Shape;99;p15"/>
          <p:cNvPicPr preferRelativeResize="0"/>
          <p:nvPr/>
        </p:nvPicPr>
        <p:blipFill rotWithShape="1">
          <a:blip r:embed="rId4">
            <a:alphaModFix/>
          </a:blip>
          <a:srcRect b="31944" l="0" r="1341" t="22775"/>
          <a:stretch/>
        </p:blipFill>
        <p:spPr>
          <a:xfrm>
            <a:off x="1906225" y="3472350"/>
            <a:ext cx="3803225" cy="31053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55225" y="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a:t>Programs</a:t>
            </a:r>
            <a:endParaRPr b="1"/>
          </a:p>
        </p:txBody>
      </p:sp>
      <p:sp>
        <p:nvSpPr>
          <p:cNvPr id="105" name="Google Shape;105;p16"/>
          <p:cNvSpPr txBox="1"/>
          <p:nvPr>
            <p:ph idx="1" type="body"/>
          </p:nvPr>
        </p:nvSpPr>
        <p:spPr>
          <a:xfrm>
            <a:off x="55225" y="1058625"/>
            <a:ext cx="4285500" cy="5799300"/>
          </a:xfrm>
          <a:prstGeom prst="rect">
            <a:avLst/>
          </a:prstGeom>
        </p:spPr>
        <p:txBody>
          <a:bodyPr anchorCtr="0" anchor="t" bIns="45700" lIns="91425" spcFirstLastPara="1" rIns="91425" wrap="square" tIns="45700">
            <a:noAutofit/>
          </a:bodyPr>
          <a:lstStyle/>
          <a:p>
            <a:pPr indent="-406400" lvl="0" marL="457200" rtl="0" algn="l">
              <a:spcBef>
                <a:spcPts val="1000"/>
              </a:spcBef>
              <a:spcAft>
                <a:spcPts val="0"/>
              </a:spcAft>
              <a:buSzPts val="2800"/>
              <a:buChar char="•"/>
            </a:pPr>
            <a:r>
              <a:rPr lang="en-US"/>
              <a:t>Each program has the same options</a:t>
            </a:r>
            <a:endParaRPr/>
          </a:p>
          <a:p>
            <a:pPr indent="-406400" lvl="0" marL="457200" rtl="0" algn="l">
              <a:spcBef>
                <a:spcPts val="0"/>
              </a:spcBef>
              <a:spcAft>
                <a:spcPts val="0"/>
              </a:spcAft>
              <a:buSzPts val="2800"/>
              <a:buChar char="•"/>
            </a:pPr>
            <a:r>
              <a:rPr lang="en-US"/>
              <a:t>Sidebar links for </a:t>
            </a:r>
            <a:r>
              <a:rPr lang="en-US"/>
              <a:t>navigation</a:t>
            </a:r>
            <a:endParaRPr/>
          </a:p>
          <a:p>
            <a:pPr indent="-406400" lvl="0" marL="457200" rtl="0" algn="l">
              <a:spcBef>
                <a:spcPts val="0"/>
              </a:spcBef>
              <a:spcAft>
                <a:spcPts val="0"/>
              </a:spcAft>
              <a:buSzPts val="2800"/>
              <a:buChar char="•"/>
            </a:pPr>
            <a:r>
              <a:rPr lang="en-US"/>
              <a:t>Courses in numerical sort</a:t>
            </a:r>
            <a:endParaRPr/>
          </a:p>
          <a:p>
            <a:pPr indent="-406400" lvl="0" marL="457200" rtl="0" algn="l">
              <a:spcBef>
                <a:spcPts val="0"/>
              </a:spcBef>
              <a:spcAft>
                <a:spcPts val="0"/>
              </a:spcAft>
              <a:buSzPts val="2800"/>
              <a:buChar char="•"/>
            </a:pPr>
            <a:r>
              <a:rPr lang="en-US"/>
              <a:t>Committees</a:t>
            </a:r>
            <a:r>
              <a:rPr lang="en-US"/>
              <a:t> will be listed but access may be limited</a:t>
            </a:r>
            <a:endParaRPr/>
          </a:p>
          <a:p>
            <a:pPr indent="0" lvl="0" marL="457200" rtl="0" algn="l">
              <a:spcBef>
                <a:spcPts val="1000"/>
              </a:spcBef>
              <a:spcAft>
                <a:spcPts val="0"/>
              </a:spcAft>
              <a:buNone/>
            </a:pPr>
            <a:r>
              <a:t/>
            </a:r>
            <a:endParaRPr/>
          </a:p>
        </p:txBody>
      </p:sp>
      <p:pic>
        <p:nvPicPr>
          <p:cNvPr id="106" name="Google Shape;106;p16"/>
          <p:cNvPicPr preferRelativeResize="0"/>
          <p:nvPr/>
        </p:nvPicPr>
        <p:blipFill>
          <a:blip r:embed="rId3">
            <a:alphaModFix/>
          </a:blip>
          <a:stretch>
            <a:fillRect/>
          </a:stretch>
        </p:blipFill>
        <p:spPr>
          <a:xfrm>
            <a:off x="4340725" y="0"/>
            <a:ext cx="7851275" cy="517872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0" y="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a:t>Faculty</a:t>
            </a:r>
            <a:endParaRPr b="1"/>
          </a:p>
        </p:txBody>
      </p:sp>
      <p:sp>
        <p:nvSpPr>
          <p:cNvPr id="112" name="Google Shape;112;p17"/>
          <p:cNvSpPr txBox="1"/>
          <p:nvPr>
            <p:ph idx="1" type="body"/>
          </p:nvPr>
        </p:nvSpPr>
        <p:spPr>
          <a:xfrm>
            <a:off x="0" y="1083725"/>
            <a:ext cx="4076700" cy="5683800"/>
          </a:xfrm>
          <a:prstGeom prst="rect">
            <a:avLst/>
          </a:prstGeom>
        </p:spPr>
        <p:txBody>
          <a:bodyPr anchorCtr="0" anchor="t" bIns="45700" lIns="91425" spcFirstLastPara="1" rIns="91425" wrap="square" tIns="45700">
            <a:noAutofit/>
          </a:bodyPr>
          <a:lstStyle/>
          <a:p>
            <a:pPr indent="-406400" lvl="0" marL="457200" rtl="0" algn="l">
              <a:spcBef>
                <a:spcPts val="1000"/>
              </a:spcBef>
              <a:spcAft>
                <a:spcPts val="0"/>
              </a:spcAft>
              <a:buSzPts val="2800"/>
              <a:buChar char="•"/>
            </a:pPr>
            <a:r>
              <a:rPr lang="en-US"/>
              <a:t>Similar to public page organization</a:t>
            </a:r>
            <a:endParaRPr/>
          </a:p>
          <a:p>
            <a:pPr indent="-406400" lvl="0" marL="457200" rtl="0" algn="l">
              <a:spcBef>
                <a:spcPts val="0"/>
              </a:spcBef>
              <a:spcAft>
                <a:spcPts val="0"/>
              </a:spcAft>
              <a:buSzPts val="2800"/>
              <a:buChar char="•"/>
            </a:pPr>
            <a:r>
              <a:rPr lang="en-US"/>
              <a:t>Sidebar for navigation</a:t>
            </a:r>
            <a:endParaRPr/>
          </a:p>
          <a:p>
            <a:pPr indent="-406400" lvl="0" marL="457200" rtl="0" algn="l">
              <a:spcBef>
                <a:spcPts val="0"/>
              </a:spcBef>
              <a:spcAft>
                <a:spcPts val="0"/>
              </a:spcAft>
              <a:buSzPts val="2800"/>
              <a:buChar char="•"/>
            </a:pPr>
            <a:r>
              <a:rPr lang="en-US"/>
              <a:t>Ability to sort by last name</a:t>
            </a:r>
            <a:endParaRPr/>
          </a:p>
        </p:txBody>
      </p:sp>
      <p:pic>
        <p:nvPicPr>
          <p:cNvPr id="113" name="Google Shape;113;p17"/>
          <p:cNvPicPr preferRelativeResize="0"/>
          <p:nvPr/>
        </p:nvPicPr>
        <p:blipFill>
          <a:blip r:embed="rId3">
            <a:alphaModFix/>
          </a:blip>
          <a:stretch>
            <a:fillRect/>
          </a:stretch>
        </p:blipFill>
        <p:spPr>
          <a:xfrm>
            <a:off x="3925450" y="0"/>
            <a:ext cx="8266550" cy="5341075"/>
          </a:xfrm>
          <a:prstGeom prst="rect">
            <a:avLst/>
          </a:prstGeom>
          <a:noFill/>
          <a:ln>
            <a:noFill/>
          </a:ln>
        </p:spPr>
      </p:pic>
      <p:pic>
        <p:nvPicPr>
          <p:cNvPr id="114" name="Google Shape;114;p17"/>
          <p:cNvPicPr preferRelativeResize="0"/>
          <p:nvPr/>
        </p:nvPicPr>
        <p:blipFill>
          <a:blip r:embed="rId4">
            <a:alphaModFix/>
          </a:blip>
          <a:stretch>
            <a:fillRect/>
          </a:stretch>
        </p:blipFill>
        <p:spPr>
          <a:xfrm>
            <a:off x="0" y="5341075"/>
            <a:ext cx="5474720" cy="1516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144525" y="112425"/>
            <a:ext cx="10515600" cy="562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a:t>Research</a:t>
            </a:r>
            <a:endParaRPr b="1"/>
          </a:p>
        </p:txBody>
      </p:sp>
      <p:sp>
        <p:nvSpPr>
          <p:cNvPr id="120" name="Google Shape;120;p18"/>
          <p:cNvSpPr txBox="1"/>
          <p:nvPr/>
        </p:nvSpPr>
        <p:spPr>
          <a:xfrm>
            <a:off x="318150" y="803875"/>
            <a:ext cx="11555700" cy="56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latin typeface="Calibri"/>
              <a:ea typeface="Calibri"/>
              <a:cs typeface="Calibri"/>
              <a:sym typeface="Calibri"/>
            </a:endParaRPr>
          </a:p>
        </p:txBody>
      </p:sp>
      <p:sp>
        <p:nvSpPr>
          <p:cNvPr id="121" name="Google Shape;121;p18"/>
          <p:cNvSpPr txBox="1"/>
          <p:nvPr/>
        </p:nvSpPr>
        <p:spPr>
          <a:xfrm>
            <a:off x="144525" y="674625"/>
            <a:ext cx="11686200" cy="57057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This page was flagged for removal from the public site</a:t>
            </a:r>
            <a:endParaRPr sz="2800">
              <a:latin typeface="Calibri"/>
              <a:ea typeface="Calibri"/>
              <a:cs typeface="Calibri"/>
              <a:sym typeface="Calibri"/>
            </a:endParaRPr>
          </a:p>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Content:</a:t>
            </a:r>
            <a:endParaRPr sz="2800">
              <a:latin typeface="Calibri"/>
              <a:ea typeface="Calibri"/>
              <a:cs typeface="Calibri"/>
              <a:sym typeface="Calibri"/>
            </a:endParaRPr>
          </a:p>
          <a:p>
            <a:pPr indent="-406400" lvl="1" marL="914400" rtl="0" algn="l">
              <a:spcBef>
                <a:spcPts val="0"/>
              </a:spcBef>
              <a:spcAft>
                <a:spcPts val="0"/>
              </a:spcAft>
              <a:buSzPts val="2800"/>
              <a:buFont typeface="Calibri"/>
              <a:buChar char="○"/>
            </a:pPr>
            <a:r>
              <a:rPr lang="en-US" sz="2800">
                <a:latin typeface="Calibri"/>
                <a:ea typeface="Calibri"/>
                <a:cs typeface="Calibri"/>
                <a:sym typeface="Calibri"/>
              </a:rPr>
              <a:t>Advertise what the University of Regina has to offer</a:t>
            </a:r>
            <a:endParaRPr sz="2800">
              <a:latin typeface="Calibri"/>
              <a:ea typeface="Calibri"/>
              <a:cs typeface="Calibri"/>
              <a:sym typeface="Calibri"/>
            </a:endParaRPr>
          </a:p>
          <a:p>
            <a:pPr indent="-406400" lvl="1" marL="914400" rtl="0" algn="l">
              <a:spcBef>
                <a:spcPts val="0"/>
              </a:spcBef>
              <a:spcAft>
                <a:spcPts val="0"/>
              </a:spcAft>
              <a:buSzPts val="2800"/>
              <a:buFont typeface="Calibri"/>
              <a:buChar char="○"/>
            </a:pPr>
            <a:r>
              <a:rPr lang="en-US" sz="2800">
                <a:latin typeface="Calibri"/>
                <a:ea typeface="Calibri"/>
                <a:cs typeface="Calibri"/>
                <a:sym typeface="Calibri"/>
              </a:rPr>
              <a:t>Grid-based display of the different programs offered with links to the faculty members with </a:t>
            </a:r>
            <a:endParaRPr sz="2800">
              <a:latin typeface="Calibri"/>
              <a:ea typeface="Calibri"/>
              <a:cs typeface="Calibri"/>
              <a:sym typeface="Calibri"/>
            </a:endParaRPr>
          </a:p>
          <a:p>
            <a:pPr indent="0" lvl="0" marL="914400" rtl="0" algn="l">
              <a:spcBef>
                <a:spcPts val="0"/>
              </a:spcBef>
              <a:spcAft>
                <a:spcPts val="0"/>
              </a:spcAft>
              <a:buNone/>
            </a:pPr>
            <a:r>
              <a:rPr lang="en-US" sz="2800">
                <a:latin typeface="Calibri"/>
                <a:ea typeface="Calibri"/>
                <a:cs typeface="Calibri"/>
                <a:sym typeface="Calibri"/>
              </a:rPr>
              <a:t>specific research</a:t>
            </a:r>
            <a:endParaRPr sz="2800">
              <a:latin typeface="Calibri"/>
              <a:ea typeface="Calibri"/>
              <a:cs typeface="Calibri"/>
              <a:sym typeface="Calibri"/>
            </a:endParaRPr>
          </a:p>
          <a:p>
            <a:pPr indent="0" lvl="0" marL="914400" rtl="0" algn="l">
              <a:spcBef>
                <a:spcPts val="0"/>
              </a:spcBef>
              <a:spcAft>
                <a:spcPts val="0"/>
              </a:spcAft>
              <a:buNone/>
            </a:pPr>
            <a:r>
              <a:rPr lang="en-US" sz="2800">
                <a:latin typeface="Calibri"/>
                <a:ea typeface="Calibri"/>
                <a:cs typeface="Calibri"/>
                <a:sym typeface="Calibri"/>
              </a:rPr>
              <a:t>interests in the </a:t>
            </a:r>
            <a:endParaRPr sz="2800">
              <a:latin typeface="Calibri"/>
              <a:ea typeface="Calibri"/>
              <a:cs typeface="Calibri"/>
              <a:sym typeface="Calibri"/>
            </a:endParaRPr>
          </a:p>
          <a:p>
            <a:pPr indent="0" lvl="0" marL="914400" rtl="0" algn="l">
              <a:spcBef>
                <a:spcPts val="0"/>
              </a:spcBef>
              <a:spcAft>
                <a:spcPts val="0"/>
              </a:spcAft>
              <a:buNone/>
            </a:pPr>
            <a:r>
              <a:rPr lang="en-US" sz="2800">
                <a:latin typeface="Calibri"/>
                <a:ea typeface="Calibri"/>
                <a:cs typeface="Calibri"/>
                <a:sym typeface="Calibri"/>
              </a:rPr>
              <a:t>associated field</a:t>
            </a:r>
            <a:endParaRPr sz="2800">
              <a:latin typeface="Calibri"/>
              <a:ea typeface="Calibri"/>
              <a:cs typeface="Calibri"/>
              <a:sym typeface="Calibri"/>
            </a:endParaRPr>
          </a:p>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Navigation bar update:</a:t>
            </a:r>
            <a:endParaRPr sz="2800">
              <a:latin typeface="Calibri"/>
              <a:ea typeface="Calibri"/>
              <a:cs typeface="Calibri"/>
              <a:sym typeface="Calibri"/>
            </a:endParaRPr>
          </a:p>
          <a:p>
            <a:pPr indent="-406400" lvl="1" marL="914400" rtl="0" algn="l">
              <a:spcBef>
                <a:spcPts val="0"/>
              </a:spcBef>
              <a:spcAft>
                <a:spcPts val="0"/>
              </a:spcAft>
              <a:buSzPts val="2800"/>
              <a:buFont typeface="Calibri"/>
              <a:buChar char="○"/>
            </a:pPr>
            <a:r>
              <a:rPr lang="en-US" sz="2800">
                <a:latin typeface="Calibri"/>
                <a:ea typeface="Calibri"/>
                <a:cs typeface="Calibri"/>
                <a:sym typeface="Calibri"/>
              </a:rPr>
              <a:t>Hierarchical structure</a:t>
            </a:r>
            <a:endParaRPr sz="2800">
              <a:latin typeface="Calibri"/>
              <a:ea typeface="Calibri"/>
              <a:cs typeface="Calibri"/>
              <a:sym typeface="Calibri"/>
            </a:endParaRPr>
          </a:p>
          <a:p>
            <a:pPr indent="0" lvl="0" marL="0" rtl="0" algn="l">
              <a:spcBef>
                <a:spcPts val="0"/>
              </a:spcBef>
              <a:spcAft>
                <a:spcPts val="0"/>
              </a:spcAft>
              <a:buNone/>
            </a:pPr>
            <a:r>
              <a:rPr lang="en-US" sz="2800">
                <a:latin typeface="Calibri"/>
                <a:ea typeface="Calibri"/>
                <a:cs typeface="Calibri"/>
                <a:sym typeface="Calibri"/>
              </a:rPr>
              <a:t>		of the links provided in</a:t>
            </a:r>
            <a:endParaRPr sz="2800">
              <a:latin typeface="Calibri"/>
              <a:ea typeface="Calibri"/>
              <a:cs typeface="Calibri"/>
              <a:sym typeface="Calibri"/>
            </a:endParaRPr>
          </a:p>
          <a:p>
            <a:pPr indent="0" lvl="0" marL="0" rtl="0" algn="l">
              <a:spcBef>
                <a:spcPts val="0"/>
              </a:spcBef>
              <a:spcAft>
                <a:spcPts val="0"/>
              </a:spcAft>
              <a:buNone/>
            </a:pPr>
            <a:r>
              <a:rPr lang="en-US" sz="2800">
                <a:latin typeface="Calibri"/>
                <a:ea typeface="Calibri"/>
                <a:cs typeface="Calibri"/>
                <a:sym typeface="Calibri"/>
              </a:rPr>
              <a:t>		the page itself</a:t>
            </a:r>
            <a:endParaRPr sz="2800">
              <a:latin typeface="Calibri"/>
              <a:ea typeface="Calibri"/>
              <a:cs typeface="Calibri"/>
              <a:sym typeface="Calibri"/>
            </a:endParaRPr>
          </a:p>
        </p:txBody>
      </p:sp>
      <p:pic>
        <p:nvPicPr>
          <p:cNvPr id="122" name="Google Shape;122;p18"/>
          <p:cNvPicPr preferRelativeResize="0"/>
          <p:nvPr/>
        </p:nvPicPr>
        <p:blipFill>
          <a:blip r:embed="rId3">
            <a:alphaModFix/>
          </a:blip>
          <a:stretch>
            <a:fillRect/>
          </a:stretch>
        </p:blipFill>
        <p:spPr>
          <a:xfrm>
            <a:off x="4453275" y="3027225"/>
            <a:ext cx="7738725" cy="3830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0" y="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a:t>Forms</a:t>
            </a:r>
            <a:endParaRPr b="1"/>
          </a:p>
        </p:txBody>
      </p:sp>
      <p:sp>
        <p:nvSpPr>
          <p:cNvPr id="128" name="Google Shape;128;p19"/>
          <p:cNvSpPr txBox="1"/>
          <p:nvPr>
            <p:ph idx="1" type="body"/>
          </p:nvPr>
        </p:nvSpPr>
        <p:spPr>
          <a:xfrm>
            <a:off x="0" y="1253400"/>
            <a:ext cx="10515600" cy="43512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en-US" sz="2400"/>
              <a:t>A searchable by keyword list</a:t>
            </a:r>
            <a:endParaRPr sz="2400"/>
          </a:p>
          <a:p>
            <a:pPr indent="0" lvl="0" marL="457200" rtl="0" algn="l">
              <a:spcBef>
                <a:spcPts val="1000"/>
              </a:spcBef>
              <a:spcAft>
                <a:spcPts val="0"/>
              </a:spcAft>
              <a:buNone/>
            </a:pPr>
            <a:r>
              <a:t/>
            </a:r>
            <a:endParaRPr sz="2400"/>
          </a:p>
          <a:p>
            <a:pPr indent="-381000" lvl="0" marL="457200" rtl="0" algn="l">
              <a:spcBef>
                <a:spcPts val="1000"/>
              </a:spcBef>
              <a:spcAft>
                <a:spcPts val="0"/>
              </a:spcAft>
              <a:buSzPts val="2400"/>
              <a:buChar char="●"/>
            </a:pPr>
            <a:r>
              <a:rPr lang="en-US" sz="2400"/>
              <a:t>Category selections</a:t>
            </a:r>
            <a:endParaRPr sz="2400"/>
          </a:p>
          <a:p>
            <a:pPr indent="0" lvl="0" marL="457200" rtl="0" algn="l">
              <a:spcBef>
                <a:spcPts val="1000"/>
              </a:spcBef>
              <a:spcAft>
                <a:spcPts val="0"/>
              </a:spcAft>
              <a:buNone/>
            </a:pPr>
            <a:r>
              <a:rPr lang="en-US" sz="2400"/>
              <a:t>-Registration: registration form of </a:t>
            </a:r>
            <a:endParaRPr sz="2400"/>
          </a:p>
          <a:p>
            <a:pPr indent="0" lvl="0" marL="457200" rtl="0" algn="l">
              <a:spcBef>
                <a:spcPts val="1000"/>
              </a:spcBef>
              <a:spcAft>
                <a:spcPts val="0"/>
              </a:spcAft>
              <a:buNone/>
            </a:pPr>
            <a:r>
              <a:rPr lang="en-US" sz="2400"/>
              <a:t>                         programs </a:t>
            </a:r>
            <a:endParaRPr sz="2400"/>
          </a:p>
          <a:p>
            <a:pPr indent="0" lvl="0" marL="457200" rtl="0" algn="l">
              <a:spcBef>
                <a:spcPts val="1000"/>
              </a:spcBef>
              <a:spcAft>
                <a:spcPts val="0"/>
              </a:spcAft>
              <a:buNone/>
            </a:pPr>
            <a:r>
              <a:rPr lang="en-US" sz="2400"/>
              <a:t>-Applications: course creation, </a:t>
            </a:r>
            <a:endParaRPr sz="2400"/>
          </a:p>
          <a:p>
            <a:pPr indent="0" lvl="0" marL="457200" rtl="0" algn="l">
              <a:spcBef>
                <a:spcPts val="1000"/>
              </a:spcBef>
              <a:spcAft>
                <a:spcPts val="0"/>
              </a:spcAft>
              <a:buNone/>
            </a:pPr>
            <a:r>
              <a:rPr lang="en-US" sz="2400"/>
              <a:t>                         course </a:t>
            </a:r>
            <a:r>
              <a:rPr lang="en-US" sz="2400"/>
              <a:t>override</a:t>
            </a:r>
            <a:r>
              <a:rPr lang="en-US" sz="2400"/>
              <a:t> and</a:t>
            </a:r>
            <a:endParaRPr sz="2400"/>
          </a:p>
          <a:p>
            <a:pPr indent="0" lvl="0" marL="457200" rtl="0" algn="l">
              <a:spcBef>
                <a:spcPts val="1000"/>
              </a:spcBef>
              <a:spcAft>
                <a:spcPts val="0"/>
              </a:spcAft>
              <a:buNone/>
            </a:pPr>
            <a:r>
              <a:rPr lang="en-US" sz="2400"/>
              <a:t>                         major selection</a:t>
            </a:r>
            <a:endParaRPr sz="2400"/>
          </a:p>
          <a:p>
            <a:pPr indent="0" lvl="0" marL="457200" rtl="0" algn="l">
              <a:spcBef>
                <a:spcPts val="1000"/>
              </a:spcBef>
              <a:spcAft>
                <a:spcPts val="0"/>
              </a:spcAft>
              <a:buNone/>
            </a:pPr>
            <a:r>
              <a:rPr lang="en-US" sz="2400"/>
              <a:t>-[Events/Activities]: if needed</a:t>
            </a:r>
            <a:endParaRPr sz="2400"/>
          </a:p>
          <a:p>
            <a:pPr indent="0" lvl="0" marL="457200" rtl="0" algn="l">
              <a:spcBef>
                <a:spcPts val="1000"/>
              </a:spcBef>
              <a:spcAft>
                <a:spcPts val="0"/>
              </a:spcAft>
              <a:buNone/>
            </a:pPr>
            <a:r>
              <a:rPr lang="en-US" sz="2400"/>
              <a:t>-Faculty Forms: new hire form</a:t>
            </a:r>
            <a:endParaRPr sz="2400"/>
          </a:p>
          <a:p>
            <a:pPr indent="0" lvl="0" marL="0" rtl="0" algn="l">
              <a:spcBef>
                <a:spcPts val="1000"/>
              </a:spcBef>
              <a:spcAft>
                <a:spcPts val="0"/>
              </a:spcAft>
              <a:buNone/>
            </a:pPr>
            <a:r>
              <a:t/>
            </a:r>
            <a:endParaRPr sz="2400"/>
          </a:p>
        </p:txBody>
      </p:sp>
      <p:pic>
        <p:nvPicPr>
          <p:cNvPr id="129" name="Google Shape;129;p19"/>
          <p:cNvPicPr preferRelativeResize="0"/>
          <p:nvPr/>
        </p:nvPicPr>
        <p:blipFill>
          <a:blip r:embed="rId3">
            <a:alphaModFix/>
          </a:blip>
          <a:stretch>
            <a:fillRect/>
          </a:stretch>
        </p:blipFill>
        <p:spPr>
          <a:xfrm>
            <a:off x="4808225" y="122700"/>
            <a:ext cx="7248574" cy="4913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pic>
        <p:nvPicPr>
          <p:cNvPr id="134" name="Google Shape;134;p20"/>
          <p:cNvPicPr preferRelativeResize="0"/>
          <p:nvPr/>
        </p:nvPicPr>
        <p:blipFill>
          <a:blip r:embed="rId3">
            <a:alphaModFix/>
          </a:blip>
          <a:stretch>
            <a:fillRect/>
          </a:stretch>
        </p:blipFill>
        <p:spPr>
          <a:xfrm>
            <a:off x="384450" y="289625"/>
            <a:ext cx="11807551" cy="5844875"/>
          </a:xfrm>
          <a:prstGeom prst="rect">
            <a:avLst/>
          </a:prstGeom>
          <a:noFill/>
          <a:ln>
            <a:noFill/>
          </a:ln>
        </p:spPr>
      </p:pic>
      <p:sp>
        <p:nvSpPr>
          <p:cNvPr id="135" name="Google Shape;135;p20"/>
          <p:cNvSpPr txBox="1"/>
          <p:nvPr/>
        </p:nvSpPr>
        <p:spPr>
          <a:xfrm>
            <a:off x="384450" y="2977000"/>
            <a:ext cx="7617900" cy="37017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US" sz="2400"/>
              <a:t>Basic information about Admin &amp; Grad</a:t>
            </a:r>
            <a:endParaRPr sz="2400"/>
          </a:p>
          <a:p>
            <a:pPr indent="0" lvl="0" marL="457200" rtl="0" algn="l">
              <a:spcBef>
                <a:spcPts val="0"/>
              </a:spcBef>
              <a:spcAft>
                <a:spcPts val="0"/>
              </a:spcAft>
              <a:buNone/>
            </a:pPr>
            <a:r>
              <a:t/>
            </a:r>
            <a:endParaRPr sz="2400"/>
          </a:p>
          <a:p>
            <a:pPr indent="-381000" lvl="0" marL="457200" rtl="0" algn="l">
              <a:spcBef>
                <a:spcPts val="0"/>
              </a:spcBef>
              <a:spcAft>
                <a:spcPts val="0"/>
              </a:spcAft>
              <a:buSzPts val="2400"/>
              <a:buChar char="●"/>
            </a:pPr>
            <a:r>
              <a:rPr lang="en-US" sz="2400"/>
              <a:t>Events sorted systematically</a:t>
            </a:r>
            <a:endParaRPr sz="2400"/>
          </a:p>
          <a:p>
            <a:pPr indent="0" lvl="0" marL="457200" rtl="0" algn="l">
              <a:spcBef>
                <a:spcPts val="0"/>
              </a:spcBef>
              <a:spcAft>
                <a:spcPts val="0"/>
              </a:spcAft>
              <a:buNone/>
            </a:pPr>
            <a:r>
              <a:t/>
            </a:r>
            <a:endParaRPr sz="2400"/>
          </a:p>
          <a:p>
            <a:pPr indent="-381000" lvl="0" marL="457200" rtl="0" algn="l">
              <a:spcBef>
                <a:spcPts val="0"/>
              </a:spcBef>
              <a:spcAft>
                <a:spcPts val="0"/>
              </a:spcAft>
              <a:buSzPts val="2400"/>
              <a:buChar char="●"/>
            </a:pPr>
            <a:r>
              <a:rPr lang="en-US" sz="2400"/>
              <a:t>Hire forms linked to “Forms” page </a:t>
            </a:r>
            <a:endParaRPr sz="2400"/>
          </a:p>
          <a:p>
            <a:pPr indent="0" lvl="0" marL="457200" rtl="0" algn="l">
              <a:spcBef>
                <a:spcPts val="0"/>
              </a:spcBef>
              <a:spcAft>
                <a:spcPts val="0"/>
              </a:spcAft>
              <a:buNone/>
            </a:pPr>
            <a:r>
              <a:t/>
            </a:r>
            <a:endParaRPr sz="2400"/>
          </a:p>
          <a:p>
            <a:pPr indent="-381000" lvl="0" marL="457200" rtl="0" algn="l">
              <a:spcBef>
                <a:spcPts val="0"/>
              </a:spcBef>
              <a:spcAft>
                <a:spcPts val="0"/>
              </a:spcAft>
              <a:buSzPts val="2400"/>
              <a:buChar char="●"/>
            </a:pPr>
            <a:r>
              <a:rPr lang="en-US" sz="2400"/>
              <a:t>Solving technical/instructional issues by contacting relative department </a:t>
            </a:r>
            <a:endParaRPr sz="2400"/>
          </a:p>
        </p:txBody>
      </p:sp>
      <p:sp>
        <p:nvSpPr>
          <p:cNvPr id="136" name="Google Shape;136;p20"/>
          <p:cNvSpPr txBox="1"/>
          <p:nvPr/>
        </p:nvSpPr>
        <p:spPr>
          <a:xfrm>
            <a:off x="384450" y="206550"/>
            <a:ext cx="9788100" cy="114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4400"/>
              <a:t>Info</a:t>
            </a:r>
            <a:endParaRPr b="1" sz="4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0" y="-42055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en-US" sz="4400" u="none" cap="none" strike="noStrike">
                <a:solidFill>
                  <a:schemeClr val="dk1"/>
                </a:solidFill>
              </a:rPr>
              <a:t>Group reflection</a:t>
            </a:r>
            <a:endParaRPr b="1"/>
          </a:p>
        </p:txBody>
      </p:sp>
      <p:sp>
        <p:nvSpPr>
          <p:cNvPr id="142" name="Google Shape;142;p21"/>
          <p:cNvSpPr txBox="1"/>
          <p:nvPr>
            <p:ph idx="1" type="body"/>
          </p:nvPr>
        </p:nvSpPr>
        <p:spPr>
          <a:xfrm>
            <a:off x="760850" y="562300"/>
            <a:ext cx="10515600" cy="4351200"/>
          </a:xfrm>
          <a:prstGeom prst="rect">
            <a:avLst/>
          </a:prstGeom>
          <a:noFill/>
          <a:ln>
            <a:noFill/>
          </a:ln>
        </p:spPr>
        <p:txBody>
          <a:bodyPr anchorCtr="0" anchor="t" bIns="45700" lIns="91425" spcFirstLastPara="1" rIns="91425" wrap="square" tIns="45700">
            <a:noAutofit/>
          </a:bodyPr>
          <a:lstStyle/>
          <a:p>
            <a:pPr indent="-215900" lvl="0" marL="228600" marR="0" rtl="0" algn="l">
              <a:lnSpc>
                <a:spcPct val="80000"/>
              </a:lnSpc>
              <a:spcBef>
                <a:spcPts val="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How did you feel about this milestone? What did you like about it? What did you dislike?</a:t>
            </a:r>
            <a:endParaRPr sz="2600"/>
          </a:p>
          <a:p>
            <a:pPr indent="-228600" lvl="1" marL="685800" marR="0" rtl="0" algn="l">
              <a:lnSpc>
                <a:spcPct val="80000"/>
              </a:lnSpc>
              <a:spcBef>
                <a:spcPts val="500"/>
              </a:spcBef>
              <a:spcAft>
                <a:spcPts val="0"/>
              </a:spcAft>
              <a:buClr>
                <a:schemeClr val="dk1"/>
              </a:buClr>
              <a:buSzPts val="2400"/>
              <a:buFont typeface="Arial"/>
              <a:buChar char="•"/>
            </a:pPr>
            <a:r>
              <a:rPr lang="en-US"/>
              <a:t>The biggest hurdle was being unable to access the intranet in order to to get an idea of how to organize it, but overall the milestone went well</a:t>
            </a:r>
            <a:endParaRPr/>
          </a:p>
          <a:p>
            <a:pPr indent="-215900" lvl="0" marL="228600" marR="0" rtl="0" algn="l">
              <a:lnSpc>
                <a:spcPct val="80000"/>
              </a:lnSpc>
              <a:spcBef>
                <a:spcPts val="100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What did you learn about yourself as you collaborated and worked through this milestone?</a:t>
            </a:r>
            <a:endParaRPr sz="2600"/>
          </a:p>
          <a:p>
            <a:pPr indent="-228600" lvl="1" marL="685800" marR="0" rtl="0" algn="l">
              <a:lnSpc>
                <a:spcPct val="80000"/>
              </a:lnSpc>
              <a:spcBef>
                <a:spcPts val="500"/>
              </a:spcBef>
              <a:spcAft>
                <a:spcPts val="0"/>
              </a:spcAft>
              <a:buClr>
                <a:schemeClr val="dk1"/>
              </a:buClr>
              <a:buSzPts val="2400"/>
              <a:buFont typeface="Arial"/>
              <a:buChar char="•"/>
            </a:pPr>
            <a:r>
              <a:rPr lang="en-US"/>
              <a:t>This was a tough milestone with midterms.  The biggest thing was continuing to learn how to work around and with each others’ schedule</a:t>
            </a:r>
            <a:endParaRPr/>
          </a:p>
          <a:p>
            <a:pPr indent="-215900" lvl="0" marL="228600" marR="0" rtl="0" algn="l">
              <a:lnSpc>
                <a:spcPct val="80000"/>
              </a:lnSpc>
              <a:spcBef>
                <a:spcPts val="100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How will you use what you have learned going forward?</a:t>
            </a:r>
            <a:endParaRPr sz="2600"/>
          </a:p>
          <a:p>
            <a:pPr indent="-228600" lvl="1" marL="685800" marR="0" rtl="0" algn="l">
              <a:lnSpc>
                <a:spcPct val="80000"/>
              </a:lnSpc>
              <a:spcBef>
                <a:spcPts val="500"/>
              </a:spcBef>
              <a:spcAft>
                <a:spcPts val="0"/>
              </a:spcAft>
              <a:buClr>
                <a:schemeClr val="dk1"/>
              </a:buClr>
              <a:buSzPts val="2400"/>
              <a:buFont typeface="Arial"/>
              <a:buChar char="•"/>
            </a:pPr>
            <a:r>
              <a:rPr lang="en-US"/>
              <a:t>We will continue to assist others if needed and talk early and often to make sure if someone is busy they are still in the loop</a:t>
            </a:r>
            <a:endParaRPr/>
          </a:p>
          <a:p>
            <a:pPr indent="-215900" lvl="0" marL="228600" marR="0" rtl="0" algn="l">
              <a:lnSpc>
                <a:spcPct val="80000"/>
              </a:lnSpc>
              <a:spcBef>
                <a:spcPts val="100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What “stuff &amp; things” related to this milestone would you want help with?</a:t>
            </a:r>
            <a:endParaRPr sz="2600"/>
          </a:p>
          <a:p>
            <a:pPr indent="-228600" lvl="1" marL="685800" marR="0" rtl="0" algn="l">
              <a:lnSpc>
                <a:spcPct val="80000"/>
              </a:lnSpc>
              <a:spcBef>
                <a:spcPts val="500"/>
              </a:spcBef>
              <a:spcAft>
                <a:spcPts val="0"/>
              </a:spcAft>
              <a:buClr>
                <a:schemeClr val="dk1"/>
              </a:buClr>
              <a:buSzPts val="2400"/>
              <a:buFont typeface="Arial"/>
              <a:buChar char="•"/>
            </a:pPr>
            <a:r>
              <a:rPr lang="en-US"/>
              <a:t>Access to intranet or more information on what content is there would be helpful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