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8a40da58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8a40da5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have screenshots of our initial navigation: </a:t>
            </a:r>
            <a:endParaRPr/>
          </a:p>
          <a:p>
            <a:pPr indent="0" lvl="0" marL="0" rtl="0" algn="l">
              <a:spcBef>
                <a:spcPts val="0"/>
              </a:spcBef>
              <a:spcAft>
                <a:spcPts val="0"/>
              </a:spcAft>
              <a:buNone/>
            </a:pPr>
            <a:r>
              <a:rPr lang="en-US"/>
              <a:t>From our initial Lo-Fi prototypes we changed some aspects of our navigation and pages for easier use.</a:t>
            </a:r>
            <a:endParaRPr/>
          </a:p>
          <a:p>
            <a:pPr indent="0" lvl="0" marL="0" rtl="0" algn="l">
              <a:spcBef>
                <a:spcPts val="0"/>
              </a:spcBef>
              <a:spcAft>
                <a:spcPts val="0"/>
              </a:spcAft>
              <a:buNone/>
            </a:pPr>
            <a:r>
              <a:rPr lang="en-US"/>
              <a:t>Under navigation for programs we chose to have only Courses and Committees, this is so no links are duplicated which could cause issues in the future. </a:t>
            </a:r>
            <a:endParaRPr/>
          </a:p>
          <a:p>
            <a:pPr indent="0" lvl="0" marL="0" rtl="0" algn="l">
              <a:spcBef>
                <a:spcPts val="0"/>
              </a:spcBef>
              <a:spcAft>
                <a:spcPts val="0"/>
              </a:spcAft>
              <a:buNone/>
            </a:pPr>
            <a:r>
              <a:rPr lang="en-US"/>
              <a:t>We removed the sidebar due to potential complexity for users and implemented a search bar to search by key word. </a:t>
            </a:r>
            <a:endParaRPr/>
          </a:p>
          <a:p>
            <a:pPr indent="0" lvl="0" marL="0" rtl="0" algn="l">
              <a:spcBef>
                <a:spcPts val="0"/>
              </a:spcBef>
              <a:spcAft>
                <a:spcPts val="0"/>
              </a:spcAft>
              <a:buNone/>
            </a:pPr>
            <a:r>
              <a:rPr lang="en-US"/>
              <a:t>This is not our final content strategy but some notable points of our initial cascade proposal.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a4dc66b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Jiaohao -&gt; Pre-task:</a:t>
            </a:r>
            <a:endParaRPr/>
          </a:p>
          <a:p>
            <a:pPr indent="-304800" lvl="0" marL="457200" rtl="0" algn="l">
              <a:lnSpc>
                <a:spcPct val="90000"/>
              </a:lnSpc>
              <a:spcBef>
                <a:spcPts val="500"/>
              </a:spcBef>
              <a:spcAft>
                <a:spcPts val="0"/>
              </a:spcAft>
              <a:buSzPts val="1200"/>
              <a:buAutoNum type="arabicPeriod"/>
            </a:pPr>
            <a:r>
              <a:rPr lang="en-US" sz="1200">
                <a:solidFill>
                  <a:schemeClr val="dk1"/>
                </a:solidFill>
                <a:latin typeface="Calibri"/>
                <a:ea typeface="Calibri"/>
                <a:cs typeface="Calibri"/>
                <a:sym typeface="Calibri"/>
              </a:rPr>
              <a:t>What are your initial thoughts of the site?</a:t>
            </a:r>
            <a:endParaRPr sz="1200">
              <a:solidFill>
                <a:schemeClr val="dk1"/>
              </a:solidFill>
              <a:latin typeface="Calibri"/>
              <a:ea typeface="Calibri"/>
              <a:cs typeface="Calibri"/>
              <a:sym typeface="Calibri"/>
            </a:endParaRPr>
          </a:p>
          <a:p>
            <a:pPr indent="457200" lvl="0" marL="0" rtl="0" algn="l">
              <a:spcBef>
                <a:spcPts val="0"/>
              </a:spcBef>
              <a:spcAft>
                <a:spcPts val="0"/>
              </a:spcAft>
              <a:buClr>
                <a:srgbClr val="000000"/>
              </a:buClr>
              <a:buSzPts val="1100"/>
              <a:buFont typeface="Arial"/>
              <a:buNone/>
            </a:pPr>
            <a:r>
              <a:rPr lang="en-US" sz="1200">
                <a:solidFill>
                  <a:schemeClr val="dk1"/>
                </a:solidFill>
                <a:latin typeface="Calibri"/>
                <a:ea typeface="Calibri"/>
                <a:cs typeface="Calibri"/>
                <a:sym typeface="Calibri"/>
              </a:rPr>
              <a:t> Both commented on the simple initial design and  appreciated the simple navigation through dropdowns which prevents a lot of unnecessary clicks. Both noted Committees may be moved from program section and considered as a separate navigation bar or page. In general, keep a simple and clear navigation strategy for the website.  </a:t>
            </a:r>
            <a:endParaRPr sz="1200">
              <a:solidFill>
                <a:schemeClr val="dk1"/>
              </a:solidFill>
              <a:latin typeface="Calibri"/>
              <a:ea typeface="Calibri"/>
              <a:cs typeface="Calibri"/>
              <a:sym typeface="Calibri"/>
            </a:endParaRPr>
          </a:p>
          <a:p>
            <a:pPr indent="-304800" lvl="0" marL="457200" rtl="0" algn="l">
              <a:lnSpc>
                <a:spcPct val="90000"/>
              </a:lnSpc>
              <a:spcBef>
                <a:spcPts val="50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What do you think of the headings and navigation?</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rPr lang="en-US" sz="1200">
                <a:solidFill>
                  <a:schemeClr val="dk1"/>
                </a:solidFill>
                <a:latin typeface="Calibri"/>
                <a:ea typeface="Calibri"/>
                <a:cs typeface="Calibri"/>
                <a:sym typeface="Calibri"/>
              </a:rPr>
              <a:t>The major thing to be mentioned by Robin was considering committee as a different page.</a:t>
            </a:r>
            <a:r>
              <a:rPr lang="en-US">
                <a:solidFill>
                  <a:schemeClr val="dk1"/>
                </a:solidFill>
              </a:rPr>
              <a:t> Lastly, Dropdowns could be a little larger for viewing purposes, this would have to be looked into for implementation.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6" name="Google Shape;96;g48a4dc66b7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a40da5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t>Renz &amp; Mckenzie -&gt; Task and Post-task questions</a:t>
            </a:r>
            <a:endParaRPr sz="1400"/>
          </a:p>
          <a:p>
            <a:pPr indent="0" lvl="0" marL="0" rtl="0" algn="l">
              <a:spcBef>
                <a:spcPts val="0"/>
              </a:spcBef>
              <a:spcAft>
                <a:spcPts val="0"/>
              </a:spcAft>
              <a:buNone/>
            </a:pPr>
            <a:r>
              <a:t/>
            </a:r>
            <a:endParaRPr sz="1400"/>
          </a:p>
          <a:p>
            <a:pPr indent="0" lvl="0" marL="0" rtl="0" algn="l">
              <a:lnSpc>
                <a:spcPct val="115000"/>
              </a:lnSpc>
              <a:spcBef>
                <a:spcPts val="0"/>
              </a:spcBef>
              <a:spcAft>
                <a:spcPts val="0"/>
              </a:spcAft>
              <a:buNone/>
            </a:pPr>
            <a:r>
              <a:rPr lang="en-US" sz="1400">
                <a:solidFill>
                  <a:schemeClr val="dk1"/>
                </a:solidFill>
              </a:rPr>
              <a:t>In general, the task/post-task questionnaire boiled down to the following questions for each page we have delivered:</a:t>
            </a:r>
            <a:endParaRPr sz="1400">
              <a:solidFill>
                <a:schemeClr val="dk1"/>
              </a:solidFill>
            </a:endParaRPr>
          </a:p>
          <a:p>
            <a:pPr indent="0" lvl="0" marL="0" rtl="0" algn="l">
              <a:lnSpc>
                <a:spcPct val="115000"/>
              </a:lnSpc>
              <a:spcBef>
                <a:spcPts val="0"/>
              </a:spcBef>
              <a:spcAft>
                <a:spcPts val="0"/>
              </a:spcAft>
              <a:buNone/>
            </a:pPr>
            <a:r>
              <a:rPr lang="en-US" sz="1400">
                <a:solidFill>
                  <a:schemeClr val="dk1"/>
                </a:solidFill>
              </a:rPr>
              <a:t>The questions were: A task, what are your suggestions to improve this, and how does this compare to what is currently done?</a:t>
            </a:r>
            <a:endParaRPr sz="1400">
              <a:solidFill>
                <a:schemeClr val="dk1"/>
              </a:solidFill>
            </a:endParaRPr>
          </a:p>
          <a:p>
            <a:pPr indent="0" lvl="0" marL="0" rtl="0" algn="l">
              <a:lnSpc>
                <a:spcPct val="115000"/>
              </a:lnSpc>
              <a:spcBef>
                <a:spcPts val="0"/>
              </a:spcBef>
              <a:spcAft>
                <a:spcPts val="0"/>
              </a:spcAft>
              <a:buNone/>
            </a:pPr>
            <a:r>
              <a:rPr lang="en-US" sz="1400">
                <a:solidFill>
                  <a:schemeClr val="dk1"/>
                </a:solidFill>
              </a:rPr>
              <a:t>The various tasks were: Find the course page for 374, find the forms page, and find safety policies.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US" sz="1400">
                <a:solidFill>
                  <a:schemeClr val="dk1"/>
                </a:solidFill>
              </a:rPr>
              <a:t>What are you suggestions to improve this?</a:t>
            </a:r>
            <a:endParaRPr b="1" sz="1400">
              <a:solidFill>
                <a:schemeClr val="dk1"/>
              </a:solidFill>
            </a:endParaRPr>
          </a:p>
          <a:p>
            <a:pPr indent="0" lvl="0" marL="457200" rtl="0" algn="l">
              <a:lnSpc>
                <a:spcPct val="115000"/>
              </a:lnSpc>
              <a:spcBef>
                <a:spcPts val="0"/>
              </a:spcBef>
              <a:spcAft>
                <a:spcPts val="0"/>
              </a:spcAft>
              <a:buNone/>
            </a:pPr>
            <a:r>
              <a:rPr b="1" lang="en-US" sz="1400">
                <a:solidFill>
                  <a:schemeClr val="dk1"/>
                </a:solidFill>
              </a:rPr>
              <a:t>Course Task: </a:t>
            </a:r>
            <a:endParaRPr b="1" sz="1400">
              <a:solidFill>
                <a:schemeClr val="dk1"/>
              </a:solidFill>
            </a:endParaRPr>
          </a:p>
          <a:p>
            <a:pPr indent="0" lvl="0" marL="0" rtl="0" algn="l">
              <a:lnSpc>
                <a:spcPct val="115000"/>
              </a:lnSpc>
              <a:spcBef>
                <a:spcPts val="0"/>
              </a:spcBef>
              <a:spcAft>
                <a:spcPts val="0"/>
              </a:spcAft>
              <a:buNone/>
            </a:pPr>
            <a:r>
              <a:rPr b="1" lang="en-US" sz="1400">
                <a:solidFill>
                  <a:schemeClr val="dk1"/>
                </a:solidFill>
              </a:rPr>
              <a:t>	    </a:t>
            </a:r>
            <a:r>
              <a:rPr lang="en-US" sz="1400">
                <a:solidFill>
                  <a:schemeClr val="dk1"/>
                </a:solidFill>
              </a:rPr>
              <a:t>- </a:t>
            </a:r>
            <a:r>
              <a:rPr lang="en-US" sz="1400" u="sng">
                <a:solidFill>
                  <a:schemeClr val="dk1"/>
                </a:solidFill>
              </a:rPr>
              <a:t>Add a Dedicated Committees Page</a:t>
            </a:r>
            <a:r>
              <a:rPr lang="en-US" sz="1400">
                <a:solidFill>
                  <a:schemeClr val="dk1"/>
                </a:solidFill>
              </a:rPr>
              <a:t> :  </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a:solidFill>
                  <a:schemeClr val="dk1"/>
                </a:solidFill>
              </a:rPr>
              <a:t>		- Remove its current position under program as a dropdown option</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a:solidFill>
                  <a:schemeClr val="dk1"/>
                </a:solidFill>
              </a:rPr>
              <a:t>			- Committees is a much bigger topic and goes across programs</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a:solidFill>
                  <a:schemeClr val="dk1"/>
                </a:solidFill>
              </a:rPr>
              <a:t>			- Fewer clicks for navigating context within programs</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a:solidFill>
                  <a:schemeClr val="dk1"/>
                </a:solidFill>
              </a:rPr>
              <a:t>			- Less confusion</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b="1" lang="en-US" sz="1400">
                <a:solidFill>
                  <a:schemeClr val="dk1"/>
                </a:solidFill>
              </a:rPr>
              <a:t>Forms Task:</a:t>
            </a:r>
            <a:endParaRPr b="1" sz="1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US" sz="1400">
                <a:solidFill>
                  <a:schemeClr val="dk1"/>
                </a:solidFill>
              </a:rPr>
              <a:t>- </a:t>
            </a:r>
            <a:r>
              <a:rPr lang="en-US" sz="1400" u="sng">
                <a:solidFill>
                  <a:schemeClr val="dk1"/>
                </a:solidFill>
              </a:rPr>
              <a:t>Side Navigation Bar &amp; Search Bar</a:t>
            </a:r>
            <a:r>
              <a:rPr lang="en-US" sz="1400">
                <a:solidFill>
                  <a:schemeClr val="dk1"/>
                </a:solidFill>
              </a:rPr>
              <a:t> :</a:t>
            </a:r>
            <a:endParaRPr sz="1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US" sz="1400">
                <a:solidFill>
                  <a:schemeClr val="dk1"/>
                </a:solidFill>
              </a:rPr>
              <a:t>		- Less clicks</a:t>
            </a:r>
            <a:endParaRPr sz="1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US" sz="1400">
                <a:solidFill>
                  <a:schemeClr val="dk1"/>
                </a:solidFill>
              </a:rPr>
              <a:t>		- Efficient / quicker navigation</a:t>
            </a:r>
            <a:endParaRPr sz="1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US" sz="1400">
                <a:solidFill>
                  <a:schemeClr val="dk1"/>
                </a:solidFill>
              </a:rPr>
              <a:t>General</a:t>
            </a:r>
            <a:endParaRPr b="1"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a:solidFill>
                  <a:schemeClr val="dk1"/>
                </a:solidFill>
              </a:rPr>
              <a:t>    - </a:t>
            </a:r>
            <a:r>
              <a:rPr lang="en-US" sz="1400" u="sng">
                <a:solidFill>
                  <a:schemeClr val="dk1"/>
                </a:solidFill>
              </a:rPr>
              <a:t>Separate Faculty and Research</a:t>
            </a:r>
            <a:r>
              <a:rPr lang="en-US" sz="1400">
                <a:solidFill>
                  <a:schemeClr val="dk1"/>
                </a:solidFill>
              </a:rPr>
              <a:t> :</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u="sng">
                <a:solidFill>
                  <a:schemeClr val="dk1"/>
                </a:solidFill>
              </a:rPr>
              <a:t>		</a:t>
            </a:r>
            <a:r>
              <a:rPr lang="en-US" sz="1400">
                <a:solidFill>
                  <a:schemeClr val="dk1"/>
                </a:solidFill>
              </a:rPr>
              <a:t>- The faculty page contains abundant information (is okay)</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a:solidFill>
                  <a:schemeClr val="dk1"/>
                </a:solidFill>
              </a:rPr>
              <a:t>			- Research Interests, contact, photos, etc</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a:solidFill>
                  <a:schemeClr val="dk1"/>
                </a:solidFill>
              </a:rPr>
              <a:t>		- A dedicated research page</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a:solidFill>
                  <a:schemeClr val="dk1"/>
                </a:solidFill>
              </a:rPr>
              <a:t>			- on-going research, laboratory rooms, etc</a:t>
            </a:r>
            <a:endParaRPr sz="1400">
              <a:solidFill>
                <a:schemeClr val="dk1"/>
              </a:solidFill>
            </a:endParaRPr>
          </a:p>
          <a:p>
            <a:pPr indent="0" lvl="0" marL="457200" rtl="0" algn="l">
              <a:lnSpc>
                <a:spcPct val="115000"/>
              </a:lnSpc>
              <a:spcBef>
                <a:spcPts val="0"/>
              </a:spcBef>
              <a:spcAft>
                <a:spcPts val="0"/>
              </a:spcAft>
              <a:buClr>
                <a:srgbClr val="000000"/>
              </a:buClr>
              <a:buSzPts val="1100"/>
              <a:buFont typeface="Arial"/>
              <a:buNone/>
            </a:pPr>
            <a:r>
              <a:rPr lang="en-US" sz="1400">
                <a:solidFill>
                  <a:schemeClr val="dk1"/>
                </a:solidFill>
              </a:rPr>
              <a:t>    </a:t>
            </a:r>
            <a:endParaRPr b="1"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US" sz="1400">
                <a:solidFill>
                  <a:schemeClr val="dk1"/>
                </a:solidFill>
              </a:rPr>
              <a:t>How does this compare to what is currently done?</a:t>
            </a:r>
            <a:endParaRPr b="1" sz="1400">
              <a:solidFill>
                <a:schemeClr val="dk1"/>
              </a:solidFill>
            </a:endParaRPr>
          </a:p>
          <a:p>
            <a:pPr indent="0" lvl="0" marL="457200" rtl="0" algn="l">
              <a:lnSpc>
                <a:spcPct val="115000"/>
              </a:lnSpc>
              <a:spcBef>
                <a:spcPts val="0"/>
              </a:spcBef>
              <a:spcAft>
                <a:spcPts val="0"/>
              </a:spcAft>
              <a:buNone/>
            </a:pPr>
            <a:r>
              <a:rPr b="1" lang="en-US" sz="1400">
                <a:solidFill>
                  <a:schemeClr val="dk1"/>
                </a:solidFill>
              </a:rPr>
              <a:t>    </a:t>
            </a:r>
            <a:r>
              <a:rPr lang="en-US" sz="1400">
                <a:solidFill>
                  <a:schemeClr val="dk1"/>
                </a:solidFill>
              </a:rPr>
              <a:t>- Proposed design has a more logical structure</a:t>
            </a:r>
            <a:endParaRPr sz="1400">
              <a:solidFill>
                <a:schemeClr val="dk1"/>
              </a:solidFill>
            </a:endParaRPr>
          </a:p>
          <a:p>
            <a:pPr indent="0" lvl="0" marL="457200" rtl="0" algn="l">
              <a:lnSpc>
                <a:spcPct val="115000"/>
              </a:lnSpc>
              <a:spcBef>
                <a:spcPts val="0"/>
              </a:spcBef>
              <a:spcAft>
                <a:spcPts val="0"/>
              </a:spcAft>
              <a:buNone/>
            </a:pPr>
            <a:r>
              <a:rPr lang="en-US" sz="1400">
                <a:solidFill>
                  <a:schemeClr val="dk1"/>
                </a:solidFill>
              </a:rPr>
              <a:t>		- Intuitive — things are where you would think it would be</a:t>
            </a:r>
            <a:endParaRPr sz="1400">
              <a:solidFill>
                <a:schemeClr val="dk1"/>
              </a:solidFill>
            </a:endParaRPr>
          </a:p>
          <a:p>
            <a:pPr indent="0" lvl="0" marL="457200" rtl="0" algn="l">
              <a:lnSpc>
                <a:spcPct val="115000"/>
              </a:lnSpc>
              <a:spcBef>
                <a:spcPts val="0"/>
              </a:spcBef>
              <a:spcAft>
                <a:spcPts val="0"/>
              </a:spcAft>
              <a:buNone/>
            </a:pPr>
            <a:r>
              <a:rPr lang="en-US" sz="1400">
                <a:solidFill>
                  <a:schemeClr val="dk1"/>
                </a:solidFill>
              </a:rPr>
              <a:t>    - More efficient</a:t>
            </a:r>
            <a:endParaRPr sz="1400">
              <a:solidFill>
                <a:schemeClr val="dk1"/>
              </a:solidFill>
            </a:endParaRPr>
          </a:p>
          <a:p>
            <a:pPr indent="0" lvl="0" marL="457200" rtl="0" algn="l">
              <a:lnSpc>
                <a:spcPct val="115000"/>
              </a:lnSpc>
              <a:spcBef>
                <a:spcPts val="0"/>
              </a:spcBef>
              <a:spcAft>
                <a:spcPts val="0"/>
              </a:spcAft>
              <a:buNone/>
            </a:pPr>
            <a:r>
              <a:rPr lang="en-US" sz="1400">
                <a:solidFill>
                  <a:schemeClr val="dk1"/>
                </a:solidFill>
              </a:rPr>
              <a:t>		- With the addition of Navigation bars and Search bars the proposed design gets an increase in efficiency with leads to an easier workflow.  </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p:txBody>
      </p:sp>
      <p:sp>
        <p:nvSpPr>
          <p:cNvPr id="102" name="Google Shape;102;g48a40da5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a40da58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8a40da58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Overall the questionnaire comments were positive which was helpful, however there were a few navigation and content changes we made.</a:t>
            </a:r>
            <a:endParaRPr/>
          </a:p>
          <a:p>
            <a:pPr indent="-298450" lvl="0" marL="457200" rtl="0" algn="l">
              <a:spcBef>
                <a:spcPts val="0"/>
              </a:spcBef>
              <a:spcAft>
                <a:spcPts val="0"/>
              </a:spcAft>
              <a:buSzPts val="1100"/>
              <a:buChar char="●"/>
            </a:pPr>
            <a:r>
              <a:rPr lang="en-US"/>
              <a:t>We moved committees from being </a:t>
            </a:r>
            <a:r>
              <a:rPr lang="en-US"/>
              <a:t>separated</a:t>
            </a:r>
            <a:r>
              <a:rPr lang="en-US"/>
              <a:t> by program to the main navigation bar</a:t>
            </a:r>
            <a:endParaRPr/>
          </a:p>
          <a:p>
            <a:pPr indent="-298450" lvl="1" marL="914400" rtl="0" algn="l">
              <a:spcBef>
                <a:spcPts val="0"/>
              </a:spcBef>
              <a:spcAft>
                <a:spcPts val="0"/>
              </a:spcAft>
              <a:buSzPts val="1100"/>
              <a:buChar char="○"/>
            </a:pPr>
            <a:r>
              <a:rPr lang="en-US"/>
              <a:t>this allowed courses to become the main index page under each program reducing the number of clicks needed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We implemented a potential side bar under forms as an example, however this required a fair amount of CSS and HTML that a nontechnical user might be uncomfortable with and have problems changing. This would have to be tested and confirmed again later.</a:t>
            </a:r>
            <a:endParaRPr/>
          </a:p>
          <a:p>
            <a:pPr indent="-298450" lvl="0" marL="457200" rtl="0" algn="l">
              <a:spcBef>
                <a:spcPts val="0"/>
              </a:spcBef>
              <a:spcAft>
                <a:spcPts val="0"/>
              </a:spcAft>
              <a:buSzPts val="1100"/>
              <a:buChar char="●"/>
            </a:pPr>
            <a:r>
              <a:rPr lang="en-US"/>
              <a:t>We also separated Faculty and Research as Requested </a:t>
            </a:r>
            <a:endParaRPr/>
          </a:p>
          <a:p>
            <a:pPr indent="-298450" lvl="0" marL="457200" rtl="0" algn="l">
              <a:spcBef>
                <a:spcPts val="0"/>
              </a:spcBef>
              <a:spcAft>
                <a:spcPts val="0"/>
              </a:spcAft>
              <a:buSzPts val="1100"/>
              <a:buChar char="●"/>
            </a:pPr>
            <a:r>
              <a:rPr lang="en-US"/>
              <a:t>Updated some content on homepage and courses to be more descriptive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Key Elements:</a:t>
            </a:r>
            <a:br>
              <a:rPr lang="en-US"/>
            </a:br>
            <a:r>
              <a:rPr lang="en-US"/>
              <a:t>Courses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Safety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Contact</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 of the biggest gaps in our proposal has is we only had administration staff use the site and fill out our questionnaire.  This means we don’t have the feedback from all the different groups.  Although we are confident in our design feedback, other areas could bring new insights.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Another thing is we don’t have the security side set up which means we’ve been unable to test if it works and if it’s liked by users. As we don’t have a backend made and implemented, our search bar causes an error screen and we can’t test </a:t>
            </a:r>
            <a:r>
              <a:rPr lang="en-US"/>
              <a:t>its</a:t>
            </a:r>
            <a:r>
              <a:rPr lang="en-US"/>
              <a:t> </a:t>
            </a:r>
            <a:r>
              <a:rPr lang="en-US"/>
              <a:t>usability</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Hurdles: </a:t>
            </a:r>
            <a:endParaRPr/>
          </a:p>
          <a:p>
            <a:pPr indent="0" lvl="0" marL="0" rtl="0" algn="l">
              <a:spcBef>
                <a:spcPts val="0"/>
              </a:spcBef>
              <a:spcAft>
                <a:spcPts val="0"/>
              </a:spcAft>
              <a:buNone/>
            </a:pPr>
            <a:r>
              <a:rPr lang="en-US"/>
              <a:t>	 We hope there will be no major hurdles in implementation. Although, the database and backend as mentioned still need to be implemented which depending on the system may take time.</a:t>
            </a:r>
            <a:endParaRPr/>
          </a:p>
          <a:p>
            <a:pPr indent="0" lvl="0" marL="0" rtl="0" algn="l">
              <a:spcBef>
                <a:spcPts val="0"/>
              </a:spcBef>
              <a:spcAft>
                <a:spcPts val="0"/>
              </a:spcAft>
              <a:buNone/>
            </a:pPr>
            <a:r>
              <a:rPr lang="en-US"/>
              <a:t>	As well, we don’t know the security controls used so setting up user groups and individuals after a review may take more time then expected.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400">
                <a:solidFill>
                  <a:schemeClr val="dk1"/>
                </a:solidFill>
                <a:latin typeface="Calibri"/>
                <a:ea typeface="Calibri"/>
                <a:cs typeface="Calibri"/>
                <a:sym typeface="Calibri"/>
              </a:rPr>
              <a:t>How did you feel about this </a:t>
            </a:r>
            <a:r>
              <a:rPr b="1" lang="en-US" sz="1400" u="sng">
                <a:solidFill>
                  <a:srgbClr val="FF0000"/>
                </a:solidFill>
                <a:latin typeface="Calibri"/>
                <a:ea typeface="Calibri"/>
                <a:cs typeface="Calibri"/>
                <a:sym typeface="Calibri"/>
              </a:rPr>
              <a:t>project</a:t>
            </a:r>
            <a:r>
              <a:rPr lang="en-US" sz="1400">
                <a:solidFill>
                  <a:schemeClr val="dk1"/>
                </a:solidFill>
                <a:latin typeface="Calibri"/>
                <a:ea typeface="Calibri"/>
                <a:cs typeface="Calibri"/>
                <a:sym typeface="Calibri"/>
              </a:rPr>
              <a:t>? What did you like about it? What did you dislike?</a:t>
            </a:r>
            <a:endParaRPr sz="1400">
              <a:solidFill>
                <a:schemeClr val="dk1"/>
              </a:solidFill>
              <a:latin typeface="Calibri"/>
              <a:ea typeface="Calibri"/>
              <a:cs typeface="Calibri"/>
              <a:sym typeface="Calibri"/>
            </a:endParaRPr>
          </a:p>
          <a:p>
            <a:pPr indent="-165100" lvl="1" marL="685800" rtl="0" algn="l">
              <a:lnSpc>
                <a:spcPct val="80000"/>
              </a:lnSpc>
              <a:spcBef>
                <a:spcPts val="500"/>
              </a:spcBef>
              <a:spcAft>
                <a:spcPts val="0"/>
              </a:spcAft>
              <a:buClr>
                <a:schemeClr val="dk1"/>
              </a:buClr>
              <a:buSzPts val="1400"/>
              <a:buChar char="•"/>
            </a:pPr>
            <a:r>
              <a:rPr lang="en-US" sz="1400">
                <a:solidFill>
                  <a:schemeClr val="dk1"/>
                </a:solidFill>
                <a:latin typeface="Calibri"/>
                <a:ea typeface="Calibri"/>
                <a:cs typeface="Calibri"/>
                <a:sym typeface="Calibri"/>
              </a:rPr>
              <a:t>The project as a whole was a good experience and interesting to see it come together. The consistent milestones made the project as a whole easier.</a:t>
            </a:r>
            <a:endParaRPr sz="14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n-US" sz="1400">
                <a:solidFill>
                  <a:schemeClr val="dk1"/>
                </a:solidFill>
                <a:latin typeface="Calibri"/>
                <a:ea typeface="Calibri"/>
                <a:cs typeface="Calibri"/>
                <a:sym typeface="Calibri"/>
              </a:rPr>
              <a:t>What did you learn about yourself as you collaborated and worked through this </a:t>
            </a:r>
            <a:r>
              <a:rPr b="1" lang="en-US" sz="1400" u="sng">
                <a:solidFill>
                  <a:srgbClr val="FF0000"/>
                </a:solidFill>
                <a:latin typeface="Calibri"/>
                <a:ea typeface="Calibri"/>
                <a:cs typeface="Calibri"/>
                <a:sym typeface="Calibri"/>
              </a:rPr>
              <a:t>project</a:t>
            </a: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165100" lvl="1" marL="685800" rtl="0" algn="l">
              <a:lnSpc>
                <a:spcPct val="80000"/>
              </a:lnSpc>
              <a:spcBef>
                <a:spcPts val="500"/>
              </a:spcBef>
              <a:spcAft>
                <a:spcPts val="0"/>
              </a:spcAft>
              <a:buClr>
                <a:schemeClr val="dk1"/>
              </a:buClr>
              <a:buSzPts val="1400"/>
              <a:buChar char="•"/>
            </a:pPr>
            <a:r>
              <a:rPr lang="en-US" sz="1400">
                <a:solidFill>
                  <a:schemeClr val="dk1"/>
                </a:solidFill>
                <a:latin typeface="Calibri"/>
                <a:ea typeface="Calibri"/>
                <a:cs typeface="Calibri"/>
                <a:sym typeface="Calibri"/>
              </a:rPr>
              <a:t>Balancing busy schedules can be hard and voice calls are a solution when people cannot meet in person. Project milestones can be worked on by groups to ease workload on members with more projects on that week.</a:t>
            </a:r>
            <a:endParaRPr sz="1400">
              <a:solidFill>
                <a:schemeClr val="dk1"/>
              </a:solidFill>
              <a:latin typeface="Calibri"/>
              <a:ea typeface="Calibri"/>
              <a:cs typeface="Calibri"/>
              <a:sym typeface="Calibri"/>
            </a:endParaRPr>
          </a:p>
          <a:p>
            <a:pPr indent="0" lvl="0" marL="0" rtl="0" algn="l">
              <a:lnSpc>
                <a:spcPct val="80000"/>
              </a:lnSpc>
              <a:spcBef>
                <a:spcPts val="500"/>
              </a:spcBef>
              <a:spcAft>
                <a:spcPts val="0"/>
              </a:spcAft>
              <a:buNone/>
            </a:pPr>
            <a:r>
              <a:rPr lang="en-US" sz="1400">
                <a:solidFill>
                  <a:schemeClr val="dk1"/>
                </a:solidFill>
                <a:latin typeface="Calibri"/>
                <a:ea typeface="Calibri"/>
                <a:cs typeface="Calibri"/>
                <a:sym typeface="Calibri"/>
              </a:rPr>
              <a:t>What “stuff &amp; things” related to this </a:t>
            </a:r>
            <a:r>
              <a:rPr b="1" lang="en-US" sz="1400" u="sng">
                <a:solidFill>
                  <a:srgbClr val="FF0000"/>
                </a:solidFill>
                <a:latin typeface="Calibri"/>
                <a:ea typeface="Calibri"/>
                <a:cs typeface="Calibri"/>
                <a:sym typeface="Calibri"/>
              </a:rPr>
              <a:t>project</a:t>
            </a:r>
            <a:r>
              <a:rPr lang="en-US" sz="1400">
                <a:solidFill>
                  <a:schemeClr val="dk1"/>
                </a:solidFill>
                <a:latin typeface="Calibri"/>
                <a:ea typeface="Calibri"/>
                <a:cs typeface="Calibri"/>
                <a:sym typeface="Calibri"/>
              </a:rPr>
              <a:t> needed additional clarity?</a:t>
            </a:r>
            <a:endParaRPr sz="1400">
              <a:solidFill>
                <a:schemeClr val="dk1"/>
              </a:solidFill>
              <a:latin typeface="Calibri"/>
              <a:ea typeface="Calibri"/>
              <a:cs typeface="Calibri"/>
              <a:sym typeface="Calibri"/>
            </a:endParaRPr>
          </a:p>
          <a:p>
            <a:pPr indent="-165100" lvl="1" marL="685800" rtl="0" algn="l">
              <a:lnSpc>
                <a:spcPct val="80000"/>
              </a:lnSpc>
              <a:spcBef>
                <a:spcPts val="500"/>
              </a:spcBef>
              <a:spcAft>
                <a:spcPts val="0"/>
              </a:spcAft>
              <a:buClr>
                <a:schemeClr val="dk1"/>
              </a:buClr>
              <a:buSzPts val="1400"/>
              <a:buChar char="•"/>
            </a:pPr>
            <a:r>
              <a:rPr lang="en-US" sz="1400">
                <a:solidFill>
                  <a:schemeClr val="dk1"/>
                </a:solidFill>
                <a:latin typeface="Calibri"/>
                <a:ea typeface="Calibri"/>
                <a:cs typeface="Calibri"/>
                <a:sym typeface="Calibri"/>
              </a:rPr>
              <a:t>The milestones were clear and well laid out making the project easy to understand requiring little additional clarity.</a:t>
            </a:r>
            <a:endParaRPr sz="14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n-US" sz="1400">
                <a:solidFill>
                  <a:schemeClr val="dk1"/>
                </a:solidFill>
                <a:latin typeface="Calibri"/>
                <a:ea typeface="Calibri"/>
                <a:cs typeface="Calibri"/>
                <a:sym typeface="Calibri"/>
              </a:rPr>
              <a:t>How will you use what you have learned going forward?</a:t>
            </a:r>
            <a:endParaRPr sz="1400">
              <a:solidFill>
                <a:schemeClr val="dk1"/>
              </a:solidFill>
              <a:latin typeface="Calibri"/>
              <a:ea typeface="Calibri"/>
              <a:cs typeface="Calibri"/>
              <a:sym typeface="Calibri"/>
            </a:endParaRPr>
          </a:p>
          <a:p>
            <a:pPr indent="-165100" lvl="1" marL="685800" rtl="0" algn="l">
              <a:lnSpc>
                <a:spcPct val="80000"/>
              </a:lnSpc>
              <a:spcBef>
                <a:spcPts val="500"/>
              </a:spcBef>
              <a:spcAft>
                <a:spcPts val="0"/>
              </a:spcAft>
              <a:buClr>
                <a:schemeClr val="dk1"/>
              </a:buClr>
              <a:buSzPts val="1400"/>
              <a:buChar char="•"/>
            </a:pPr>
            <a:r>
              <a:rPr lang="en-US" sz="1400">
                <a:solidFill>
                  <a:schemeClr val="dk1"/>
                </a:solidFill>
                <a:latin typeface="Calibri"/>
                <a:ea typeface="Calibri"/>
                <a:cs typeface="Calibri"/>
                <a:sym typeface="Calibri"/>
              </a:rPr>
              <a:t>We learned a lot about working in a team environment and managing time and workload given to each member. We improved our presentation skills and worked together as a group better with each milestone which will help in any presentations we have to do later on. </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8abe5dfb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8abe5df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5"/>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4" name="Google Shape;44;p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5" name="Google Shape;45;p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D0D0"/>
            </a:gs>
            <a:gs pos="100000">
              <a:srgbClr val="D9686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2"/>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i="0" lang="en-US" sz="6000" u="none">
                <a:solidFill>
                  <a:schemeClr val="dk1"/>
                </a:solidFill>
                <a:latin typeface="Calibri"/>
                <a:ea typeface="Calibri"/>
                <a:cs typeface="Calibri"/>
                <a:sym typeface="Calibri"/>
              </a:rPr>
              <a:t>ENSE 374, Milestone 5</a:t>
            </a:r>
            <a:endParaRPr/>
          </a:p>
        </p:txBody>
      </p:sp>
      <p:sp>
        <p:nvSpPr>
          <p:cNvPr id="85" name="Google Shape;85;p13"/>
          <p:cNvSpPr txBox="1"/>
          <p:nvPr>
            <p:ph idx="1" type="subTitle"/>
          </p:nvPr>
        </p:nvSpPr>
        <p:spPr>
          <a:xfrm>
            <a:off x="1524000" y="3602037"/>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Software Group B</a:t>
            </a:r>
            <a:endParaRPr/>
          </a:p>
          <a:p>
            <a:pPr indent="0" lvl="0" marL="0" rtl="0" algn="ctr">
              <a:lnSpc>
                <a:spcPct val="90000"/>
              </a:lnSpc>
              <a:spcBef>
                <a:spcPts val="1000"/>
              </a:spcBef>
              <a:spcAft>
                <a:spcPts val="0"/>
              </a:spcAft>
              <a:buClr>
                <a:schemeClr val="dk1"/>
              </a:buClr>
              <a:buSzPts val="2400"/>
              <a:buNone/>
            </a:pPr>
            <a:r>
              <a:rPr lang="en-US"/>
              <a:t>Avery, Jiahao, Jinkai, Mckenzie, Nick, Renz</a:t>
            </a:r>
            <a:endParaRPr/>
          </a:p>
          <a:p>
            <a:pPr indent="0" lvl="0" marL="0" rtl="0" algn="ctr">
              <a:lnSpc>
                <a:spcPct val="90000"/>
              </a:lnSpc>
              <a:spcBef>
                <a:spcPts val="1000"/>
              </a:spcBef>
              <a:spcAft>
                <a:spcPts val="0"/>
              </a:spcAft>
              <a:buClr>
                <a:schemeClr val="dk1"/>
              </a:buClr>
              <a:buSzPts val="2400"/>
              <a:buNone/>
            </a:pPr>
            <a:r>
              <a:rPr lang="en-US"/>
              <a:t>December 6th, 2018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Revised Content Strategy</a:t>
            </a:r>
            <a:endParaRPr/>
          </a:p>
        </p:txBody>
      </p:sp>
      <p:sp>
        <p:nvSpPr>
          <p:cNvPr id="91" name="Google Shape;91;p1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Removed sidebar use and opted for search bar</a:t>
            </a:r>
            <a:endParaRPr/>
          </a:p>
          <a:p>
            <a:pPr indent="0" lvl="0" marL="0" rtl="0" algn="l">
              <a:spcBef>
                <a:spcPts val="1000"/>
              </a:spcBef>
              <a:spcAft>
                <a:spcPts val="0"/>
              </a:spcAft>
              <a:buNone/>
            </a:pPr>
            <a:r>
              <a:rPr lang="en-US"/>
              <a:t>Removed form and faculty content from Programs</a:t>
            </a:r>
            <a:endParaRPr/>
          </a:p>
          <a:p>
            <a:pPr indent="0" lvl="0" marL="0" rtl="0" algn="l">
              <a:spcBef>
                <a:spcPts val="1000"/>
              </a:spcBef>
              <a:spcAft>
                <a:spcPts val="0"/>
              </a:spcAft>
              <a:buNone/>
            </a:pPr>
            <a:r>
              <a:rPr lang="en-US"/>
              <a:t>Changed homepage from having dynamic content</a:t>
            </a:r>
            <a:endParaRPr/>
          </a:p>
        </p:txBody>
      </p:sp>
      <p:pic>
        <p:nvPicPr>
          <p:cNvPr id="92" name="Google Shape;92;p14"/>
          <p:cNvPicPr preferRelativeResize="0"/>
          <p:nvPr/>
        </p:nvPicPr>
        <p:blipFill>
          <a:blip r:embed="rId3">
            <a:alphaModFix/>
          </a:blip>
          <a:stretch>
            <a:fillRect/>
          </a:stretch>
        </p:blipFill>
        <p:spPr>
          <a:xfrm>
            <a:off x="0" y="3667609"/>
            <a:ext cx="6163874" cy="3232516"/>
          </a:xfrm>
          <a:prstGeom prst="rect">
            <a:avLst/>
          </a:prstGeom>
          <a:noFill/>
          <a:ln>
            <a:noFill/>
          </a:ln>
        </p:spPr>
      </p:pic>
      <p:pic>
        <p:nvPicPr>
          <p:cNvPr id="93" name="Google Shape;93;p14"/>
          <p:cNvPicPr preferRelativeResize="0"/>
          <p:nvPr/>
        </p:nvPicPr>
        <p:blipFill>
          <a:blip r:embed="rId4">
            <a:alphaModFix/>
          </a:blip>
          <a:stretch>
            <a:fillRect/>
          </a:stretch>
        </p:blipFill>
        <p:spPr>
          <a:xfrm>
            <a:off x="6163873" y="3659900"/>
            <a:ext cx="6028126" cy="3198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Usability evaluation discussion</a:t>
            </a:r>
            <a:endParaRPr/>
          </a:p>
        </p:txBody>
      </p:sp>
      <p:sp>
        <p:nvSpPr>
          <p:cNvPr id="99" name="Google Shape;99;p15"/>
          <p:cNvSpPr txBox="1"/>
          <p:nvPr>
            <p:ph idx="1" type="body"/>
          </p:nvPr>
        </p:nvSpPr>
        <p:spPr>
          <a:xfrm>
            <a:off x="838200" y="1340100"/>
            <a:ext cx="10515600" cy="435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t/>
            </a:r>
            <a:endParaRPr b="0" i="0" sz="2800" u="none" cap="none" strike="noStrike">
              <a:solidFill>
                <a:schemeClr val="dk1"/>
              </a:solidFill>
              <a:latin typeface="Calibri"/>
              <a:ea typeface="Calibri"/>
              <a:cs typeface="Calibri"/>
              <a:sym typeface="Calibri"/>
            </a:endParaRPr>
          </a:p>
          <a:p>
            <a:pPr indent="-381000" lvl="0" marL="457200" marR="0" rtl="0" algn="l">
              <a:lnSpc>
                <a:spcPct val="90000"/>
              </a:lnSpc>
              <a:spcBef>
                <a:spcPts val="500"/>
              </a:spcBef>
              <a:spcAft>
                <a:spcPts val="0"/>
              </a:spcAft>
              <a:buSzPts val="2400"/>
              <a:buChar char="•"/>
            </a:pPr>
            <a:r>
              <a:rPr b="1" i="0" lang="en-US" sz="2400" u="none" cap="none" strike="noStrike">
                <a:solidFill>
                  <a:schemeClr val="dk1"/>
                </a:solidFill>
              </a:rPr>
              <a:t>Pre-task questionnaire findings/analysi</a:t>
            </a:r>
            <a:r>
              <a:rPr b="1" lang="en-US" sz="2400"/>
              <a:t>s</a:t>
            </a:r>
            <a:br>
              <a:rPr b="1" lang="en-US" sz="2400"/>
            </a:br>
            <a:endParaRPr b="1" sz="2400"/>
          </a:p>
          <a:p>
            <a:pPr indent="0" lvl="0" marL="457200" marR="0" rtl="0" algn="l">
              <a:lnSpc>
                <a:spcPct val="90000"/>
              </a:lnSpc>
              <a:spcBef>
                <a:spcPts val="500"/>
              </a:spcBef>
              <a:spcAft>
                <a:spcPts val="0"/>
              </a:spcAft>
              <a:buNone/>
            </a:pPr>
            <a:r>
              <a:rPr lang="en-US" sz="1800"/>
              <a:t>1. What are your initial thoughts of the site?</a:t>
            </a:r>
            <a:endParaRPr sz="1800"/>
          </a:p>
          <a:p>
            <a:pPr indent="0" lvl="0" marL="457200" marR="0" rtl="0" algn="l">
              <a:lnSpc>
                <a:spcPct val="90000"/>
              </a:lnSpc>
              <a:spcBef>
                <a:spcPts val="500"/>
              </a:spcBef>
              <a:spcAft>
                <a:spcPts val="0"/>
              </a:spcAft>
              <a:buNone/>
            </a:pPr>
            <a:r>
              <a:rPr lang="en-US" sz="1800"/>
              <a:t>    -Simple and clear navigation overall</a:t>
            </a:r>
            <a:endParaRPr sz="1800"/>
          </a:p>
          <a:p>
            <a:pPr indent="0" lvl="0" marL="457200" marR="0" rtl="0" algn="l">
              <a:lnSpc>
                <a:spcPct val="90000"/>
              </a:lnSpc>
              <a:spcBef>
                <a:spcPts val="500"/>
              </a:spcBef>
              <a:spcAft>
                <a:spcPts val="0"/>
              </a:spcAft>
              <a:buNone/>
            </a:pPr>
            <a:r>
              <a:rPr lang="en-US" sz="1800"/>
              <a:t>    -Prevented  lots of clicks to find files</a:t>
            </a:r>
            <a:endParaRPr sz="1800"/>
          </a:p>
          <a:p>
            <a:pPr indent="0" lvl="0" marL="457200" marR="0" rtl="0" algn="l">
              <a:lnSpc>
                <a:spcPct val="90000"/>
              </a:lnSpc>
              <a:spcBef>
                <a:spcPts val="500"/>
              </a:spcBef>
              <a:spcAft>
                <a:spcPts val="0"/>
              </a:spcAft>
              <a:buNone/>
            </a:pPr>
            <a:r>
              <a:rPr lang="en-US" sz="1800"/>
              <a:t>    -Consider committee as a separate navigation bar/page</a:t>
            </a:r>
            <a:endParaRPr sz="1800"/>
          </a:p>
          <a:p>
            <a:pPr indent="0" lvl="0" marL="457200" marR="0" rtl="0" algn="l">
              <a:lnSpc>
                <a:spcPct val="90000"/>
              </a:lnSpc>
              <a:spcBef>
                <a:spcPts val="500"/>
              </a:spcBef>
              <a:spcAft>
                <a:spcPts val="0"/>
              </a:spcAft>
              <a:buNone/>
            </a:pPr>
            <a:r>
              <a:t/>
            </a:r>
            <a:endParaRPr sz="1800"/>
          </a:p>
          <a:p>
            <a:pPr indent="0" lvl="0" marL="457200" marR="0" rtl="0" algn="l">
              <a:lnSpc>
                <a:spcPct val="90000"/>
              </a:lnSpc>
              <a:spcBef>
                <a:spcPts val="500"/>
              </a:spcBef>
              <a:spcAft>
                <a:spcPts val="0"/>
              </a:spcAft>
              <a:buNone/>
            </a:pPr>
            <a:r>
              <a:rPr lang="en-US" sz="1800"/>
              <a:t>2. What do you think of the headings and navigation?</a:t>
            </a:r>
            <a:endParaRPr sz="1800"/>
          </a:p>
          <a:p>
            <a:pPr indent="0" lvl="0" marL="457200" marR="0" rtl="0" algn="l">
              <a:lnSpc>
                <a:spcPct val="90000"/>
              </a:lnSpc>
              <a:spcBef>
                <a:spcPts val="500"/>
              </a:spcBef>
              <a:spcAft>
                <a:spcPts val="0"/>
              </a:spcAft>
              <a:buNone/>
            </a:pPr>
            <a:r>
              <a:rPr lang="en-US" sz="1800"/>
              <a:t>   -Major thing was to consider as a different page</a:t>
            </a:r>
            <a:endParaRPr sz="1800"/>
          </a:p>
          <a:p>
            <a:pPr indent="0" lvl="0" marL="457200" marR="0" rtl="0" algn="l">
              <a:lnSpc>
                <a:spcPct val="90000"/>
              </a:lnSpc>
              <a:spcBef>
                <a:spcPts val="500"/>
              </a:spcBef>
              <a:spcAft>
                <a:spcPts val="0"/>
              </a:spcAft>
              <a:buNone/>
            </a:pPr>
            <a:r>
              <a:rPr lang="en-US" sz="1800"/>
              <a:t>    -Could be a bigger in terms of dropdown contents</a:t>
            </a:r>
            <a:endParaRPr sz="1800"/>
          </a:p>
          <a:p>
            <a:pPr indent="0" lvl="0" marL="228600" marR="0" rtl="0" algn="l">
              <a:lnSpc>
                <a:spcPct val="90000"/>
              </a:lnSpc>
              <a:spcBef>
                <a:spcPts val="500"/>
              </a:spcBef>
              <a:spcAft>
                <a:spcPts val="0"/>
              </a:spcAft>
              <a:buNone/>
            </a:pPr>
            <a:r>
              <a:t/>
            </a:r>
            <a:endParaRPr/>
          </a:p>
          <a:p>
            <a:pPr indent="0" lvl="0" marL="0" marR="0" rtl="0" algn="l">
              <a:lnSpc>
                <a:spcPct val="90000"/>
              </a:lnSpc>
              <a:spcBef>
                <a:spcPts val="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73425" y="683075"/>
            <a:ext cx="10515600" cy="702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Usability evaluation discussion</a:t>
            </a:r>
            <a:endParaRPr/>
          </a:p>
        </p:txBody>
      </p:sp>
      <p:sp>
        <p:nvSpPr>
          <p:cNvPr id="105" name="Google Shape;105;p16"/>
          <p:cNvSpPr txBox="1"/>
          <p:nvPr>
            <p:ph idx="1" type="body"/>
          </p:nvPr>
        </p:nvSpPr>
        <p:spPr>
          <a:xfrm>
            <a:off x="786300" y="1703050"/>
            <a:ext cx="10619400" cy="3852600"/>
          </a:xfrm>
          <a:prstGeom prst="rect">
            <a:avLst/>
          </a:prstGeom>
          <a:noFill/>
          <a:ln>
            <a:noFill/>
          </a:ln>
        </p:spPr>
        <p:txBody>
          <a:bodyPr anchorCtr="0" anchor="t" bIns="45700" lIns="91425" spcFirstLastPara="1" rIns="91425" wrap="square" tIns="45700">
            <a:noAutofit/>
          </a:bodyPr>
          <a:lstStyle/>
          <a:p>
            <a:pPr indent="-381000" lvl="0" marL="457200" rtl="0" algn="l">
              <a:spcBef>
                <a:spcPts val="500"/>
              </a:spcBef>
              <a:spcAft>
                <a:spcPts val="0"/>
              </a:spcAft>
              <a:buSzPts val="2400"/>
              <a:buChar char="•"/>
            </a:pPr>
            <a:r>
              <a:rPr b="1" lang="en-US" sz="2400"/>
              <a:t>T</a:t>
            </a:r>
            <a:r>
              <a:rPr b="1" lang="en-US" sz="2400"/>
              <a:t>ask/Post-Task questionnaire findings/analysis</a:t>
            </a:r>
            <a:endParaRPr b="1" sz="2400"/>
          </a:p>
          <a:p>
            <a:pPr indent="0" lvl="0" marL="457200" rtl="0" algn="l">
              <a:spcBef>
                <a:spcPts val="500"/>
              </a:spcBef>
              <a:spcAft>
                <a:spcPts val="0"/>
              </a:spcAft>
              <a:buNone/>
            </a:pPr>
            <a:r>
              <a:t/>
            </a:r>
            <a:endParaRPr b="1" sz="2400"/>
          </a:p>
          <a:p>
            <a:pPr indent="-342900" lvl="0" marL="914400" marR="0" rtl="0" algn="l">
              <a:lnSpc>
                <a:spcPct val="90000"/>
              </a:lnSpc>
              <a:spcBef>
                <a:spcPts val="500"/>
              </a:spcBef>
              <a:spcAft>
                <a:spcPts val="0"/>
              </a:spcAft>
              <a:buSzPts val="1800"/>
              <a:buAutoNum type="arabicPeriod"/>
            </a:pPr>
            <a:r>
              <a:rPr lang="en-US" sz="1800"/>
              <a:t>What are your suggestions to improve this?</a:t>
            </a:r>
            <a:endParaRPr sz="1800"/>
          </a:p>
          <a:p>
            <a:pPr indent="0" lvl="0" marL="0" marR="0" rtl="0" algn="l">
              <a:lnSpc>
                <a:spcPct val="90000"/>
              </a:lnSpc>
              <a:spcBef>
                <a:spcPts val="500"/>
              </a:spcBef>
              <a:spcAft>
                <a:spcPts val="0"/>
              </a:spcAft>
              <a:buNone/>
            </a:pPr>
            <a:r>
              <a:rPr lang="en-US" sz="1800"/>
              <a:t>		    - Add a dedicated page for committees</a:t>
            </a:r>
            <a:endParaRPr sz="1800"/>
          </a:p>
          <a:p>
            <a:pPr indent="0" lvl="0" marL="0" marR="0" rtl="0" algn="l">
              <a:lnSpc>
                <a:spcPct val="90000"/>
              </a:lnSpc>
              <a:spcBef>
                <a:spcPts val="500"/>
              </a:spcBef>
              <a:spcAft>
                <a:spcPts val="0"/>
              </a:spcAft>
              <a:buNone/>
            </a:pPr>
            <a:r>
              <a:rPr lang="en-US" sz="1800"/>
              <a:t>		    - Divide faculty and research into their own individual pages</a:t>
            </a:r>
            <a:endParaRPr sz="1800"/>
          </a:p>
          <a:p>
            <a:pPr indent="0" lvl="0" marL="0" marR="0" rtl="0" algn="l">
              <a:lnSpc>
                <a:spcPct val="90000"/>
              </a:lnSpc>
              <a:spcBef>
                <a:spcPts val="500"/>
              </a:spcBef>
              <a:spcAft>
                <a:spcPts val="0"/>
              </a:spcAft>
              <a:buNone/>
            </a:pPr>
            <a:r>
              <a:rPr lang="en-US" sz="1800"/>
              <a:t>		    - The proposed side navigation bar as well as the search bar will improve organization and structure</a:t>
            </a:r>
            <a:endParaRPr sz="1800"/>
          </a:p>
          <a:p>
            <a:pPr indent="0" lvl="0" marL="0" marR="0" rtl="0" algn="l">
              <a:lnSpc>
                <a:spcPct val="90000"/>
              </a:lnSpc>
              <a:spcBef>
                <a:spcPts val="500"/>
              </a:spcBef>
              <a:spcAft>
                <a:spcPts val="0"/>
              </a:spcAft>
              <a:buNone/>
            </a:pPr>
            <a:r>
              <a:t/>
            </a:r>
            <a:endParaRPr sz="1800"/>
          </a:p>
          <a:p>
            <a:pPr indent="0" lvl="0" marL="0" marR="0" rtl="0" algn="l">
              <a:lnSpc>
                <a:spcPct val="90000"/>
              </a:lnSpc>
              <a:spcBef>
                <a:spcPts val="500"/>
              </a:spcBef>
              <a:spcAft>
                <a:spcPts val="0"/>
              </a:spcAft>
              <a:buNone/>
            </a:pPr>
            <a:r>
              <a:t/>
            </a:r>
            <a:endParaRPr sz="1800"/>
          </a:p>
          <a:p>
            <a:pPr indent="-342900" lvl="0" marL="914400" marR="0" rtl="0" algn="l">
              <a:lnSpc>
                <a:spcPct val="90000"/>
              </a:lnSpc>
              <a:spcBef>
                <a:spcPts val="500"/>
              </a:spcBef>
              <a:spcAft>
                <a:spcPts val="0"/>
              </a:spcAft>
              <a:buSzPts val="1800"/>
              <a:buAutoNum type="arabicPeriod"/>
            </a:pPr>
            <a:r>
              <a:rPr lang="en-US" sz="1800"/>
              <a:t>How does this compare to what is currently done?</a:t>
            </a:r>
            <a:endParaRPr sz="1800"/>
          </a:p>
          <a:p>
            <a:pPr indent="0" lvl="0" marL="0" marR="0" rtl="0" algn="l">
              <a:lnSpc>
                <a:spcPct val="90000"/>
              </a:lnSpc>
              <a:spcBef>
                <a:spcPts val="500"/>
              </a:spcBef>
              <a:spcAft>
                <a:spcPts val="0"/>
              </a:spcAft>
              <a:buNone/>
            </a:pPr>
            <a:r>
              <a:rPr lang="en-US" sz="1800"/>
              <a:t>		    - The delivered design fulfills a more efficient and intuitive approach</a:t>
            </a:r>
            <a:endParaRPr sz="1800"/>
          </a:p>
          <a:p>
            <a:pPr indent="0" lvl="0" marL="0" marR="0" rtl="0" algn="l">
              <a:lnSpc>
                <a:spcPct val="90000"/>
              </a:lnSpc>
              <a:spcBef>
                <a:spcPts val="500"/>
              </a:spcBef>
              <a:spcAft>
                <a:spcPts val="0"/>
              </a:spcAft>
              <a:buNone/>
            </a:pPr>
            <a:r>
              <a:t/>
            </a:r>
            <a:endParaRPr sz="1800"/>
          </a:p>
          <a:p>
            <a:pPr indent="0" lvl="0" marL="0" marR="0" rtl="0" algn="l">
              <a:lnSpc>
                <a:spcPct val="90000"/>
              </a:lnSpc>
              <a:spcBef>
                <a:spcPts val="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Revisions and changes </a:t>
            </a:r>
            <a:endParaRPr/>
          </a:p>
        </p:txBody>
      </p:sp>
      <p:sp>
        <p:nvSpPr>
          <p:cNvPr id="111" name="Google Shape;111;p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Moved </a:t>
            </a:r>
            <a:r>
              <a:rPr lang="en-US"/>
              <a:t>committees</a:t>
            </a:r>
            <a:r>
              <a:rPr lang="en-US"/>
              <a:t> to the main navigation bar</a:t>
            </a:r>
            <a:endParaRPr/>
          </a:p>
          <a:p>
            <a:pPr indent="-342900" lvl="1" marL="914400" rtl="0" algn="l">
              <a:spcBef>
                <a:spcPts val="0"/>
              </a:spcBef>
              <a:spcAft>
                <a:spcPts val="0"/>
              </a:spcAft>
              <a:buSzPts val="1800"/>
              <a:buChar char="•"/>
            </a:pPr>
            <a:r>
              <a:rPr lang="en-US"/>
              <a:t>Allowed courses to become the main index page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Imp</a:t>
            </a:r>
            <a:r>
              <a:rPr lang="en-US"/>
              <a:t>l</a:t>
            </a:r>
            <a:r>
              <a:rPr lang="en-US"/>
              <a:t>emented a potential side bar under forms</a:t>
            </a:r>
            <a:endParaRPr/>
          </a:p>
          <a:p>
            <a:pPr indent="-342900" lvl="1" marL="914400" rtl="0" algn="l">
              <a:spcBef>
                <a:spcPts val="0"/>
              </a:spcBef>
              <a:spcAft>
                <a:spcPts val="0"/>
              </a:spcAft>
              <a:buSzPts val="1800"/>
              <a:buChar char="•"/>
            </a:pPr>
            <a:r>
              <a:rPr lang="en-US"/>
              <a:t>Large amount of CSS and HTML that could be </a:t>
            </a:r>
            <a:r>
              <a:rPr lang="en-US"/>
              <a:t>challenging</a:t>
            </a:r>
            <a:r>
              <a:rPr lang="en-US"/>
              <a:t>  to some 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Demo</a:t>
            </a:r>
            <a:endParaRPr/>
          </a:p>
        </p:txBody>
      </p:sp>
      <p:sp>
        <p:nvSpPr>
          <p:cNvPr id="117" name="Google Shape;117;p1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2400"/>
              <a:t>Notes:</a:t>
            </a:r>
            <a:endParaRPr sz="2400"/>
          </a:p>
          <a:p>
            <a:pPr indent="0" lvl="0" marL="0" rtl="0" algn="l">
              <a:lnSpc>
                <a:spcPct val="100000"/>
              </a:lnSpc>
              <a:spcBef>
                <a:spcPts val="0"/>
              </a:spcBef>
              <a:spcAft>
                <a:spcPts val="0"/>
              </a:spcAft>
              <a:buNone/>
            </a:pPr>
            <a:r>
              <a:rPr lang="en-US" sz="2400"/>
              <a:t>	Sidebar under Forms</a:t>
            </a:r>
            <a:endParaRPr sz="2400"/>
          </a:p>
          <a:p>
            <a:pPr indent="0" lvl="0" marL="0" rtl="0" algn="l">
              <a:lnSpc>
                <a:spcPct val="100000"/>
              </a:lnSpc>
              <a:spcBef>
                <a:spcPts val="0"/>
              </a:spcBef>
              <a:spcAft>
                <a:spcPts val="0"/>
              </a:spcAft>
              <a:buNone/>
            </a:pPr>
            <a:r>
              <a:rPr lang="en-US" sz="2400"/>
              <a:t>	Search bar in Courses, Forms, Safety Policies</a:t>
            </a:r>
            <a:endParaRPr sz="2400"/>
          </a:p>
          <a:p>
            <a:pPr indent="0" lvl="0" marL="0" rtl="0" algn="l">
              <a:lnSpc>
                <a:spcPct val="100000"/>
              </a:lnSpc>
              <a:spcBef>
                <a:spcPts val="0"/>
              </a:spcBef>
              <a:spcAft>
                <a:spcPts val="0"/>
              </a:spcAft>
              <a:buNone/>
            </a:pPr>
            <a:r>
              <a:rPr lang="en-US" sz="2400"/>
              <a:t>	Updated main navigation bar</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Discussion of next steps</a:t>
            </a:r>
            <a:endParaRPr/>
          </a:p>
        </p:txBody>
      </p:sp>
      <p:sp>
        <p:nvSpPr>
          <p:cNvPr id="123" name="Google Shape;123;p1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Discuss any gaps in your proposal </a:t>
            </a:r>
            <a:endParaRPr b="0" i="0" sz="2400" u="none" cap="none" strike="noStrike">
              <a:solidFill>
                <a:schemeClr val="dk1"/>
              </a:solidFill>
              <a:latin typeface="Calibri"/>
              <a:ea typeface="Calibri"/>
              <a:cs typeface="Calibri"/>
              <a:sym typeface="Calibri"/>
            </a:endParaRPr>
          </a:p>
          <a:p>
            <a:pPr indent="-190500" lvl="1" marL="685800" marR="0" rtl="0" algn="l">
              <a:lnSpc>
                <a:spcPct val="90000"/>
              </a:lnSpc>
              <a:spcBef>
                <a:spcPts val="500"/>
              </a:spcBef>
              <a:spcAft>
                <a:spcPts val="0"/>
              </a:spcAft>
              <a:buSzPts val="1800"/>
              <a:buChar char="•"/>
            </a:pPr>
            <a:r>
              <a:rPr lang="en-US"/>
              <a:t>Only the administration tested the site</a:t>
            </a:r>
            <a:endParaRPr/>
          </a:p>
          <a:p>
            <a:pPr indent="-190500" lvl="1" marL="685800" marR="0" rtl="0" algn="l">
              <a:lnSpc>
                <a:spcPct val="90000"/>
              </a:lnSpc>
              <a:spcBef>
                <a:spcPts val="500"/>
              </a:spcBef>
              <a:spcAft>
                <a:spcPts val="0"/>
              </a:spcAft>
              <a:buSzPts val="1800"/>
              <a:buChar char="•"/>
            </a:pPr>
            <a:r>
              <a:rPr lang="en-US"/>
              <a:t>Security and Database code isn’t implemented</a:t>
            </a:r>
            <a:endParaRPr/>
          </a:p>
          <a:p>
            <a:pPr indent="-190500" lvl="1" marL="685800" marR="0" rtl="0" algn="l">
              <a:lnSpc>
                <a:spcPct val="90000"/>
              </a:lnSpc>
              <a:spcBef>
                <a:spcPts val="500"/>
              </a:spcBef>
              <a:spcAft>
                <a:spcPts val="0"/>
              </a:spcAft>
              <a:buSzPts val="1800"/>
              <a:buChar char="•"/>
            </a:pPr>
            <a:r>
              <a:rPr lang="en-US"/>
              <a:t>Search functions don’t work without the backend support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envision hurdles in your implementation if your proposal is selected for trail?</a:t>
            </a:r>
            <a:endParaRPr b="0" i="0" sz="2400" u="none" cap="none" strike="noStrike">
              <a:solidFill>
                <a:schemeClr val="dk1"/>
              </a:solidFill>
              <a:latin typeface="Calibri"/>
              <a:ea typeface="Calibri"/>
              <a:cs typeface="Calibri"/>
              <a:sym typeface="Calibri"/>
            </a:endParaRPr>
          </a:p>
          <a:p>
            <a:pPr indent="-190500" lvl="1" marL="685800" marR="0" rtl="0" algn="l">
              <a:lnSpc>
                <a:spcPct val="90000"/>
              </a:lnSpc>
              <a:spcBef>
                <a:spcPts val="500"/>
              </a:spcBef>
              <a:spcAft>
                <a:spcPts val="0"/>
              </a:spcAft>
              <a:buSzPts val="1800"/>
              <a:buChar char="•"/>
            </a:pPr>
            <a:r>
              <a:rPr lang="en-US"/>
              <a:t>Potential backend work </a:t>
            </a:r>
            <a:endParaRPr/>
          </a:p>
          <a:p>
            <a:pPr indent="-190500" lvl="1" marL="685800" marR="0" rtl="0" algn="l">
              <a:lnSpc>
                <a:spcPct val="90000"/>
              </a:lnSpc>
              <a:spcBef>
                <a:spcPts val="500"/>
              </a:spcBef>
              <a:spcAft>
                <a:spcPts val="0"/>
              </a:spcAft>
              <a:buSzPts val="1800"/>
              <a:buChar char="•"/>
            </a:pPr>
            <a:r>
              <a:rPr lang="en-US"/>
              <a:t>Security controls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0" y="-2435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Group reflection</a:t>
            </a:r>
            <a:endParaRPr/>
          </a:p>
        </p:txBody>
      </p:sp>
      <p:sp>
        <p:nvSpPr>
          <p:cNvPr id="129" name="Google Shape;129;p20"/>
          <p:cNvSpPr txBox="1"/>
          <p:nvPr>
            <p:ph idx="1" type="body"/>
          </p:nvPr>
        </p:nvSpPr>
        <p:spPr>
          <a:xfrm>
            <a:off x="227125" y="66885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lang="en-US"/>
              <a:t>How did you feel about this </a:t>
            </a:r>
            <a:r>
              <a:rPr b="1" lang="en-US" u="sng">
                <a:solidFill>
                  <a:srgbClr val="FF0000"/>
                </a:solidFill>
              </a:rPr>
              <a:t>project</a:t>
            </a:r>
            <a:r>
              <a:rPr lang="en-US"/>
              <a:t>? What did you like about it? What did you dislike?</a:t>
            </a:r>
            <a:endParaRPr/>
          </a:p>
          <a:p>
            <a:pPr indent="-266700" lvl="1" marL="685800" rtl="0" algn="l">
              <a:lnSpc>
                <a:spcPct val="80000"/>
              </a:lnSpc>
              <a:spcBef>
                <a:spcPts val="500"/>
              </a:spcBef>
              <a:spcAft>
                <a:spcPts val="0"/>
              </a:spcAft>
              <a:buSzPts val="2400"/>
              <a:buChar char="•"/>
            </a:pPr>
            <a:r>
              <a:rPr lang="en-US"/>
              <a:t>The project as a whole was a good experience and interesting to see it come together. The consistent milestones made the project as a whole easier.</a:t>
            </a:r>
            <a:endParaRPr/>
          </a:p>
          <a:p>
            <a:pPr indent="0" lvl="0" marL="0" rtl="0" algn="l">
              <a:lnSpc>
                <a:spcPct val="80000"/>
              </a:lnSpc>
              <a:spcBef>
                <a:spcPts val="1000"/>
              </a:spcBef>
              <a:spcAft>
                <a:spcPts val="0"/>
              </a:spcAft>
              <a:buNone/>
            </a:pPr>
            <a:r>
              <a:rPr lang="en-US"/>
              <a:t>What did you learn about yourself as you collaborated and worked through this </a:t>
            </a:r>
            <a:r>
              <a:rPr b="1" lang="en-US" u="sng">
                <a:solidFill>
                  <a:srgbClr val="FF0000"/>
                </a:solidFill>
              </a:rPr>
              <a:t>project</a:t>
            </a:r>
            <a:r>
              <a:rPr lang="en-US"/>
              <a:t>?</a:t>
            </a:r>
            <a:endParaRPr/>
          </a:p>
          <a:p>
            <a:pPr indent="-266700" lvl="1" marL="685800" rtl="0" algn="l">
              <a:lnSpc>
                <a:spcPct val="80000"/>
              </a:lnSpc>
              <a:spcBef>
                <a:spcPts val="500"/>
              </a:spcBef>
              <a:spcAft>
                <a:spcPts val="0"/>
              </a:spcAft>
              <a:buSzPts val="2400"/>
              <a:buChar char="•"/>
            </a:pPr>
            <a:r>
              <a:rPr lang="en-US"/>
              <a:t>Balancing busy schedules can be hard and voice calls are a solution when people cannot meet in person. </a:t>
            </a:r>
            <a:endParaRPr/>
          </a:p>
          <a:p>
            <a:pPr indent="0" lvl="0" marL="0" rtl="0" algn="l">
              <a:lnSpc>
                <a:spcPct val="80000"/>
              </a:lnSpc>
              <a:spcBef>
                <a:spcPts val="1000"/>
              </a:spcBef>
              <a:spcAft>
                <a:spcPts val="0"/>
              </a:spcAft>
              <a:buNone/>
            </a:pPr>
            <a:r>
              <a:rPr lang="en-US" sz="2800"/>
              <a:t>What “stuff &amp; things” related to this </a:t>
            </a:r>
            <a:r>
              <a:rPr b="1" lang="en-US" sz="2800" u="sng">
                <a:solidFill>
                  <a:srgbClr val="FF0000"/>
                </a:solidFill>
              </a:rPr>
              <a:t>project</a:t>
            </a:r>
            <a:r>
              <a:rPr lang="en-US" sz="2800"/>
              <a:t> needed additional clarity?</a:t>
            </a:r>
            <a:endParaRPr sz="2800"/>
          </a:p>
          <a:p>
            <a:pPr indent="-266700" lvl="1" marL="685800" rtl="0" algn="l">
              <a:lnSpc>
                <a:spcPct val="80000"/>
              </a:lnSpc>
              <a:spcBef>
                <a:spcPts val="500"/>
              </a:spcBef>
              <a:spcAft>
                <a:spcPts val="0"/>
              </a:spcAft>
              <a:buSzPts val="2400"/>
              <a:buChar char="•"/>
            </a:pPr>
            <a:r>
              <a:rPr lang="en-US"/>
              <a:t>The milestones were clear and well laid out making the project easy to understand requiring little additional clarity.</a:t>
            </a:r>
            <a:endParaRPr/>
          </a:p>
          <a:p>
            <a:pPr indent="0" lvl="0" marL="0" rtl="0" algn="l">
              <a:lnSpc>
                <a:spcPct val="80000"/>
              </a:lnSpc>
              <a:spcBef>
                <a:spcPts val="1000"/>
              </a:spcBef>
              <a:spcAft>
                <a:spcPts val="0"/>
              </a:spcAft>
              <a:buNone/>
            </a:pPr>
            <a:r>
              <a:rPr lang="en-US"/>
              <a:t>How will you use what you have learned going forward?</a:t>
            </a:r>
            <a:endParaRPr/>
          </a:p>
          <a:p>
            <a:pPr indent="-266700" lvl="1" marL="685800" rtl="0" algn="l">
              <a:lnSpc>
                <a:spcPct val="80000"/>
              </a:lnSpc>
              <a:spcBef>
                <a:spcPts val="500"/>
              </a:spcBef>
              <a:spcAft>
                <a:spcPts val="0"/>
              </a:spcAft>
              <a:buSzPts val="2400"/>
              <a:buChar char="•"/>
            </a:pPr>
            <a:r>
              <a:rPr lang="en-US"/>
              <a:t>We learned a lot about working in a team environment and managing time and work load given to each member.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677600" y="2766150"/>
            <a:ext cx="28368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