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f24b35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f24b35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Content could potentially be moved to the intranet after proper review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f24b35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f24b35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Jiahao</a:t>
            </a:r>
            <a:endParaRPr u="sng"/>
          </a:p>
          <a:p>
            <a:pPr indent="0" lvl="0" marL="0" rtl="0" algn="l">
              <a:spcBef>
                <a:spcPts val="0"/>
              </a:spcBef>
              <a:spcAft>
                <a:spcPts val="0"/>
              </a:spcAft>
              <a:buNone/>
            </a:pPr>
            <a:r>
              <a:rPr lang="en-GB"/>
              <a:t>-Remove part of engineering home.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f24b35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3f24b35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There are several broken links to review that we noted in our analysis.</a:t>
            </a:r>
            <a:endParaRPr/>
          </a:p>
          <a:p>
            <a:pPr indent="0" lvl="0" marL="0" rtl="0" algn="l">
              <a:spcBef>
                <a:spcPts val="0"/>
              </a:spcBef>
              <a:spcAft>
                <a:spcPts val="0"/>
              </a:spcAft>
              <a:buNone/>
            </a:pPr>
            <a:r>
              <a:rPr lang="en-GB"/>
              <a:t>News and Events is supposed to be a separate page, however the link is broken. There is a link to the proper events page in the student section. </a:t>
            </a:r>
            <a:endParaRPr/>
          </a:p>
          <a:p>
            <a:pPr indent="0" lvl="0" marL="0" rtl="0" algn="l">
              <a:spcBef>
                <a:spcPts val="0"/>
              </a:spcBef>
              <a:spcAft>
                <a:spcPts val="0"/>
              </a:spcAft>
              <a:buNone/>
            </a:pPr>
            <a:r>
              <a:rPr lang="en-GB"/>
              <a:t>Information for Parents and Family is a valid page but links to information that is broken, and in the case of the Iron Ring Ceremony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de1fc13abff13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de1fc13abff13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a:p>
            <a:pPr indent="0" lvl="0" marL="0" rtl="0" algn="l">
              <a:spcBef>
                <a:spcPts val="0"/>
              </a:spcBef>
              <a:spcAft>
                <a:spcPts val="0"/>
              </a:spcAft>
              <a:buNone/>
            </a:pPr>
            <a:r>
              <a:rPr lang="en-GB"/>
              <a:t>From the top picture you can see the relative shortness of each program’s page</a:t>
            </a:r>
            <a:endParaRPr/>
          </a:p>
          <a:p>
            <a:pPr indent="0" lvl="0" marL="0" rtl="0" algn="l">
              <a:spcBef>
                <a:spcPts val="0"/>
              </a:spcBef>
              <a:spcAft>
                <a:spcPts val="0"/>
              </a:spcAft>
              <a:buNone/>
            </a:pPr>
            <a:r>
              <a:rPr lang="en-GB"/>
              <a:t>Additionally each program page has three subpages (What is the program, our program, and graduate program) that just take information away and don’t add anything</a:t>
            </a:r>
            <a:endParaRPr/>
          </a:p>
          <a:p>
            <a:pPr indent="0" lvl="0" marL="0" rtl="0" algn="l">
              <a:spcBef>
                <a:spcPts val="0"/>
              </a:spcBef>
              <a:spcAft>
                <a:spcPts val="0"/>
              </a:spcAft>
              <a:buNone/>
            </a:pPr>
            <a:r>
              <a:rPr lang="en-GB"/>
              <a:t>The idea is to make it less clicks to get to the information needed.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de1fc13abff13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de1fc13abff13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Jinkai</a:t>
            </a:r>
            <a:endParaRPr/>
          </a:p>
          <a:p>
            <a:pPr indent="0" lvl="0" marL="0" rtl="0" algn="l">
              <a:spcBef>
                <a:spcPts val="0"/>
              </a:spcBef>
              <a:spcAft>
                <a:spcPts val="0"/>
              </a:spcAft>
              <a:buNone/>
            </a:pPr>
            <a:r>
              <a:rPr lang="en-GB"/>
              <a:t>The main problem with the Student page, is broken links, there is some content for review but nothing currently noted for intranet purposes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f24b35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f24b35f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a:p>
            <a:pPr indent="0" lvl="0" marL="0" rtl="0" algn="l">
              <a:spcBef>
                <a:spcPts val="0"/>
              </a:spcBef>
              <a:spcAft>
                <a:spcPts val="0"/>
              </a:spcAft>
              <a:buNone/>
            </a:pPr>
            <a:r>
              <a:rPr lang="en-GB"/>
              <a:t>Students contains dead links:</a:t>
            </a:r>
            <a:endParaRPr/>
          </a:p>
          <a:p>
            <a:pPr indent="0" lvl="0" marL="0" rtl="0" algn="l">
              <a:spcBef>
                <a:spcPts val="0"/>
              </a:spcBef>
              <a:spcAft>
                <a:spcPts val="0"/>
              </a:spcAft>
              <a:buNone/>
            </a:pPr>
            <a:r>
              <a:rPr lang="en-GB"/>
              <a:t>Some of them include: </a:t>
            </a:r>
            <a:endParaRPr/>
          </a:p>
          <a:p>
            <a:pPr indent="0" lvl="0" marL="0" rtl="0" algn="l">
              <a:spcBef>
                <a:spcPts val="0"/>
              </a:spcBef>
              <a:spcAft>
                <a:spcPts val="0"/>
              </a:spcAft>
              <a:buNone/>
            </a:pPr>
            <a:r>
              <a:rPr lang="en-GB"/>
              <a:t>	WHIMIS training, on a page meant for safety</a:t>
            </a:r>
            <a:endParaRPr/>
          </a:p>
          <a:p>
            <a:pPr indent="0" lvl="0" marL="0" rtl="0" algn="l">
              <a:spcBef>
                <a:spcPts val="0"/>
              </a:spcBef>
              <a:spcAft>
                <a:spcPts val="0"/>
              </a:spcAft>
              <a:buNone/>
            </a:pPr>
            <a:r>
              <a:rPr lang="en-GB"/>
              <a:t>	Link for application form graduation and convocation information are both broken </a:t>
            </a:r>
            <a:endParaRPr/>
          </a:p>
          <a:p>
            <a:pPr indent="0" lvl="0" marL="0" rtl="0" algn="l">
              <a:spcBef>
                <a:spcPts val="0"/>
              </a:spcBef>
              <a:spcAft>
                <a:spcPts val="0"/>
              </a:spcAft>
              <a:buNone/>
            </a:pPr>
            <a:r>
              <a:rPr lang="en-GB"/>
              <a:t>	The waitlist page works and lists some information, but all 7 links listed for extra info are broken.</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f24b35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f24b35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Jibkai &amp; Mac - share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f24b35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f24b35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f24b3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f24b3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Overall, the site contains good content in a mostly easy to navigate way. There is a lot of sidebar content with subpages that make direct navigation difficult but do allow for some discovery with linked materials.</a:t>
            </a:r>
            <a:endParaRPr/>
          </a:p>
          <a:p>
            <a:pPr indent="0" lvl="0" marL="0" rtl="0" algn="l">
              <a:spcBef>
                <a:spcPts val="0"/>
              </a:spcBef>
              <a:spcAft>
                <a:spcPts val="0"/>
              </a:spcAft>
              <a:buNone/>
            </a:pPr>
            <a:r>
              <a:rPr lang="en-GB"/>
              <a:t>There are several links that are broken or misnamed that will have to be reviewed and updated or fully removed.</a:t>
            </a:r>
            <a:endParaRPr/>
          </a:p>
          <a:p>
            <a:pPr indent="0" lvl="0" marL="0" rtl="0" algn="l">
              <a:spcBef>
                <a:spcPts val="0"/>
              </a:spcBef>
              <a:spcAft>
                <a:spcPts val="0"/>
              </a:spcAft>
              <a:buNone/>
            </a:pPr>
            <a:r>
              <a:rPr lang="en-GB"/>
              <a:t>Main pages and their subpages could be combined into one page in some cases to make navigation more compact and easy to follow.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51613c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51613c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Avery</a:t>
            </a:r>
            <a:endParaRPr u="sng"/>
          </a:p>
          <a:p>
            <a:pPr indent="0" lvl="0" marL="0" rtl="0" algn="l">
              <a:spcBef>
                <a:spcPts val="0"/>
              </a:spcBef>
              <a:spcAft>
                <a:spcPts val="0"/>
              </a:spcAft>
              <a:buNone/>
            </a:pPr>
            <a:r>
              <a:rPr lang="en-GB" u="sng"/>
              <a:t>Navigation: 4/5</a:t>
            </a:r>
            <a:endParaRPr u="sng"/>
          </a:p>
          <a:p>
            <a:pPr indent="0" lvl="0" marL="0" rtl="0" algn="l">
              <a:spcBef>
                <a:spcPts val="0"/>
              </a:spcBef>
              <a:spcAft>
                <a:spcPts val="0"/>
              </a:spcAft>
              <a:buNone/>
            </a:pPr>
            <a:r>
              <a:rPr lang="en-GB"/>
              <a:t>The navigation is easy to use and most of the content is nested in a </a:t>
            </a:r>
            <a:r>
              <a:rPr lang="en-GB"/>
              <a:t>sidebar</a:t>
            </a:r>
            <a:r>
              <a:rPr lang="en-GB"/>
              <a:t> on the page. However, because the side bar contains nested content, the content can be sometimes hard to navigate and is cumbersome generally resulting in a neutral rating or 3 or a bit higher at 4.</a:t>
            </a:r>
            <a:endParaRPr/>
          </a:p>
          <a:p>
            <a:pPr indent="0" lvl="0" marL="0" rtl="0" algn="l">
              <a:spcBef>
                <a:spcPts val="0"/>
              </a:spcBef>
              <a:spcAft>
                <a:spcPts val="0"/>
              </a:spcAft>
              <a:buNone/>
            </a:pPr>
            <a:r>
              <a:rPr lang="en-GB" u="sng"/>
              <a:t>Stakeholder Rating:⅘</a:t>
            </a:r>
            <a:endParaRPr u="sng"/>
          </a:p>
          <a:p>
            <a:pPr indent="0" lvl="0" marL="0" rtl="0" algn="l">
              <a:spcBef>
                <a:spcPts val="0"/>
              </a:spcBef>
              <a:spcAft>
                <a:spcPts val="0"/>
              </a:spcAft>
              <a:buNone/>
            </a:pPr>
            <a:r>
              <a:rPr lang="en-GB"/>
              <a:t>Information is usually </a:t>
            </a:r>
            <a:r>
              <a:rPr lang="en-GB"/>
              <a:t>applicable</a:t>
            </a:r>
            <a:r>
              <a:rPr lang="en-GB"/>
              <a:t> to students with a few cases where information needs to be reviewed as it is not </a:t>
            </a:r>
            <a:r>
              <a:rPr lang="en-GB"/>
              <a:t>immediately</a:t>
            </a:r>
            <a:r>
              <a:rPr lang="en-GB"/>
              <a:t> applicable to students.</a:t>
            </a:r>
            <a:endParaRPr/>
          </a:p>
          <a:p>
            <a:pPr indent="0" lvl="0" marL="0" rtl="0" algn="l">
              <a:spcBef>
                <a:spcPts val="0"/>
              </a:spcBef>
              <a:spcAft>
                <a:spcPts val="0"/>
              </a:spcAft>
              <a:buNone/>
            </a:pPr>
            <a:r>
              <a:rPr lang="en-GB" u="sng"/>
              <a:t>Content 3-⅘ (generally a ⅘)</a:t>
            </a:r>
            <a:endParaRPr u="sng"/>
          </a:p>
          <a:p>
            <a:pPr indent="0" lvl="0" marL="0" rtl="0" algn="l">
              <a:lnSpc>
                <a:spcPct val="115000"/>
              </a:lnSpc>
              <a:spcBef>
                <a:spcPts val="0"/>
              </a:spcBef>
              <a:spcAft>
                <a:spcPts val="0"/>
              </a:spcAft>
              <a:buClr>
                <a:schemeClr val="dk1"/>
              </a:buClr>
              <a:buSzPts val="1100"/>
              <a:buFont typeface="Arial"/>
              <a:buNone/>
            </a:pPr>
            <a:r>
              <a:rPr lang="en-GB"/>
              <a:t>The content is generally direct and usually helpful, however there are some broken links, repeated links and non-relevant links used that reduces the effectiveness of the content. As well, link names are occasionally vague making it hard to be sure of the content the link will show.</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451613cf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451613cf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a:p>
            <a:pPr indent="0" lvl="0" marL="0" rtl="0" algn="l">
              <a:spcBef>
                <a:spcPts val="0"/>
              </a:spcBef>
              <a:spcAft>
                <a:spcPts val="0"/>
              </a:spcAft>
              <a:buNone/>
            </a:pPr>
            <a:r>
              <a:rPr lang="en-GB"/>
              <a:t>Programs</a:t>
            </a:r>
            <a:endParaRPr/>
          </a:p>
          <a:p>
            <a:pPr indent="0" lvl="0" marL="0" rtl="0" algn="l">
              <a:spcBef>
                <a:spcPts val="0"/>
              </a:spcBef>
              <a:spcAft>
                <a:spcPts val="0"/>
              </a:spcAft>
              <a:buNone/>
            </a:pPr>
            <a:r>
              <a:rPr lang="en-GB"/>
              <a:t>Navigation is good but not perfect, and could be condensed</a:t>
            </a:r>
            <a:endParaRPr/>
          </a:p>
          <a:p>
            <a:pPr indent="0" lvl="0" marL="0" rtl="0" algn="l">
              <a:spcBef>
                <a:spcPts val="0"/>
              </a:spcBef>
              <a:spcAft>
                <a:spcPts val="0"/>
              </a:spcAft>
              <a:buNone/>
            </a:pPr>
            <a:r>
              <a:rPr lang="en-GB"/>
              <a:t>The information is relevant to new students and people considering </a:t>
            </a:r>
            <a:r>
              <a:rPr lang="en-GB"/>
              <a:t>switching</a:t>
            </a:r>
            <a:r>
              <a:rPr lang="en-GB"/>
              <a:t> majors</a:t>
            </a:r>
            <a:endParaRPr/>
          </a:p>
          <a:p>
            <a:pPr indent="0" lvl="0" marL="0" rtl="0" algn="l">
              <a:spcBef>
                <a:spcPts val="0"/>
              </a:spcBef>
              <a:spcAft>
                <a:spcPts val="0"/>
              </a:spcAft>
              <a:buNone/>
            </a:pPr>
            <a:r>
              <a:rPr lang="en-GB"/>
              <a:t>Our idea is to combine all the separate program pages into one and adjust the quick links to link to program and admission requirements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51613cf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51613cf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Jinkai</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Students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0" lvl="0" marL="457200" rtl="0" algn="l">
              <a:lnSpc>
                <a:spcPct val="115000"/>
              </a:lnSpc>
              <a:spcBef>
                <a:spcPts val="0"/>
              </a:spcBef>
              <a:spcAft>
                <a:spcPts val="0"/>
              </a:spcAft>
              <a:buNone/>
            </a:pPr>
            <a:r>
              <a:rPr lang="en-GB">
                <a:solidFill>
                  <a:schemeClr val="dk1"/>
                </a:solidFill>
              </a:rPr>
              <a:t>Overall rating: 1</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-It’s not that the site is hard to navigate, there is just a lot of information being displayed at once.  There are 15 items on the side bar with most items having multiple items within.  We’ll want to come up with a plan to clean it up and condense it logically.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	</a:t>
            </a:r>
            <a:r>
              <a:rPr lang="en-GB">
                <a:solidFill>
                  <a:schemeClr val="dk1"/>
                </a:solidFill>
              </a:rPr>
              <a:t>Overall rating: </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-There are pages meant for students, pages meant for students and parents and some information faculty/staff. </a:t>
            </a:r>
            <a:endParaRPr>
              <a:solidFill>
                <a:schemeClr val="dk1"/>
              </a:solidFill>
            </a:endParaRPr>
          </a:p>
          <a:p>
            <a:pPr indent="0" lvl="0" marL="457200" rtl="0" algn="l">
              <a:lnSpc>
                <a:spcPct val="115000"/>
              </a:lnSpc>
              <a:spcBef>
                <a:spcPts val="0"/>
              </a:spcBef>
              <a:spcAft>
                <a:spcPts val="0"/>
              </a:spcAft>
              <a:buNone/>
            </a:pPr>
            <a:r>
              <a:rPr b="1" lang="en-GB">
                <a:solidFill>
                  <a:schemeClr val="dk1"/>
                </a:solidFill>
              </a:rPr>
              <a:t>Notes/Ideas</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-We can find a more elegant way to organize the page (i.e. future students, current students, alumni, general information) and remove all dead links, or set them up correctly.</a:t>
            </a:r>
            <a:endParaRPr>
              <a:solidFill>
                <a:schemeClr val="dk1"/>
              </a:solidFill>
            </a:endParaRPr>
          </a:p>
          <a:p>
            <a:pPr indent="-228600" lvl="0" marL="723900" rtl="0" algn="l">
              <a:lnSpc>
                <a:spcPct val="115000"/>
              </a:lnSpc>
              <a:spcBef>
                <a:spcPts val="0"/>
              </a:spcBef>
              <a:spcAft>
                <a:spcPts val="0"/>
              </a:spcAft>
              <a:buNone/>
            </a:pPr>
            <a:r>
              <a:rPr lang="en-GB">
                <a:solidFill>
                  <a:schemeClr val="dk1"/>
                </a:solidFill>
              </a:rPr>
              <a:t>I</a:t>
            </a:r>
            <a:r>
              <a:rPr lang="en-GB">
                <a:solidFill>
                  <a:schemeClr val="dk1"/>
                </a:solidFill>
              </a:rPr>
              <a:t>n addition, since this page is for student, more information for students can be added on the page, such as “What’s new”, “Spotlight”, “Student Services”, “Student Life”, etc. It is also nice to have some university official social medias for student to follow up on the page.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4f7b7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4f7b7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u="sng">
                <a:solidFill>
                  <a:schemeClr val="dk1"/>
                </a:solidFill>
              </a:rPr>
              <a:t>Renz</a:t>
            </a:r>
            <a:endParaRPr b="1"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Faculty and Staff Directory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⅗</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Good Points: </a:t>
            </a:r>
            <a:r>
              <a:rPr lang="en-GB">
                <a:solidFill>
                  <a:schemeClr val="dk1"/>
                </a:solidFill>
              </a:rPr>
              <a:t>organized alphabetically and are divided into subgroups on the side navigation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Overall content presentation can be very time consuming - having a user potentially scrolling all the way down the page to find a specific person</a:t>
            </a:r>
            <a:endParaRPr>
              <a:solidFill>
                <a:schemeClr val="dk1"/>
              </a:solidFill>
            </a:endParaRPr>
          </a:p>
          <a:p>
            <a:pPr indent="0" lvl="0" marL="13716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5/5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Definitely keep this public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In my opinion, it is relevant for all students, parents, and staff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Although, us students may already have information about a staff member from previous relationships (info of a prof with a class weve taken before), the page could really be useful in the future for referencing (looking for references, asking questions,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Notes/Ideas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Maybe add a hierarchy to the existing navigation system on the left of the page (ie. have dropdowns for say when you click on electronics, it will have a drop down of the last names ranging from A-E, F-J, etc)</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451613cfc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451613cfc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Jiahao</a:t>
            </a:r>
            <a:endParaRPr u="sng"/>
          </a:p>
          <a:p>
            <a:pPr indent="0" lvl="0" marL="0" rtl="0" algn="l">
              <a:spcBef>
                <a:spcPts val="0"/>
              </a:spcBef>
              <a:spcAft>
                <a:spcPts val="0"/>
              </a:spcAft>
              <a:buNone/>
            </a:pPr>
            <a:r>
              <a:rPr lang="en-GB"/>
              <a:t>-</a:t>
            </a:r>
            <a:r>
              <a:rPr b="1" lang="en-GB"/>
              <a:t>navigation:5/5</a:t>
            </a:r>
            <a:endParaRPr b="1"/>
          </a:p>
          <a:p>
            <a:pPr indent="0" lvl="0" marL="0" rtl="0" algn="l">
              <a:spcBef>
                <a:spcPts val="0"/>
              </a:spcBef>
              <a:spcAft>
                <a:spcPts val="0"/>
              </a:spcAft>
              <a:buNone/>
            </a:pPr>
            <a:r>
              <a:rPr lang="en-GB"/>
              <a:t>  It is simple and clear format. Everything included.</a:t>
            </a:r>
            <a:endParaRPr/>
          </a:p>
          <a:p>
            <a:pPr indent="0" lvl="0" marL="0" rtl="0" algn="l">
              <a:spcBef>
                <a:spcPts val="0"/>
              </a:spcBef>
              <a:spcAft>
                <a:spcPts val="0"/>
              </a:spcAft>
              <a:buNone/>
            </a:pPr>
            <a:r>
              <a:rPr lang="en-GB"/>
              <a:t>-stakeholders focus: 5/5</a:t>
            </a:r>
            <a:endParaRPr/>
          </a:p>
          <a:p>
            <a:pPr indent="0" lvl="0" marL="0" rtl="0" algn="l">
              <a:spcBef>
                <a:spcPts val="0"/>
              </a:spcBef>
              <a:spcAft>
                <a:spcPts val="0"/>
              </a:spcAft>
              <a:buNone/>
            </a:pPr>
            <a:r>
              <a:rPr lang="en-GB"/>
              <a:t>  Keep public.</a:t>
            </a:r>
            <a:endParaRPr/>
          </a:p>
          <a:p>
            <a:pPr indent="0" lvl="0" marL="0" rtl="0" algn="l">
              <a:spcBef>
                <a:spcPts val="0"/>
              </a:spcBef>
              <a:spcAft>
                <a:spcPts val="0"/>
              </a:spcAft>
              <a:buNone/>
            </a:pPr>
            <a:r>
              <a:rPr lang="en-GB"/>
              <a:t>- Contents: ⅘</a:t>
            </a:r>
            <a:endParaRPr/>
          </a:p>
          <a:p>
            <a:pPr indent="0" lvl="0" marL="0" rtl="0" algn="l">
              <a:spcBef>
                <a:spcPts val="0"/>
              </a:spcBef>
              <a:spcAft>
                <a:spcPts val="0"/>
              </a:spcAft>
              <a:buNone/>
            </a:pPr>
            <a:r>
              <a:rPr lang="en-GB"/>
              <a:t>  Not formatting form.</a:t>
            </a:r>
            <a:endParaRPr/>
          </a:p>
          <a:p>
            <a:pPr indent="0" lvl="0" marL="0" rtl="0" algn="l">
              <a:spcBef>
                <a:spcPts val="0"/>
              </a:spcBef>
              <a:spcAft>
                <a:spcPts val="0"/>
              </a:spcAft>
              <a:buNone/>
            </a:pPr>
            <a:r>
              <a:rPr lang="en-GB"/>
              <a:t>-Notes/Ideas:</a:t>
            </a:r>
            <a:endParaRPr/>
          </a:p>
          <a:p>
            <a:pPr indent="0" lvl="0" marL="0" rtl="0" algn="l">
              <a:spcBef>
                <a:spcPts val="0"/>
              </a:spcBef>
              <a:spcAft>
                <a:spcPts val="0"/>
              </a:spcAft>
              <a:buNone/>
            </a:pPr>
            <a:r>
              <a:rPr lang="en-GB"/>
              <a:t>  It will be great to add a navigation content which is FAQs, providing mostly and frequently questions and answers. The form for  Contact Us currently accepts any input and only warns user if there is a blank input field. The form can be submitted if the email is not valid and does not contain an @ sign or .com etc. Maybe have this be more specific so that the user will have information when to ultimately expect a reply.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f24b35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f24b35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The main sections with content issues was the Engineering Homepage and Students. The Contact Us and Faculty and Staff page were relevant and only require a potential reordering of content rather than removal to remain relevant.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f24b3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f24b3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Avery</a:t>
            </a:r>
            <a:endParaRPr/>
          </a:p>
          <a:p>
            <a:pPr indent="0" lvl="0" marL="0" rtl="0" algn="l">
              <a:spcBef>
                <a:spcPts val="0"/>
              </a:spcBef>
              <a:spcAft>
                <a:spcPts val="0"/>
              </a:spcAft>
              <a:buNone/>
            </a:pPr>
            <a:r>
              <a:rPr lang="en-GB"/>
              <a:t>This is a page that contains redundant information and doesn’t have to be moved to the intranet, just removed entirely.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ENSE 374, Milestone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Software Group B</a:t>
            </a:r>
            <a:endParaRPr/>
          </a:p>
          <a:p>
            <a:pPr indent="0" lvl="0" marL="0" rtl="0" algn="ctr">
              <a:spcBef>
                <a:spcPts val="0"/>
              </a:spcBef>
              <a:spcAft>
                <a:spcPts val="0"/>
              </a:spcAft>
              <a:buNone/>
            </a:pPr>
            <a:r>
              <a:rPr lang="en-GB"/>
              <a:t>Avery, Nic, Renz, Jiahao, Jinkai, Mac</a:t>
            </a:r>
            <a:endParaRPr/>
          </a:p>
          <a:p>
            <a:pPr indent="0" lvl="0" marL="0" rtl="0" algn="ctr">
              <a:spcBef>
                <a:spcPts val="0"/>
              </a:spcBef>
              <a:spcAft>
                <a:spcPts val="0"/>
              </a:spcAft>
              <a:buNone/>
            </a:pPr>
            <a:r>
              <a:rPr lang="en-GB"/>
              <a:t>October 11,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7" name="Google Shape;117;p22"/>
          <p:cNvSpPr txBox="1"/>
          <p:nvPr>
            <p:ph idx="1" type="body"/>
          </p:nvPr>
        </p:nvSpPr>
        <p:spPr>
          <a:xfrm>
            <a:off x="311700" y="572700"/>
            <a:ext cx="350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Advisory Board:</a:t>
            </a:r>
            <a:endParaRPr/>
          </a:p>
          <a:p>
            <a:pPr indent="0" lvl="0" marL="0" rtl="0" algn="l">
              <a:spcBef>
                <a:spcPts val="1600"/>
              </a:spcBef>
              <a:spcAft>
                <a:spcPts val="0"/>
              </a:spcAft>
              <a:buNone/>
            </a:pPr>
            <a:r>
              <a:rPr lang="en-GB"/>
              <a:t>	Unsure, Review and Remove if </a:t>
            </a:r>
            <a:r>
              <a:rPr lang="en-GB"/>
              <a:t>necessary</a:t>
            </a:r>
            <a:endParaRPr/>
          </a:p>
          <a:p>
            <a:pPr indent="0" lvl="0" marL="0" rtl="0" algn="l">
              <a:spcBef>
                <a:spcPts val="1600"/>
              </a:spcBef>
              <a:spcAft>
                <a:spcPts val="1600"/>
              </a:spcAft>
              <a:buNone/>
            </a:pPr>
            <a:r>
              <a:rPr lang="en-GB"/>
              <a:t>	The content is not totally relevant to students and could be moved to intranet without many issues but it should be reviewed to understand the purpose. </a:t>
            </a:r>
            <a:endParaRPr/>
          </a:p>
        </p:txBody>
      </p:sp>
      <p:pic>
        <p:nvPicPr>
          <p:cNvPr id="118" name="Google Shape;118;p22"/>
          <p:cNvPicPr preferRelativeResize="0"/>
          <p:nvPr/>
        </p:nvPicPr>
        <p:blipFill>
          <a:blip r:embed="rId3">
            <a:alphaModFix/>
          </a:blip>
          <a:stretch>
            <a:fillRect/>
          </a:stretch>
        </p:blipFill>
        <p:spPr>
          <a:xfrm>
            <a:off x="3814475" y="139800"/>
            <a:ext cx="5329525" cy="47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24" name="Google Shape;124;p23"/>
          <p:cNvSpPr txBox="1"/>
          <p:nvPr>
            <p:ph idx="1" type="body"/>
          </p:nvPr>
        </p:nvSpPr>
        <p:spPr>
          <a:xfrm>
            <a:off x="311700" y="572700"/>
            <a:ext cx="355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Monthly Newsletter:</a:t>
            </a:r>
            <a:endParaRPr/>
          </a:p>
          <a:p>
            <a:pPr indent="0" lvl="0" marL="0" rtl="0" algn="l">
              <a:spcBef>
                <a:spcPts val="1600"/>
              </a:spcBef>
              <a:spcAft>
                <a:spcPts val="0"/>
              </a:spcAft>
              <a:buNone/>
            </a:pPr>
            <a:r>
              <a:rPr lang="en-GB"/>
              <a:t>	To Remove</a:t>
            </a:r>
            <a:endParaRPr/>
          </a:p>
          <a:p>
            <a:pPr indent="0" lvl="0" marL="0" rtl="0" algn="l">
              <a:spcBef>
                <a:spcPts val="1600"/>
              </a:spcBef>
              <a:spcAft>
                <a:spcPts val="1600"/>
              </a:spcAft>
              <a:buNone/>
            </a:pPr>
            <a:r>
              <a:rPr lang="en-GB"/>
              <a:t>	Although this content could be useful to students and faculty but it is not regularly updated and information is the same in each and covered in Co-op education in the Students Section. This should not be moved to intranet, simply removed from the site.</a:t>
            </a:r>
            <a:endParaRPr/>
          </a:p>
        </p:txBody>
      </p:sp>
      <p:pic>
        <p:nvPicPr>
          <p:cNvPr id="125" name="Google Shape;125;p23"/>
          <p:cNvPicPr preferRelativeResize="0"/>
          <p:nvPr/>
        </p:nvPicPr>
        <p:blipFill>
          <a:blip r:embed="rId3">
            <a:alphaModFix/>
          </a:blip>
          <a:stretch>
            <a:fillRect/>
          </a:stretch>
        </p:blipFill>
        <p:spPr>
          <a:xfrm>
            <a:off x="3792096" y="0"/>
            <a:ext cx="535190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31" name="Google Shape;131;p24"/>
          <p:cNvSpPr txBox="1"/>
          <p:nvPr>
            <p:ph idx="1" type="body"/>
          </p:nvPr>
        </p:nvSpPr>
        <p:spPr>
          <a:xfrm>
            <a:off x="311700" y="77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Broken Links</a:t>
            </a:r>
            <a:endParaRPr/>
          </a:p>
          <a:p>
            <a:pPr indent="-342900" lvl="0" marL="457200" rtl="0" algn="l">
              <a:spcBef>
                <a:spcPts val="1600"/>
              </a:spcBef>
              <a:spcAft>
                <a:spcPts val="0"/>
              </a:spcAft>
              <a:buSzPts val="1800"/>
              <a:buChar char="●"/>
            </a:pPr>
            <a:r>
              <a:rPr lang="en-GB"/>
              <a:t>News And Events (on the sidebar of homepage)</a:t>
            </a:r>
            <a:endParaRPr/>
          </a:p>
          <a:p>
            <a:pPr indent="-342900" lvl="0" marL="457200" rtl="0" algn="l">
              <a:spcBef>
                <a:spcPts val="0"/>
              </a:spcBef>
              <a:spcAft>
                <a:spcPts val="0"/>
              </a:spcAft>
              <a:buSzPts val="1800"/>
              <a:buChar char="●"/>
            </a:pPr>
            <a:r>
              <a:rPr lang="en-GB"/>
              <a:t>Information for Parents and Family</a:t>
            </a:r>
            <a:endParaRPr/>
          </a:p>
          <a:p>
            <a:pPr indent="-317500" lvl="1" marL="914400" rtl="0" algn="l">
              <a:spcBef>
                <a:spcPts val="0"/>
              </a:spcBef>
              <a:spcAft>
                <a:spcPts val="0"/>
              </a:spcAft>
              <a:buSzPts val="1400"/>
              <a:buChar char="○"/>
            </a:pPr>
            <a:r>
              <a:rPr lang="en-GB"/>
              <a:t>Contains 3 broken sub links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37" name="Google Shape;137;p25"/>
          <p:cNvSpPr txBox="1"/>
          <p:nvPr>
            <p:ph idx="1" type="body"/>
          </p:nvPr>
        </p:nvSpPr>
        <p:spPr>
          <a:xfrm>
            <a:off x="311700" y="663225"/>
            <a:ext cx="3653400" cy="390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An example of the amount of </a:t>
            </a:r>
            <a:r>
              <a:rPr lang="en-GB" sz="1400"/>
              <a:t>information on each program’s page.  The subpages are unnecessary as it just takes information away without adding anything</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We could easily make the page </a:t>
            </a:r>
            <a:r>
              <a:rPr lang="en-GB" sz="1400"/>
              <a:t>titled</a:t>
            </a:r>
            <a:r>
              <a:rPr lang="en-GB" sz="1400"/>
              <a:t> programs and have the breakdown for each included rather than hide all information behind an additional click</a:t>
            </a:r>
            <a:endParaRPr sz="1400"/>
          </a:p>
        </p:txBody>
      </p:sp>
      <p:pic>
        <p:nvPicPr>
          <p:cNvPr id="138" name="Google Shape;138;p25"/>
          <p:cNvPicPr preferRelativeResize="0"/>
          <p:nvPr/>
        </p:nvPicPr>
        <p:blipFill>
          <a:blip r:embed="rId3">
            <a:alphaModFix/>
          </a:blip>
          <a:stretch>
            <a:fillRect/>
          </a:stretch>
        </p:blipFill>
        <p:spPr>
          <a:xfrm>
            <a:off x="5490600" y="0"/>
            <a:ext cx="3653401" cy="2667169"/>
          </a:xfrm>
          <a:prstGeom prst="rect">
            <a:avLst/>
          </a:prstGeom>
          <a:noFill/>
          <a:ln>
            <a:noFill/>
          </a:ln>
        </p:spPr>
      </p:pic>
      <p:sp>
        <p:nvSpPr>
          <p:cNvPr id="139" name="Google Shape;139;p25"/>
          <p:cNvSpPr txBox="1"/>
          <p:nvPr>
            <p:ph type="title"/>
          </p:nvPr>
        </p:nvSpPr>
        <p:spPr>
          <a:xfrm>
            <a:off x="311700" y="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pic>
        <p:nvPicPr>
          <p:cNvPr id="140" name="Google Shape;140;p25"/>
          <p:cNvPicPr preferRelativeResize="0"/>
          <p:nvPr/>
        </p:nvPicPr>
        <p:blipFill>
          <a:blip r:embed="rId4">
            <a:alphaModFix/>
          </a:blip>
          <a:stretch>
            <a:fillRect/>
          </a:stretch>
        </p:blipFill>
        <p:spPr>
          <a:xfrm>
            <a:off x="5695300" y="2667175"/>
            <a:ext cx="3329224" cy="247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Issues</a:t>
            </a:r>
            <a:endParaRPr/>
          </a:p>
        </p:txBody>
      </p:sp>
      <p:sp>
        <p:nvSpPr>
          <p:cNvPr id="146" name="Google Shape;146;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GB" sz="1400"/>
              <a:t>The pages might not be moved to intranet but combining or deleting pages would clean up </a:t>
            </a:r>
            <a:r>
              <a:rPr lang="en-GB" sz="1400"/>
              <a:t>navigation</a:t>
            </a:r>
            <a:r>
              <a:rPr lang="en-GB" sz="1400"/>
              <a:t>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One of the biggest issues across the students pages is the amount of times you see this page, Error 404 - Page Not Found (or something similar). </a:t>
            </a:r>
            <a:endParaRPr sz="1400"/>
          </a:p>
        </p:txBody>
      </p:sp>
      <p:pic>
        <p:nvPicPr>
          <p:cNvPr id="147" name="Google Shape;147;p26"/>
          <p:cNvPicPr preferRelativeResize="0"/>
          <p:nvPr/>
        </p:nvPicPr>
        <p:blipFill>
          <a:blip r:embed="rId3">
            <a:alphaModFix/>
          </a:blip>
          <a:stretch>
            <a:fillRect/>
          </a:stretch>
        </p:blipFill>
        <p:spPr>
          <a:xfrm>
            <a:off x="4646800" y="1017725"/>
            <a:ext cx="4497200" cy="256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Dead Links:</a:t>
            </a:r>
            <a:endParaRPr/>
          </a:p>
          <a:p>
            <a:pPr indent="0" lvl="0" marL="0" rtl="0" algn="l">
              <a:spcBef>
                <a:spcPts val="1600"/>
              </a:spcBef>
              <a:spcAft>
                <a:spcPts val="0"/>
              </a:spcAft>
              <a:buNone/>
            </a:pPr>
            <a:r>
              <a:rPr lang="en-GB"/>
              <a:t>	Link to WHMIS training under </a:t>
            </a:r>
            <a:r>
              <a:rPr lang="en-GB"/>
              <a:t>Student</a:t>
            </a:r>
            <a:r>
              <a:rPr lang="en-GB"/>
              <a:t> Safety Training</a:t>
            </a:r>
            <a:endParaRPr/>
          </a:p>
          <a:p>
            <a:pPr indent="0" lvl="0" marL="0" rtl="0" algn="l">
              <a:spcBef>
                <a:spcPts val="1600"/>
              </a:spcBef>
              <a:spcAft>
                <a:spcPts val="0"/>
              </a:spcAft>
              <a:buNone/>
            </a:pPr>
            <a:r>
              <a:rPr lang="en-GB"/>
              <a:t>	Many dead links under Graduation Information</a:t>
            </a:r>
            <a:endParaRPr/>
          </a:p>
          <a:p>
            <a:pPr indent="0" lvl="0" marL="0" rtl="0" algn="l">
              <a:spcBef>
                <a:spcPts val="1600"/>
              </a:spcBef>
              <a:spcAft>
                <a:spcPts val="0"/>
              </a:spcAft>
              <a:buNone/>
            </a:pPr>
            <a:r>
              <a:rPr lang="en-GB"/>
              <a:t>	Waitlist Page under Student Resources</a:t>
            </a:r>
            <a:endParaRPr/>
          </a:p>
          <a:p>
            <a:pPr indent="0" lvl="0" marL="0" rtl="0" algn="l">
              <a:spcBef>
                <a:spcPts val="1600"/>
              </a:spcBef>
              <a:spcAft>
                <a:spcPts val="1600"/>
              </a:spcAft>
              <a:buNone/>
            </a:pPr>
            <a:r>
              <a:rPr lang="en-GB"/>
              <a:t>Reorganization:</a:t>
            </a:r>
            <a:br>
              <a:rPr lang="en-GB"/>
            </a:br>
            <a:r>
              <a:rPr lang="en-GB"/>
              <a:t>	</a:t>
            </a:r>
            <a:r>
              <a:rPr lang="en-GB">
                <a:solidFill>
                  <a:schemeClr val="dk1"/>
                </a:solidFill>
              </a:rPr>
              <a:t>The subheadings below “Student Resources” can be integrated to “Student Resources” rather than showing individually, it makes navigation redundantly.</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8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t>Group reflection</a:t>
            </a:r>
            <a:endParaRPr/>
          </a:p>
        </p:txBody>
      </p:sp>
      <p:sp>
        <p:nvSpPr>
          <p:cNvPr id="159" name="Google Shape;159;p28"/>
          <p:cNvSpPr txBox="1"/>
          <p:nvPr>
            <p:ph idx="1" type="body"/>
          </p:nvPr>
        </p:nvSpPr>
        <p:spPr>
          <a:xfrm>
            <a:off x="311700" y="31005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GB" sz="2800">
                <a:solidFill>
                  <a:schemeClr val="dk1"/>
                </a:solidFill>
              </a:rPr>
              <a:t>•</a:t>
            </a:r>
            <a:r>
              <a:rPr lang="en-GB" sz="1900">
                <a:solidFill>
                  <a:schemeClr val="dk1"/>
                </a:solidFill>
              </a:rPr>
              <a:t>How did you feel about this milestone? What did you like about it? What did you dislike?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a good intro into the analysis and gave ideas of where we wanted to go      with the content. The number of pages on the website made it hard to ensure accurate analysis but once it was completed it went well.</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did you learn about yourself as you collaborated and worked through this milestone?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Six people is a large group, however the extra group members helped us by being able to split up the larger sections and get a second review for each section.</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•How will you use what you have learned going forward?</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We will use the size of our group to our advantage to get and share more opinions and have the opportunity to work on other group parts when our own task is completed.</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“stuff &amp; things” related to this milestone would you want help with?</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pretty straight forward, maybe an example of an analysis of a page but  it’s not </a:t>
            </a:r>
            <a:r>
              <a:rPr lang="en-GB" sz="1500">
                <a:solidFill>
                  <a:schemeClr val="dk1"/>
                </a:solidFill>
              </a:rPr>
              <a:t>necessary</a:t>
            </a:r>
            <a:r>
              <a:rPr lang="en-GB" sz="1500">
                <a:solidFill>
                  <a:schemeClr val="dk1"/>
                </a:solidFill>
              </a:rPr>
              <a:t> to complete the milestone well.</a:t>
            </a:r>
            <a:endParaRPr sz="1500">
              <a:solidFill>
                <a:schemeClr val="dk1"/>
              </a:solidFill>
            </a:endParaRPr>
          </a:p>
          <a:p>
            <a:pPr indent="0" lvl="0" marL="0" rtl="0" algn="l">
              <a:spcBef>
                <a:spcPts val="0"/>
              </a:spcBef>
              <a:spcAft>
                <a:spcPts val="1600"/>
              </a:spcAft>
              <a:buNone/>
            </a:pPr>
            <a:r>
              <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 Review and Analysis</a:t>
            </a:r>
            <a:endParaRPr/>
          </a:p>
        </p:txBody>
      </p:sp>
      <p:sp>
        <p:nvSpPr>
          <p:cNvPr id="61" name="Google Shape;61;p14"/>
          <p:cNvSpPr txBox="1"/>
          <p:nvPr>
            <p:ph idx="1" type="body"/>
          </p:nvPr>
        </p:nvSpPr>
        <p:spPr>
          <a:xfrm>
            <a:off x="311700" y="114620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Overall, navigation is alright for the page as a whole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A few dead links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Pages and subpages can be combined into one</a:t>
            </a:r>
            <a:endParaRPr sz="1400">
              <a:solidFill>
                <a:schemeClr val="dk1"/>
              </a:solidFill>
            </a:endParaRPr>
          </a:p>
          <a:p>
            <a:pPr indent="0" lvl="0" marL="9144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a:t>
            </a:r>
            <a:r>
              <a:rPr lang="en-GB"/>
              <a:t> Home</a:t>
            </a:r>
            <a:endParaRPr/>
          </a:p>
        </p:txBody>
      </p:sp>
      <p:sp>
        <p:nvSpPr>
          <p:cNvPr id="67" name="Google Shape;67;p15"/>
          <p:cNvSpPr txBox="1"/>
          <p:nvPr>
            <p:ph idx="1" type="body"/>
          </p:nvPr>
        </p:nvSpPr>
        <p:spPr>
          <a:xfrm>
            <a:off x="311700" y="707050"/>
            <a:ext cx="47454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solidFill>
                  <a:schemeClr val="dk1"/>
                </a:solidFill>
              </a:rPr>
              <a:t>Navigation Rating:</a:t>
            </a:r>
            <a:endParaRPr>
              <a:solidFill>
                <a:schemeClr val="dk1"/>
              </a:solidFill>
            </a:endParaRPr>
          </a:p>
          <a:p>
            <a:pPr indent="-317500" lvl="1" marL="914400" rtl="0" algn="l">
              <a:lnSpc>
                <a:spcPct val="100000"/>
              </a:lnSpc>
              <a:spcBef>
                <a:spcPts val="0"/>
              </a:spcBef>
              <a:spcAft>
                <a:spcPts val="0"/>
              </a:spcAft>
              <a:buSzPts val="1400"/>
              <a:buChar char="○"/>
            </a:pPr>
            <a:r>
              <a:rPr lang="en-GB">
                <a:solidFill>
                  <a:schemeClr val="dk1"/>
                </a:solidFill>
              </a:rPr>
              <a:t>3-⅘</a:t>
            </a:r>
            <a:endParaRPr>
              <a:solidFill>
                <a:schemeClr val="dk1"/>
              </a:solidFill>
            </a:endParaRPr>
          </a:p>
          <a:p>
            <a:pPr indent="-317500" lvl="1" marL="914400" rtl="0" algn="l">
              <a:lnSpc>
                <a:spcPct val="100000"/>
              </a:lnSpc>
              <a:spcBef>
                <a:spcPts val="0"/>
              </a:spcBef>
              <a:spcAft>
                <a:spcPts val="0"/>
              </a:spcAft>
              <a:buSzPts val="1400"/>
              <a:buChar char="○"/>
            </a:pPr>
            <a:r>
              <a:rPr lang="en-GB" sz="1400">
                <a:solidFill>
                  <a:schemeClr val="dk1"/>
                </a:solidFill>
              </a:rPr>
              <a:t> </a:t>
            </a:r>
            <a:r>
              <a:rPr lang="en-GB">
                <a:solidFill>
                  <a:schemeClr val="dk1"/>
                </a:solidFill>
              </a:rPr>
              <a:t>Sidebar</a:t>
            </a:r>
            <a:r>
              <a:rPr lang="en-GB">
                <a:solidFill>
                  <a:schemeClr val="dk1"/>
                </a:solidFill>
              </a:rPr>
              <a:t> nested content can hide </a:t>
            </a:r>
            <a:r>
              <a:rPr lang="en-GB">
                <a:solidFill>
                  <a:schemeClr val="dk1"/>
                </a:solidFill>
              </a:rPr>
              <a:t>information</a:t>
            </a:r>
            <a:r>
              <a:rPr lang="en-GB">
                <a:solidFill>
                  <a:schemeClr val="dk1"/>
                </a:solidFill>
              </a:rPr>
              <a:t> behind non-intuitive titles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Generally navigation is all in one place making movement through items on the homepage easy.</a:t>
            </a:r>
            <a:endParaRPr>
              <a:solidFill>
                <a:schemeClr val="dk1"/>
              </a:solidFill>
            </a:endParaRPr>
          </a:p>
          <a:p>
            <a:pPr indent="-342900" lvl="0" marL="457200" rtl="0" algn="l">
              <a:lnSpc>
                <a:spcPct val="100000"/>
              </a:lnSpc>
              <a:spcBef>
                <a:spcPts val="0"/>
              </a:spcBef>
              <a:spcAft>
                <a:spcPts val="0"/>
              </a:spcAft>
              <a:buSzPts val="1800"/>
              <a:buChar char="●"/>
            </a:pPr>
            <a:r>
              <a:rPr lang="en-GB"/>
              <a:t>Stakeholder Rating:</a:t>
            </a:r>
            <a:endParaRPr/>
          </a:p>
          <a:p>
            <a:pPr indent="-317500" lvl="1" marL="914400" rtl="0" algn="l">
              <a:lnSpc>
                <a:spcPct val="100000"/>
              </a:lnSpc>
              <a:spcBef>
                <a:spcPts val="0"/>
              </a:spcBef>
              <a:spcAft>
                <a:spcPts val="0"/>
              </a:spcAft>
              <a:buSzPts val="1400"/>
              <a:buChar char="○"/>
            </a:pPr>
            <a:r>
              <a:rPr lang="en-GB"/>
              <a:t>⅘</a:t>
            </a:r>
            <a:endParaRPr/>
          </a:p>
          <a:p>
            <a:pPr indent="-317500" lvl="1" marL="914400" rtl="0" algn="l">
              <a:lnSpc>
                <a:spcPct val="100000"/>
              </a:lnSpc>
              <a:spcBef>
                <a:spcPts val="0"/>
              </a:spcBef>
              <a:spcAft>
                <a:spcPts val="0"/>
              </a:spcAft>
              <a:buSzPts val="1400"/>
              <a:buChar char="○"/>
            </a:pPr>
            <a:r>
              <a:rPr lang="en-GB"/>
              <a:t>Very few pages where content is not intended for students</a:t>
            </a:r>
            <a:endParaRPr/>
          </a:p>
          <a:p>
            <a:pPr indent="-342900" lvl="0" marL="457200" rtl="0" algn="l">
              <a:lnSpc>
                <a:spcPct val="100000"/>
              </a:lnSpc>
              <a:spcBef>
                <a:spcPts val="0"/>
              </a:spcBef>
              <a:spcAft>
                <a:spcPts val="0"/>
              </a:spcAft>
              <a:buSzPts val="1800"/>
              <a:buChar char="●"/>
            </a:pPr>
            <a:r>
              <a:rPr lang="en-GB"/>
              <a:t>Content Rating:</a:t>
            </a:r>
            <a:endParaRPr/>
          </a:p>
          <a:p>
            <a:pPr indent="-317500" lvl="1" marL="914400" rtl="0" algn="l">
              <a:lnSpc>
                <a:spcPct val="100000"/>
              </a:lnSpc>
              <a:spcBef>
                <a:spcPts val="0"/>
              </a:spcBef>
              <a:spcAft>
                <a:spcPts val="0"/>
              </a:spcAft>
              <a:buSzPts val="1400"/>
              <a:buChar char="○"/>
            </a:pPr>
            <a:r>
              <a:rPr lang="en-GB"/>
              <a:t>3-⅘ </a:t>
            </a:r>
            <a:endParaRPr/>
          </a:p>
          <a:p>
            <a:pPr indent="-317500" lvl="1" marL="914400" rtl="0" algn="l">
              <a:lnSpc>
                <a:spcPct val="100000"/>
              </a:lnSpc>
              <a:spcBef>
                <a:spcPts val="0"/>
              </a:spcBef>
              <a:spcAft>
                <a:spcPts val="0"/>
              </a:spcAft>
              <a:buSzPts val="1400"/>
              <a:buChar char="○"/>
            </a:pPr>
            <a:r>
              <a:rPr lang="en-GB"/>
              <a:t>Usually helpful, occasional dead links which make information gathering difficult</a:t>
            </a:r>
            <a:endParaRPr/>
          </a:p>
          <a:p>
            <a:pPr indent="-342900" lvl="0" marL="457200" rtl="0" algn="l">
              <a:lnSpc>
                <a:spcPct val="100000"/>
              </a:lnSpc>
              <a:spcBef>
                <a:spcPts val="0"/>
              </a:spcBef>
              <a:spcAft>
                <a:spcPts val="0"/>
              </a:spcAft>
              <a:buSzPts val="1800"/>
              <a:buChar char="●"/>
            </a:pPr>
            <a:r>
              <a:rPr lang="en-GB"/>
              <a:t>General Suggestions:</a:t>
            </a:r>
            <a:endParaRPr/>
          </a:p>
          <a:p>
            <a:pPr indent="-317500" lvl="1" marL="914400" rtl="0" algn="l">
              <a:lnSpc>
                <a:spcPct val="100000"/>
              </a:lnSpc>
              <a:spcBef>
                <a:spcPts val="0"/>
              </a:spcBef>
              <a:spcAft>
                <a:spcPts val="0"/>
              </a:spcAft>
              <a:buSzPts val="1400"/>
              <a:buChar char="○"/>
            </a:pPr>
            <a:r>
              <a:rPr lang="en-GB"/>
              <a:t>Ensuring links are relevant and still active is a large portion of the analysis</a:t>
            </a:r>
            <a:endParaRPr/>
          </a:p>
        </p:txBody>
      </p:sp>
      <p:pic>
        <p:nvPicPr>
          <p:cNvPr id="68" name="Google Shape;68;p15"/>
          <p:cNvPicPr preferRelativeResize="0"/>
          <p:nvPr/>
        </p:nvPicPr>
        <p:blipFill>
          <a:blip r:embed="rId3">
            <a:alphaModFix/>
          </a:blip>
          <a:stretch>
            <a:fillRect/>
          </a:stretch>
        </p:blipFill>
        <p:spPr>
          <a:xfrm>
            <a:off x="4953650" y="134350"/>
            <a:ext cx="4190351" cy="2391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sp>
        <p:nvSpPr>
          <p:cNvPr id="74" name="Google Shape;74;p16"/>
          <p:cNvSpPr txBox="1"/>
          <p:nvPr>
            <p:ph idx="1" type="body"/>
          </p:nvPr>
        </p:nvSpPr>
        <p:spPr>
          <a:xfrm>
            <a:off x="311700" y="889000"/>
            <a:ext cx="6235800" cy="3679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Navigation rating: 4-5/5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There isn’t a lot to navigate on these pages and it doesn’t have any glaring issues to find the program you need.  However the relative short entries for each program and separate subpages add unnecessary clicks if we combine them all</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Stakeholder Focus rating: 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Programs pages contains important information relevant to new students and those considering switching majors.  </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Content Rating: 3-4/5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content itself serves its purpose to market the programs to possible students and parents of students </a:t>
            </a:r>
            <a:endParaRPr>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Ideas:</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 </a:t>
            </a:r>
            <a:r>
              <a:rPr lang="en-GB">
                <a:solidFill>
                  <a:schemeClr val="dk1"/>
                </a:solidFill>
              </a:rPr>
              <a:t>Review page separation, and combine programs due to their relative shortness.  We could also adjust “Quick Links” to link to program requirements or admission requirements.   </a:t>
            </a:r>
            <a:endParaRPr sz="1400">
              <a:solidFill>
                <a:schemeClr val="dk1"/>
              </a:solidFill>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6406475" y="1017725"/>
            <a:ext cx="2613375" cy="28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a:t>
            </a:r>
            <a:endParaRPr/>
          </a:p>
        </p:txBody>
      </p:sp>
      <p:sp>
        <p:nvSpPr>
          <p:cNvPr id="81" name="Google Shape;81;p17"/>
          <p:cNvSpPr txBox="1"/>
          <p:nvPr>
            <p:ph idx="1" type="body"/>
          </p:nvPr>
        </p:nvSpPr>
        <p:spPr>
          <a:xfrm>
            <a:off x="311700" y="961150"/>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rPr>
              <a:t>Navigation rating: 1</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A lot of information displayed at once</a:t>
            </a:r>
            <a:endParaRPr sz="1200">
              <a:solidFill>
                <a:schemeClr val="dk1"/>
              </a:solidFill>
            </a:endParaRPr>
          </a:p>
          <a:p>
            <a:pPr indent="0" lvl="0" marL="914400" rtl="0" algn="l">
              <a:lnSpc>
                <a:spcPct val="100000"/>
              </a:lnSpc>
              <a:spcBef>
                <a:spcPts val="0"/>
              </a:spcBef>
              <a:spcAft>
                <a:spcPts val="0"/>
              </a:spcAft>
              <a:buNone/>
            </a:pPr>
            <a:r>
              <a:rPr lang="en-GB" sz="1200">
                <a:solidFill>
                  <a:schemeClr val="dk1"/>
                </a:solidFill>
              </a:rPr>
              <a:t>(need to clean up and fold up)</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Linked a non-existent page (News &amp; Events)</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Stakeholder Focus rating: 4</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Remove “ For Faculty and Staff”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Overall looks good</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Content Rating: 2</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Monthly Newsletter can be placed on other page</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Could add more contents just for students such as “What’s new”, “Spotlight”, “Student Services”, “Student Life”, “Social media links”, etc.</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Ideas: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The “Upcoming Event” can be made horizontally in order to show more information for student, people can simply scroll up and down to view more. </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We can find a more elegant way to organize the page (i.e. future students, current students, alumni, general information) and remove all dead links, or set them up correctly.</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Honestly, the overall UofR websites looked so old-fashioned, no designs at all. It is like from 80s and make no changes since then.</a:t>
            </a:r>
            <a:endParaRPr sz="1200">
              <a:solidFill>
                <a:schemeClr val="dk1"/>
              </a:solidFill>
            </a:endParaRPr>
          </a:p>
          <a:p>
            <a:pPr indent="0" lvl="0" marL="0" rtl="0" algn="l">
              <a:spcBef>
                <a:spcPts val="0"/>
              </a:spcBef>
              <a:spcAft>
                <a:spcPts val="1600"/>
              </a:spcAft>
              <a:buNone/>
            </a:pPr>
            <a:r>
              <a:t/>
            </a:r>
            <a:endParaRPr sz="1200"/>
          </a:p>
        </p:txBody>
      </p:sp>
      <p:pic>
        <p:nvPicPr>
          <p:cNvPr id="82" name="Google Shape;82;p17"/>
          <p:cNvPicPr preferRelativeResize="0"/>
          <p:nvPr/>
        </p:nvPicPr>
        <p:blipFill>
          <a:blip r:embed="rId3">
            <a:alphaModFix/>
          </a:blip>
          <a:stretch>
            <a:fillRect/>
          </a:stretch>
        </p:blipFill>
        <p:spPr>
          <a:xfrm>
            <a:off x="6266325" y="0"/>
            <a:ext cx="2877674" cy="283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and Staff Page</a:t>
            </a:r>
            <a:endParaRPr/>
          </a:p>
        </p:txBody>
      </p:sp>
      <p:pic>
        <p:nvPicPr>
          <p:cNvPr id="88" name="Google Shape;88;p18"/>
          <p:cNvPicPr preferRelativeResize="0"/>
          <p:nvPr/>
        </p:nvPicPr>
        <p:blipFill>
          <a:blip r:embed="rId3">
            <a:alphaModFix/>
          </a:blip>
          <a:stretch>
            <a:fillRect/>
          </a:stretch>
        </p:blipFill>
        <p:spPr>
          <a:xfrm>
            <a:off x="5677200" y="144275"/>
            <a:ext cx="3348400" cy="3145262"/>
          </a:xfrm>
          <a:prstGeom prst="rect">
            <a:avLst/>
          </a:prstGeom>
          <a:noFill/>
          <a:ln>
            <a:noFill/>
          </a:ln>
        </p:spPr>
      </p:pic>
      <p:pic>
        <p:nvPicPr>
          <p:cNvPr id="89" name="Google Shape;89;p18"/>
          <p:cNvPicPr preferRelativeResize="0"/>
          <p:nvPr/>
        </p:nvPicPr>
        <p:blipFill>
          <a:blip r:embed="rId4">
            <a:alphaModFix/>
          </a:blip>
          <a:stretch>
            <a:fillRect/>
          </a:stretch>
        </p:blipFill>
        <p:spPr>
          <a:xfrm>
            <a:off x="5697325" y="3412275"/>
            <a:ext cx="3348400" cy="1575525"/>
          </a:xfrm>
          <a:prstGeom prst="rect">
            <a:avLst/>
          </a:prstGeom>
          <a:noFill/>
          <a:ln>
            <a:noFill/>
          </a:ln>
        </p:spPr>
      </p:pic>
      <p:sp>
        <p:nvSpPr>
          <p:cNvPr id="90" name="Google Shape;90;p18"/>
          <p:cNvSpPr txBox="1"/>
          <p:nvPr/>
        </p:nvSpPr>
        <p:spPr>
          <a:xfrm>
            <a:off x="115450" y="572700"/>
            <a:ext cx="5381400" cy="441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Navigation rating: ⅗</a:t>
            </a:r>
            <a:endParaRPr/>
          </a:p>
          <a:p>
            <a:pPr indent="-317500" lvl="1" marL="914400" rtl="0" algn="l">
              <a:spcBef>
                <a:spcPts val="0"/>
              </a:spcBef>
              <a:spcAft>
                <a:spcPts val="0"/>
              </a:spcAft>
              <a:buSzPts val="1400"/>
              <a:buChar char="○"/>
            </a:pPr>
            <a:r>
              <a:rPr lang="en-GB"/>
              <a:t>Organized alphabetically and are divided into subgroups</a:t>
            </a:r>
            <a:endParaRPr/>
          </a:p>
          <a:p>
            <a:pPr indent="-317500" lvl="1" marL="914400" rtl="0" algn="l">
              <a:spcBef>
                <a:spcPts val="0"/>
              </a:spcBef>
              <a:spcAft>
                <a:spcPts val="0"/>
              </a:spcAft>
              <a:buSzPts val="1400"/>
              <a:buChar char="○"/>
            </a:pPr>
            <a:r>
              <a:rPr lang="en-GB"/>
              <a:t>Overall content presentation can be time consuming in fulfilling its purpose</a:t>
            </a:r>
            <a:endParaRPr/>
          </a:p>
          <a:p>
            <a:pPr indent="-317500" lvl="0" marL="457200" rtl="0" algn="l">
              <a:spcBef>
                <a:spcPts val="0"/>
              </a:spcBef>
              <a:spcAft>
                <a:spcPts val="0"/>
              </a:spcAft>
              <a:buSzPts val="1400"/>
              <a:buChar char="●"/>
            </a:pPr>
            <a:r>
              <a:rPr lang="en-GB"/>
              <a:t>Stakeholder Focus rating: 5/5</a:t>
            </a:r>
            <a:endParaRPr/>
          </a:p>
          <a:p>
            <a:pPr indent="-317500" lvl="1" marL="914400" rtl="0" algn="l">
              <a:spcBef>
                <a:spcPts val="0"/>
              </a:spcBef>
              <a:spcAft>
                <a:spcPts val="0"/>
              </a:spcAft>
              <a:buSzPts val="1400"/>
              <a:buChar char="○"/>
            </a:pPr>
            <a:r>
              <a:rPr lang="en-GB"/>
              <a:t>Definitely keep this public</a:t>
            </a:r>
            <a:endParaRPr/>
          </a:p>
          <a:p>
            <a:pPr indent="-317500" lvl="1" marL="914400" rtl="0" algn="l">
              <a:spcBef>
                <a:spcPts val="0"/>
              </a:spcBef>
              <a:spcAft>
                <a:spcPts val="0"/>
              </a:spcAft>
              <a:buSzPts val="1400"/>
              <a:buChar char="○"/>
            </a:pPr>
            <a:r>
              <a:rPr lang="en-GB"/>
              <a:t>Relevant for all students, parents, staff, etc</a:t>
            </a:r>
            <a:endParaRPr/>
          </a:p>
          <a:p>
            <a:pPr indent="-317500" lvl="0" marL="457200" rtl="0" algn="l">
              <a:spcBef>
                <a:spcPts val="0"/>
              </a:spcBef>
              <a:spcAft>
                <a:spcPts val="0"/>
              </a:spcAft>
              <a:buSzPts val="1400"/>
              <a:buChar char="●"/>
            </a:pPr>
            <a:r>
              <a:rPr lang="en-GB"/>
              <a:t>Content Rating: ⅘</a:t>
            </a:r>
            <a:endParaRPr/>
          </a:p>
          <a:p>
            <a:pPr indent="-317500" lvl="1" marL="914400" rtl="0" algn="l">
              <a:spcBef>
                <a:spcPts val="0"/>
              </a:spcBef>
              <a:spcAft>
                <a:spcPts val="0"/>
              </a:spcAft>
              <a:buSzPts val="1400"/>
              <a:buChar char="○"/>
            </a:pPr>
            <a:r>
              <a:rPr lang="en-GB">
                <a:solidFill>
                  <a:schemeClr val="dk1"/>
                </a:solidFill>
              </a:rPr>
              <a:t>Provides just enough information for each individual faculty staff</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However, missing pictures of certain staff members does not help the searching process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Ideas: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Add a hierarchy into the existing navigation for the grouped staff members (ie. drop down menus to condense members into a range of last names, level of the courses the professor teaches, etc)</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Contact Us</a:t>
            </a:r>
            <a:endParaRPr/>
          </a:p>
        </p:txBody>
      </p:sp>
      <p:sp>
        <p:nvSpPr>
          <p:cNvPr id="96" name="Google Shape;96;p19"/>
          <p:cNvSpPr txBox="1"/>
          <p:nvPr>
            <p:ph idx="1" type="body"/>
          </p:nvPr>
        </p:nvSpPr>
        <p:spPr>
          <a:xfrm>
            <a:off x="311700" y="880225"/>
            <a:ext cx="8520600" cy="415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Navigation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Simple and clear format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Everything is laid out in one page</a:t>
            </a:r>
            <a:br>
              <a:rPr lang="en-GB"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Stakeholders focus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Keep all relevant info for everyone(public)</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Contents rating: ⅘</a:t>
            </a:r>
            <a:br>
              <a:rPr b="1"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The format of inputs is not quite formatting</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some more fields or sections to perform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different functions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Notes/Ideas: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validations before submitting the 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section “FAQs”(Frequently Asked Questions)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field that asks if the user is a student or not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message for showing the user is expected to </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get response in specific time after submitting</a:t>
            </a:r>
            <a:br>
              <a:rPr lang="en-GB" sz="1400">
                <a:solidFill>
                  <a:srgbClr val="000000"/>
                </a:solidFill>
                <a:latin typeface="Times New Roman"/>
                <a:ea typeface="Times New Roman"/>
                <a:cs typeface="Times New Roman"/>
                <a:sym typeface="Times New Roman"/>
              </a:rPr>
            </a:b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4507200" y="41575"/>
            <a:ext cx="4713175" cy="3486725"/>
          </a:xfrm>
          <a:prstGeom prst="rect">
            <a:avLst/>
          </a:prstGeom>
          <a:noFill/>
          <a:ln>
            <a:noFill/>
          </a:ln>
        </p:spPr>
      </p:pic>
      <p:pic>
        <p:nvPicPr>
          <p:cNvPr id="98" name="Google Shape;98;p19"/>
          <p:cNvPicPr preferRelativeResize="0"/>
          <p:nvPr/>
        </p:nvPicPr>
        <p:blipFill>
          <a:blip r:embed="rId4">
            <a:alphaModFix/>
          </a:blip>
          <a:stretch>
            <a:fillRect/>
          </a:stretch>
        </p:blipFill>
        <p:spPr>
          <a:xfrm>
            <a:off x="5291975" y="3592950"/>
            <a:ext cx="3852025" cy="155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Removal of Content Proposals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Engineering Home</a:t>
            </a:r>
            <a:endParaRPr/>
          </a:p>
          <a:p>
            <a:pPr indent="-342900" lvl="0" marL="457200" rtl="0" algn="l">
              <a:spcBef>
                <a:spcPts val="0"/>
              </a:spcBef>
              <a:spcAft>
                <a:spcPts val="0"/>
              </a:spcAft>
              <a:buSzPts val="1800"/>
              <a:buChar char="●"/>
            </a:pPr>
            <a:r>
              <a:rPr lang="en-GB"/>
              <a:t>Programs</a:t>
            </a:r>
            <a:endParaRPr/>
          </a:p>
          <a:p>
            <a:pPr indent="-342900" lvl="0" marL="457200" rtl="0" algn="l">
              <a:spcBef>
                <a:spcPts val="0"/>
              </a:spcBef>
              <a:spcAft>
                <a:spcPts val="0"/>
              </a:spcAft>
              <a:buSzPts val="1800"/>
              <a:buChar char="●"/>
            </a:pPr>
            <a:r>
              <a:rPr lang="en-GB"/>
              <a:t>Students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25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0" name="Google Shape;110;p21"/>
          <p:cNvSpPr txBox="1"/>
          <p:nvPr>
            <p:ph idx="1" type="body"/>
          </p:nvPr>
        </p:nvSpPr>
        <p:spPr>
          <a:xfrm>
            <a:off x="225400" y="572700"/>
            <a:ext cx="370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Strategy Plan</a:t>
            </a:r>
            <a:endParaRPr/>
          </a:p>
          <a:p>
            <a:pPr indent="457200" lvl="0" marL="0" rtl="0" algn="l">
              <a:spcBef>
                <a:spcPts val="1600"/>
              </a:spcBef>
              <a:spcAft>
                <a:spcPts val="0"/>
              </a:spcAft>
              <a:buNone/>
            </a:pPr>
            <a:r>
              <a:rPr lang="en-GB"/>
              <a:t>To remove</a:t>
            </a:r>
            <a:endParaRPr/>
          </a:p>
          <a:p>
            <a:pPr indent="0" lvl="0" marL="457200" rtl="0" algn="l">
              <a:spcBef>
                <a:spcPts val="1600"/>
              </a:spcBef>
              <a:spcAft>
                <a:spcPts val="1600"/>
              </a:spcAft>
              <a:buNone/>
            </a:pPr>
            <a:r>
              <a:rPr lang="en-GB"/>
              <a:t>This page links to a pdf with the same info, this pdf is also linked under faculty vision and once content and links are reorganized, this page could be removed.</a:t>
            </a:r>
            <a:endParaRPr/>
          </a:p>
        </p:txBody>
      </p:sp>
      <p:pic>
        <p:nvPicPr>
          <p:cNvPr id="111" name="Google Shape;111;p21"/>
          <p:cNvPicPr preferRelativeResize="0"/>
          <p:nvPr/>
        </p:nvPicPr>
        <p:blipFill>
          <a:blip r:embed="rId3">
            <a:alphaModFix/>
          </a:blip>
          <a:stretch>
            <a:fillRect/>
          </a:stretch>
        </p:blipFill>
        <p:spPr>
          <a:xfrm>
            <a:off x="3935200" y="0"/>
            <a:ext cx="5088750" cy="504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