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Ia/raRUUtE5qT8pmOQarIHNqj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662"/>
  </p:normalViewPr>
  <p:slideViewPr>
    <p:cSldViewPr snapToGrid="0" snapToObjects="1">
      <p:cViewPr varScale="1">
        <p:scale>
          <a:sx n="70" d="100"/>
          <a:sy n="70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75c6b36ca_7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775c6b36ca_7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75c6b36ca_7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775c6b36ca_7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75c6b36ca_7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775c6b36ca_7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75c6b36ca_7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775c6b36ca_7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75c6b36ca_7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775c6b36ca_7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75c6b36ca_7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775c6b36ca_7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75c6b36ca_7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775c6b36ca_7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2912c8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2912c8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2912c838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2912c838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2912c838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2912c838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75c6b36ca_7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775c6b36ca_7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75c6b36ca_7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775c6b36ca_7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75c6b36ca_7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775c6b36ca_7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75c6b36ca_7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775c6b36ca_7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75c6b36ca_7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775c6b36ca_7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5c6b36ca_7_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775c6b36ca_7_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g775c6b36ca_7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775c6b36ca_7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775c6b36ca_7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75c6b36ca_7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775c6b36ca_7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g775c6b36ca_7_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775c6b36ca_7_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775c6b36ca_7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75c6b36ca_7_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775c6b36ca_7_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g775c6b36ca_7_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775c6b36ca_7_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775c6b36ca_7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75c6b36ca_7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775c6b36ca_7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g775c6b36ca_7_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g775c6b36ca_7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775c6b36ca_7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775c6b36ca_7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75c6b36ca_7_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775c6b36ca_7_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g775c6b36ca_7_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g775c6b36ca_7_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g775c6b36ca_7_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g775c6b36ca_7_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775c6b36ca_7_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775c6b36ca_7_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75c6b36ca_7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775c6b36ca_7_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775c6b36ca_7_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775c6b36ca_7_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75c6b36ca_7_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775c6b36ca_7_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775c6b36ca_7_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75c6b36ca_7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775c6b36ca_7_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g775c6b36ca_7_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g775c6b36ca_7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775c6b36ca_7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775c6b36ca_7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75c6b36ca_7_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775c6b36ca_7_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g775c6b36ca_7_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775c6b36ca_7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775c6b36ca_7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775c6b36ca_7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75c6b36ca_7_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775c6b36ca_7_6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775c6b36ca_7_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775c6b36ca_7_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775c6b36ca_7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75c6b36ca_7_6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775c6b36ca_7_6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775c6b36ca_7_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775c6b36ca_7_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775c6b36ca_7_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75c6b36ca_7_1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g775c6b36ca_7_1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g775c6b36ca_7_1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775c6b36ca_7_1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g775c6b36ca_7_1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75c6b36ca_7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g775c6b36ca_7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g775c6b36ca_7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g775c6b36ca_7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g775c6b36ca_7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75c6b36ca_7_1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g775c6b36ca_7_1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g775c6b36ca_7_1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g775c6b36ca_7_1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g775c6b36ca_7_1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"/>
          <p:cNvSpPr/>
          <p:nvPr/>
        </p:nvSpPr>
        <p:spPr>
          <a:xfrm>
            <a:off x="0" y="-32409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"/>
          <p:cNvSpPr txBox="1">
            <a:spLocks noGrp="1"/>
          </p:cNvSpPr>
          <p:nvPr>
            <p:ph type="ctrTitle"/>
          </p:nvPr>
        </p:nvSpPr>
        <p:spPr>
          <a:xfrm>
            <a:off x="588567" y="3692324"/>
            <a:ext cx="7050953" cy="257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r"/>
            <a:r>
              <a:rPr lang="en-US" dirty="0"/>
              <a:t>Adopting Blockchain In The Digital Music Industry</a:t>
            </a:r>
            <a:endParaRPr dirty="0"/>
          </a:p>
        </p:txBody>
      </p:sp>
      <p:sp>
        <p:nvSpPr>
          <p:cNvPr id="173" name="Google Shape;173;p1"/>
          <p:cNvSpPr txBox="1"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spcBef>
                <a:spcPts val="0"/>
              </a:spcBef>
            </a:pPr>
            <a:r>
              <a:rPr lang="en-US" dirty="0"/>
              <a:t>By: Pablo Blanco &amp;</a:t>
            </a:r>
          </a:p>
          <a:p>
            <a:pPr marL="0" lvl="0" indent="0" algn="l">
              <a:spcBef>
                <a:spcPts val="0"/>
              </a:spcBef>
            </a:pPr>
            <a:r>
              <a:rPr lang="en-US" dirty="0"/>
              <a:t>       Andi </a:t>
            </a:r>
            <a:r>
              <a:rPr lang="en-US" dirty="0" err="1"/>
              <a:t>Maroge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     </a:t>
            </a:r>
            <a:endParaRPr dirty="0"/>
          </a:p>
        </p:txBody>
      </p:sp>
      <p:sp>
        <p:nvSpPr>
          <p:cNvPr id="174" name="Google Shape;174;p1"/>
          <p:cNvSpPr/>
          <p:nvPr/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6492113" y="0"/>
            <a:ext cx="5699887" cy="4059244"/>
          </a:xfrm>
          <a:custGeom>
            <a:avLst/>
            <a:gdLst/>
            <a:ahLst/>
            <a:cxnLst/>
            <a:rect l="l" t="t" r="r" b="b"/>
            <a:pathLst>
              <a:path w="5699887" h="4059244" extrusionOk="0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1"/>
          <p:cNvCxnSpPr/>
          <p:nvPr/>
        </p:nvCxnSpPr>
        <p:spPr>
          <a:xfrm>
            <a:off x="7800392" y="4525347"/>
            <a:ext cx="0" cy="1737360"/>
          </a:xfrm>
          <a:prstGeom prst="straightConnector1">
            <a:avLst/>
          </a:prstGeom>
          <a:noFill/>
          <a:ln w="1905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75c6b36ca_7_163"/>
          <p:cNvSpPr txBox="1"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dirty="0" err="1"/>
              <a:t>Choon</a:t>
            </a:r>
            <a:br>
              <a:rPr lang="en-US" sz="4800" dirty="0"/>
            </a:br>
            <a:r>
              <a:rPr lang="en-US" sz="4800" dirty="0"/>
              <a:t>Example</a:t>
            </a:r>
            <a:endParaRPr dirty="0"/>
          </a:p>
        </p:txBody>
      </p:sp>
      <p:sp>
        <p:nvSpPr>
          <p:cNvPr id="280" name="Google Shape;280;g775c6b36ca_7_163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775c6b36ca_7_163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775c6b36ca_7_163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solidFill>
                  <a:schemeClr val="dk1"/>
                </a:solidFill>
              </a:rPr>
              <a:t>Choon</a:t>
            </a:r>
            <a:endParaRPr sz="2200">
              <a:solidFill>
                <a:schemeClr val="dk1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Allows artists to release music with digital signatures</a:t>
            </a:r>
            <a:endParaRPr/>
          </a:p>
          <a:p>
            <a:pPr marL="685800" lvl="1" indent="-88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sz="2200">
              <a:solidFill>
                <a:schemeClr val="dk1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Digital signatures are used to identify piece of music to artists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sz="2200"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solidFill>
                  <a:schemeClr val="dk1"/>
                </a:solidFill>
              </a:rPr>
              <a:t>Study: 52% of consumers want to use 		alternative streaming service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solidFill>
                  <a:schemeClr val="dk1"/>
                </a:solidFill>
              </a:rPr>
              <a:t>	      31% believed it’s not right to not 		pay artists fairly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75c6b36ca_7_170"/>
          <p:cNvSpPr/>
          <p:nvPr/>
        </p:nvSpPr>
        <p:spPr>
          <a:xfrm>
            <a:off x="484096" y="470925"/>
            <a:ext cx="4381009" cy="5892104"/>
          </a:xfrm>
          <a:custGeom>
            <a:avLst/>
            <a:gdLst/>
            <a:ahLst/>
            <a:cxnLst/>
            <a:rect l="l" t="t" r="r" b="b"/>
            <a:pathLst>
              <a:path w="4381009" h="5892104" extrusionOk="0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775c6b36ca_7_170"/>
          <p:cNvSpPr txBox="1"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Potential Issues with Blockchain</a:t>
            </a:r>
            <a:endParaRPr/>
          </a:p>
        </p:txBody>
      </p:sp>
      <p:grpSp>
        <p:nvGrpSpPr>
          <p:cNvPr id="289" name="Google Shape;289;g775c6b36ca_7_170"/>
          <p:cNvGrpSpPr/>
          <p:nvPr/>
        </p:nvGrpSpPr>
        <p:grpSpPr>
          <a:xfrm>
            <a:off x="5198287" y="1529467"/>
            <a:ext cx="6505628" cy="3768339"/>
            <a:chOff x="3987" y="1058543"/>
            <a:chExt cx="6505628" cy="3768339"/>
          </a:xfrm>
        </p:grpSpPr>
        <p:sp>
          <p:nvSpPr>
            <p:cNvPr id="290" name="Google Shape;290;g775c6b36ca_7_170"/>
            <p:cNvSpPr/>
            <p:nvPr/>
          </p:nvSpPr>
          <p:spPr>
            <a:xfrm>
              <a:off x="3987" y="1058543"/>
              <a:ext cx="1046882" cy="104688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775c6b36ca_7_170"/>
            <p:cNvSpPr/>
            <p:nvPr/>
          </p:nvSpPr>
          <p:spPr>
            <a:xfrm>
              <a:off x="3987" y="2267464"/>
              <a:ext cx="2991093" cy="44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775c6b36ca_7_170"/>
            <p:cNvSpPr txBox="1"/>
            <p:nvPr/>
          </p:nvSpPr>
          <p:spPr>
            <a:xfrm>
              <a:off x="3987" y="2267464"/>
              <a:ext cx="2991093" cy="44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Complex</a:t>
              </a:r>
              <a:endParaRPr/>
            </a:p>
          </p:txBody>
        </p:sp>
        <p:sp>
          <p:nvSpPr>
            <p:cNvPr id="293" name="Google Shape;293;g775c6b36ca_7_170"/>
            <p:cNvSpPr/>
            <p:nvPr/>
          </p:nvSpPr>
          <p:spPr>
            <a:xfrm>
              <a:off x="3987" y="2791495"/>
              <a:ext cx="2991093" cy="2035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g775c6b36ca_7_170"/>
            <p:cNvSpPr txBox="1"/>
            <p:nvPr/>
          </p:nvSpPr>
          <p:spPr>
            <a:xfrm>
              <a:off x="3987" y="2791495"/>
              <a:ext cx="2991093" cy="2035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People don’t fully understand it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Companies business models is people believe need artists need fair pay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Companies are not giving out enough information for consumers</a:t>
              </a:r>
              <a:endParaRPr/>
            </a:p>
          </p:txBody>
        </p:sp>
        <p:sp>
          <p:nvSpPr>
            <p:cNvPr id="295" name="Google Shape;295;g775c6b36ca_7_170"/>
            <p:cNvSpPr/>
            <p:nvPr/>
          </p:nvSpPr>
          <p:spPr>
            <a:xfrm>
              <a:off x="3518522" y="1058543"/>
              <a:ext cx="1046882" cy="104688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g775c6b36ca_7_170"/>
            <p:cNvSpPr/>
            <p:nvPr/>
          </p:nvSpPr>
          <p:spPr>
            <a:xfrm>
              <a:off x="3518522" y="2267464"/>
              <a:ext cx="2991093" cy="44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g775c6b36ca_7_170"/>
            <p:cNvSpPr txBox="1"/>
            <p:nvPr/>
          </p:nvSpPr>
          <p:spPr>
            <a:xfrm>
              <a:off x="3518522" y="2267464"/>
              <a:ext cx="2991093" cy="44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Low Perceived Value</a:t>
              </a:r>
              <a:endParaRPr/>
            </a:p>
          </p:txBody>
        </p:sp>
        <p:sp>
          <p:nvSpPr>
            <p:cNvPr id="298" name="Google Shape;298;g775c6b36ca_7_170"/>
            <p:cNvSpPr/>
            <p:nvPr/>
          </p:nvSpPr>
          <p:spPr>
            <a:xfrm>
              <a:off x="3518522" y="2791495"/>
              <a:ext cx="2991093" cy="2035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g775c6b36ca_7_170"/>
            <p:cNvSpPr txBox="1"/>
            <p:nvPr/>
          </p:nvSpPr>
          <p:spPr>
            <a:xfrm>
              <a:off x="3518522" y="2791495"/>
              <a:ext cx="2991093" cy="2035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Perceived value of cryptocurrency is low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Cryptocurrency may go up or down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Distribution of music becomes an issue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75c6b36ca_7_186"/>
          <p:cNvSpPr/>
          <p:nvPr/>
        </p:nvSpPr>
        <p:spPr>
          <a:xfrm>
            <a:off x="484096" y="470925"/>
            <a:ext cx="4381009" cy="5892104"/>
          </a:xfrm>
          <a:custGeom>
            <a:avLst/>
            <a:gdLst/>
            <a:ahLst/>
            <a:cxnLst/>
            <a:rect l="l" t="t" r="r" b="b"/>
            <a:pathLst>
              <a:path w="4381009" h="5892104" extrusionOk="0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775c6b36ca_7_186"/>
          <p:cNvSpPr txBox="1"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FFFFFF"/>
                </a:solidFill>
              </a:rPr>
              <a:t>cont.</a:t>
            </a:r>
            <a:endParaRPr dirty="0"/>
          </a:p>
        </p:txBody>
      </p:sp>
      <p:grpSp>
        <p:nvGrpSpPr>
          <p:cNvPr id="306" name="Google Shape;306;g775c6b36ca_7_186"/>
          <p:cNvGrpSpPr/>
          <p:nvPr/>
        </p:nvGrpSpPr>
        <p:grpSpPr>
          <a:xfrm>
            <a:off x="5194300" y="519506"/>
            <a:ext cx="6513603" cy="5788261"/>
            <a:chOff x="0" y="48582"/>
            <a:chExt cx="6513603" cy="5788261"/>
          </a:xfrm>
        </p:grpSpPr>
        <p:sp>
          <p:nvSpPr>
            <p:cNvPr id="307" name="Google Shape;307;g775c6b36ca_7_186"/>
            <p:cNvSpPr/>
            <p:nvPr/>
          </p:nvSpPr>
          <p:spPr>
            <a:xfrm>
              <a:off x="0" y="48582"/>
              <a:ext cx="6513603" cy="86346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g775c6b36ca_7_186"/>
            <p:cNvSpPr txBox="1"/>
            <p:nvPr/>
          </p:nvSpPr>
          <p:spPr>
            <a:xfrm>
              <a:off x="42151" y="90733"/>
              <a:ext cx="6429301" cy="779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alibri"/>
                <a:buNone/>
              </a:pPr>
              <a:r>
                <a:rPr lang="en-US" sz="3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US" sz="36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Resistance of Intermediaries</a:t>
              </a:r>
              <a:endParaRPr dirty="0"/>
            </a:p>
          </p:txBody>
        </p:sp>
        <p:sp>
          <p:nvSpPr>
            <p:cNvPr id="309" name="Google Shape;309;g775c6b36ca_7_186"/>
            <p:cNvSpPr/>
            <p:nvPr/>
          </p:nvSpPr>
          <p:spPr>
            <a:xfrm>
              <a:off x="0" y="912042"/>
              <a:ext cx="6513603" cy="2682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g775c6b36ca_7_186"/>
            <p:cNvSpPr txBox="1"/>
            <p:nvPr/>
          </p:nvSpPr>
          <p:spPr>
            <a:xfrm>
              <a:off x="0" y="912042"/>
              <a:ext cx="6513603" cy="2682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6800" tIns="45700" rIns="256025" bIns="45700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n-US" sz="2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Blockchain promotes removing intermediaries</a:t>
              </a:r>
              <a:endParaRPr dirty="0"/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n-US" sz="2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Intermediaries have more influence over industry</a:t>
              </a:r>
              <a:endParaRPr dirty="0"/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n-US" sz="2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Transparency is artist’s main complaint about third parties</a:t>
              </a:r>
              <a:endParaRPr dirty="0"/>
            </a:p>
          </p:txBody>
        </p:sp>
        <p:sp>
          <p:nvSpPr>
            <p:cNvPr id="311" name="Google Shape;311;g775c6b36ca_7_186"/>
            <p:cNvSpPr/>
            <p:nvPr/>
          </p:nvSpPr>
          <p:spPr>
            <a:xfrm>
              <a:off x="0" y="3594763"/>
              <a:ext cx="6513603" cy="863460"/>
            </a:xfrm>
            <a:prstGeom prst="roundRect">
              <a:avLst>
                <a:gd name="adj" fmla="val 16667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g775c6b36ca_7_186"/>
            <p:cNvSpPr txBox="1"/>
            <p:nvPr/>
          </p:nvSpPr>
          <p:spPr>
            <a:xfrm>
              <a:off x="42151" y="3636914"/>
              <a:ext cx="6429301" cy="779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alibri"/>
                <a:buNone/>
              </a:pPr>
              <a:r>
                <a:rPr lang="en-US" sz="3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 Attribution of Work</a:t>
              </a:r>
              <a:endParaRPr/>
            </a:p>
          </p:txBody>
        </p:sp>
        <p:sp>
          <p:nvSpPr>
            <p:cNvPr id="313" name="Google Shape;313;g775c6b36ca_7_186"/>
            <p:cNvSpPr/>
            <p:nvPr/>
          </p:nvSpPr>
          <p:spPr>
            <a:xfrm>
              <a:off x="0" y="4458223"/>
              <a:ext cx="6513603" cy="13786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g775c6b36ca_7_186"/>
            <p:cNvSpPr txBox="1"/>
            <p:nvPr/>
          </p:nvSpPr>
          <p:spPr>
            <a:xfrm>
              <a:off x="0" y="4458223"/>
              <a:ext cx="6513603" cy="13786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6800" tIns="45700" rIns="256025" bIns="45700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Major problem for artists</a:t>
              </a:r>
              <a:endParaRPr/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Computer algorithms solve problem through hashing content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75c6b36ca_7_200"/>
          <p:cNvSpPr txBox="1"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Is Blockchain the Solution?</a:t>
            </a:r>
            <a:endParaRPr/>
          </a:p>
        </p:txBody>
      </p:sp>
      <p:sp>
        <p:nvSpPr>
          <p:cNvPr id="320" name="Google Shape;320;g775c6b36ca_7_200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775c6b36ca_7_200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775c6b36ca_7_200"/>
          <p:cNvSpPr txBox="1">
            <a:spLocks noGrp="1"/>
          </p:cNvSpPr>
          <p:nvPr>
            <p:ph type="body" idx="1"/>
          </p:nvPr>
        </p:nvSpPr>
        <p:spPr>
          <a:xfrm>
            <a:off x="5977467" y="1016000"/>
            <a:ext cx="5620367" cy="4854448"/>
          </a:xfrm>
          <a:prstGeom prst="rect">
            <a:avLst/>
          </a:prstGeom>
          <a:pattFill prst="pct5">
            <a:fgClr>
              <a:srgbClr val="414141"/>
            </a:fgClr>
            <a:bgClr>
              <a:schemeClr val="bg1"/>
            </a:bgClr>
          </a:patt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dk1"/>
                </a:solidFill>
              </a:rPr>
              <a:t>Blockchain technology has very high potential in the music industry</a:t>
            </a:r>
            <a:endParaRPr dirty="0"/>
          </a:p>
          <a:p>
            <a:pPr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 Allows attribution of music to artist</a:t>
            </a:r>
            <a:endParaRPr sz="2800" dirty="0"/>
          </a:p>
          <a:p>
            <a:pPr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 Great for supporting artists</a:t>
            </a:r>
            <a:endParaRPr sz="2800" dirty="0"/>
          </a:p>
          <a:p>
            <a:pPr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 Decentralization increases security</a:t>
            </a:r>
            <a:endParaRPr sz="2800" dirty="0"/>
          </a:p>
          <a:p>
            <a:pPr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 Costs are reduced to minimum</a:t>
            </a:r>
            <a:endParaRPr sz="2800" dirty="0"/>
          </a:p>
          <a:p>
            <a:pPr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 Early efforts were not major, but there is potential</a:t>
            </a:r>
            <a:endParaRPr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75c6b36ca_7_207"/>
          <p:cNvSpPr txBox="1">
            <a:spLocks noGrp="1"/>
          </p:cNvSpPr>
          <p:nvPr>
            <p:ph type="title"/>
          </p:nvPr>
        </p:nvSpPr>
        <p:spPr>
          <a:xfrm>
            <a:off x="801099" y="189701"/>
            <a:ext cx="4399093" cy="82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The Solution</a:t>
            </a:r>
            <a:endParaRPr dirty="0"/>
          </a:p>
        </p:txBody>
      </p:sp>
      <p:sp>
        <p:nvSpPr>
          <p:cNvPr id="328" name="Google Shape;328;g775c6b36ca_7_207"/>
          <p:cNvSpPr txBox="1">
            <a:spLocks noGrp="1"/>
          </p:cNvSpPr>
          <p:nvPr>
            <p:ph type="body" idx="1"/>
          </p:nvPr>
        </p:nvSpPr>
        <p:spPr>
          <a:xfrm>
            <a:off x="382338" y="1011452"/>
            <a:ext cx="5178108" cy="525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endParaRPr sz="15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US" sz="2800" dirty="0"/>
              <a:t>Build a reliable mobile application</a:t>
            </a:r>
            <a:endParaRPr sz="2800" dirty="0"/>
          </a:p>
          <a:p>
            <a:pPr marL="685800" lvl="1" indent="-133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endParaRPr sz="2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US" sz="2800" dirty="0"/>
              <a:t>Software application allows artists to upload their music</a:t>
            </a:r>
            <a:endParaRPr sz="2800" dirty="0"/>
          </a:p>
          <a:p>
            <a:pPr marL="685800" lvl="1" indent="-133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endParaRPr sz="2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US" sz="2800" dirty="0"/>
              <a:t>Artists will receive payment from fanbase(users)</a:t>
            </a:r>
            <a:endParaRPr sz="2800" dirty="0"/>
          </a:p>
          <a:p>
            <a:pPr marL="685800" lvl="1" indent="-133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endParaRPr sz="2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US" sz="2800" dirty="0"/>
              <a:t>Software application uses the Ethereum blockchain network</a:t>
            </a:r>
            <a:endParaRPr sz="2800" dirty="0"/>
          </a:p>
        </p:txBody>
      </p:sp>
      <p:sp>
        <p:nvSpPr>
          <p:cNvPr id="329" name="Google Shape;329;g775c6b36ca_7_207"/>
          <p:cNvSpPr/>
          <p:nvPr/>
        </p:nvSpPr>
        <p:spPr>
          <a:xfrm flipH="1">
            <a:off x="5711927" y="-1"/>
            <a:ext cx="6480073" cy="6858002"/>
          </a:xfrm>
          <a:custGeom>
            <a:avLst/>
            <a:gdLst/>
            <a:ahLst/>
            <a:cxnLst/>
            <a:rect l="l" t="t" r="r" b="b"/>
            <a:pathLst>
              <a:path w="6480073" h="6858002" extrusionOk="0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775c6b36ca_7_207"/>
          <p:cNvSpPr/>
          <p:nvPr/>
        </p:nvSpPr>
        <p:spPr>
          <a:xfrm flipH="1">
            <a:off x="5942784" y="0"/>
            <a:ext cx="6249216" cy="6858001"/>
          </a:xfrm>
          <a:custGeom>
            <a:avLst/>
            <a:gdLst/>
            <a:ahLst/>
            <a:cxnLst/>
            <a:rect l="l" t="t" r="r" b="b"/>
            <a:pathLst>
              <a:path w="6249216" h="6858001" extrusionOk="0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g775c6b36ca_7_207" descr="A picture containing white, photo, bunch, bla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4226" y="1011452"/>
            <a:ext cx="2740961" cy="2923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775c6b36ca_7_207" descr="A picture containing text, map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87610" y="4491292"/>
            <a:ext cx="4622052" cy="1906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775c6b36ca_7_207"/>
          <p:cNvSpPr txBox="1"/>
          <p:nvPr/>
        </p:nvSpPr>
        <p:spPr>
          <a:xfrm>
            <a:off x="8213710" y="189701"/>
            <a:ext cx="2351477" cy="7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 Interface of</a:t>
            </a:r>
            <a:endParaRPr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/>
          </a:p>
        </p:txBody>
      </p:sp>
      <p:sp>
        <p:nvSpPr>
          <p:cNvPr id="334" name="Google Shape;334;g775c6b36ca_7_207"/>
          <p:cNvSpPr txBox="1"/>
          <p:nvPr/>
        </p:nvSpPr>
        <p:spPr>
          <a:xfrm>
            <a:off x="8213710" y="3937294"/>
            <a:ext cx="23514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Ethereum Network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75c6b36ca_7_218"/>
          <p:cNvSpPr/>
          <p:nvPr/>
        </p:nvSpPr>
        <p:spPr>
          <a:xfrm>
            <a:off x="484096" y="470925"/>
            <a:ext cx="4381009" cy="5892104"/>
          </a:xfrm>
          <a:custGeom>
            <a:avLst/>
            <a:gdLst/>
            <a:ahLst/>
            <a:cxnLst/>
            <a:rect l="l" t="t" r="r" b="b"/>
            <a:pathLst>
              <a:path w="4381009" h="5892104" extrusionOk="0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775c6b36ca_7_218"/>
          <p:cNvSpPr txBox="1"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Future Works of Blockchain</a:t>
            </a:r>
            <a:endParaRPr/>
          </a:p>
        </p:txBody>
      </p:sp>
      <p:grpSp>
        <p:nvGrpSpPr>
          <p:cNvPr id="341" name="Google Shape;341;g775c6b36ca_7_218"/>
          <p:cNvGrpSpPr/>
          <p:nvPr/>
        </p:nvGrpSpPr>
        <p:grpSpPr>
          <a:xfrm>
            <a:off x="5244038" y="2147569"/>
            <a:ext cx="6354501" cy="2562862"/>
            <a:chOff x="109363" y="1609087"/>
            <a:chExt cx="6294876" cy="2667251"/>
          </a:xfrm>
        </p:grpSpPr>
        <p:sp>
          <p:nvSpPr>
            <p:cNvPr id="342" name="Google Shape;342;g775c6b36ca_7_218"/>
            <p:cNvSpPr/>
            <p:nvPr/>
          </p:nvSpPr>
          <p:spPr>
            <a:xfrm>
              <a:off x="109363" y="1609087"/>
              <a:ext cx="833364" cy="8333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g775c6b36ca_7_218"/>
            <p:cNvSpPr/>
            <p:nvPr/>
          </p:nvSpPr>
          <p:spPr>
            <a:xfrm>
              <a:off x="284370" y="1784094"/>
              <a:ext cx="483351" cy="48335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g775c6b36ca_7_218"/>
            <p:cNvSpPr/>
            <p:nvPr/>
          </p:nvSpPr>
          <p:spPr>
            <a:xfrm>
              <a:off x="1121306" y="1609087"/>
              <a:ext cx="1964358" cy="833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g775c6b36ca_7_218"/>
            <p:cNvSpPr txBox="1"/>
            <p:nvPr/>
          </p:nvSpPr>
          <p:spPr>
            <a:xfrm>
              <a:off x="1121306" y="1609087"/>
              <a:ext cx="1964358" cy="833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Blockchain is highly regarded. Endless possibilities</a:t>
              </a:r>
              <a:endParaRPr dirty="0"/>
            </a:p>
          </p:txBody>
        </p:sp>
        <p:sp>
          <p:nvSpPr>
            <p:cNvPr id="346" name="Google Shape;346;g775c6b36ca_7_218"/>
            <p:cNvSpPr/>
            <p:nvPr/>
          </p:nvSpPr>
          <p:spPr>
            <a:xfrm>
              <a:off x="3427939" y="1609087"/>
              <a:ext cx="833364" cy="8333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g775c6b36ca_7_218"/>
            <p:cNvSpPr/>
            <p:nvPr/>
          </p:nvSpPr>
          <p:spPr>
            <a:xfrm>
              <a:off x="3602945" y="1784094"/>
              <a:ext cx="483351" cy="48335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g775c6b36ca_7_218"/>
            <p:cNvSpPr/>
            <p:nvPr/>
          </p:nvSpPr>
          <p:spPr>
            <a:xfrm>
              <a:off x="4439881" y="1609087"/>
              <a:ext cx="1964358" cy="833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g775c6b36ca_7_218"/>
            <p:cNvSpPr txBox="1"/>
            <p:nvPr/>
          </p:nvSpPr>
          <p:spPr>
            <a:xfrm>
              <a:off x="4439881" y="1609087"/>
              <a:ext cx="1964358" cy="833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Several companies are already using blockchain in the Music Industry</a:t>
              </a:r>
              <a:endParaRPr/>
            </a:p>
          </p:txBody>
        </p:sp>
        <p:sp>
          <p:nvSpPr>
            <p:cNvPr id="350" name="Google Shape;350;g775c6b36ca_7_218"/>
            <p:cNvSpPr/>
            <p:nvPr/>
          </p:nvSpPr>
          <p:spPr>
            <a:xfrm>
              <a:off x="109363" y="3442974"/>
              <a:ext cx="833364" cy="8333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g775c6b36ca_7_218"/>
            <p:cNvSpPr/>
            <p:nvPr/>
          </p:nvSpPr>
          <p:spPr>
            <a:xfrm>
              <a:off x="284370" y="3617980"/>
              <a:ext cx="483351" cy="48335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g775c6b36ca_7_218"/>
            <p:cNvSpPr/>
            <p:nvPr/>
          </p:nvSpPr>
          <p:spPr>
            <a:xfrm>
              <a:off x="1121306" y="3442974"/>
              <a:ext cx="1964358" cy="833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g775c6b36ca_7_218"/>
            <p:cNvSpPr txBox="1"/>
            <p:nvPr/>
          </p:nvSpPr>
          <p:spPr>
            <a:xfrm>
              <a:off x="1121306" y="3442974"/>
              <a:ext cx="1964358" cy="833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Independent content creation becoming a trend</a:t>
              </a:r>
              <a:endParaRPr dirty="0"/>
            </a:p>
          </p:txBody>
        </p:sp>
        <p:sp>
          <p:nvSpPr>
            <p:cNvPr id="354" name="Google Shape;354;g775c6b36ca_7_218"/>
            <p:cNvSpPr/>
            <p:nvPr/>
          </p:nvSpPr>
          <p:spPr>
            <a:xfrm>
              <a:off x="3427939" y="3442974"/>
              <a:ext cx="833364" cy="833364"/>
            </a:xfrm>
            <a:prstGeom prst="ellipse">
              <a:avLst/>
            </a:prstGeom>
            <a:solidFill>
              <a:srgbClr val="599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g775c6b36ca_7_218"/>
            <p:cNvSpPr/>
            <p:nvPr/>
          </p:nvSpPr>
          <p:spPr>
            <a:xfrm>
              <a:off x="3602945" y="3617980"/>
              <a:ext cx="483351" cy="48335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g775c6b36ca_7_218"/>
            <p:cNvSpPr/>
            <p:nvPr/>
          </p:nvSpPr>
          <p:spPr>
            <a:xfrm>
              <a:off x="4439881" y="3442974"/>
              <a:ext cx="1964358" cy="833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g775c6b36ca_7_218"/>
            <p:cNvSpPr txBox="1"/>
            <p:nvPr/>
          </p:nvSpPr>
          <p:spPr>
            <a:xfrm>
              <a:off x="4439881" y="3442974"/>
              <a:ext cx="1964358" cy="833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Blockchain will be applied in the Music Industry as well as others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75c6b36ca_7_240"/>
          <p:cNvSpPr/>
          <p:nvPr/>
        </p:nvSpPr>
        <p:spPr>
          <a:xfrm>
            <a:off x="0" y="0"/>
            <a:ext cx="6136816" cy="5254922"/>
          </a:xfrm>
          <a:custGeom>
            <a:avLst/>
            <a:gdLst/>
            <a:ahLst/>
            <a:cxnLst/>
            <a:rect l="l" t="t" r="r" b="b"/>
            <a:pathLst>
              <a:path w="6136816" h="5254922" extrusionOk="0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775c6b36ca_7_240"/>
          <p:cNvSpPr/>
          <p:nvPr/>
        </p:nvSpPr>
        <p:spPr>
          <a:xfrm>
            <a:off x="1" y="1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 extrusionOk="0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775c6b36ca_7_240"/>
          <p:cNvSpPr txBox="1">
            <a:spLocks noGrp="1"/>
          </p:cNvSpPr>
          <p:nvPr>
            <p:ph type="body" idx="1"/>
          </p:nvPr>
        </p:nvSpPr>
        <p:spPr>
          <a:xfrm>
            <a:off x="6374219" y="994145"/>
            <a:ext cx="5156364" cy="483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endParaRPr sz="21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endParaRPr sz="21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</a:pPr>
            <a:r>
              <a:rPr lang="en-US" sz="7200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2912c8385_0_0"/>
          <p:cNvSpPr txBox="1">
            <a:spLocks noGrp="1"/>
          </p:cNvSpPr>
          <p:nvPr>
            <p:ph type="ctrTitle"/>
          </p:nvPr>
        </p:nvSpPr>
        <p:spPr>
          <a:xfrm>
            <a:off x="1535722" y="527537"/>
            <a:ext cx="9132277" cy="4771293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How technical innovation empowers artist in the digital music industry</a:t>
            </a:r>
            <a:endParaRPr sz="7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2912c8385_0_5"/>
          <p:cNvSpPr txBox="1">
            <a:spLocks noGrp="1"/>
          </p:cNvSpPr>
          <p:nvPr>
            <p:ph type="subTitle" idx="1"/>
          </p:nvPr>
        </p:nvSpPr>
        <p:spPr>
          <a:xfrm>
            <a:off x="1524000" y="1190250"/>
            <a:ext cx="9144000" cy="329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7200" dirty="0"/>
          </a:p>
          <a:p>
            <a:pPr marL="9144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200" dirty="0"/>
              <a:t>Outlining issues</a:t>
            </a:r>
            <a:endParaRPr sz="7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912c8385_0_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Is blockchain the solution?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75c6b36ca_7_75"/>
          <p:cNvSpPr/>
          <p:nvPr/>
        </p:nvSpPr>
        <p:spPr>
          <a:xfrm>
            <a:off x="484096" y="470925"/>
            <a:ext cx="4381009" cy="5892104"/>
          </a:xfrm>
          <a:custGeom>
            <a:avLst/>
            <a:gdLst/>
            <a:ahLst/>
            <a:cxnLst/>
            <a:rect l="l" t="t" r="r" b="b"/>
            <a:pathLst>
              <a:path w="4381009" h="5892104" extrusionOk="0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775c6b36ca_7_75"/>
          <p:cNvSpPr txBox="1"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How Blockchain Works</a:t>
            </a:r>
            <a:endParaRPr/>
          </a:p>
        </p:txBody>
      </p:sp>
      <p:grpSp>
        <p:nvGrpSpPr>
          <p:cNvPr id="201" name="Google Shape;201;g775c6b36ca_7_75"/>
          <p:cNvGrpSpPr/>
          <p:nvPr/>
        </p:nvGrpSpPr>
        <p:grpSpPr>
          <a:xfrm>
            <a:off x="5194300" y="473366"/>
            <a:ext cx="6513603" cy="5880540"/>
            <a:chOff x="0" y="2442"/>
            <a:chExt cx="6513603" cy="5880540"/>
          </a:xfrm>
        </p:grpSpPr>
        <p:sp>
          <p:nvSpPr>
            <p:cNvPr id="202" name="Google Shape;202;g775c6b36ca_7_75"/>
            <p:cNvSpPr/>
            <p:nvPr/>
          </p:nvSpPr>
          <p:spPr>
            <a:xfrm>
              <a:off x="0" y="2442"/>
              <a:ext cx="6513603" cy="1238008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g775c6b36ca_7_75"/>
            <p:cNvSpPr/>
            <p:nvPr/>
          </p:nvSpPr>
          <p:spPr>
            <a:xfrm>
              <a:off x="374497" y="280994"/>
              <a:ext cx="680904" cy="68090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g775c6b36ca_7_75"/>
            <p:cNvSpPr/>
            <p:nvPr/>
          </p:nvSpPr>
          <p:spPr>
            <a:xfrm>
              <a:off x="1429899" y="2442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g775c6b36ca_7_75"/>
            <p:cNvSpPr txBox="1"/>
            <p:nvPr/>
          </p:nvSpPr>
          <p:spPr>
            <a:xfrm>
              <a:off x="1429899" y="2442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000" tIns="131000" rIns="131000" bIns="1310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2200"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Blockchain was first introduced in 2008, it’s the technology </a:t>
              </a:r>
              <a:r>
                <a:rPr lang="en-US" sz="22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BitCoin</a:t>
              </a:r>
              <a:r>
                <a:rPr lang="en-US" sz="2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(Decentralized currency) was built on</a:t>
              </a:r>
              <a:endParaRPr dirty="0"/>
            </a:p>
          </p:txBody>
        </p:sp>
        <p:sp>
          <p:nvSpPr>
            <p:cNvPr id="206" name="Google Shape;206;g775c6b36ca_7_75"/>
            <p:cNvSpPr/>
            <p:nvPr/>
          </p:nvSpPr>
          <p:spPr>
            <a:xfrm>
              <a:off x="0" y="1549953"/>
              <a:ext cx="6513603" cy="1238008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g775c6b36ca_7_75"/>
            <p:cNvSpPr/>
            <p:nvPr/>
          </p:nvSpPr>
          <p:spPr>
            <a:xfrm>
              <a:off x="374497" y="1828505"/>
              <a:ext cx="680904" cy="68090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g775c6b36ca_7_75"/>
            <p:cNvSpPr/>
            <p:nvPr/>
          </p:nvSpPr>
          <p:spPr>
            <a:xfrm>
              <a:off x="1429899" y="1549953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g775c6b36ca_7_75"/>
            <p:cNvSpPr txBox="1"/>
            <p:nvPr/>
          </p:nvSpPr>
          <p:spPr>
            <a:xfrm>
              <a:off x="1429899" y="1549953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000" tIns="131000" rIns="131000" bIns="131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Blockchain is a distributed ledger that keeps track of ownership of digital assets</a:t>
              </a:r>
              <a:endParaRPr dirty="0"/>
            </a:p>
          </p:txBody>
        </p:sp>
        <p:sp>
          <p:nvSpPr>
            <p:cNvPr id="210" name="Google Shape;210;g775c6b36ca_7_75"/>
            <p:cNvSpPr/>
            <p:nvPr/>
          </p:nvSpPr>
          <p:spPr>
            <a:xfrm>
              <a:off x="0" y="3097464"/>
              <a:ext cx="6513603" cy="1238008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g775c6b36ca_7_75"/>
            <p:cNvSpPr/>
            <p:nvPr/>
          </p:nvSpPr>
          <p:spPr>
            <a:xfrm>
              <a:off x="374497" y="3376015"/>
              <a:ext cx="680904" cy="68090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g775c6b36ca_7_75"/>
            <p:cNvSpPr/>
            <p:nvPr/>
          </p:nvSpPr>
          <p:spPr>
            <a:xfrm>
              <a:off x="1429899" y="309746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g775c6b36ca_7_75"/>
            <p:cNvSpPr txBox="1"/>
            <p:nvPr/>
          </p:nvSpPr>
          <p:spPr>
            <a:xfrm>
              <a:off x="1429899" y="309746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000" tIns="131000" rIns="131000" bIns="131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Blockchain is a specific type of distributed ledger</a:t>
              </a:r>
              <a:endParaRPr dirty="0"/>
            </a:p>
          </p:txBody>
        </p:sp>
        <p:sp>
          <p:nvSpPr>
            <p:cNvPr id="214" name="Google Shape;214;g775c6b36ca_7_75"/>
            <p:cNvSpPr/>
            <p:nvPr/>
          </p:nvSpPr>
          <p:spPr>
            <a:xfrm>
              <a:off x="0" y="4644974"/>
              <a:ext cx="6513603" cy="1238008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g775c6b36ca_7_75"/>
            <p:cNvSpPr/>
            <p:nvPr/>
          </p:nvSpPr>
          <p:spPr>
            <a:xfrm>
              <a:off x="374497" y="4923526"/>
              <a:ext cx="680904" cy="68090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g775c6b36ca_7_75"/>
            <p:cNvSpPr/>
            <p:nvPr/>
          </p:nvSpPr>
          <p:spPr>
            <a:xfrm>
              <a:off x="1429899" y="464497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g775c6b36ca_7_75"/>
            <p:cNvSpPr txBox="1"/>
            <p:nvPr/>
          </p:nvSpPr>
          <p:spPr>
            <a:xfrm>
              <a:off x="1429899" y="464497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000" tIns="131000" rIns="131000" bIns="131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Blockchain </a:t>
              </a:r>
              <a:r>
                <a:rPr lang="en-US" sz="2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r>
                <a:rPr lang="en-US" sz="2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ses cryptographic signatures to store data</a:t>
              </a:r>
              <a:endParaRPr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75c6b36ca_7_98"/>
          <p:cNvSpPr/>
          <p:nvPr/>
        </p:nvSpPr>
        <p:spPr>
          <a:xfrm>
            <a:off x="484096" y="470925"/>
            <a:ext cx="4381009" cy="5892104"/>
          </a:xfrm>
          <a:custGeom>
            <a:avLst/>
            <a:gdLst/>
            <a:ahLst/>
            <a:cxnLst/>
            <a:rect l="l" t="t" r="r" b="b"/>
            <a:pathLst>
              <a:path w="4381009" h="5892104" extrusionOk="0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775c6b36ca_7_98"/>
          <p:cNvSpPr txBox="1"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How Blockchain Works cont.</a:t>
            </a:r>
            <a:endParaRPr/>
          </a:p>
        </p:txBody>
      </p:sp>
      <p:grpSp>
        <p:nvGrpSpPr>
          <p:cNvPr id="224" name="Google Shape;224;g775c6b36ca_7_98"/>
          <p:cNvGrpSpPr/>
          <p:nvPr/>
        </p:nvGrpSpPr>
        <p:grpSpPr>
          <a:xfrm>
            <a:off x="5194300" y="471642"/>
            <a:ext cx="6513603" cy="5883988"/>
            <a:chOff x="0" y="718"/>
            <a:chExt cx="6513603" cy="5883988"/>
          </a:xfrm>
        </p:grpSpPr>
        <p:sp>
          <p:nvSpPr>
            <p:cNvPr id="225" name="Google Shape;225;g775c6b36ca_7_98"/>
            <p:cNvSpPr/>
            <p:nvPr/>
          </p:nvSpPr>
          <p:spPr>
            <a:xfrm>
              <a:off x="0" y="718"/>
              <a:ext cx="6513603" cy="1681139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g775c6b36ca_7_98"/>
            <p:cNvSpPr/>
            <p:nvPr/>
          </p:nvSpPr>
          <p:spPr>
            <a:xfrm>
              <a:off x="508544" y="378974"/>
              <a:ext cx="924626" cy="92462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g775c6b36ca_7_98"/>
            <p:cNvSpPr/>
            <p:nvPr/>
          </p:nvSpPr>
          <p:spPr>
            <a:xfrm>
              <a:off x="1941716" y="718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g775c6b36ca_7_98"/>
            <p:cNvSpPr txBox="1"/>
            <p:nvPr/>
          </p:nvSpPr>
          <p:spPr>
            <a:xfrm>
              <a:off x="1941716" y="718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900" tIns="177900" rIns="177900" bIns="177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Location is Decentralized</a:t>
              </a:r>
              <a:endParaRPr/>
            </a:p>
          </p:txBody>
        </p:sp>
        <p:sp>
          <p:nvSpPr>
            <p:cNvPr id="229" name="Google Shape;229;g775c6b36ca_7_98"/>
            <p:cNvSpPr/>
            <p:nvPr/>
          </p:nvSpPr>
          <p:spPr>
            <a:xfrm>
              <a:off x="0" y="2102143"/>
              <a:ext cx="6513603" cy="1681139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g775c6b36ca_7_98"/>
            <p:cNvSpPr/>
            <p:nvPr/>
          </p:nvSpPr>
          <p:spPr>
            <a:xfrm>
              <a:off x="508544" y="2480399"/>
              <a:ext cx="924626" cy="92462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g775c6b36ca_7_98"/>
            <p:cNvSpPr/>
            <p:nvPr/>
          </p:nvSpPr>
          <p:spPr>
            <a:xfrm>
              <a:off x="1941716" y="2102143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g775c6b36ca_7_98"/>
            <p:cNvSpPr txBox="1"/>
            <p:nvPr/>
          </p:nvSpPr>
          <p:spPr>
            <a:xfrm>
              <a:off x="1941716" y="2102143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900" tIns="177900" rIns="177900" bIns="177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Each transaction </a:t>
              </a:r>
              <a:r>
                <a:rPr lang="en-US" sz="2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 p</a:t>
              </a:r>
              <a:r>
                <a:rPr lang="en-US" sz="25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osted in a shared </a:t>
              </a:r>
              <a:r>
                <a:rPr lang="en-US" sz="2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lang="en-US" sz="25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edger</a:t>
              </a:r>
              <a:endParaRPr dirty="0"/>
            </a:p>
          </p:txBody>
        </p:sp>
        <p:sp>
          <p:nvSpPr>
            <p:cNvPr id="233" name="Google Shape;233;g775c6b36ca_7_98"/>
            <p:cNvSpPr/>
            <p:nvPr/>
          </p:nvSpPr>
          <p:spPr>
            <a:xfrm>
              <a:off x="0" y="4203567"/>
              <a:ext cx="6513603" cy="1681139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g775c6b36ca_7_98"/>
            <p:cNvSpPr/>
            <p:nvPr/>
          </p:nvSpPr>
          <p:spPr>
            <a:xfrm>
              <a:off x="508544" y="4581824"/>
              <a:ext cx="924626" cy="92462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g775c6b36ca_7_98"/>
            <p:cNvSpPr/>
            <p:nvPr/>
          </p:nvSpPr>
          <p:spPr>
            <a:xfrm>
              <a:off x="1941716" y="4203567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g775c6b36ca_7_98"/>
            <p:cNvSpPr txBox="1"/>
            <p:nvPr/>
          </p:nvSpPr>
          <p:spPr>
            <a:xfrm>
              <a:off x="1941716" y="4203567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900" tIns="177900" rIns="177900" bIns="177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Shared ledger </a:t>
              </a:r>
              <a:r>
                <a:rPr lang="en-US" sz="2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-US" sz="25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pans </a:t>
              </a:r>
              <a:r>
                <a:rPr lang="en-US" sz="2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5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cross </a:t>
              </a:r>
              <a:r>
                <a:rPr lang="en-US" sz="2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lang="en-US" sz="25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housands of computers around the World</a:t>
              </a:r>
              <a:endParaRPr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75c6b36ca_7_128"/>
          <p:cNvSpPr txBox="1"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How Blockchain Works cont.</a:t>
            </a:r>
            <a:endParaRPr/>
          </a:p>
        </p:txBody>
      </p:sp>
      <p:sp>
        <p:nvSpPr>
          <p:cNvPr id="242" name="Google Shape;242;g775c6b36ca_7_128"/>
          <p:cNvSpPr/>
          <p:nvPr/>
        </p:nvSpPr>
        <p:spPr>
          <a:xfrm>
            <a:off x="4564117" y="-1"/>
            <a:ext cx="7627884" cy="6858001"/>
          </a:xfrm>
          <a:custGeom>
            <a:avLst/>
            <a:gdLst/>
            <a:ahLst/>
            <a:cxnLst/>
            <a:rect l="l" t="t" r="r" b="b"/>
            <a:pathLst>
              <a:path w="7627884" h="6858001" extrusionOk="0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775c6b36ca_7_128"/>
          <p:cNvSpPr/>
          <p:nvPr/>
        </p:nvSpPr>
        <p:spPr>
          <a:xfrm flipH="1">
            <a:off x="4747781" y="-1"/>
            <a:ext cx="7444220" cy="6858001"/>
          </a:xfrm>
          <a:custGeom>
            <a:avLst/>
            <a:gdLst/>
            <a:ahLst/>
            <a:cxnLst/>
            <a:rect l="l" t="t" r="r" b="b"/>
            <a:pathLst>
              <a:path w="7444220" h="6858001" extrusionOk="0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" name="Google Shape;244;g775c6b36ca_7_128"/>
          <p:cNvGrpSpPr/>
          <p:nvPr/>
        </p:nvGrpSpPr>
        <p:grpSpPr>
          <a:xfrm>
            <a:off x="6096000" y="902868"/>
            <a:ext cx="5163238" cy="5112854"/>
            <a:chOff x="0" y="98637"/>
            <a:chExt cx="5163238" cy="5112854"/>
          </a:xfrm>
        </p:grpSpPr>
        <p:sp>
          <p:nvSpPr>
            <p:cNvPr id="245" name="Google Shape;245;g775c6b36ca_7_128"/>
            <p:cNvSpPr/>
            <p:nvPr/>
          </p:nvSpPr>
          <p:spPr>
            <a:xfrm>
              <a:off x="0" y="98637"/>
              <a:ext cx="5163238" cy="1230693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g775c6b36ca_7_128"/>
            <p:cNvSpPr txBox="1"/>
            <p:nvPr/>
          </p:nvSpPr>
          <p:spPr>
            <a:xfrm>
              <a:off x="60077" y="158714"/>
              <a:ext cx="5043084" cy="1110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Shared Ledger stores a digital fingerprint of an accomplished asset.</a:t>
              </a:r>
              <a:endParaRPr dirty="0"/>
            </a:p>
          </p:txBody>
        </p:sp>
        <p:sp>
          <p:nvSpPr>
            <p:cNvPr id="247" name="Google Shape;247;g775c6b36ca_7_128"/>
            <p:cNvSpPr/>
            <p:nvPr/>
          </p:nvSpPr>
          <p:spPr>
            <a:xfrm>
              <a:off x="0" y="1392691"/>
              <a:ext cx="5163238" cy="1230693"/>
            </a:xfrm>
            <a:prstGeom prst="roundRect">
              <a:avLst>
                <a:gd name="adj" fmla="val 16667"/>
              </a:avLst>
            </a:prstGeom>
            <a:solidFill>
              <a:srgbClr val="D07A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g775c6b36ca_7_128"/>
            <p:cNvSpPr txBox="1"/>
            <p:nvPr/>
          </p:nvSpPr>
          <p:spPr>
            <a:xfrm>
              <a:off x="60077" y="1452768"/>
              <a:ext cx="5043084" cy="1110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 block is created every 10 minutes</a:t>
              </a:r>
              <a:r>
                <a:rPr lang="en-US" sz="2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r>
                <a:rPr lang="en-US" sz="2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It contains data of all previous transactions.</a:t>
              </a:r>
              <a:endParaRPr dirty="0"/>
            </a:p>
          </p:txBody>
        </p:sp>
        <p:sp>
          <p:nvSpPr>
            <p:cNvPr id="249" name="Google Shape;249;g775c6b36ca_7_128"/>
            <p:cNvSpPr/>
            <p:nvPr/>
          </p:nvSpPr>
          <p:spPr>
            <a:xfrm>
              <a:off x="0" y="2686744"/>
              <a:ext cx="5163238" cy="1230693"/>
            </a:xfrm>
            <a:prstGeom prst="roundRect">
              <a:avLst>
                <a:gd name="adj" fmla="val 16667"/>
              </a:avLst>
            </a:prstGeom>
            <a:solidFill>
              <a:srgbClr val="B8888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g775c6b36ca_7_128"/>
            <p:cNvSpPr txBox="1"/>
            <p:nvPr/>
          </p:nvSpPr>
          <p:spPr>
            <a:xfrm>
              <a:off x="60077" y="2746821"/>
              <a:ext cx="5043084" cy="1110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Each block is linked to previous blocks.</a:t>
              </a:r>
              <a:endParaRPr dirty="0"/>
            </a:p>
          </p:txBody>
        </p:sp>
        <p:sp>
          <p:nvSpPr>
            <p:cNvPr id="251" name="Google Shape;251;g775c6b36ca_7_128"/>
            <p:cNvSpPr/>
            <p:nvPr/>
          </p:nvSpPr>
          <p:spPr>
            <a:xfrm>
              <a:off x="0" y="3980798"/>
              <a:ext cx="5163238" cy="1230693"/>
            </a:xfrm>
            <a:prstGeom prst="roundRect">
              <a:avLst>
                <a:gd name="adj" fmla="val 16667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g775c6b36ca_7_128"/>
            <p:cNvSpPr txBox="1"/>
            <p:nvPr/>
          </p:nvSpPr>
          <p:spPr>
            <a:xfrm>
              <a:off x="60077" y="4040875"/>
              <a:ext cx="5043084" cy="1110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Each block is </a:t>
              </a:r>
              <a:r>
                <a:rPr lang="en-US" sz="2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lang="en-US" sz="2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ime-stamped.</a:t>
              </a:r>
              <a:endParaRPr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75c6b36ca_7_143"/>
          <p:cNvSpPr txBox="1"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Current State of Blockchain</a:t>
            </a:r>
            <a:endParaRPr/>
          </a:p>
        </p:txBody>
      </p:sp>
      <p:sp>
        <p:nvSpPr>
          <p:cNvPr id="258" name="Google Shape;258;g775c6b36ca_7_143"/>
          <p:cNvSpPr/>
          <p:nvPr/>
        </p:nvSpPr>
        <p:spPr>
          <a:xfrm>
            <a:off x="4564117" y="-1"/>
            <a:ext cx="7627884" cy="6858001"/>
          </a:xfrm>
          <a:custGeom>
            <a:avLst/>
            <a:gdLst/>
            <a:ahLst/>
            <a:cxnLst/>
            <a:rect l="l" t="t" r="r" b="b"/>
            <a:pathLst>
              <a:path w="7627884" h="6858001" extrusionOk="0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775c6b36ca_7_143"/>
          <p:cNvSpPr/>
          <p:nvPr/>
        </p:nvSpPr>
        <p:spPr>
          <a:xfrm flipH="1">
            <a:off x="4747780" y="-171452"/>
            <a:ext cx="7444220" cy="6858001"/>
          </a:xfrm>
          <a:custGeom>
            <a:avLst/>
            <a:gdLst/>
            <a:ahLst/>
            <a:cxnLst/>
            <a:rect l="l" t="t" r="r" b="b"/>
            <a:pathLst>
              <a:path w="7444220" h="6858001" extrusionOk="0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260;g775c6b36ca_7_143"/>
          <p:cNvGrpSpPr/>
          <p:nvPr/>
        </p:nvGrpSpPr>
        <p:grpSpPr>
          <a:xfrm>
            <a:off x="6096000" y="871877"/>
            <a:ext cx="5163238" cy="5174837"/>
            <a:chOff x="0" y="67646"/>
            <a:chExt cx="5163238" cy="5174837"/>
          </a:xfrm>
        </p:grpSpPr>
        <p:sp>
          <p:nvSpPr>
            <p:cNvPr id="261" name="Google Shape;261;g775c6b36ca_7_143"/>
            <p:cNvSpPr/>
            <p:nvPr/>
          </p:nvSpPr>
          <p:spPr>
            <a:xfrm>
              <a:off x="0" y="67646"/>
              <a:ext cx="5163238" cy="1497563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g775c6b36ca_7_143"/>
            <p:cNvSpPr txBox="1"/>
            <p:nvPr/>
          </p:nvSpPr>
          <p:spPr>
            <a:xfrm>
              <a:off x="73105" y="140751"/>
              <a:ext cx="5017028" cy="13513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Multiple Platforms available today:</a:t>
              </a:r>
              <a:endParaRPr/>
            </a:p>
          </p:txBody>
        </p:sp>
        <p:sp>
          <p:nvSpPr>
            <p:cNvPr id="263" name="Google Shape;263;g775c6b36ca_7_143"/>
            <p:cNvSpPr/>
            <p:nvPr/>
          </p:nvSpPr>
          <p:spPr>
            <a:xfrm>
              <a:off x="0" y="1565210"/>
              <a:ext cx="5163238" cy="2179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g775c6b36ca_7_143"/>
            <p:cNvSpPr txBox="1"/>
            <p:nvPr/>
          </p:nvSpPr>
          <p:spPr>
            <a:xfrm>
              <a:off x="0" y="1838957"/>
              <a:ext cx="5163238" cy="1905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925" tIns="34275" rIns="192000" bIns="3427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Choon</a:t>
              </a:r>
              <a:endParaRPr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Bittunes</a:t>
              </a:r>
              <a:endParaRPr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Peertracks</a:t>
              </a:r>
              <a:endParaRPr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Musicoin</a:t>
              </a:r>
              <a:endParaRPr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Voise</a:t>
              </a:r>
              <a:endParaRPr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R="0" lvl="1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</a:pPr>
              <a:endParaRPr dirty="0"/>
            </a:p>
          </p:txBody>
        </p:sp>
        <p:sp>
          <p:nvSpPr>
            <p:cNvPr id="265" name="Google Shape;265;g775c6b36ca_7_143"/>
            <p:cNvSpPr/>
            <p:nvPr/>
          </p:nvSpPr>
          <p:spPr>
            <a:xfrm>
              <a:off x="0" y="3744920"/>
              <a:ext cx="5163238" cy="1497563"/>
            </a:xfrm>
            <a:prstGeom prst="roundRect">
              <a:avLst>
                <a:gd name="adj" fmla="val 16667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g775c6b36ca_7_143"/>
            <p:cNvSpPr txBox="1"/>
            <p:nvPr/>
          </p:nvSpPr>
          <p:spPr>
            <a:xfrm>
              <a:off x="73105" y="3818025"/>
              <a:ext cx="5017028" cy="13513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Some built their own systems while others use already existing ones.</a:t>
              </a:r>
              <a:endParaRPr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75c6b36ca_7_156"/>
          <p:cNvSpPr txBox="1"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dirty="0" err="1"/>
              <a:t>Musicoin</a:t>
            </a:r>
            <a:r>
              <a:rPr lang="en-US" sz="4800" dirty="0"/>
              <a:t> Example</a:t>
            </a:r>
            <a:endParaRPr dirty="0"/>
          </a:p>
        </p:txBody>
      </p:sp>
      <p:sp>
        <p:nvSpPr>
          <p:cNvPr id="272" name="Google Shape;272;g775c6b36ca_7_156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775c6b36ca_7_156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775c6b36ca_7_156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 err="1">
                <a:solidFill>
                  <a:schemeClr val="dk1"/>
                </a:solidFill>
              </a:rPr>
              <a:t>Musicoin</a:t>
            </a:r>
            <a:endParaRPr lang="en-US" sz="2200" dirty="0"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Uses blockchain to allow consumers to stream favorite music from artists </a:t>
            </a:r>
            <a:endParaRPr dirty="0"/>
          </a:p>
          <a:p>
            <a:pPr marL="1143000" lvl="2" indent="-88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It’s a free platform</a:t>
            </a:r>
            <a:endParaRPr dirty="0"/>
          </a:p>
          <a:p>
            <a:pPr marL="1143000" lvl="2" indent="-88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Uses it’s own cryptocurrency</a:t>
            </a:r>
            <a:endParaRPr dirty="0"/>
          </a:p>
          <a:p>
            <a:pPr marL="1143000" lvl="2" indent="-88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It’s in early stages</a:t>
            </a:r>
            <a:endParaRPr dirty="0"/>
          </a:p>
          <a:p>
            <a:pPr marL="1143000" lvl="2" indent="-88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1143000" lvl="2" indent="-88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1143000" lvl="2" indent="-88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sz="2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443</Words>
  <Application>Microsoft Office PowerPoint</Application>
  <PresentationFormat>Widescreen</PresentationFormat>
  <Paragraphs>93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Office Theme</vt:lpstr>
      <vt:lpstr>Office Theme</vt:lpstr>
      <vt:lpstr>Office Theme</vt:lpstr>
      <vt:lpstr>Adopting Blockchain In The Digital Music Industry</vt:lpstr>
      <vt:lpstr>                   How technical innovation empowers artist in the digital music industry</vt:lpstr>
      <vt:lpstr>PowerPoint Presentation</vt:lpstr>
      <vt:lpstr>   Is blockchain the solution?</vt:lpstr>
      <vt:lpstr>How Blockchain Works</vt:lpstr>
      <vt:lpstr>How Blockchain Works cont.</vt:lpstr>
      <vt:lpstr>How Blockchain Works cont.</vt:lpstr>
      <vt:lpstr>Current State of Blockchain</vt:lpstr>
      <vt:lpstr>Musicoin Example</vt:lpstr>
      <vt:lpstr>Choon Example</vt:lpstr>
      <vt:lpstr>Potential Issues with Blockchain</vt:lpstr>
      <vt:lpstr>cont.</vt:lpstr>
      <vt:lpstr>Is Blockchain the Solution?</vt:lpstr>
      <vt:lpstr>The Solution</vt:lpstr>
      <vt:lpstr>Future Works of Blockchain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Adopting Blockchain For Music Industry</dc:title>
  <dc:creator>Maroge, Mr. Andi</dc:creator>
  <cp:lastModifiedBy>DELL-XPS</cp:lastModifiedBy>
  <cp:revision>7</cp:revision>
  <cp:lastPrinted>2020-05-07T21:56:43Z</cp:lastPrinted>
  <dcterms:created xsi:type="dcterms:W3CDTF">2020-04-01T06:31:49Z</dcterms:created>
  <dcterms:modified xsi:type="dcterms:W3CDTF">2020-05-08T06:01:03Z</dcterms:modified>
</cp:coreProperties>
</file>