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301" r:id="rId3"/>
    <p:sldId id="318" r:id="rId4"/>
    <p:sldId id="317" r:id="rId5"/>
    <p:sldId id="300" r:id="rId6"/>
    <p:sldId id="302" r:id="rId7"/>
    <p:sldId id="303" r:id="rId8"/>
    <p:sldId id="304" r:id="rId9"/>
    <p:sldId id="314" r:id="rId10"/>
    <p:sldId id="305" r:id="rId11"/>
    <p:sldId id="306" r:id="rId12"/>
    <p:sldId id="307" r:id="rId13"/>
    <p:sldId id="309" r:id="rId14"/>
    <p:sldId id="308" r:id="rId15"/>
    <p:sldId id="310" r:id="rId16"/>
    <p:sldId id="299" r:id="rId17"/>
    <p:sldId id="316" r:id="rId18"/>
    <p:sldId id="311" r:id="rId19"/>
    <p:sldId id="315" r:id="rId20"/>
    <p:sldId id="31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5" d="100"/>
          <a:sy n="45" d="100"/>
        </p:scale>
        <p:origin x="5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17AB-CBF7-43C6-B7FA-142D9D7A1228}" type="datetimeFigureOut">
              <a:rPr lang="en-US" smtClean="0"/>
              <a:t>5/8/2020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562C6-9904-4145-B092-C20909892318}" type="slidenum">
              <a:rPr lang="en-US" smtClean="0"/>
              <a:t>‹#›</a:t>
            </a:fld>
            <a:endParaRPr lang="en-US"/>
          </a:p>
        </p:txBody>
      </p:sp>
    </p:spTree>
    <p:extLst>
      <p:ext uri="{BB962C8B-B14F-4D97-AF65-F5344CB8AC3E}">
        <p14:creationId xmlns:p14="http://schemas.microsoft.com/office/powerpoint/2010/main" val="1277707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78FA97E-7D0A-4F5E-8D1E-E2A4F595F36E}" type="datetimeFigureOut">
              <a:rPr lang="en-US" smtClean="0"/>
              <a:t>5/8/2020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9614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793549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134261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803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1067811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8FA97E-7D0A-4F5E-8D1E-E2A4F595F36E}"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1671861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8FA97E-7D0A-4F5E-8D1E-E2A4F595F36E}"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1237300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FA97E-7D0A-4F5E-8D1E-E2A4F595F36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40320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FA97E-7D0A-4F5E-8D1E-E2A4F595F36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358242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8FA97E-7D0A-4F5E-8D1E-E2A4F595F36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89464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FA97E-7D0A-4F5E-8D1E-E2A4F595F36E}" type="datetimeFigureOut">
              <a:rPr lang="en-US" smtClean="0"/>
              <a:t>5/8/2020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45354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386643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8FA97E-7D0A-4F5E-8D1E-E2A4F595F36E}" type="datetimeFigureOut">
              <a:rPr lang="en-US" smtClean="0"/>
              <a:t>5/8/2020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167823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8FA97E-7D0A-4F5E-8D1E-E2A4F595F36E}" type="datetimeFigureOut">
              <a:rPr lang="en-US" smtClean="0"/>
              <a:t>5/8/2020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264124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FA97E-7D0A-4F5E-8D1E-E2A4F595F36E}" type="datetimeFigureOut">
              <a:rPr lang="en-US" smtClean="0"/>
              <a:t>5/8/2020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2851456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2035937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FA97E-7D0A-4F5E-8D1E-E2A4F595F36E}" type="datetimeFigureOut">
              <a:rPr lang="en-US" smtClean="0"/>
              <a:t>5/8/2020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7DAB12-0A67-48D7-B695-3D4A7D6E49E2}" type="slidenum">
              <a:rPr lang="en-US" smtClean="0"/>
              <a:t>‹#›</a:t>
            </a:fld>
            <a:endParaRPr lang="en-US"/>
          </a:p>
        </p:txBody>
      </p:sp>
    </p:spTree>
    <p:extLst>
      <p:ext uri="{BB962C8B-B14F-4D97-AF65-F5344CB8AC3E}">
        <p14:creationId xmlns:p14="http://schemas.microsoft.com/office/powerpoint/2010/main" val="1275116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8FA97E-7D0A-4F5E-8D1E-E2A4F595F36E}" type="datetimeFigureOut">
              <a:rPr lang="en-US" smtClean="0"/>
              <a:t>5/8/2020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7DAB12-0A67-48D7-B695-3D4A7D6E49E2}" type="slidenum">
              <a:rPr lang="en-US" smtClean="0"/>
              <a:t>‹#›</a:t>
            </a:fld>
            <a:endParaRPr lang="en-US"/>
          </a:p>
        </p:txBody>
      </p:sp>
    </p:spTree>
    <p:extLst>
      <p:ext uri="{BB962C8B-B14F-4D97-AF65-F5344CB8AC3E}">
        <p14:creationId xmlns:p14="http://schemas.microsoft.com/office/powerpoint/2010/main" val="37925499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ACE-University-CapstoneProjects/TEAM10--CS691-692-IT691-SPRING-2020" TargetMode="External"/><Relationship Id="rId2" Type="http://schemas.openxmlformats.org/officeDocument/2006/relationships/hyperlink" Target="https://public-unity-safety.flycricket.io/privacy.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93147-0489-49B8-84F0-A0F68ED970D5}"/>
              </a:ext>
            </a:extLst>
          </p:cNvPr>
          <p:cNvSpPr>
            <a:spLocks noGrp="1"/>
          </p:cNvSpPr>
          <p:nvPr>
            <p:ph type="ctrTitle"/>
          </p:nvPr>
        </p:nvSpPr>
        <p:spPr>
          <a:xfrm>
            <a:off x="1982667" y="1358019"/>
            <a:ext cx="8519354" cy="964667"/>
          </a:xfrm>
        </p:spPr>
        <p:txBody>
          <a:bodyPr>
            <a:normAutofit/>
          </a:bodyPr>
          <a:lstStyle/>
          <a:p>
            <a:r>
              <a:rPr lang="en-US" dirty="0"/>
              <a:t>Mobile App for Public Safety</a:t>
            </a:r>
          </a:p>
        </p:txBody>
      </p:sp>
      <p:sp>
        <p:nvSpPr>
          <p:cNvPr id="3" name="Subtitle 2">
            <a:extLst>
              <a:ext uri="{FF2B5EF4-FFF2-40B4-BE49-F238E27FC236}">
                <a16:creationId xmlns:a16="http://schemas.microsoft.com/office/drawing/2014/main" id="{F878B467-BEBB-4D21-800C-AEE959DE8C19}"/>
              </a:ext>
            </a:extLst>
          </p:cNvPr>
          <p:cNvSpPr>
            <a:spLocks noGrp="1"/>
          </p:cNvSpPr>
          <p:nvPr>
            <p:ph type="subTitle" idx="1"/>
          </p:nvPr>
        </p:nvSpPr>
        <p:spPr>
          <a:xfrm>
            <a:off x="1326332" y="2467542"/>
            <a:ext cx="9539335" cy="3942312"/>
          </a:xfrm>
        </p:spPr>
        <p:txBody>
          <a:bodyPr>
            <a:normAutofit fontScale="92500" lnSpcReduction="20000"/>
          </a:bodyPr>
          <a:lstStyle/>
          <a:p>
            <a:pPr algn="ctr"/>
            <a:r>
              <a:rPr lang="en-US" sz="2500" dirty="0"/>
              <a:t>IT 691 – Capstone project</a:t>
            </a:r>
          </a:p>
          <a:p>
            <a:pPr algn="ctr"/>
            <a:r>
              <a:rPr lang="en-US" sz="2500" dirty="0"/>
              <a:t>Dayanand Dyawarashetty </a:t>
            </a:r>
          </a:p>
          <a:p>
            <a:pPr algn="ctr"/>
            <a:r>
              <a:rPr lang="en-US" sz="2500" dirty="0"/>
              <a:t>Karishma Saini</a:t>
            </a:r>
          </a:p>
          <a:p>
            <a:pPr algn="ctr"/>
            <a:r>
              <a:rPr lang="en-US" sz="2500" dirty="0" err="1"/>
              <a:t>Jorgelina</a:t>
            </a:r>
            <a:r>
              <a:rPr lang="en-US" sz="2500" dirty="0"/>
              <a:t> Alba</a:t>
            </a:r>
          </a:p>
          <a:p>
            <a:pPr algn="ctr"/>
            <a:r>
              <a:rPr lang="en-US" sz="2500" dirty="0"/>
              <a:t>Danny </a:t>
            </a:r>
            <a:r>
              <a:rPr lang="en-US" sz="2500" dirty="0" err="1"/>
              <a:t>Squicciarini</a:t>
            </a:r>
            <a:endParaRPr lang="en-US" sz="2500" dirty="0"/>
          </a:p>
          <a:p>
            <a:pPr algn="ctr"/>
            <a:r>
              <a:rPr lang="en-US" sz="2500" dirty="0"/>
              <a:t>Dr. Charles C. </a:t>
            </a:r>
            <a:r>
              <a:rPr lang="en-US" sz="2500" dirty="0" err="1"/>
              <a:t>Tappert</a:t>
            </a:r>
            <a:r>
              <a:rPr lang="en-US" sz="2500" dirty="0"/>
              <a:t> </a:t>
            </a:r>
          </a:p>
          <a:p>
            <a:pPr algn="ctr"/>
            <a:r>
              <a:rPr lang="en-US" sz="2500" dirty="0"/>
              <a:t>Dr. Avery M. </a:t>
            </a:r>
            <a:r>
              <a:rPr lang="en-US" sz="2500" dirty="0" err="1"/>
              <a:t>Leid</a:t>
            </a:r>
            <a:endParaRPr lang="en-US" sz="2500" dirty="0"/>
          </a:p>
          <a:p>
            <a:pPr algn="ctr"/>
            <a:r>
              <a:rPr lang="en-US" sz="2500" dirty="0"/>
              <a:t>May 7</a:t>
            </a:r>
            <a:r>
              <a:rPr lang="en-US" sz="2500" baseline="30000" dirty="0"/>
              <a:t>th</a:t>
            </a:r>
            <a:r>
              <a:rPr lang="en-US" sz="2500" dirty="0"/>
              <a:t>, 2020</a:t>
            </a:r>
          </a:p>
          <a:p>
            <a:pPr algn="ctr"/>
            <a:endParaRPr lang="en-US" dirty="0"/>
          </a:p>
        </p:txBody>
      </p:sp>
    </p:spTree>
    <p:extLst>
      <p:ext uri="{BB962C8B-B14F-4D97-AF65-F5344CB8AC3E}">
        <p14:creationId xmlns:p14="http://schemas.microsoft.com/office/powerpoint/2010/main" val="12964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509311" y="1113282"/>
            <a:ext cx="4102055" cy="2396681"/>
          </a:xfrm>
        </p:spPr>
        <p:txBody>
          <a:bodyPr vert="horz" lIns="91440" tIns="45720" rIns="91440" bIns="45720" rtlCol="0" anchor="b">
            <a:normAutofit/>
          </a:bodyPr>
          <a:lstStyle/>
          <a:p>
            <a:r>
              <a:rPr lang="en-US" sz="4800" dirty="0">
                <a:solidFill>
                  <a:srgbClr val="FFFFFF"/>
                </a:solidFill>
              </a:rPr>
              <a:t>FIRST RESPONDER LANDING PAGE</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876425" y="3602038"/>
            <a:ext cx="3734942" cy="2052720"/>
          </a:xfrm>
        </p:spPr>
        <p:txBody>
          <a:bodyPr vert="horz" lIns="91440" tIns="45720" rIns="91440" bIns="45720" rtlCol="0">
            <a:normAutofit/>
          </a:bodyPr>
          <a:lstStyle/>
          <a:p>
            <a:endParaRPr lang="en-US" sz="2000">
              <a:solidFill>
                <a:schemeClr val="bg2"/>
              </a:solidFill>
            </a:endParaRPr>
          </a:p>
        </p:txBody>
      </p:sp>
      <p:pic>
        <p:nvPicPr>
          <p:cNvPr id="4" name="Picture 3" descr="A screenshot of a cell phone&#10;&#10;Description automatically generated">
            <a:extLst>
              <a:ext uri="{FF2B5EF4-FFF2-40B4-BE49-F238E27FC236}">
                <a16:creationId xmlns:a16="http://schemas.microsoft.com/office/drawing/2014/main" id="{0D16353A-8D1C-4DEB-804B-26746AFF5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6270"/>
            <a:ext cx="3737575" cy="6505460"/>
          </a:xfrm>
          <a:prstGeom prst="rect">
            <a:avLst/>
          </a:prstGeom>
        </p:spPr>
      </p:pic>
    </p:spTree>
    <p:extLst>
      <p:ext uri="{BB962C8B-B14F-4D97-AF65-F5344CB8AC3E}">
        <p14:creationId xmlns:p14="http://schemas.microsoft.com/office/powerpoint/2010/main" val="381680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509311" y="1113282"/>
            <a:ext cx="4301626" cy="2396681"/>
          </a:xfrm>
        </p:spPr>
        <p:txBody>
          <a:bodyPr vert="horz" lIns="91440" tIns="45720" rIns="91440" bIns="45720" rtlCol="0" anchor="b">
            <a:normAutofit fontScale="90000"/>
          </a:bodyPr>
          <a:lstStyle/>
          <a:p>
            <a:r>
              <a:rPr lang="en-US" sz="4800" dirty="0">
                <a:solidFill>
                  <a:srgbClr val="FFFFFF"/>
                </a:solidFill>
              </a:rPr>
              <a:t>FIRST RESPONDER Incident details</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876425" y="3602038"/>
            <a:ext cx="3734942" cy="2052720"/>
          </a:xfrm>
        </p:spPr>
        <p:txBody>
          <a:bodyPr vert="horz" lIns="91440" tIns="45720" rIns="91440" bIns="45720" rtlCol="0">
            <a:normAutofit/>
          </a:bodyPr>
          <a:lstStyle/>
          <a:p>
            <a:r>
              <a:rPr lang="en-US" sz="2000" dirty="0">
                <a:solidFill>
                  <a:schemeClr val="bg2"/>
                </a:solidFill>
              </a:rPr>
              <a:t>Here, First responder can see full details of particular reported incident details. Option to easily navigate to the incident location</a:t>
            </a:r>
          </a:p>
        </p:txBody>
      </p:sp>
      <p:pic>
        <p:nvPicPr>
          <p:cNvPr id="3" name="Picture 2" descr="A close up of a map&#10;&#10;Description automatically generated">
            <a:extLst>
              <a:ext uri="{FF2B5EF4-FFF2-40B4-BE49-F238E27FC236}">
                <a16:creationId xmlns:a16="http://schemas.microsoft.com/office/drawing/2014/main" id="{EAA09EFE-D22C-473B-AA89-2C199DB866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064" y="192795"/>
            <a:ext cx="3934511" cy="6472409"/>
          </a:xfrm>
          <a:prstGeom prst="rect">
            <a:avLst/>
          </a:prstGeom>
        </p:spPr>
      </p:pic>
    </p:spTree>
    <p:extLst>
      <p:ext uri="{BB962C8B-B14F-4D97-AF65-F5344CB8AC3E}">
        <p14:creationId xmlns:p14="http://schemas.microsoft.com/office/powerpoint/2010/main" val="77308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141410" y="0"/>
            <a:ext cx="6878870" cy="1123142"/>
          </a:xfrm>
        </p:spPr>
        <p:txBody>
          <a:bodyPr vert="horz" lIns="91440" tIns="45720" rIns="91440" bIns="45720" rtlCol="0" anchor="b">
            <a:normAutofit/>
          </a:bodyPr>
          <a:lstStyle/>
          <a:p>
            <a:r>
              <a:rPr lang="en-US" sz="4800">
                <a:solidFill>
                  <a:srgbClr val="FFFFFF"/>
                </a:solidFill>
              </a:rPr>
              <a:t>FIREBASE AUTHENTICAION </a:t>
            </a:r>
            <a:endParaRPr lang="en-US" sz="4800" dirty="0">
              <a:solidFill>
                <a:srgbClr val="FFFFFF"/>
              </a:solidFill>
            </a:endParaRPr>
          </a:p>
        </p:txBody>
      </p:sp>
      <p:pic>
        <p:nvPicPr>
          <p:cNvPr id="2" name="Picture 1">
            <a:extLst>
              <a:ext uri="{FF2B5EF4-FFF2-40B4-BE49-F238E27FC236}">
                <a16:creationId xmlns:a16="http://schemas.microsoft.com/office/drawing/2014/main" id="{A42D7FE2-1A10-430D-94CD-9EFA27AE22DC}"/>
              </a:ext>
            </a:extLst>
          </p:cNvPr>
          <p:cNvPicPr>
            <a:picLocks noChangeAspect="1"/>
          </p:cNvPicPr>
          <p:nvPr/>
        </p:nvPicPr>
        <p:blipFill>
          <a:blip r:embed="rId2"/>
          <a:stretch>
            <a:fillRect/>
          </a:stretch>
        </p:blipFill>
        <p:spPr>
          <a:xfrm>
            <a:off x="0" y="1215169"/>
            <a:ext cx="12155796" cy="4436484"/>
          </a:xfrm>
          <a:prstGeom prst="rect">
            <a:avLst/>
          </a:prstGeom>
        </p:spPr>
      </p:pic>
    </p:spTree>
    <p:extLst>
      <p:ext uri="{BB962C8B-B14F-4D97-AF65-F5344CB8AC3E}">
        <p14:creationId xmlns:p14="http://schemas.microsoft.com/office/powerpoint/2010/main" val="2771446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141410" y="0"/>
            <a:ext cx="6878870" cy="1123142"/>
          </a:xfrm>
        </p:spPr>
        <p:txBody>
          <a:bodyPr vert="horz" lIns="91440" tIns="45720" rIns="91440" bIns="45720" rtlCol="0" anchor="b">
            <a:normAutofit/>
          </a:bodyPr>
          <a:lstStyle/>
          <a:p>
            <a:r>
              <a:rPr lang="en-US" sz="4800" dirty="0">
                <a:solidFill>
                  <a:srgbClr val="FFFFFF"/>
                </a:solidFill>
              </a:rPr>
              <a:t>FIREBASE DATABASE </a:t>
            </a:r>
          </a:p>
        </p:txBody>
      </p:sp>
      <p:pic>
        <p:nvPicPr>
          <p:cNvPr id="3" name="Picture 2">
            <a:extLst>
              <a:ext uri="{FF2B5EF4-FFF2-40B4-BE49-F238E27FC236}">
                <a16:creationId xmlns:a16="http://schemas.microsoft.com/office/drawing/2014/main" id="{AFADE3B2-11AE-4D2B-BBB9-26311C0462D9}"/>
              </a:ext>
            </a:extLst>
          </p:cNvPr>
          <p:cNvPicPr>
            <a:picLocks noChangeAspect="1"/>
          </p:cNvPicPr>
          <p:nvPr/>
        </p:nvPicPr>
        <p:blipFill>
          <a:blip r:embed="rId2"/>
          <a:stretch>
            <a:fillRect/>
          </a:stretch>
        </p:blipFill>
        <p:spPr>
          <a:xfrm>
            <a:off x="0" y="1123142"/>
            <a:ext cx="12192000" cy="5653924"/>
          </a:xfrm>
          <a:prstGeom prst="rect">
            <a:avLst/>
          </a:prstGeom>
        </p:spPr>
      </p:pic>
      <p:sp>
        <p:nvSpPr>
          <p:cNvPr id="4" name="TextBox 3">
            <a:extLst>
              <a:ext uri="{FF2B5EF4-FFF2-40B4-BE49-F238E27FC236}">
                <a16:creationId xmlns:a16="http://schemas.microsoft.com/office/drawing/2014/main" id="{8F36005D-6DEE-44EA-8E53-C86F3D26300C}"/>
              </a:ext>
            </a:extLst>
          </p:cNvPr>
          <p:cNvSpPr txBox="1"/>
          <p:nvPr/>
        </p:nvSpPr>
        <p:spPr>
          <a:xfrm>
            <a:off x="6951643" y="238405"/>
            <a:ext cx="4098947" cy="830997"/>
          </a:xfrm>
          <a:prstGeom prst="rect">
            <a:avLst/>
          </a:prstGeom>
          <a:noFill/>
        </p:spPr>
        <p:txBody>
          <a:bodyPr wrap="square" rtlCol="0">
            <a:spAutoFit/>
          </a:bodyPr>
          <a:lstStyle/>
          <a:p>
            <a:r>
              <a:rPr lang="en-US" sz="2400" dirty="0"/>
              <a:t>Registered user Collection</a:t>
            </a:r>
          </a:p>
          <a:p>
            <a:r>
              <a:rPr lang="en-US" sz="2400" dirty="0"/>
              <a:t>&amp; Reported Incident details</a:t>
            </a:r>
          </a:p>
        </p:txBody>
      </p:sp>
    </p:spTree>
    <p:extLst>
      <p:ext uri="{BB962C8B-B14F-4D97-AF65-F5344CB8AC3E}">
        <p14:creationId xmlns:p14="http://schemas.microsoft.com/office/powerpoint/2010/main" val="121485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141410" y="0"/>
            <a:ext cx="6878870" cy="1123142"/>
          </a:xfrm>
        </p:spPr>
        <p:txBody>
          <a:bodyPr vert="horz" lIns="91440" tIns="45720" rIns="91440" bIns="45720" rtlCol="0" anchor="b">
            <a:normAutofit/>
          </a:bodyPr>
          <a:lstStyle/>
          <a:p>
            <a:r>
              <a:rPr lang="en-US" sz="4800" dirty="0">
                <a:solidFill>
                  <a:srgbClr val="FFFFFF"/>
                </a:solidFill>
              </a:rPr>
              <a:t>FIREBASE </a:t>
            </a:r>
            <a:r>
              <a:rPr lang="en-US" sz="4800" dirty="0" err="1">
                <a:solidFill>
                  <a:srgbClr val="FFFFFF"/>
                </a:solidFill>
              </a:rPr>
              <a:t>STorage</a:t>
            </a:r>
            <a:r>
              <a:rPr lang="en-US" sz="4800" dirty="0">
                <a:solidFill>
                  <a:srgbClr val="FFFFFF"/>
                </a:solidFill>
              </a:rPr>
              <a:t> </a:t>
            </a:r>
          </a:p>
        </p:txBody>
      </p:sp>
      <p:sp>
        <p:nvSpPr>
          <p:cNvPr id="4" name="TextBox 3">
            <a:extLst>
              <a:ext uri="{FF2B5EF4-FFF2-40B4-BE49-F238E27FC236}">
                <a16:creationId xmlns:a16="http://schemas.microsoft.com/office/drawing/2014/main" id="{8F36005D-6DEE-44EA-8E53-C86F3D26300C}"/>
              </a:ext>
            </a:extLst>
          </p:cNvPr>
          <p:cNvSpPr txBox="1"/>
          <p:nvPr/>
        </p:nvSpPr>
        <p:spPr>
          <a:xfrm>
            <a:off x="6951643" y="238405"/>
            <a:ext cx="4098947" cy="830997"/>
          </a:xfrm>
          <a:prstGeom prst="rect">
            <a:avLst/>
          </a:prstGeom>
          <a:noFill/>
        </p:spPr>
        <p:txBody>
          <a:bodyPr wrap="square" rtlCol="0">
            <a:spAutoFit/>
          </a:bodyPr>
          <a:lstStyle/>
          <a:p>
            <a:r>
              <a:rPr lang="en-US" sz="2400" dirty="0"/>
              <a:t>Id Proof validation provided by First Responder/Civil User</a:t>
            </a:r>
          </a:p>
        </p:txBody>
      </p:sp>
      <p:pic>
        <p:nvPicPr>
          <p:cNvPr id="6" name="Picture 5">
            <a:extLst>
              <a:ext uri="{FF2B5EF4-FFF2-40B4-BE49-F238E27FC236}">
                <a16:creationId xmlns:a16="http://schemas.microsoft.com/office/drawing/2014/main" id="{79A983CE-0FA2-40CB-ABDD-49DC3E2C4F99}"/>
              </a:ext>
            </a:extLst>
          </p:cNvPr>
          <p:cNvPicPr>
            <a:picLocks noChangeAspect="1"/>
          </p:cNvPicPr>
          <p:nvPr/>
        </p:nvPicPr>
        <p:blipFill>
          <a:blip r:embed="rId2"/>
          <a:stretch>
            <a:fillRect/>
          </a:stretch>
        </p:blipFill>
        <p:spPr>
          <a:xfrm>
            <a:off x="0" y="1123142"/>
            <a:ext cx="12192000" cy="5406686"/>
          </a:xfrm>
          <a:prstGeom prst="rect">
            <a:avLst/>
          </a:prstGeom>
        </p:spPr>
      </p:pic>
    </p:spTree>
    <p:extLst>
      <p:ext uri="{BB962C8B-B14F-4D97-AF65-F5344CB8AC3E}">
        <p14:creationId xmlns:p14="http://schemas.microsoft.com/office/powerpoint/2010/main" val="306674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141410" y="0"/>
            <a:ext cx="6878870" cy="1123142"/>
          </a:xfrm>
        </p:spPr>
        <p:txBody>
          <a:bodyPr vert="horz" lIns="91440" tIns="45720" rIns="91440" bIns="45720" rtlCol="0" anchor="b">
            <a:normAutofit/>
          </a:bodyPr>
          <a:lstStyle/>
          <a:p>
            <a:r>
              <a:rPr lang="en-US" sz="4800" dirty="0">
                <a:solidFill>
                  <a:srgbClr val="FFFFFF"/>
                </a:solidFill>
              </a:rPr>
              <a:t>FIREBASE </a:t>
            </a:r>
            <a:r>
              <a:rPr lang="en-US" sz="4800" dirty="0" err="1">
                <a:solidFill>
                  <a:srgbClr val="FFFFFF"/>
                </a:solidFill>
              </a:rPr>
              <a:t>STorage</a:t>
            </a:r>
            <a:r>
              <a:rPr lang="en-US" sz="4800" dirty="0">
                <a:solidFill>
                  <a:srgbClr val="FFFFFF"/>
                </a:solidFill>
              </a:rPr>
              <a:t> </a:t>
            </a:r>
          </a:p>
        </p:txBody>
      </p:sp>
      <p:sp>
        <p:nvSpPr>
          <p:cNvPr id="4" name="TextBox 3">
            <a:extLst>
              <a:ext uri="{FF2B5EF4-FFF2-40B4-BE49-F238E27FC236}">
                <a16:creationId xmlns:a16="http://schemas.microsoft.com/office/drawing/2014/main" id="{8F36005D-6DEE-44EA-8E53-C86F3D26300C}"/>
              </a:ext>
            </a:extLst>
          </p:cNvPr>
          <p:cNvSpPr txBox="1"/>
          <p:nvPr/>
        </p:nvSpPr>
        <p:spPr>
          <a:xfrm>
            <a:off x="6314954" y="289711"/>
            <a:ext cx="5321147" cy="707886"/>
          </a:xfrm>
          <a:prstGeom prst="rect">
            <a:avLst/>
          </a:prstGeom>
          <a:noFill/>
        </p:spPr>
        <p:txBody>
          <a:bodyPr wrap="square" rtlCol="0">
            <a:spAutoFit/>
          </a:bodyPr>
          <a:lstStyle/>
          <a:p>
            <a:r>
              <a:rPr lang="en-US" sz="2000" dirty="0"/>
              <a:t>First Responder/Civil User are set to login only after </a:t>
            </a:r>
            <a:r>
              <a:rPr lang="en-US" sz="2000" dirty="0" err="1">
                <a:solidFill>
                  <a:schemeClr val="accent4">
                    <a:lumMod val="50000"/>
                  </a:schemeClr>
                </a:solidFill>
              </a:rPr>
              <a:t>IsFirstResponderValidated</a:t>
            </a:r>
            <a:r>
              <a:rPr lang="en-US" sz="2000" dirty="0"/>
              <a:t> set to TRUE</a:t>
            </a:r>
          </a:p>
        </p:txBody>
      </p:sp>
      <p:pic>
        <p:nvPicPr>
          <p:cNvPr id="2" name="Picture 1">
            <a:extLst>
              <a:ext uri="{FF2B5EF4-FFF2-40B4-BE49-F238E27FC236}">
                <a16:creationId xmlns:a16="http://schemas.microsoft.com/office/drawing/2014/main" id="{6DB69AC8-0C23-470B-B92D-6928B05DEDBA}"/>
              </a:ext>
            </a:extLst>
          </p:cNvPr>
          <p:cNvPicPr>
            <a:picLocks noChangeAspect="1"/>
          </p:cNvPicPr>
          <p:nvPr/>
        </p:nvPicPr>
        <p:blipFill>
          <a:blip r:embed="rId2"/>
          <a:stretch>
            <a:fillRect/>
          </a:stretch>
        </p:blipFill>
        <p:spPr>
          <a:xfrm>
            <a:off x="0" y="1167975"/>
            <a:ext cx="12192000" cy="5269282"/>
          </a:xfrm>
          <a:prstGeom prst="rect">
            <a:avLst/>
          </a:prstGeom>
        </p:spPr>
      </p:pic>
    </p:spTree>
    <p:extLst>
      <p:ext uri="{BB962C8B-B14F-4D97-AF65-F5344CB8AC3E}">
        <p14:creationId xmlns:p14="http://schemas.microsoft.com/office/powerpoint/2010/main" val="374128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2" name="Group 13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6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7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795D6345-C1D2-45A3-AC3F-AD3805B05D6B}"/>
              </a:ext>
            </a:extLst>
          </p:cNvPr>
          <p:cNvSpPr>
            <a:spLocks noGrp="1"/>
          </p:cNvSpPr>
          <p:nvPr>
            <p:ph type="title"/>
          </p:nvPr>
        </p:nvSpPr>
        <p:spPr>
          <a:xfrm>
            <a:off x="8057397" y="1113282"/>
            <a:ext cx="3539290" cy="2396681"/>
          </a:xfrm>
        </p:spPr>
        <p:txBody>
          <a:bodyPr vert="horz" lIns="91440" tIns="45720" rIns="91440" bIns="45720" rtlCol="0" anchor="b">
            <a:normAutofit fontScale="90000"/>
          </a:bodyPr>
          <a:lstStyle/>
          <a:p>
            <a:r>
              <a:rPr lang="en-US" sz="4400" dirty="0"/>
              <a:t>Verify Email after registration to our app</a:t>
            </a:r>
          </a:p>
        </p:txBody>
      </p:sp>
      <p:sp>
        <p:nvSpPr>
          <p:cNvPr id="261"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8131BE-3CB6-4284-82F4-26286FFB1872}"/>
              </a:ext>
            </a:extLst>
          </p:cNvPr>
          <p:cNvPicPr>
            <a:picLocks noChangeAspect="1"/>
          </p:cNvPicPr>
          <p:nvPr/>
        </p:nvPicPr>
        <p:blipFill rotWithShape="1">
          <a:blip r:embed="rId4"/>
          <a:srcRect r="50592" b="1"/>
          <a:stretch/>
        </p:blipFill>
        <p:spPr>
          <a:xfrm>
            <a:off x="1118988" y="1136606"/>
            <a:ext cx="6112382" cy="4577297"/>
          </a:xfrm>
          <a:prstGeom prst="rect">
            <a:avLst/>
          </a:prstGeom>
        </p:spPr>
      </p:pic>
    </p:spTree>
    <p:extLst>
      <p:ext uri="{BB962C8B-B14F-4D97-AF65-F5344CB8AC3E}">
        <p14:creationId xmlns:p14="http://schemas.microsoft.com/office/powerpoint/2010/main" val="20913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2" name="Group 14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Title 3">
            <a:extLst>
              <a:ext uri="{FF2B5EF4-FFF2-40B4-BE49-F238E27FC236}">
                <a16:creationId xmlns:a16="http://schemas.microsoft.com/office/drawing/2014/main" id="{795D6345-C1D2-45A3-AC3F-AD3805B05D6B}"/>
              </a:ext>
            </a:extLst>
          </p:cNvPr>
          <p:cNvSpPr>
            <a:spLocks noGrp="1"/>
          </p:cNvSpPr>
          <p:nvPr>
            <p:ph type="title"/>
          </p:nvPr>
        </p:nvSpPr>
        <p:spPr>
          <a:xfrm>
            <a:off x="3165398" y="4077361"/>
            <a:ext cx="8791575" cy="1301673"/>
          </a:xfrm>
        </p:spPr>
        <p:txBody>
          <a:bodyPr vert="horz" lIns="91440" tIns="45720" rIns="91440" bIns="45720" rtlCol="0" anchor="b">
            <a:normAutofit/>
          </a:bodyPr>
          <a:lstStyle/>
          <a:p>
            <a:r>
              <a:rPr lang="en-US" sz="4800" dirty="0"/>
              <a:t>RESET PASSWORD</a:t>
            </a:r>
          </a:p>
        </p:txBody>
      </p:sp>
      <p:pic>
        <p:nvPicPr>
          <p:cNvPr id="2" name="Picture 1">
            <a:extLst>
              <a:ext uri="{FF2B5EF4-FFF2-40B4-BE49-F238E27FC236}">
                <a16:creationId xmlns:a16="http://schemas.microsoft.com/office/drawing/2014/main" id="{4F6EDA0B-5739-4951-BAC5-8DCD06E7E09B}"/>
              </a:ext>
            </a:extLst>
          </p:cNvPr>
          <p:cNvPicPr>
            <a:picLocks noChangeAspect="1"/>
          </p:cNvPicPr>
          <p:nvPr/>
        </p:nvPicPr>
        <p:blipFill rotWithShape="1">
          <a:blip r:embed="rId4"/>
          <a:srcRect t="1420" r="1" b="23303"/>
          <a:stretch/>
        </p:blipFill>
        <p:spPr>
          <a:xfrm>
            <a:off x="1876424" y="1280957"/>
            <a:ext cx="8791575" cy="254796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44627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258924" y="14289"/>
            <a:ext cx="9901163" cy="833431"/>
          </a:xfrm>
        </p:spPr>
        <p:txBody>
          <a:bodyPr vert="horz" lIns="91440" tIns="45720" rIns="91440" bIns="45720" rtlCol="0" anchor="b">
            <a:normAutofit fontScale="90000"/>
          </a:bodyPr>
          <a:lstStyle/>
          <a:p>
            <a:r>
              <a:rPr lang="en-US" sz="4800" dirty="0">
                <a:solidFill>
                  <a:srgbClr val="FFFFFF"/>
                </a:solidFill>
              </a:rPr>
              <a:t>APP PUBLISHED TO GOOGLE PLAY STORE</a:t>
            </a:r>
          </a:p>
        </p:txBody>
      </p:sp>
      <p:pic>
        <p:nvPicPr>
          <p:cNvPr id="3" name="Picture 2">
            <a:extLst>
              <a:ext uri="{FF2B5EF4-FFF2-40B4-BE49-F238E27FC236}">
                <a16:creationId xmlns:a16="http://schemas.microsoft.com/office/drawing/2014/main" id="{837B3A65-C592-4B2A-8AEC-FDE7A1102C1C}"/>
              </a:ext>
            </a:extLst>
          </p:cNvPr>
          <p:cNvPicPr>
            <a:picLocks noChangeAspect="1"/>
          </p:cNvPicPr>
          <p:nvPr/>
        </p:nvPicPr>
        <p:blipFill>
          <a:blip r:embed="rId2"/>
          <a:stretch>
            <a:fillRect/>
          </a:stretch>
        </p:blipFill>
        <p:spPr>
          <a:xfrm>
            <a:off x="1520327" y="997597"/>
            <a:ext cx="8484788" cy="5705961"/>
          </a:xfrm>
          <a:prstGeom prst="rect">
            <a:avLst/>
          </a:prstGeom>
        </p:spPr>
      </p:pic>
    </p:spTree>
    <p:extLst>
      <p:ext uri="{BB962C8B-B14F-4D97-AF65-F5344CB8AC3E}">
        <p14:creationId xmlns:p14="http://schemas.microsoft.com/office/powerpoint/2010/main" val="256832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38B7-2BB4-493D-96B3-45A0AACF5DD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dirty="0"/>
              <a:t>Thank You</a:t>
            </a:r>
          </a:p>
        </p:txBody>
      </p:sp>
    </p:spTree>
    <p:extLst>
      <p:ext uri="{BB962C8B-B14F-4D97-AF65-F5344CB8AC3E}">
        <p14:creationId xmlns:p14="http://schemas.microsoft.com/office/powerpoint/2010/main" val="250597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976013" y="400265"/>
            <a:ext cx="8000906" cy="802977"/>
          </a:xfrm>
        </p:spPr>
        <p:txBody>
          <a:bodyPr vert="horz" lIns="91440" tIns="45720" rIns="91440" bIns="45720" rtlCol="0" anchor="b">
            <a:normAutofit/>
          </a:bodyPr>
          <a:lstStyle/>
          <a:p>
            <a:r>
              <a:rPr lang="en-US" sz="4800" dirty="0">
                <a:solidFill>
                  <a:srgbClr val="FFFFFF"/>
                </a:solidFill>
              </a:rPr>
              <a:t>Public Safety MOBILE APP</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333041" y="1647731"/>
            <a:ext cx="10003316" cy="4526732"/>
          </a:xfrm>
        </p:spPr>
        <p:txBody>
          <a:bodyPr vert="horz" lIns="91440" tIns="45720" rIns="91440" bIns="45720" rtlCol="0">
            <a:normAutofit fontScale="77500" lnSpcReduction="20000"/>
          </a:bodyPr>
          <a:lstStyle/>
          <a:p>
            <a:pPr algn="just"/>
            <a:r>
              <a:rPr lang="en-US" sz="2000" dirty="0">
                <a:solidFill>
                  <a:schemeClr val="tx1"/>
                </a:solidFill>
              </a:rPr>
              <a:t>This APP service is enabling people to share intelligence about daily nearby incidents in the city which required immediate medical assistance. </a:t>
            </a:r>
          </a:p>
          <a:p>
            <a:pPr algn="just"/>
            <a:r>
              <a:rPr lang="en-US" sz="2000" dirty="0">
                <a:solidFill>
                  <a:schemeClr val="tx1"/>
                </a:solidFill>
              </a:rPr>
              <a:t>By sharing the nearby critical incident experiences may help others safety and also connect with fellow peoples and enhance public services. </a:t>
            </a:r>
          </a:p>
          <a:p>
            <a:pPr algn="just"/>
            <a:r>
              <a:rPr lang="en-US" sz="2000" dirty="0">
                <a:solidFill>
                  <a:schemeClr val="tx1"/>
                </a:solidFill>
              </a:rPr>
              <a:t>As this system capture the nearby reported incidents and provide notification to first responder &amp; professional users based on their location. So, it helps to stimulate communication, cooperation, reciprocity and social cohesion between all users in order to make the app useful. </a:t>
            </a:r>
          </a:p>
          <a:p>
            <a:pPr algn="just"/>
            <a:r>
              <a:rPr lang="en-US" sz="2000" dirty="0">
                <a:solidFill>
                  <a:schemeClr val="tx1"/>
                </a:solidFill>
              </a:rPr>
              <a:t>Here professional user’s are certified off-duty professionals as well as first responders who are within the area of the patient and can expediently provide lifesaving measures before emergency medical responders arrive. The secondary goal of this application will be to provide first responders with a more accurate location of the patient in need by utilizing Global Positioning System technology</a:t>
            </a:r>
          </a:p>
          <a:p>
            <a:pPr algn="just"/>
            <a:r>
              <a:rPr lang="en-US" sz="2000" dirty="0">
                <a:solidFill>
                  <a:schemeClr val="tx1"/>
                </a:solidFill>
              </a:rPr>
              <a:t>PRIVACY APP LINK :- </a:t>
            </a:r>
            <a:r>
              <a:rPr lang="en-US" sz="2000" dirty="0">
                <a:solidFill>
                  <a:schemeClr val="tx1"/>
                </a:solidFill>
                <a:hlinkClick r:id="rId2"/>
              </a:rPr>
              <a:t>https://public-unity-safety.flycricket.io/privacy.html</a:t>
            </a:r>
            <a:endParaRPr lang="en-US" sz="2000" dirty="0">
              <a:solidFill>
                <a:schemeClr val="tx1"/>
              </a:solidFill>
            </a:endParaRPr>
          </a:p>
          <a:p>
            <a:pPr algn="just"/>
            <a:r>
              <a:rPr lang="en-US" sz="2000" dirty="0">
                <a:solidFill>
                  <a:schemeClr val="tx1"/>
                </a:solidFill>
              </a:rPr>
              <a:t>Code shared at :- </a:t>
            </a:r>
            <a:r>
              <a:rPr lang="en-US" dirty="0">
                <a:hlinkClick r:id="rId3"/>
              </a:rPr>
              <a:t>https://github.com/PACE-University-CapstoneProjects/TEAM10--CS691-692-IT691-SPRING-2020</a:t>
            </a:r>
            <a:endParaRPr lang="en-US" sz="2000" dirty="0">
              <a:solidFill>
                <a:schemeClr val="tx1"/>
              </a:solidFill>
            </a:endParaRPr>
          </a:p>
        </p:txBody>
      </p:sp>
    </p:spTree>
    <p:extLst>
      <p:ext uri="{BB962C8B-B14F-4D97-AF65-F5344CB8AC3E}">
        <p14:creationId xmlns:p14="http://schemas.microsoft.com/office/powerpoint/2010/main" val="120287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38B7-2BB4-493D-96B3-45A0AACF5DD0}"/>
              </a:ext>
            </a:extLst>
          </p:cNvPr>
          <p:cNvSpPr>
            <a:spLocks noGrp="1"/>
          </p:cNvSpPr>
          <p:nvPr>
            <p:ph type="title"/>
          </p:nvPr>
        </p:nvSpPr>
        <p:spPr>
          <a:xfrm>
            <a:off x="2043113" y="1122363"/>
            <a:ext cx="6802123" cy="4287836"/>
          </a:xfrm>
        </p:spPr>
        <p:txBody>
          <a:bodyPr vert="horz" lIns="91440" tIns="45720" rIns="91440" bIns="45720" rtlCol="0" anchor="ctr">
            <a:normAutofit/>
          </a:bodyPr>
          <a:lstStyle/>
          <a:p>
            <a:pPr algn="r"/>
            <a:r>
              <a:rPr lang="en-US" sz="6000" dirty="0"/>
              <a:t>ANY questions?</a:t>
            </a:r>
          </a:p>
        </p:txBody>
      </p:sp>
    </p:spTree>
    <p:extLst>
      <p:ext uri="{BB962C8B-B14F-4D97-AF65-F5344CB8AC3E}">
        <p14:creationId xmlns:p14="http://schemas.microsoft.com/office/powerpoint/2010/main" val="197797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976013" y="400265"/>
            <a:ext cx="8000906" cy="802977"/>
          </a:xfrm>
        </p:spPr>
        <p:txBody>
          <a:bodyPr vert="horz" lIns="91440" tIns="45720" rIns="91440" bIns="45720" rtlCol="0" anchor="b">
            <a:normAutofit/>
          </a:bodyPr>
          <a:lstStyle/>
          <a:p>
            <a:r>
              <a:rPr lang="en-US" sz="4800" dirty="0">
                <a:solidFill>
                  <a:srgbClr val="FFFFFF"/>
                </a:solidFill>
              </a:rPr>
              <a:t>Public Safety MOBILE APP</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333041" y="1647731"/>
            <a:ext cx="10003316" cy="4526732"/>
          </a:xfrm>
        </p:spPr>
        <p:txBody>
          <a:bodyPr vert="horz" lIns="91440" tIns="45720" rIns="91440" bIns="45720" rtlCol="0">
            <a:normAutofit fontScale="62500" lnSpcReduction="20000"/>
          </a:bodyPr>
          <a:lstStyle/>
          <a:p>
            <a:pPr algn="just"/>
            <a:r>
              <a:rPr lang="en-US" sz="2000" b="1" dirty="0">
                <a:solidFill>
                  <a:schemeClr val="tx1"/>
                </a:solidFill>
              </a:rPr>
              <a:t>Flutter :- </a:t>
            </a:r>
            <a:r>
              <a:rPr lang="en-US" sz="2000" dirty="0">
                <a:solidFill>
                  <a:schemeClr val="tx1"/>
                </a:solidFill>
              </a:rPr>
              <a:t>Flutter is Google’s mobile app SDK which have complete features with a framework, widgets, and tools. Its easy to build and deploy fast and also development can done on both Android and iOS platforms simultaneously.</a:t>
            </a:r>
          </a:p>
          <a:p>
            <a:pPr algn="just"/>
            <a:endParaRPr lang="en-US" sz="2000" dirty="0">
              <a:solidFill>
                <a:schemeClr val="tx1"/>
              </a:solidFill>
            </a:endParaRPr>
          </a:p>
          <a:p>
            <a:pPr algn="just"/>
            <a:r>
              <a:rPr lang="en-US" sz="2000" b="1" dirty="0">
                <a:solidFill>
                  <a:schemeClr val="tx1"/>
                </a:solidFill>
              </a:rPr>
              <a:t>User Authentication :- </a:t>
            </a:r>
            <a:r>
              <a:rPr lang="en-US" sz="2000" dirty="0">
                <a:solidFill>
                  <a:schemeClr val="tx1"/>
                </a:solidFill>
              </a:rPr>
              <a:t>Flutter provide Authentication libraries as a common task put on mobile apps.</a:t>
            </a:r>
          </a:p>
          <a:p>
            <a:pPr algn="just"/>
            <a:endParaRPr lang="en-US" sz="2000" dirty="0">
              <a:solidFill>
                <a:schemeClr val="tx1"/>
              </a:solidFill>
            </a:endParaRPr>
          </a:p>
          <a:p>
            <a:pPr algn="just"/>
            <a:r>
              <a:rPr lang="en-US" sz="2000" b="1" dirty="0">
                <a:solidFill>
                  <a:schemeClr val="tx1"/>
                </a:solidFill>
              </a:rPr>
              <a:t>Dart language :- </a:t>
            </a:r>
            <a:r>
              <a:rPr lang="en-US" sz="2000" dirty="0">
                <a:solidFill>
                  <a:schemeClr val="tx1"/>
                </a:solidFill>
              </a:rPr>
              <a:t>Dart is Google’s modern programming language since 2011.Its intermediate with Object Oriented</a:t>
            </a:r>
          </a:p>
          <a:p>
            <a:pPr algn="just"/>
            <a:r>
              <a:rPr lang="en-US" sz="2000" dirty="0">
                <a:solidFill>
                  <a:schemeClr val="tx1"/>
                </a:solidFill>
              </a:rPr>
              <a:t>Programming and Generics.</a:t>
            </a:r>
          </a:p>
          <a:p>
            <a:pPr algn="just"/>
            <a:endParaRPr lang="en-US" sz="2000" dirty="0">
              <a:solidFill>
                <a:schemeClr val="tx1"/>
              </a:solidFill>
            </a:endParaRPr>
          </a:p>
          <a:p>
            <a:pPr algn="just"/>
            <a:r>
              <a:rPr lang="en-US" sz="2000" b="1" dirty="0" err="1">
                <a:solidFill>
                  <a:schemeClr val="tx1"/>
                </a:solidFill>
              </a:rPr>
              <a:t>FireBase</a:t>
            </a:r>
            <a:r>
              <a:rPr lang="en-US" sz="2000" b="1" dirty="0">
                <a:solidFill>
                  <a:schemeClr val="tx1"/>
                </a:solidFill>
              </a:rPr>
              <a:t> :- </a:t>
            </a:r>
            <a:r>
              <a:rPr lang="en-US" sz="2000" dirty="0">
                <a:solidFill>
                  <a:schemeClr val="tx1"/>
                </a:solidFill>
              </a:rPr>
              <a:t>To setup and store CRUD Operations. </a:t>
            </a:r>
          </a:p>
          <a:p>
            <a:pPr algn="just"/>
            <a:endParaRPr lang="en-US" sz="2000" dirty="0">
              <a:solidFill>
                <a:schemeClr val="tx1"/>
              </a:solidFill>
            </a:endParaRPr>
          </a:p>
          <a:p>
            <a:pPr algn="just"/>
            <a:r>
              <a:rPr lang="en-US" sz="2000" b="1" dirty="0" err="1">
                <a:solidFill>
                  <a:schemeClr val="tx1"/>
                </a:solidFill>
              </a:rPr>
              <a:t>GeoLocator</a:t>
            </a:r>
            <a:r>
              <a:rPr lang="en-US" sz="2000" b="1" dirty="0">
                <a:solidFill>
                  <a:schemeClr val="tx1"/>
                </a:solidFill>
              </a:rPr>
              <a:t>/Geolocation Plugin :- </a:t>
            </a:r>
            <a:r>
              <a:rPr lang="en-US" sz="2000" dirty="0">
                <a:solidFill>
                  <a:schemeClr val="tx1"/>
                </a:solidFill>
              </a:rPr>
              <a:t>This Flutter geolocation plugins helpful to track specific location of provide</a:t>
            </a:r>
          </a:p>
          <a:p>
            <a:pPr algn="just"/>
            <a:r>
              <a:rPr lang="en-US" sz="2000" dirty="0">
                <a:solidFill>
                  <a:schemeClr val="tx1"/>
                </a:solidFill>
              </a:rPr>
              <a:t>notifications on nearby incidents.</a:t>
            </a:r>
          </a:p>
        </p:txBody>
      </p:sp>
    </p:spTree>
    <p:extLst>
      <p:ext uri="{BB962C8B-B14F-4D97-AF65-F5344CB8AC3E}">
        <p14:creationId xmlns:p14="http://schemas.microsoft.com/office/powerpoint/2010/main" val="192401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dirty="0">
                <a:solidFill>
                  <a:srgbClr val="FFFFFF"/>
                </a:solidFill>
              </a:rPr>
              <a:t>SIGN IN Page</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876424" y="3602038"/>
            <a:ext cx="4116969" cy="2052720"/>
          </a:xfrm>
        </p:spPr>
        <p:txBody>
          <a:bodyPr vert="horz" lIns="91440" tIns="45720" rIns="91440" bIns="45720" rtlCol="0">
            <a:normAutofit/>
          </a:bodyPr>
          <a:lstStyle/>
          <a:p>
            <a:r>
              <a:rPr lang="en-US" sz="2000" dirty="0">
                <a:solidFill>
                  <a:schemeClr val="bg2"/>
                </a:solidFill>
              </a:rPr>
              <a:t>OPTION TO SIGN IN with email-id or google sign-in </a:t>
            </a:r>
          </a:p>
        </p:txBody>
      </p:sp>
      <p:pic>
        <p:nvPicPr>
          <p:cNvPr id="9" name="Picture 8" descr="A screenshot of a cell phone&#10;&#10;Description automatically generated">
            <a:extLst>
              <a:ext uri="{FF2B5EF4-FFF2-40B4-BE49-F238E27FC236}">
                <a16:creationId xmlns:a16="http://schemas.microsoft.com/office/drawing/2014/main" id="{1B252C0E-F339-4F44-B8F7-501B6128B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025" y="253498"/>
            <a:ext cx="3473001" cy="6235998"/>
          </a:xfrm>
          <a:prstGeom prst="rect">
            <a:avLst/>
          </a:prstGeom>
        </p:spPr>
      </p:pic>
    </p:spTree>
    <p:extLst>
      <p:ext uri="{BB962C8B-B14F-4D97-AF65-F5344CB8AC3E}">
        <p14:creationId xmlns:p14="http://schemas.microsoft.com/office/powerpoint/2010/main" val="373303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dirty="0" err="1">
                <a:solidFill>
                  <a:srgbClr val="FFFFFF"/>
                </a:solidFill>
              </a:rPr>
              <a:t>SigN</a:t>
            </a:r>
            <a:r>
              <a:rPr lang="en-US" sz="4800" dirty="0">
                <a:solidFill>
                  <a:srgbClr val="FFFFFF"/>
                </a:solidFill>
              </a:rPr>
              <a:t> Up</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876425" y="3602038"/>
            <a:ext cx="3734942" cy="2052720"/>
          </a:xfrm>
        </p:spPr>
        <p:txBody>
          <a:bodyPr vert="horz" lIns="91440" tIns="45720" rIns="91440" bIns="45720" rtlCol="0">
            <a:normAutofit/>
          </a:bodyPr>
          <a:lstStyle/>
          <a:p>
            <a:r>
              <a:rPr lang="en-US" sz="2000" dirty="0">
                <a:solidFill>
                  <a:schemeClr val="bg2"/>
                </a:solidFill>
              </a:rPr>
              <a:t>Option to SIGN UP as First Responder/Professional or Civil User</a:t>
            </a:r>
          </a:p>
        </p:txBody>
      </p:sp>
      <p:pic>
        <p:nvPicPr>
          <p:cNvPr id="6" name="Picture 5" descr="A screenshot of a cell phone&#10;&#10;Description automatically generated">
            <a:extLst>
              <a:ext uri="{FF2B5EF4-FFF2-40B4-BE49-F238E27FC236}">
                <a16:creationId xmlns:a16="http://schemas.microsoft.com/office/drawing/2014/main" id="{7AD6E9E1-2E36-41D4-B685-16DF698B2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635" y="435166"/>
            <a:ext cx="3616426" cy="5987667"/>
          </a:xfrm>
          <a:prstGeom prst="rect">
            <a:avLst/>
          </a:prstGeom>
        </p:spPr>
      </p:pic>
    </p:spTree>
    <p:extLst>
      <p:ext uri="{BB962C8B-B14F-4D97-AF65-F5344CB8AC3E}">
        <p14:creationId xmlns:p14="http://schemas.microsoft.com/office/powerpoint/2010/main" val="19632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2"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33" name="Group 1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a:t>DISCLAIMER PAGE</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5291667" y="3602038"/>
            <a:ext cx="5376333" cy="1655762"/>
          </a:xfrm>
        </p:spPr>
        <p:txBody>
          <a:bodyPr vert="horz" lIns="91440" tIns="45720" rIns="91440" bIns="45720" rtlCol="0">
            <a:normAutofit/>
          </a:bodyPr>
          <a:lstStyle/>
          <a:p>
            <a:r>
              <a:rPr lang="en-US" dirty="0">
                <a:solidFill>
                  <a:schemeClr val="tx2"/>
                </a:solidFill>
              </a:rPr>
              <a:t>To make sure this app is not for emergency</a:t>
            </a:r>
          </a:p>
        </p:txBody>
      </p:sp>
      <p:pic>
        <p:nvPicPr>
          <p:cNvPr id="3" name="Picture 2" descr="A screenshot of a cell phone&#10;&#10;Description automatically generated">
            <a:extLst>
              <a:ext uri="{FF2B5EF4-FFF2-40B4-BE49-F238E27FC236}">
                <a16:creationId xmlns:a16="http://schemas.microsoft.com/office/drawing/2014/main" id="{A00B4058-7385-4CD7-9E27-F6608FA9240B}"/>
              </a:ext>
            </a:extLst>
          </p:cNvPr>
          <p:cNvPicPr>
            <a:picLocks noChangeAspect="1"/>
          </p:cNvPicPr>
          <p:nvPr/>
        </p:nvPicPr>
        <p:blipFill rotWithShape="1">
          <a:blip r:embed="rId4">
            <a:extLst>
              <a:ext uri="{28A0092B-C50C-407E-A947-70E740481C1C}">
                <a14:useLocalDpi xmlns:a14="http://schemas.microsoft.com/office/drawing/2010/main" val="0"/>
              </a:ext>
            </a:extLst>
          </a:blip>
          <a:srcRect b="23168"/>
          <a:stretch/>
        </p:blipFill>
        <p:spPr>
          <a:xfrm>
            <a:off x="1225311" y="812800"/>
            <a:ext cx="3531365" cy="497840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4" name="Group 69">
            <a:extLst>
              <a:ext uri="{FF2B5EF4-FFF2-40B4-BE49-F238E27FC236}">
                <a16:creationId xmlns:a16="http://schemas.microsoft.com/office/drawing/2014/main" id="{991FDBCC-CEF4-4B54-8508-90670DA1E1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BAE5C55D-F634-4A90-83A9-1C3A8784F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3">
              <a:extLst>
                <a:ext uri="{FF2B5EF4-FFF2-40B4-BE49-F238E27FC236}">
                  <a16:creationId xmlns:a16="http://schemas.microsoft.com/office/drawing/2014/main" id="{A9699A54-FFCB-4BBF-B2AF-029E127615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4">
              <a:extLst>
                <a:ext uri="{FF2B5EF4-FFF2-40B4-BE49-F238E27FC236}">
                  <a16:creationId xmlns:a16="http://schemas.microsoft.com/office/drawing/2014/main" id="{D02B4EE5-0E95-4638-8264-80307580C9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35">
              <a:extLst>
                <a:ext uri="{FF2B5EF4-FFF2-40B4-BE49-F238E27FC236}">
                  <a16:creationId xmlns:a16="http://schemas.microsoft.com/office/drawing/2014/main" id="{2E23494F-0D2C-473D-AFB3-3D2E3DC76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6">
              <a:extLst>
                <a:ext uri="{FF2B5EF4-FFF2-40B4-BE49-F238E27FC236}">
                  <a16:creationId xmlns:a16="http://schemas.microsoft.com/office/drawing/2014/main" id="{CD8EC9AE-E0F2-495F-8247-B7B32845C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7">
              <a:extLst>
                <a:ext uri="{FF2B5EF4-FFF2-40B4-BE49-F238E27FC236}">
                  <a16:creationId xmlns:a16="http://schemas.microsoft.com/office/drawing/2014/main" id="{0BDF6D09-B12A-4B3A-81EB-44E7C6C5B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8">
              <a:extLst>
                <a:ext uri="{FF2B5EF4-FFF2-40B4-BE49-F238E27FC236}">
                  <a16:creationId xmlns:a16="http://schemas.microsoft.com/office/drawing/2014/main" id="{EFB300B0-64FE-4891-9F79-B2E60E2EC2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39">
              <a:extLst>
                <a:ext uri="{FF2B5EF4-FFF2-40B4-BE49-F238E27FC236}">
                  <a16:creationId xmlns:a16="http://schemas.microsoft.com/office/drawing/2014/main" id="{AE781A32-2965-4A89-9EDA-9E65AF2A7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40">
              <a:extLst>
                <a:ext uri="{FF2B5EF4-FFF2-40B4-BE49-F238E27FC236}">
                  <a16:creationId xmlns:a16="http://schemas.microsoft.com/office/drawing/2014/main" id="{D040EF2E-3B91-4C46-8347-1E2495C2E0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41">
              <a:extLst>
                <a:ext uri="{FF2B5EF4-FFF2-40B4-BE49-F238E27FC236}">
                  <a16:creationId xmlns:a16="http://schemas.microsoft.com/office/drawing/2014/main" id="{D677C0FC-FCC5-4EDE-A134-5035DC7F3F6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3950773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4"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6"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dirty="0"/>
              <a:t>LANDING PAGE of CIVIL USER</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5291667" y="3602038"/>
            <a:ext cx="5376333" cy="1655762"/>
          </a:xfrm>
        </p:spPr>
        <p:txBody>
          <a:bodyPr vert="horz" lIns="91440" tIns="45720" rIns="91440" bIns="45720" rtlCol="0">
            <a:normAutofit/>
          </a:bodyPr>
          <a:lstStyle/>
          <a:p>
            <a:endParaRPr lang="en-US" dirty="0">
              <a:solidFill>
                <a:schemeClr val="tx2"/>
              </a:solidFill>
            </a:endParaRPr>
          </a:p>
        </p:txBody>
      </p:sp>
      <p:pic>
        <p:nvPicPr>
          <p:cNvPr id="4" name="Picture 3" descr="A screenshot of a cell phone&#10;&#10;Description automatically generated">
            <a:extLst>
              <a:ext uri="{FF2B5EF4-FFF2-40B4-BE49-F238E27FC236}">
                <a16:creationId xmlns:a16="http://schemas.microsoft.com/office/drawing/2014/main" id="{DE6B126D-629B-4506-96DF-AD2A561E146C}"/>
              </a:ext>
            </a:extLst>
          </p:cNvPr>
          <p:cNvPicPr>
            <a:picLocks noChangeAspect="1"/>
          </p:cNvPicPr>
          <p:nvPr/>
        </p:nvPicPr>
        <p:blipFill rotWithShape="1">
          <a:blip r:embed="rId4">
            <a:extLst>
              <a:ext uri="{28A0092B-C50C-407E-A947-70E740481C1C}">
                <a14:useLocalDpi xmlns:a14="http://schemas.microsoft.com/office/drawing/2010/main" val="0"/>
              </a:ext>
            </a:extLst>
          </a:blip>
          <a:srcRect b="23168"/>
          <a:stretch/>
        </p:blipFill>
        <p:spPr>
          <a:xfrm>
            <a:off x="1225311" y="812800"/>
            <a:ext cx="3531365" cy="4978400"/>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70" name="Group 69">
            <a:extLst>
              <a:ext uri="{FF2B5EF4-FFF2-40B4-BE49-F238E27FC236}">
                <a16:creationId xmlns:a16="http://schemas.microsoft.com/office/drawing/2014/main" id="{991FDBCC-CEF4-4B54-8508-90670DA1E1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BAE5C55D-F634-4A90-83A9-1C3A8784F0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33">
              <a:extLst>
                <a:ext uri="{FF2B5EF4-FFF2-40B4-BE49-F238E27FC236}">
                  <a16:creationId xmlns:a16="http://schemas.microsoft.com/office/drawing/2014/main" id="{A9699A54-FFCB-4BBF-B2AF-029E127615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34">
              <a:extLst>
                <a:ext uri="{FF2B5EF4-FFF2-40B4-BE49-F238E27FC236}">
                  <a16:creationId xmlns:a16="http://schemas.microsoft.com/office/drawing/2014/main" id="{D02B4EE5-0E95-4638-8264-80307580C9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35">
              <a:extLst>
                <a:ext uri="{FF2B5EF4-FFF2-40B4-BE49-F238E27FC236}">
                  <a16:creationId xmlns:a16="http://schemas.microsoft.com/office/drawing/2014/main" id="{2E23494F-0D2C-473D-AFB3-3D2E3DC76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36">
              <a:extLst>
                <a:ext uri="{FF2B5EF4-FFF2-40B4-BE49-F238E27FC236}">
                  <a16:creationId xmlns:a16="http://schemas.microsoft.com/office/drawing/2014/main" id="{CD8EC9AE-E0F2-495F-8247-B7B32845C3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37">
              <a:extLst>
                <a:ext uri="{FF2B5EF4-FFF2-40B4-BE49-F238E27FC236}">
                  <a16:creationId xmlns:a16="http://schemas.microsoft.com/office/drawing/2014/main" id="{0BDF6D09-B12A-4B3A-81EB-44E7C6C5B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38">
              <a:extLst>
                <a:ext uri="{FF2B5EF4-FFF2-40B4-BE49-F238E27FC236}">
                  <a16:creationId xmlns:a16="http://schemas.microsoft.com/office/drawing/2014/main" id="{EFB300B0-64FE-4891-9F79-B2E60E2EC2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39">
              <a:extLst>
                <a:ext uri="{FF2B5EF4-FFF2-40B4-BE49-F238E27FC236}">
                  <a16:creationId xmlns:a16="http://schemas.microsoft.com/office/drawing/2014/main" id="{AE781A32-2965-4A89-9EDA-9E65AF2A7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40">
              <a:extLst>
                <a:ext uri="{FF2B5EF4-FFF2-40B4-BE49-F238E27FC236}">
                  <a16:creationId xmlns:a16="http://schemas.microsoft.com/office/drawing/2014/main" id="{D040EF2E-3B91-4C46-8347-1E2495C2E0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Rectangle 41">
              <a:extLst>
                <a:ext uri="{FF2B5EF4-FFF2-40B4-BE49-F238E27FC236}">
                  <a16:creationId xmlns:a16="http://schemas.microsoft.com/office/drawing/2014/main" id="{D677C0FC-FCC5-4EDE-A134-5035DC7F3F6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171656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61" name="Group 13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9"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7"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79"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62" name="Rectangle 192">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5"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7" name="Group 196">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98"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99"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2"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3"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7"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39"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4"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solidFill>
                  <a:srgbClr val="FFFFFF"/>
                </a:solidFill>
              </a:rPr>
              <a:t>REPORT AN INCIDENT</a:t>
            </a:r>
          </a:p>
        </p:txBody>
      </p:sp>
      <p:sp>
        <p:nvSpPr>
          <p:cNvPr id="5" name="Text Placeholder 4">
            <a:extLst>
              <a:ext uri="{FF2B5EF4-FFF2-40B4-BE49-F238E27FC236}">
                <a16:creationId xmlns:a16="http://schemas.microsoft.com/office/drawing/2014/main" id="{ABB70968-6FBC-4CF3-B355-D086D5FA7EAE}"/>
              </a:ext>
            </a:extLst>
          </p:cNvPr>
          <p:cNvSpPr>
            <a:spLocks noGrp="1"/>
          </p:cNvSpPr>
          <p:nvPr>
            <p:ph type="body" idx="1"/>
          </p:nvPr>
        </p:nvSpPr>
        <p:spPr>
          <a:xfrm>
            <a:off x="1876425" y="3602038"/>
            <a:ext cx="3734942" cy="2052720"/>
          </a:xfrm>
        </p:spPr>
        <p:txBody>
          <a:bodyPr vert="horz" lIns="91440" tIns="45720" rIns="91440" bIns="45720" rtlCol="0">
            <a:normAutofit/>
          </a:bodyPr>
          <a:lstStyle/>
          <a:p>
            <a:endParaRPr lang="en-US" sz="2000">
              <a:solidFill>
                <a:schemeClr val="bg2"/>
              </a:solidFill>
            </a:endParaRPr>
          </a:p>
        </p:txBody>
      </p:sp>
      <p:sp useBgFill="1">
        <p:nvSpPr>
          <p:cNvPr id="253"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ell phone&#10;&#10;Description automatically generated">
            <a:extLst>
              <a:ext uri="{FF2B5EF4-FFF2-40B4-BE49-F238E27FC236}">
                <a16:creationId xmlns:a16="http://schemas.microsoft.com/office/drawing/2014/main" id="{43E97920-F342-4224-A581-C1C3D26C4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863" y="1136606"/>
            <a:ext cx="2288648" cy="4577297"/>
          </a:xfrm>
          <a:prstGeom prst="rect">
            <a:avLst/>
          </a:prstGeom>
        </p:spPr>
      </p:pic>
    </p:spTree>
    <p:extLst>
      <p:ext uri="{BB962C8B-B14F-4D97-AF65-F5344CB8AC3E}">
        <p14:creationId xmlns:p14="http://schemas.microsoft.com/office/powerpoint/2010/main" val="23569531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F14A26-8117-4379-A70E-A519CD48DFC7}"/>
              </a:ext>
            </a:extLst>
          </p:cNvPr>
          <p:cNvSpPr>
            <a:spLocks noGrp="1"/>
          </p:cNvSpPr>
          <p:nvPr>
            <p:ph type="title"/>
          </p:nvPr>
        </p:nvSpPr>
        <p:spPr>
          <a:xfrm>
            <a:off x="947452" y="1099872"/>
            <a:ext cx="4388494" cy="1001957"/>
          </a:xfrm>
        </p:spPr>
        <p:txBody>
          <a:bodyPr vert="horz" lIns="91440" tIns="45720" rIns="91440" bIns="45720" rtlCol="0" anchor="b">
            <a:normAutofit/>
          </a:bodyPr>
          <a:lstStyle/>
          <a:p>
            <a:r>
              <a:rPr lang="en-US" sz="4800" dirty="0">
                <a:solidFill>
                  <a:srgbClr val="FFFFFF"/>
                </a:solidFill>
              </a:rPr>
              <a:t>SETTING PAGE</a:t>
            </a:r>
          </a:p>
        </p:txBody>
      </p:sp>
      <p:pic>
        <p:nvPicPr>
          <p:cNvPr id="4" name="Picture 3" descr="A screenshot of a cell phone&#10;&#10;Description automatically generated">
            <a:extLst>
              <a:ext uri="{FF2B5EF4-FFF2-40B4-BE49-F238E27FC236}">
                <a16:creationId xmlns:a16="http://schemas.microsoft.com/office/drawing/2014/main" id="{4AEA89A7-6D73-48B8-8637-133A108AE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9996" y="678739"/>
            <a:ext cx="3148738" cy="5654758"/>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3185C0EB-7B0C-45F0-B27D-14AA056E6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3998" y="678739"/>
            <a:ext cx="3148738" cy="5654758"/>
          </a:xfrm>
          <a:prstGeom prst="rect">
            <a:avLst/>
          </a:prstGeom>
        </p:spPr>
      </p:pic>
    </p:spTree>
    <p:extLst>
      <p:ext uri="{BB962C8B-B14F-4D97-AF65-F5344CB8AC3E}">
        <p14:creationId xmlns:p14="http://schemas.microsoft.com/office/powerpoint/2010/main" val="218345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TotalTime>
  <Words>468</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Tw Cen MT</vt:lpstr>
      <vt:lpstr>Circuit</vt:lpstr>
      <vt:lpstr>Mobile App for Public Safety</vt:lpstr>
      <vt:lpstr>Public Safety MOBILE APP</vt:lpstr>
      <vt:lpstr>Public Safety MOBILE APP</vt:lpstr>
      <vt:lpstr>SIGN IN Page</vt:lpstr>
      <vt:lpstr>SigN Up</vt:lpstr>
      <vt:lpstr>DISCLAIMER PAGE</vt:lpstr>
      <vt:lpstr>LANDING PAGE of CIVIL USER</vt:lpstr>
      <vt:lpstr>REPORT AN INCIDENT</vt:lpstr>
      <vt:lpstr>SETTING PAGE</vt:lpstr>
      <vt:lpstr>FIRST RESPONDER LANDING PAGE</vt:lpstr>
      <vt:lpstr>FIRST RESPONDER Incident details</vt:lpstr>
      <vt:lpstr>FIREBASE AUTHENTICAION </vt:lpstr>
      <vt:lpstr>FIREBASE DATABASE </vt:lpstr>
      <vt:lpstr>FIREBASE STorage </vt:lpstr>
      <vt:lpstr>FIREBASE STorage </vt:lpstr>
      <vt:lpstr>Verify Email after registration to our app</vt:lpstr>
      <vt:lpstr>RESET PASSWORD</vt:lpstr>
      <vt:lpstr>APP PUBLISHED TO GOOGLE PLAY STORE</vt:lpstr>
      <vt:lpstr>Thank You</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for Public Safety</dc:title>
  <dc:creator>Dayanand Shetty</dc:creator>
  <cp:lastModifiedBy>DELL-XPS</cp:lastModifiedBy>
  <cp:revision>7</cp:revision>
  <dcterms:created xsi:type="dcterms:W3CDTF">2020-05-07T23:37:27Z</dcterms:created>
  <dcterms:modified xsi:type="dcterms:W3CDTF">2020-05-08T05:34:01Z</dcterms:modified>
</cp:coreProperties>
</file>