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positphotos.com/243776794/stock-illustration-illustrations-concept-technology-startup-company.html"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minute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Good evening everyone. We are Team 5. We are the machine learning for information assurance in SCADA systems team. We are accompanied today by our client, Richard Alcalde, our team leader, Peter Bayiokos, myself Constanza Cabrera Mendoza, Sabrin Kaur Guron, and Windenslo Osias. As you already know, we also have our professors Dr. Tappert, Dr. Leider and their assistant Krishna Bathula, on the call.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client is a technical specialist from ConEd. He’s been there for 6 years. He has a background in Digital Forensics and Cybersecurity. He showed interest in this project because it is pertains to his work in his industry as a protector of the electricity that’s running each of our devices.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I’d like to now ask my teammates to introduce themselves. </a:t>
            </a:r>
            <a:endParaRPr/>
          </a:p>
          <a:p>
            <a:pPr indent="0" lvl="0" marL="0" rtl="0" algn="l">
              <a:spcBef>
                <a:spcPts val="0"/>
              </a:spcBef>
              <a:spcAft>
                <a:spcPts val="0"/>
              </a:spcAft>
              <a:buNone/>
            </a:pPr>
            <a:r>
              <a:rPr lang="en"/>
              <a:t>Peter: Hi I’m Peter, I graduate in __ with a Masters in __</a:t>
            </a:r>
            <a:endParaRPr/>
          </a:p>
          <a:p>
            <a:pPr indent="0" lvl="0" marL="0" rtl="0" algn="l">
              <a:spcBef>
                <a:spcPts val="0"/>
              </a:spcBef>
              <a:spcAft>
                <a:spcPts val="0"/>
              </a:spcAft>
              <a:buClr>
                <a:schemeClr val="dk1"/>
              </a:buClr>
              <a:buSzPts val="1100"/>
              <a:buFont typeface="Arial"/>
              <a:buNone/>
            </a:pPr>
            <a:r>
              <a:rPr lang="en">
                <a:solidFill>
                  <a:schemeClr val="dk1"/>
                </a:solidFill>
              </a:rPr>
              <a:t>Sabrin: </a:t>
            </a:r>
            <a:r>
              <a:rPr lang="en">
                <a:solidFill>
                  <a:schemeClr val="dk1"/>
                </a:solidFill>
              </a:rPr>
              <a:t>Hi I’m Sabrin, I graduate in __ with a Masters in __</a:t>
            </a:r>
            <a:endParaRPr/>
          </a:p>
          <a:p>
            <a:pPr indent="0" lvl="0" marL="0" rtl="0" algn="l">
              <a:spcBef>
                <a:spcPts val="0"/>
              </a:spcBef>
              <a:spcAft>
                <a:spcPts val="0"/>
              </a:spcAft>
              <a:buNone/>
            </a:pPr>
            <a:r>
              <a:rPr lang="en"/>
              <a:t>Windenslo: </a:t>
            </a:r>
            <a:r>
              <a:rPr lang="en">
                <a:solidFill>
                  <a:schemeClr val="dk1"/>
                </a:solidFill>
              </a:rPr>
              <a:t>Hi I’m Windenslo, I graduate in __ with a Masters in __</a:t>
            </a:r>
            <a:endParaRPr/>
          </a:p>
          <a:p>
            <a:pPr indent="0" lvl="0" marL="0" rtl="0" algn="l">
              <a:spcBef>
                <a:spcPts val="0"/>
              </a:spcBef>
              <a:spcAft>
                <a:spcPts val="0"/>
              </a:spcAft>
              <a:buNone/>
            </a:pPr>
            <a:r>
              <a:rPr lang="en"/>
              <a:t>Constanza: </a:t>
            </a:r>
            <a:r>
              <a:rPr lang="en">
                <a:solidFill>
                  <a:schemeClr val="dk1"/>
                </a:solidFill>
              </a:rPr>
              <a:t>And I’m C, I graduate in _August_ with a Masters in _IT Cybersecurity_</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We’d like to kindly ask that all questions be held until the end of the presentation.</a:t>
            </a:r>
            <a:endParaRPr>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726be2cd6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26be2cd6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30 seconds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our project is considered a viable course of action, our next steps would be to create a high/mid level prototype of the alert system. We would include a User Friendly GUI, an alert system for the end-user, make it a sustainable tool across different operating systems and device platforms, and make it adaptable to a variety of industries. Since our test system used a gas pipeline dataset, we’d teach it to understand datasets from other industries.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https://depositphotos.com/243776794/stock-illustration-illustrations-concept-technology-startup-company.html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28b7fd2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28b7fd2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40 seconds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our work served as a Proof of Concept, we decided to provide with a taste of what a Minimum Viable Product would look like. This is the result of implementing the initial classified data set, teaching the machine learning algorithm the parameters for classification, applying the ATT&amp;CK framework, and putting it all into a JAVA program that would make it a simple run of the program for the end user. This is, of course, just a the bones of the MVP, but it is an incredible addition to our work as it proves it’s a feasible product to offer our client.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74d0a5d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74d0a5d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30 seconds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a finalization to our project, we researched a few web-based applications, industries that might have an interest in our project, and different graphic user interface software that might help to better our product. These are further detailed in our implications, recommendations and potential next steps. Our resulting information gathered demonstrates a high potential for our product once endorsed for further developed, and we hope that this is recognized by our client.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26be2cd6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26be2cd6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15 seconds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Thank you all for listening, we are very proud of the work and collaboration we’ve had between ourselves, with our client, and our professors. We’d be happy to answer any questions, concerns, or receive any feedback. We’re always happy to welcome more innovation.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715320978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15320978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55 seconds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Every day, people around the world wake up and turn on a light switch, use running water, or fill up their car at a gas station. These simple, almost meaningless actions for people in developed countries, actually have an immense, complex back story. The electricity travels all the way to your home from a power plant, the water from a water supply network, the gas from the oil refinery.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majority of these industries use industrial machines. These implement what is commonly </a:t>
            </a:r>
            <a:r>
              <a:rPr lang="en"/>
              <a:t>referred</a:t>
            </a:r>
            <a:r>
              <a:rPr lang="en"/>
              <a:t> to as a  supervisory control and data acquisition systems, SCADA for short. These are comparable to remote controls that connect wirelessly to these machines. Like all of the technological innovations of the 21st century, it also faces a major danger: Cyber attacks. If a threat </a:t>
            </a:r>
            <a:r>
              <a:rPr lang="en"/>
              <a:t>were</a:t>
            </a:r>
            <a:r>
              <a:rPr lang="en"/>
              <a:t> to find a vulnerability within the SCADA systems protective gear, it would pose a major risk. The industries infrastructure and the people they service could be found in grave situations.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728d36d63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28d36d63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40 seconds: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how can we help?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of the major issues that Richard pointed out when we discussed the potential directions our project was the lack of automated classification of intrusions.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History serves as a tool to learn from past mistakes. This concept can be similarly applied to cybersecurity. </a:t>
            </a:r>
            <a:endParaRPr/>
          </a:p>
          <a:p>
            <a:pPr indent="0" lvl="0" marL="0" rtl="0" algn="l">
              <a:spcBef>
                <a:spcPts val="0"/>
              </a:spcBef>
              <a:spcAft>
                <a:spcPts val="0"/>
              </a:spcAft>
              <a:buNone/>
            </a:pPr>
            <a:r>
              <a:rPr lang="en"/>
              <a:t>By automating the process of cyber-intrusion classification, we can speed up the process of learning from past failures and applying the best tactic to respond to attacks on a system.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objective is to create a Proof of Concept that demonstrates this is </a:t>
            </a:r>
            <a:r>
              <a:rPr lang="en"/>
              <a:t>achievable</a:t>
            </a:r>
            <a:r>
              <a:rPr lang="en"/>
              <a:t> through research of the field, and implementation of that which we learn during our research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715320978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15320978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55</a:t>
            </a:r>
            <a:r>
              <a:rPr lang="en"/>
              <a:t> seconds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slide is a quick review on Machine Learning for those of us who have had a few semesters since they last saw anything of this nature. Machine learning uses methods to teach a machine to recognize patterns to identify and classify data. There are three major branches, as denoted here. Unsupervised, supervised, and reinforcement learning. We decided to go with the first category, specifically using the REPTree for it’s efficiency in our specific requirements.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we performed Chapter Breakdowns and evaluated our resources, we redefined our scope a few times throughout the semester. We went from let’s use an algorithm from each category and 3 different data sets! To lets use a partial data set and specific, parameter edited algorithm that has already proved strength in this field. We learned the hard way to clarify our objectives and properly narrow our scope into a feasible objective.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715320978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15320978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50 seconds</a:t>
            </a:r>
            <a:endParaRPr/>
          </a:p>
          <a:p>
            <a:pPr indent="0" lvl="0" marL="0" rtl="0" algn="l">
              <a:spcBef>
                <a:spcPts val="0"/>
              </a:spcBef>
              <a:spcAft>
                <a:spcPts val="0"/>
              </a:spcAft>
              <a:buNone/>
            </a:pPr>
            <a:br>
              <a:rPr lang="en"/>
            </a:br>
            <a:r>
              <a:rPr lang="en">
                <a:solidFill>
                  <a:schemeClr val="dk1"/>
                </a:solidFill>
              </a:rPr>
              <a:t>The REPTree algorithm is a decision tree learner based on the C4.5 algorithm. C4.5 is used primarily in data mining for decision tree classifiers. The algorithm generates a decision based on a sample of labeled data.The REPTree produces both a classification or a continuous outcome, which makes it unique over C4.5. Additionally the REPTree offers reduced error pruning, which replaces each node with it’s most popular class. This effort of pruning is simple and efficient \cite{al2011suite}. Essentially, these algorithms analyze a piece of data, and then make a decision based on two different factors. Each decision factor produces its own result, which makes it a tree with branches.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715320978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15320978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30 seconds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Of course, we had to back up our reasoning for the importance of such a solution. Our literature review included a handful of peer-reviewed articles and research papers, the most notable of which are mentioned here. They range from ‘03 to ‘15, as progress is still in development for this issue. This research also led us to the basis of rules that we would connect our machine learning to for accurate parameter creation.</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15548d3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15548d3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40 seconds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MITRE ATT&amp;CK for Industrial Control Systems Framework consists of a knowledge base used to identify and classify actions taken by attackers. It includes a large variety of tactics, techniques, software and origins. This framework helps the cybersecurity team in the respective industry to further understand an intrusion, it’s severity, and how to best approach remediation. This is the framework we used to refine the parameters for our machine learning algorithm, and make it more appealing to our client.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15548d3a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15548d3a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40 seconds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used a data processing tool called WEKA to initially classify our data set.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REPTree previously mentioned was taught to first identify the type of attack based on the sample data set.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Once this was learned, we applied the ATT&amp;CK for ICS Framework to further classify the type of attack, and attach a severity tag.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now automated algorithm can be transformed into a tool for alerting a cybersecurity team to attacks within a SCADA and Industrial Control System! All it takes is a little coding and some UX Design to make a more attractive tool.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26be2cd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26be2cd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minute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a quick video demonstrating the process in which input data is automatically classified.</a:t>
            </a:r>
            <a:endParaRPr/>
          </a:p>
          <a:p>
            <a:pPr indent="0" lvl="0" marL="0" rtl="0" algn="l">
              <a:spcBef>
                <a:spcPts val="0"/>
              </a:spcBef>
              <a:spcAft>
                <a:spcPts val="0"/>
              </a:spcAft>
              <a:buNone/>
            </a:pPr>
            <a:r>
              <a:rPr lang="en"/>
              <a:t>Using Weka we input the data set, go into </a:t>
            </a:r>
            <a:r>
              <a:rPr lang="en"/>
              <a:t>its</a:t>
            </a:r>
            <a:r>
              <a:rPr lang="en"/>
              <a:t> classification-functionality and choose our REPTree classifier.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we set the search parameters and selected an attribute. </a:t>
            </a:r>
            <a:endParaRPr/>
          </a:p>
          <a:p>
            <a:pPr indent="0" lvl="0" marL="0" rtl="0" algn="l">
              <a:spcBef>
                <a:spcPts val="0"/>
              </a:spcBef>
              <a:spcAft>
                <a:spcPts val="0"/>
              </a:spcAft>
              <a:buNone/>
            </a:pPr>
            <a:r>
              <a:rPr lang="en"/>
              <a:t>From there, it applied the classifying algorithm to our dataset u</a:t>
            </a:r>
            <a:r>
              <a:rPr lang="en"/>
              <a:t>sing the attribute we choose.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From what you see on the resulting data set has been adequately classified.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0" y="0"/>
            <a:ext cx="9144000" cy="51435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drive.google.com/file/d/1wzUsqg2U2WNU4aVocRNLFatgzWjQ0p9S/view" TargetMode="Externa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mailto:pb10842p@pace.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drive.google.com/file/d/1cY3vkvjEN5RJJT5ipSdib-uzENHbpUT5/view"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1708" y="2111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000"/>
              <a:t>Machine Learning for Information Assurance in SCADA Systems</a:t>
            </a:r>
            <a:endParaRPr b="1" sz="4000"/>
          </a:p>
        </p:txBody>
      </p:sp>
      <p:sp>
        <p:nvSpPr>
          <p:cNvPr id="56" name="Google Shape;56;p13"/>
          <p:cNvSpPr txBox="1"/>
          <p:nvPr>
            <p:ph idx="1" type="subTitle"/>
          </p:nvPr>
        </p:nvSpPr>
        <p:spPr>
          <a:xfrm>
            <a:off x="311700" y="26055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t>Richard Alcalde</a:t>
            </a:r>
            <a:r>
              <a:rPr lang="en" sz="1800"/>
              <a:t>, </a:t>
            </a:r>
            <a:r>
              <a:rPr lang="en" sz="1800"/>
              <a:t>Peter Bayiokos, Constanza Cabrera-Mendoza, Sabrin Kaur Guron, Wildenslo Osias, Charles C. Tappert, Avery Leider, and Krishna Bathula</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b="1" lang="en" sz="1800"/>
              <a:t>Seidenberg School of Computer Science and Information Systems</a:t>
            </a:r>
            <a:endParaRPr b="1" sz="1800"/>
          </a:p>
          <a:p>
            <a:pPr indent="0" lvl="0" marL="0" rtl="0" algn="ctr">
              <a:spcBef>
                <a:spcPts val="0"/>
              </a:spcBef>
              <a:spcAft>
                <a:spcPts val="0"/>
              </a:spcAft>
              <a:buClr>
                <a:schemeClr val="dk1"/>
              </a:buClr>
              <a:buSzPts val="1100"/>
              <a:buFont typeface="Arial"/>
              <a:buNone/>
            </a:pPr>
            <a:r>
              <a:rPr b="1" lang="en" sz="1800"/>
              <a:t>Pace University</a:t>
            </a:r>
            <a:endParaRPr b="1" sz="1800"/>
          </a:p>
          <a:p>
            <a:pPr indent="0" lvl="0" marL="0" rtl="0" algn="ctr">
              <a:spcBef>
                <a:spcPts val="0"/>
              </a:spcBef>
              <a:spcAft>
                <a:spcPts val="0"/>
              </a:spcAft>
              <a:buNone/>
            </a:pPr>
            <a:r>
              <a:t/>
            </a:r>
            <a:endParaRPr sz="1800"/>
          </a:p>
        </p:txBody>
      </p:sp>
      <p:cxnSp>
        <p:nvCxnSpPr>
          <p:cNvPr id="57" name="Google Shape;57;p13"/>
          <p:cNvCxnSpPr/>
          <p:nvPr/>
        </p:nvCxnSpPr>
        <p:spPr>
          <a:xfrm>
            <a:off x="325175" y="2436425"/>
            <a:ext cx="8602200" cy="29700"/>
          </a:xfrm>
          <a:prstGeom prst="straightConnector1">
            <a:avLst/>
          </a:prstGeom>
          <a:noFill/>
          <a:ln cap="flat" cmpd="sng" w="28575">
            <a:solidFill>
              <a:srgbClr val="073763"/>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Potential </a:t>
            </a:r>
            <a:r>
              <a:rPr b="1" lang="en" sz="3000"/>
              <a:t>Next Steps, (if endorsed)</a:t>
            </a:r>
            <a:endParaRPr b="1" sz="3000"/>
          </a:p>
        </p:txBody>
      </p:sp>
      <p:sp>
        <p:nvSpPr>
          <p:cNvPr id="114" name="Google Shape;114;p22"/>
          <p:cNvSpPr txBox="1"/>
          <p:nvPr>
            <p:ph idx="1" type="body"/>
          </p:nvPr>
        </p:nvSpPr>
        <p:spPr>
          <a:xfrm>
            <a:off x="2847900" y="712925"/>
            <a:ext cx="62091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Create a high/mid-level prototype of the alert system including the following features:</a:t>
            </a:r>
            <a:endParaRPr sz="2400"/>
          </a:p>
          <a:p>
            <a:pPr indent="-381000" lvl="1" marL="914400" rtl="0" algn="l">
              <a:spcBef>
                <a:spcPts val="0"/>
              </a:spcBef>
              <a:spcAft>
                <a:spcPts val="0"/>
              </a:spcAft>
              <a:buSzPts val="2400"/>
              <a:buChar char="◆"/>
            </a:pPr>
            <a:r>
              <a:rPr lang="en" sz="2400"/>
              <a:t>U</a:t>
            </a:r>
            <a:r>
              <a:rPr lang="en" sz="2400"/>
              <a:t>ser-friendly GUI</a:t>
            </a:r>
            <a:endParaRPr sz="2400"/>
          </a:p>
          <a:p>
            <a:pPr indent="-381000" lvl="1" marL="914400" rtl="0" algn="l">
              <a:spcBef>
                <a:spcPts val="0"/>
              </a:spcBef>
              <a:spcAft>
                <a:spcPts val="0"/>
              </a:spcAft>
              <a:buSzPts val="2400"/>
              <a:buChar char="◆"/>
            </a:pPr>
            <a:r>
              <a:rPr lang="en" sz="2400"/>
              <a:t>Immediate alert system to end-user</a:t>
            </a:r>
            <a:endParaRPr sz="2400"/>
          </a:p>
          <a:p>
            <a:pPr indent="-381000" lvl="1" marL="914400" rtl="0" algn="l">
              <a:spcBef>
                <a:spcPts val="0"/>
              </a:spcBef>
              <a:spcAft>
                <a:spcPts val="0"/>
              </a:spcAft>
              <a:buSzPts val="2400"/>
              <a:buChar char="◆"/>
            </a:pPr>
            <a:r>
              <a:rPr lang="en" sz="2400"/>
              <a:t>Sustainability across different OS and platforms</a:t>
            </a:r>
            <a:endParaRPr sz="2400"/>
          </a:p>
          <a:p>
            <a:pPr indent="-381000" lvl="1" marL="914400" rtl="0" algn="l">
              <a:spcBef>
                <a:spcPts val="0"/>
              </a:spcBef>
              <a:spcAft>
                <a:spcPts val="0"/>
              </a:spcAft>
              <a:buSzPts val="2400"/>
              <a:buChar char="◆"/>
            </a:pPr>
            <a:r>
              <a:rPr lang="en" sz="2400"/>
              <a:t>Adaptability</a:t>
            </a:r>
            <a:r>
              <a:rPr lang="en" sz="2400"/>
              <a:t> to different industries</a:t>
            </a:r>
            <a:endParaRPr sz="2400"/>
          </a:p>
        </p:txBody>
      </p:sp>
      <p:pic>
        <p:nvPicPr>
          <p:cNvPr id="115" name="Google Shape;115;p22"/>
          <p:cNvPicPr preferRelativeResize="0"/>
          <p:nvPr/>
        </p:nvPicPr>
        <p:blipFill>
          <a:blip r:embed="rId3">
            <a:alphaModFix/>
          </a:blip>
          <a:stretch>
            <a:fillRect/>
          </a:stretch>
        </p:blipFill>
        <p:spPr>
          <a:xfrm>
            <a:off x="743300" y="1119175"/>
            <a:ext cx="2190750" cy="2905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1528800" y="282200"/>
            <a:ext cx="6086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t>MVP (Minimum Viable Product)</a:t>
            </a:r>
            <a:endParaRPr b="1" sz="3000"/>
          </a:p>
        </p:txBody>
      </p:sp>
      <p:pic>
        <p:nvPicPr>
          <p:cNvPr id="121" name="Google Shape;121;p23" title="JavaDemo.mp4">
            <a:hlinkClick r:id="rId3"/>
          </p:cNvPr>
          <p:cNvPicPr preferRelativeResize="0"/>
          <p:nvPr/>
        </p:nvPicPr>
        <p:blipFill>
          <a:blip r:embed="rId4">
            <a:alphaModFix/>
          </a:blip>
          <a:stretch>
            <a:fillRect/>
          </a:stretch>
        </p:blipFill>
        <p:spPr>
          <a:xfrm>
            <a:off x="1528800" y="854900"/>
            <a:ext cx="6086400" cy="32326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Google Shape;126;p24"/>
          <p:cNvPicPr preferRelativeResize="0"/>
          <p:nvPr/>
        </p:nvPicPr>
        <p:blipFill>
          <a:blip r:embed="rId3">
            <a:alphaModFix/>
          </a:blip>
          <a:stretch>
            <a:fillRect/>
          </a:stretch>
        </p:blipFill>
        <p:spPr>
          <a:xfrm>
            <a:off x="5984026" y="0"/>
            <a:ext cx="2763475" cy="1895375"/>
          </a:xfrm>
          <a:prstGeom prst="rect">
            <a:avLst/>
          </a:prstGeom>
          <a:noFill/>
          <a:ln>
            <a:noFill/>
          </a:ln>
        </p:spPr>
      </p:pic>
      <p:pic>
        <p:nvPicPr>
          <p:cNvPr id="127" name="Google Shape;127;p24"/>
          <p:cNvPicPr preferRelativeResize="0"/>
          <p:nvPr/>
        </p:nvPicPr>
        <p:blipFill>
          <a:blip r:embed="rId4">
            <a:alphaModFix/>
          </a:blip>
          <a:stretch>
            <a:fillRect/>
          </a:stretch>
        </p:blipFill>
        <p:spPr>
          <a:xfrm>
            <a:off x="311700" y="888402"/>
            <a:ext cx="3711450" cy="3101699"/>
          </a:xfrm>
          <a:prstGeom prst="rect">
            <a:avLst/>
          </a:prstGeom>
          <a:noFill/>
          <a:ln>
            <a:noFill/>
          </a:ln>
        </p:spPr>
      </p:pic>
      <p:pic>
        <p:nvPicPr>
          <p:cNvPr id="128" name="Google Shape;128;p24"/>
          <p:cNvPicPr preferRelativeResize="0"/>
          <p:nvPr/>
        </p:nvPicPr>
        <p:blipFill rotWithShape="1">
          <a:blip r:embed="rId5">
            <a:alphaModFix/>
          </a:blip>
          <a:srcRect b="13266" l="0" r="0" t="2664"/>
          <a:stretch/>
        </p:blipFill>
        <p:spPr>
          <a:xfrm>
            <a:off x="4224149" y="1895375"/>
            <a:ext cx="4751952" cy="2247126"/>
          </a:xfrm>
          <a:prstGeom prst="rect">
            <a:avLst/>
          </a:prstGeom>
          <a:noFill/>
          <a:ln>
            <a:noFill/>
          </a:ln>
        </p:spPr>
      </p:pic>
      <p:sp>
        <p:nvSpPr>
          <p:cNvPr id="129" name="Google Shape;129;p24"/>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Development Options</a:t>
            </a:r>
            <a:endParaRPr b="1" sz="3000"/>
          </a:p>
        </p:txBody>
      </p:sp>
      <p:sp>
        <p:nvSpPr>
          <p:cNvPr id="130" name="Google Shape;130;p24"/>
          <p:cNvSpPr/>
          <p:nvPr/>
        </p:nvSpPr>
        <p:spPr>
          <a:xfrm>
            <a:off x="8162150" y="3611500"/>
            <a:ext cx="476400" cy="4764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4"/>
          <p:cNvSpPr txBox="1"/>
          <p:nvPr>
            <p:ph idx="1" type="body"/>
          </p:nvPr>
        </p:nvSpPr>
        <p:spPr>
          <a:xfrm>
            <a:off x="568275" y="3776400"/>
            <a:ext cx="3198300" cy="370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2000">
                <a:solidFill>
                  <a:srgbClr val="FF0000"/>
                </a:solidFill>
              </a:rPr>
              <a:t>Web-Based Application</a:t>
            </a:r>
            <a:endParaRPr b="1" sz="2000">
              <a:solidFill>
                <a:srgbClr val="FF0000"/>
              </a:solidFill>
            </a:endParaRPr>
          </a:p>
        </p:txBody>
      </p:sp>
      <p:sp>
        <p:nvSpPr>
          <p:cNvPr id="132" name="Google Shape;132;p24"/>
          <p:cNvSpPr txBox="1"/>
          <p:nvPr>
            <p:ph idx="1" type="body"/>
          </p:nvPr>
        </p:nvSpPr>
        <p:spPr>
          <a:xfrm>
            <a:off x="4252275" y="593800"/>
            <a:ext cx="1884300" cy="4764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b="1" lang="en" sz="2000">
                <a:solidFill>
                  <a:srgbClr val="FF0000"/>
                </a:solidFill>
              </a:rPr>
              <a:t>Working </a:t>
            </a:r>
            <a:br>
              <a:rPr b="1" lang="en" sz="2000">
                <a:solidFill>
                  <a:srgbClr val="FF0000"/>
                </a:solidFill>
              </a:rPr>
            </a:br>
            <a:r>
              <a:rPr b="1" lang="en" sz="2000">
                <a:solidFill>
                  <a:srgbClr val="FF0000"/>
                </a:solidFill>
              </a:rPr>
              <a:t>with various  Industries</a:t>
            </a:r>
            <a:endParaRPr b="1" sz="200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5"/>
          <p:cNvSpPr txBox="1"/>
          <p:nvPr>
            <p:ph idx="1" type="body"/>
          </p:nvPr>
        </p:nvSpPr>
        <p:spPr>
          <a:xfrm>
            <a:off x="311700" y="755350"/>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Please direct any questions, concerns, or comments to </a:t>
            </a:r>
            <a:r>
              <a:rPr b="1" lang="en" sz="3000" u="sng">
                <a:solidFill>
                  <a:schemeClr val="hlink"/>
                </a:solidFill>
                <a:hlinkClick r:id="rId3"/>
              </a:rPr>
              <a:t>pb10842p@pace.edu</a:t>
            </a:r>
            <a:endParaRPr b="1" sz="3000"/>
          </a:p>
          <a:p>
            <a:pPr indent="0" lvl="0" marL="0" rtl="0" algn="ctr">
              <a:spcBef>
                <a:spcPts val="1600"/>
              </a:spcBef>
              <a:spcAft>
                <a:spcPts val="0"/>
              </a:spcAft>
              <a:buNone/>
            </a:pPr>
            <a:r>
              <a:rPr lang="en" sz="3000"/>
              <a:t>We will appreciate any and all constructive feedback!</a:t>
            </a:r>
            <a:endParaRPr sz="3000"/>
          </a:p>
          <a:p>
            <a:pPr indent="0" lvl="0" marL="0" rtl="0" algn="ctr">
              <a:spcBef>
                <a:spcPts val="1600"/>
              </a:spcBef>
              <a:spcAft>
                <a:spcPts val="1600"/>
              </a:spcAft>
              <a:buNone/>
            </a:pPr>
            <a:r>
              <a:rPr lang="en"/>
              <a:t>(Team 5 - </a:t>
            </a:r>
            <a:r>
              <a:rPr lang="en"/>
              <a:t>Machine Learning for Information Assurance in SCADA Systems)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What is a SCADA System?</a:t>
            </a:r>
            <a:endParaRPr b="1" sz="3000"/>
          </a:p>
        </p:txBody>
      </p:sp>
      <p:sp>
        <p:nvSpPr>
          <p:cNvPr id="63" name="Google Shape;63;p14"/>
          <p:cNvSpPr txBox="1"/>
          <p:nvPr>
            <p:ph idx="1" type="body"/>
          </p:nvPr>
        </p:nvSpPr>
        <p:spPr>
          <a:xfrm>
            <a:off x="311700" y="8476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2000"/>
              <a:t>Supervisory Control and Data Acquisition Systems</a:t>
            </a:r>
            <a:endParaRPr sz="2000"/>
          </a:p>
          <a:p>
            <a:pPr indent="-342900" lvl="0" marL="457200" rtl="0" algn="l">
              <a:spcBef>
                <a:spcPts val="0"/>
              </a:spcBef>
              <a:spcAft>
                <a:spcPts val="0"/>
              </a:spcAft>
              <a:buSzPts val="1800"/>
              <a:buChar char="➔"/>
            </a:pPr>
            <a:r>
              <a:rPr lang="en" sz="2000"/>
              <a:t>Field: Industry Setting</a:t>
            </a:r>
            <a:endParaRPr sz="2000"/>
          </a:p>
          <a:p>
            <a:pPr indent="-355600" lvl="1" marL="914400" rtl="0" algn="l">
              <a:spcBef>
                <a:spcPts val="0"/>
              </a:spcBef>
              <a:spcAft>
                <a:spcPts val="0"/>
              </a:spcAft>
              <a:buSzPts val="2000"/>
              <a:buChar char="◆"/>
            </a:pPr>
            <a:r>
              <a:rPr lang="en" sz="2000"/>
              <a:t>i.e. power plants, manufacturing and assembly lines, chemical plants, water supply networks </a:t>
            </a:r>
            <a:endParaRPr sz="2000"/>
          </a:p>
          <a:p>
            <a:pPr indent="-342900" lvl="0" marL="457200" rtl="0" algn="l">
              <a:spcBef>
                <a:spcPts val="0"/>
              </a:spcBef>
              <a:spcAft>
                <a:spcPts val="0"/>
              </a:spcAft>
              <a:buSzPts val="1800"/>
              <a:buChar char="➔"/>
            </a:pPr>
            <a:r>
              <a:rPr lang="en" sz="2000"/>
              <a:t>Use: Remotely control industrial machines</a:t>
            </a:r>
            <a:endParaRPr sz="2000"/>
          </a:p>
          <a:p>
            <a:pPr indent="0" lvl="0" marL="0" rtl="0" algn="l">
              <a:spcBef>
                <a:spcPts val="1600"/>
              </a:spcBef>
              <a:spcAft>
                <a:spcPts val="1600"/>
              </a:spcAft>
              <a:buNone/>
            </a:pPr>
            <a:r>
              <a:rPr b="1" lang="en" sz="2200">
                <a:solidFill>
                  <a:srgbClr val="FF0000"/>
                </a:solidFill>
              </a:rPr>
              <a:t>What is the </a:t>
            </a:r>
            <a:r>
              <a:rPr b="1" lang="en" sz="2200" u="sng">
                <a:solidFill>
                  <a:srgbClr val="FF0000"/>
                </a:solidFill>
              </a:rPr>
              <a:t>DANGER</a:t>
            </a:r>
            <a:r>
              <a:rPr b="1" lang="en" sz="2200">
                <a:solidFill>
                  <a:srgbClr val="FF0000"/>
                </a:solidFill>
              </a:rPr>
              <a:t>?</a:t>
            </a:r>
            <a:r>
              <a:rPr lang="en" sz="2200"/>
              <a:t>: Technologically dependent systems have high levels of risk if a threat finds a vulnerability. This has a tremendous impact on industries infrastructure and clients.</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0" y="521225"/>
            <a:ext cx="914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t>How can we help?</a:t>
            </a:r>
            <a:endParaRPr b="1" sz="3000"/>
          </a:p>
          <a:p>
            <a:pPr indent="0" lvl="0" marL="0" rtl="0" algn="ctr">
              <a:spcBef>
                <a:spcPts val="0"/>
              </a:spcBef>
              <a:spcAft>
                <a:spcPts val="0"/>
              </a:spcAft>
              <a:buNone/>
            </a:pPr>
            <a:r>
              <a:rPr b="1" lang="en" sz="3000" u="sng"/>
              <a:t>Automation of Cyber-Intrusion Classifications through the use of Machine Learning</a:t>
            </a:r>
            <a:endParaRPr b="1" sz="3000" u="sng"/>
          </a:p>
        </p:txBody>
      </p:sp>
      <p:sp>
        <p:nvSpPr>
          <p:cNvPr id="69" name="Google Shape;69;p15"/>
          <p:cNvSpPr txBox="1"/>
          <p:nvPr>
            <p:ph idx="1" type="body"/>
          </p:nvPr>
        </p:nvSpPr>
        <p:spPr>
          <a:xfrm>
            <a:off x="640650" y="2164825"/>
            <a:ext cx="7862700" cy="1997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400"/>
              <a:t>Objective: Create a Proof of Concept that demonstrates this is achievable through research of current and past experiments within the field, and implementation of that which we learn</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Machine Learning: A Quick Review</a:t>
            </a:r>
            <a:endParaRPr b="1" sz="3000"/>
          </a:p>
        </p:txBody>
      </p:sp>
      <p:sp>
        <p:nvSpPr>
          <p:cNvPr id="75" name="Google Shape;75;p16"/>
          <p:cNvSpPr txBox="1"/>
          <p:nvPr>
            <p:ph idx="1" type="body"/>
          </p:nvPr>
        </p:nvSpPr>
        <p:spPr>
          <a:xfrm>
            <a:off x="109575" y="794575"/>
            <a:ext cx="5626200" cy="294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ML a variety of methods to teach a machine </a:t>
            </a:r>
            <a:br>
              <a:rPr lang="en" sz="2000"/>
            </a:br>
            <a:r>
              <a:rPr lang="en" sz="2000"/>
              <a:t>to recognize specific patterns and use this to identify and classify data</a:t>
            </a:r>
            <a:endParaRPr sz="2000"/>
          </a:p>
          <a:p>
            <a:pPr indent="-342900" lvl="0" marL="457200" rtl="0" algn="l">
              <a:spcBef>
                <a:spcPts val="1600"/>
              </a:spcBef>
              <a:spcAft>
                <a:spcPts val="0"/>
              </a:spcAft>
              <a:buSzPts val="1800"/>
              <a:buChar char="➔"/>
            </a:pPr>
            <a:r>
              <a:rPr lang="en" sz="2000"/>
              <a:t>Unsupervised Learning</a:t>
            </a:r>
            <a:endParaRPr sz="2000"/>
          </a:p>
          <a:p>
            <a:pPr indent="-342900" lvl="0" marL="457200" rtl="0" algn="l">
              <a:spcBef>
                <a:spcPts val="0"/>
              </a:spcBef>
              <a:spcAft>
                <a:spcPts val="0"/>
              </a:spcAft>
              <a:buSzPts val="1800"/>
              <a:buChar char="➔"/>
            </a:pPr>
            <a:r>
              <a:rPr lang="en" sz="2000"/>
              <a:t>Supervised Learning</a:t>
            </a:r>
            <a:endParaRPr sz="2000"/>
          </a:p>
          <a:p>
            <a:pPr indent="-342900" lvl="0" marL="457200" rtl="0" algn="l">
              <a:spcBef>
                <a:spcPts val="0"/>
              </a:spcBef>
              <a:spcAft>
                <a:spcPts val="0"/>
              </a:spcAft>
              <a:buSzPts val="1800"/>
              <a:buChar char="➔"/>
            </a:pPr>
            <a:r>
              <a:rPr lang="en" sz="2000"/>
              <a:t>Reinforcement Learning</a:t>
            </a:r>
            <a:endParaRPr sz="2000"/>
          </a:p>
          <a:p>
            <a:pPr indent="0" lvl="0" marL="0" rtl="0" algn="l">
              <a:spcBef>
                <a:spcPts val="1600"/>
              </a:spcBef>
              <a:spcAft>
                <a:spcPts val="1600"/>
              </a:spcAft>
              <a:buNone/>
            </a:pPr>
            <a:r>
              <a:rPr lang="en" sz="2000"/>
              <a:t>We selected: </a:t>
            </a:r>
            <a:r>
              <a:rPr b="1" lang="en" sz="2000"/>
              <a:t>Reduced Error Pruning Tree</a:t>
            </a:r>
            <a:r>
              <a:rPr lang="en" sz="2000"/>
              <a:t> (Classified as a supervised learning algorithm)</a:t>
            </a:r>
            <a:endParaRPr sz="2000"/>
          </a:p>
        </p:txBody>
      </p:sp>
      <p:pic>
        <p:nvPicPr>
          <p:cNvPr id="76" name="Google Shape;76;p16"/>
          <p:cNvPicPr preferRelativeResize="0"/>
          <p:nvPr/>
        </p:nvPicPr>
        <p:blipFill>
          <a:blip r:embed="rId3">
            <a:alphaModFix/>
          </a:blip>
          <a:stretch>
            <a:fillRect/>
          </a:stretch>
        </p:blipFill>
        <p:spPr>
          <a:xfrm>
            <a:off x="4759000" y="1033475"/>
            <a:ext cx="4362450" cy="3076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pic>
        <p:nvPicPr>
          <p:cNvPr id="81" name="Google Shape;81;p17"/>
          <p:cNvPicPr preferRelativeResize="0"/>
          <p:nvPr/>
        </p:nvPicPr>
        <p:blipFill>
          <a:blip r:embed="rId3">
            <a:alphaModFix/>
          </a:blip>
          <a:stretch>
            <a:fillRect/>
          </a:stretch>
        </p:blipFill>
        <p:spPr>
          <a:xfrm>
            <a:off x="3808625" y="2121425"/>
            <a:ext cx="5250750" cy="2026800"/>
          </a:xfrm>
          <a:prstGeom prst="rect">
            <a:avLst/>
          </a:prstGeom>
          <a:noFill/>
          <a:ln>
            <a:noFill/>
          </a:ln>
        </p:spPr>
      </p:pic>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Reduced Error Pruning Tree</a:t>
            </a:r>
            <a:endParaRPr b="1" sz="3000"/>
          </a:p>
        </p:txBody>
      </p:sp>
      <p:sp>
        <p:nvSpPr>
          <p:cNvPr id="83" name="Google Shape;83;p17"/>
          <p:cNvSpPr txBox="1"/>
          <p:nvPr>
            <p:ph idx="1" type="body"/>
          </p:nvPr>
        </p:nvSpPr>
        <p:spPr>
          <a:xfrm>
            <a:off x="136250" y="1014350"/>
            <a:ext cx="88014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2400"/>
              <a:t>Decision making tree algorithm </a:t>
            </a:r>
            <a:endParaRPr sz="2400"/>
          </a:p>
          <a:p>
            <a:pPr indent="-342900" lvl="0" marL="457200" rtl="0" algn="l">
              <a:spcBef>
                <a:spcPts val="0"/>
              </a:spcBef>
              <a:spcAft>
                <a:spcPts val="0"/>
              </a:spcAft>
              <a:buSzPts val="1800"/>
              <a:buChar char="➔"/>
            </a:pPr>
            <a:r>
              <a:rPr lang="en" sz="2400"/>
              <a:t>Based off of C4.5, data mining algorithm for data classifying.  </a:t>
            </a:r>
            <a:endParaRPr sz="2400"/>
          </a:p>
          <a:p>
            <a:pPr indent="-342900" lvl="0" marL="457200" rtl="0" algn="l">
              <a:spcBef>
                <a:spcPts val="0"/>
              </a:spcBef>
              <a:spcAft>
                <a:spcPts val="0"/>
              </a:spcAft>
              <a:buSzPts val="1800"/>
              <a:buChar char="➔"/>
            </a:pPr>
            <a:r>
              <a:rPr lang="en" sz="2400"/>
              <a:t>Reduces errors by </a:t>
            </a:r>
            <a:r>
              <a:rPr lang="en" sz="2400"/>
              <a:t>replacing</a:t>
            </a:r>
            <a:r>
              <a:rPr lang="en" sz="2400"/>
              <a:t> </a:t>
            </a:r>
            <a:br>
              <a:rPr lang="en" sz="2400"/>
            </a:br>
            <a:r>
              <a:rPr lang="en" sz="2400"/>
              <a:t>nodes with most popular </a:t>
            </a:r>
            <a:br>
              <a:rPr lang="en" sz="2400"/>
            </a:br>
            <a:r>
              <a:rPr lang="en" sz="2400"/>
              <a:t>classes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698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Literature Review Performed</a:t>
            </a:r>
            <a:endParaRPr b="1" sz="3000"/>
          </a:p>
        </p:txBody>
      </p:sp>
      <p:sp>
        <p:nvSpPr>
          <p:cNvPr id="89" name="Google Shape;89;p18"/>
          <p:cNvSpPr txBox="1"/>
          <p:nvPr>
            <p:ph idx="1" type="body"/>
          </p:nvPr>
        </p:nvSpPr>
        <p:spPr>
          <a:xfrm>
            <a:off x="311700" y="1076275"/>
            <a:ext cx="8520600" cy="29256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sz="2400"/>
          </a:p>
          <a:p>
            <a:pPr indent="-381000" lvl="0" marL="457200" rtl="0" algn="l">
              <a:spcBef>
                <a:spcPts val="0"/>
              </a:spcBef>
              <a:spcAft>
                <a:spcPts val="0"/>
              </a:spcAft>
              <a:buSzPts val="2400"/>
              <a:buChar char="➔"/>
            </a:pPr>
            <a:r>
              <a:rPr lang="en" sz="2400"/>
              <a:t>Security Issues in SCADA Networks, (2006)</a:t>
            </a:r>
            <a:endParaRPr sz="2400"/>
          </a:p>
          <a:p>
            <a:pPr indent="-381000" lvl="0" marL="457200" rtl="0" algn="l">
              <a:spcBef>
                <a:spcPts val="0"/>
              </a:spcBef>
              <a:spcAft>
                <a:spcPts val="0"/>
              </a:spcAft>
              <a:buSzPts val="2400"/>
              <a:buChar char="➔"/>
            </a:pPr>
            <a:r>
              <a:rPr lang="en" sz="2400"/>
              <a:t>Sustainable Security for Infrastructure SCADA, (2003)</a:t>
            </a:r>
            <a:endParaRPr sz="2400"/>
          </a:p>
          <a:p>
            <a:pPr indent="-381000" lvl="0" marL="457200" rtl="0" algn="l">
              <a:spcBef>
                <a:spcPts val="0"/>
              </a:spcBef>
              <a:spcAft>
                <a:spcPts val="0"/>
              </a:spcAft>
              <a:buSzPts val="2400"/>
              <a:buChar char="➔"/>
            </a:pPr>
            <a:r>
              <a:rPr lang="en" sz="2400"/>
              <a:t>Guide to Industrial Control Systems (ICS) Security, (2011) </a:t>
            </a:r>
            <a:endParaRPr sz="2400"/>
          </a:p>
          <a:p>
            <a:pPr indent="-381000" lvl="0" marL="457200" rtl="0" algn="l">
              <a:spcBef>
                <a:spcPts val="0"/>
              </a:spcBef>
              <a:spcAft>
                <a:spcPts val="0"/>
              </a:spcAft>
              <a:buSzPts val="2400"/>
              <a:buChar char="➔"/>
            </a:pPr>
            <a:r>
              <a:rPr lang="en" sz="2400"/>
              <a:t>A Survey of Approaches Combining Safety and Security for Industrial Control Systems, (2015)</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MITRE ATT&amp;CK for </a:t>
            </a:r>
            <a:r>
              <a:rPr b="1" lang="en" sz="3000"/>
              <a:t>Industrial</a:t>
            </a:r>
            <a:r>
              <a:rPr b="1" lang="en" sz="3000"/>
              <a:t> Control Systems Framework</a:t>
            </a:r>
            <a:endParaRPr b="1" sz="3000"/>
          </a:p>
        </p:txBody>
      </p:sp>
      <p:sp>
        <p:nvSpPr>
          <p:cNvPr id="95" name="Google Shape;95;p19"/>
          <p:cNvSpPr txBox="1"/>
          <p:nvPr>
            <p:ph idx="1" type="body"/>
          </p:nvPr>
        </p:nvSpPr>
        <p:spPr>
          <a:xfrm>
            <a:off x="464100" y="1208250"/>
            <a:ext cx="54081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Knowledge base to determine actions taken by attackers</a:t>
            </a:r>
            <a:endParaRPr sz="2400"/>
          </a:p>
          <a:p>
            <a:pPr indent="-381000" lvl="0" marL="457200" rtl="0" algn="l">
              <a:spcBef>
                <a:spcPts val="0"/>
              </a:spcBef>
              <a:spcAft>
                <a:spcPts val="0"/>
              </a:spcAft>
              <a:buSzPts val="2400"/>
              <a:buChar char="➔"/>
            </a:pPr>
            <a:r>
              <a:rPr lang="en" sz="2400"/>
              <a:t>Describes tactics, </a:t>
            </a:r>
            <a:r>
              <a:rPr lang="en" sz="2400"/>
              <a:t>techniques</a:t>
            </a:r>
            <a:r>
              <a:rPr lang="en" sz="2400"/>
              <a:t>, software, and groups</a:t>
            </a:r>
            <a:endParaRPr sz="2400"/>
          </a:p>
          <a:p>
            <a:pPr indent="-381000" lvl="0" marL="457200" rtl="0" algn="l">
              <a:spcBef>
                <a:spcPts val="0"/>
              </a:spcBef>
              <a:spcAft>
                <a:spcPts val="0"/>
              </a:spcAft>
              <a:buSzPts val="2400"/>
              <a:buChar char="➔"/>
            </a:pPr>
            <a:r>
              <a:rPr lang="en" sz="2400"/>
              <a:t>Use framework to gain clarity on attack type, severity level, and remediation steps. </a:t>
            </a:r>
            <a:endParaRPr sz="2400"/>
          </a:p>
        </p:txBody>
      </p:sp>
      <p:pic>
        <p:nvPicPr>
          <p:cNvPr id="96" name="Google Shape;96;p19"/>
          <p:cNvPicPr preferRelativeResize="0"/>
          <p:nvPr/>
        </p:nvPicPr>
        <p:blipFill>
          <a:blip r:embed="rId3">
            <a:alphaModFix/>
          </a:blip>
          <a:stretch>
            <a:fillRect/>
          </a:stretch>
        </p:blipFill>
        <p:spPr>
          <a:xfrm>
            <a:off x="5098500" y="1349425"/>
            <a:ext cx="4074375" cy="2444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240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I</a:t>
            </a:r>
            <a:r>
              <a:rPr b="1" lang="en" sz="3000"/>
              <a:t>mplementing the Information Learned</a:t>
            </a:r>
            <a:endParaRPr b="1" sz="3000"/>
          </a:p>
        </p:txBody>
      </p:sp>
      <p:sp>
        <p:nvSpPr>
          <p:cNvPr id="102" name="Google Shape;102;p20"/>
          <p:cNvSpPr txBox="1"/>
          <p:nvPr>
            <p:ph idx="1" type="body"/>
          </p:nvPr>
        </p:nvSpPr>
        <p:spPr>
          <a:xfrm>
            <a:off x="242100" y="863550"/>
            <a:ext cx="86598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We will be using a data processing tool, Weka, to classify our dataset. </a:t>
            </a:r>
            <a:endParaRPr sz="2000"/>
          </a:p>
          <a:p>
            <a:pPr indent="-355600" lvl="0" marL="457200" rtl="0" algn="l">
              <a:spcBef>
                <a:spcPts val="0"/>
              </a:spcBef>
              <a:spcAft>
                <a:spcPts val="0"/>
              </a:spcAft>
              <a:buSzPts val="2000"/>
              <a:buChar char="➔"/>
            </a:pPr>
            <a:r>
              <a:rPr lang="en" sz="2000"/>
              <a:t>The machine learning algorithm being used to classify will be the REPTree to better make decisions of the type of attack. </a:t>
            </a:r>
            <a:endParaRPr sz="2000"/>
          </a:p>
          <a:p>
            <a:pPr indent="-355600" lvl="0" marL="457200" rtl="0" algn="l">
              <a:spcBef>
                <a:spcPts val="0"/>
              </a:spcBef>
              <a:spcAft>
                <a:spcPts val="0"/>
              </a:spcAft>
              <a:buSzPts val="2000"/>
              <a:buChar char="➔"/>
            </a:pPr>
            <a:r>
              <a:rPr lang="en" sz="2000"/>
              <a:t>Once the ML algorithm determines the attack based on our data points, we move into the framework. </a:t>
            </a:r>
            <a:endParaRPr sz="2000"/>
          </a:p>
          <a:p>
            <a:pPr indent="-355600" lvl="0" marL="457200" rtl="0" algn="l">
              <a:spcBef>
                <a:spcPts val="0"/>
              </a:spcBef>
              <a:spcAft>
                <a:spcPts val="0"/>
              </a:spcAft>
              <a:buSzPts val="2000"/>
              <a:buChar char="➔"/>
            </a:pPr>
            <a:r>
              <a:rPr lang="en" sz="2000"/>
              <a:t>The ATT&amp;CK for ICS framework will assist in determining the type of attack tactic as well as the severity level. </a:t>
            </a:r>
            <a:endParaRPr sz="2000"/>
          </a:p>
          <a:p>
            <a:pPr indent="-355600" lvl="0" marL="457200" rtl="0" algn="l">
              <a:spcBef>
                <a:spcPts val="0"/>
              </a:spcBef>
              <a:spcAft>
                <a:spcPts val="0"/>
              </a:spcAft>
              <a:buSzPts val="2000"/>
              <a:buChar char="➔"/>
            </a:pPr>
            <a:r>
              <a:rPr lang="en" sz="2000"/>
              <a:t>We will combine all of this to create an automated alerting system for SCADA and Industrial Control systems.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1158600" y="206000"/>
            <a:ext cx="6826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t>See Our Model in ACTION!</a:t>
            </a:r>
            <a:endParaRPr b="1" sz="3000"/>
          </a:p>
        </p:txBody>
      </p:sp>
      <p:pic>
        <p:nvPicPr>
          <p:cNvPr id="108" name="Google Shape;108;p21" title="WekaDemo.mp4">
            <a:hlinkClick r:id="rId3"/>
          </p:cNvPr>
          <p:cNvPicPr preferRelativeResize="0"/>
          <p:nvPr/>
        </p:nvPicPr>
        <p:blipFill>
          <a:blip r:embed="rId4">
            <a:alphaModFix/>
          </a:blip>
          <a:stretch>
            <a:fillRect/>
          </a:stretch>
        </p:blipFill>
        <p:spPr>
          <a:xfrm>
            <a:off x="1158750" y="854900"/>
            <a:ext cx="6826500" cy="3177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