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35" r:id="rId2"/>
    <p:sldId id="736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37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0">
          <p15:clr>
            <a:srgbClr val="A4A3A4"/>
          </p15:clr>
        </p15:guide>
        <p15:guide id="2" pos="311">
          <p15:clr>
            <a:srgbClr val="A4A3A4"/>
          </p15:clr>
        </p15:guide>
        <p15:guide id="3" pos="55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1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9D"/>
    <a:srgbClr val="000000"/>
    <a:srgbClr val="DA2A22"/>
    <a:srgbClr val="15994D"/>
    <a:srgbClr val="342275"/>
    <a:srgbClr val="E67A1C"/>
    <a:srgbClr val="E57717"/>
    <a:srgbClr val="5891D6"/>
    <a:srgbClr val="72A2DC"/>
    <a:srgbClr val="EE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5119" autoAdjust="0"/>
  </p:normalViewPr>
  <p:slideViewPr>
    <p:cSldViewPr snapToGrid="0" showGuides="1">
      <p:cViewPr varScale="1">
        <p:scale>
          <a:sx n="71" d="100"/>
          <a:sy n="71" d="100"/>
        </p:scale>
        <p:origin x="2550" y="54"/>
      </p:cViewPr>
      <p:guideLst>
        <p:guide orient="horz" pos="570"/>
        <p:guide pos="311"/>
        <p:guide pos="55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6" y="-120"/>
      </p:cViewPr>
      <p:guideLst>
        <p:guide orient="horz" pos="3211"/>
        <p:guide pos="218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  <a:t>2019/7/26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10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11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06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47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0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1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13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79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18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84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19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9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20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3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21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2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22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22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2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3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25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9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3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4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9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5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6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6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0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7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6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8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6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  <a:t>9</a:t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3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2153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586343" y="6511210"/>
            <a:ext cx="1008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Logisim </a:t>
            </a:r>
            <a:r>
              <a:rPr lang="zh-CN" altLang="en-US" sz="80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800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3759" y="6511210"/>
            <a:ext cx="1412240" cy="21399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800" b="1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同济大学电子与信息工程学院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5"/>
          <a:stretch>
            <a:fillRect/>
          </a:stretch>
        </p:blipFill>
        <p:spPr>
          <a:xfrm>
            <a:off x="8041082" y="247834"/>
            <a:ext cx="865985" cy="86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-6324600" y="609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081213" y="2679700"/>
            <a:ext cx="55022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21.jpg@01D1D5DF.62E73D4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23.jpg@01D1D5DF.62E73D4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cid:image025.jpg@01D1D5DF.62E73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cid:image028.jpg@01D1D5DF.62E73D4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cid:image031.jpg@01D1D5DF.62E73D4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cid:image033.jpg@01D1D5DF.62E73D4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34.jpg@01D1D5DF.62E73D4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cid:image036.jpg@01D1D5DF.62E73D4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cid:image038.jpg@01D1D5DF.62E73D4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39.jpg@01D1D5DF.62E73D4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22.jpg@01D1D5DF.62E73D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15384" b="513"/>
          <a:stretch>
            <a:fillRect/>
          </a:stretch>
        </p:blipFill>
        <p:spPr bwMode="auto">
          <a:xfrm>
            <a:off x="0" y="1"/>
            <a:ext cx="9143999" cy="47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任意多边形 14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8" name="标题 3"/>
          <p:cNvSpPr>
            <a:spLocks noGrp="1"/>
          </p:cNvSpPr>
          <p:nvPr>
            <p:ph type="title" idx="4294967295"/>
          </p:nvPr>
        </p:nvSpPr>
        <p:spPr>
          <a:xfrm>
            <a:off x="503238" y="5272088"/>
            <a:ext cx="51355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4619D"/>
                </a:solidFill>
              </a:rPr>
              <a:t>第二章  </a:t>
            </a:r>
            <a:r>
              <a:rPr lang="en-US" altLang="zh-CN" sz="3200" dirty="0">
                <a:solidFill>
                  <a:srgbClr val="04619D"/>
                </a:solidFill>
              </a:rPr>
              <a:t>L</a:t>
            </a:r>
            <a:r>
              <a:rPr lang="en-US" altLang="zh-CN" sz="3200" dirty="0" smtClean="0">
                <a:solidFill>
                  <a:srgbClr val="04619D"/>
                </a:solidFill>
              </a:rPr>
              <a:t>ogisim </a:t>
            </a:r>
            <a:r>
              <a:rPr lang="zh-CN" altLang="en-US" sz="3200" dirty="0" smtClean="0">
                <a:solidFill>
                  <a:srgbClr val="04619D"/>
                </a:solidFill>
              </a:rPr>
              <a:t>基础知识</a:t>
            </a:r>
            <a:endParaRPr sz="3200" dirty="0">
              <a:solidFill>
                <a:srgbClr val="04619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5"/>
          <a:stretch>
            <a:fillRect/>
          </a:stretch>
        </p:blipFill>
        <p:spPr>
          <a:xfrm>
            <a:off x="7513630" y="5143321"/>
            <a:ext cx="1456200" cy="146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19525" y="2285797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34" y="2635421"/>
            <a:ext cx="7271316" cy="26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06078" y="2299245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44" y="2635421"/>
            <a:ext cx="7704706" cy="32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19525" y="2312692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1" y="2641027"/>
            <a:ext cx="7669779" cy="25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79184" y="2268748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1" y="2658055"/>
            <a:ext cx="7580879" cy="22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98245" y="2271283"/>
            <a:ext cx="7247255" cy="2844177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在该菜单下，我们主要介绍库（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），所涉及的库的功能有以下两项：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Libraries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一般可加载三种类型的库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内置库（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Built-in libraries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 libraries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 libraries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卸载库（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Unload Libraries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2.1.2 </a:t>
            </a:r>
            <a:r>
              <a:rPr lang="zh-CN" altLang="en-US" b="1" dirty="0" smtClean="0"/>
              <a:t>项目菜单（</a:t>
            </a:r>
            <a:r>
              <a:rPr lang="en-US" altLang="zh-CN" b="1" dirty="0" smtClean="0"/>
              <a:t>Project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567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3122" y="1663559"/>
            <a:ext cx="7247255" cy="961289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通过仿真菜单中的功能对设计电路进行逻辑仿真，有以下相关功能：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2.1.3 </a:t>
            </a:r>
            <a:r>
              <a:rPr lang="zh-CN" altLang="en-US" b="1" dirty="0" smtClean="0"/>
              <a:t>仿真菜单（</a:t>
            </a:r>
            <a:r>
              <a:rPr lang="en-US" altLang="zh-CN" b="1" dirty="0" smtClean="0"/>
              <a:t>Simulate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5" name="TextBox 2"/>
          <p:cNvSpPr txBox="1"/>
          <p:nvPr/>
        </p:nvSpPr>
        <p:spPr>
          <a:xfrm>
            <a:off x="853121" y="2553141"/>
            <a:ext cx="7247255" cy="2862322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仿真功能（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Enabled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重置仿真功能（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 Simulation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步仿真（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Simulation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Out To 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 In To State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次时钟计时单元（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 Once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启用多个时钟计时单元（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Ticks Enable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时钟计时频率（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Tick Frequency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5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3140" y="2449116"/>
            <a:ext cx="7247255" cy="1384995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本节主要介绍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ogisim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使用方法。通过一个实例的电路搭建，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来掌握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Logisim </a:t>
            </a:r>
            <a:r>
              <a:rPr lang="zh-CN" altLang="en-US" b="1" dirty="0" smtClean="0"/>
              <a:t>使用入门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444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2.2.1 </a:t>
            </a:r>
            <a:r>
              <a:rPr lang="zh-CN" altLang="en-US" b="1" dirty="0" smtClean="0"/>
              <a:t>准备工作</a:t>
            </a:r>
            <a:endParaRPr lang="en-US" altLang="zh-CN" b="1" dirty="0"/>
          </a:p>
        </p:txBody>
      </p:sp>
      <p:pic>
        <p:nvPicPr>
          <p:cNvPr id="5" name="Picture 21" descr="http://www.cburch.com/logisim/docs/2.7/en/img-guide/tutorial-shot-blank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928812"/>
            <a:ext cx="4435475" cy="320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05362" y="5316604"/>
            <a:ext cx="313690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Logisim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初始窗口界面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" y="2432534"/>
            <a:ext cx="3622675" cy="305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时会看到如图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的一个窗口界面。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由于各人使用版本不同，某些细节上可能存在一些差异。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2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2.2.2 </a:t>
            </a:r>
            <a:r>
              <a:rPr lang="zh-CN" altLang="en-US" b="1" dirty="0" smtClean="0"/>
              <a:t>添加门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54650" y="4434358"/>
            <a:ext cx="313690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示例电路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900" y="3070197"/>
            <a:ext cx="3622675" cy="305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我们将会在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中构建出图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所示的电路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9" descr="http://www.cburch.com/logisim/docs/2.7/en/img-guide/tutorial-xor-circ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2" y="2748366"/>
            <a:ext cx="3136900" cy="144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4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2.2.2 </a:t>
            </a:r>
            <a:r>
              <a:rPr lang="zh-CN" altLang="en-US" b="1" dirty="0" smtClean="0"/>
              <a:t>添加门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679950" y="5256487"/>
            <a:ext cx="3765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中添加组件与门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2062095"/>
            <a:ext cx="3622675" cy="305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添加两个与门，要注意为左边留下足够空间。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点击工具栏上的与门（     ，工具栏中倒数第二个）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在编辑区对需要放置与门的位置单机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7" descr="http://www.cburch.com/logisim/docs/2.7/en/img-guide/tutorial-shot-ands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816100"/>
            <a:ext cx="4371975" cy="33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://www.cburch.com/logisim/docs/2.7/en/icons/andGate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12" y="3116050"/>
            <a:ext cx="359410" cy="30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-1" y="0"/>
            <a:ext cx="4368801" cy="68580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270707" y="-1270708"/>
            <a:ext cx="1827382" cy="4368800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371901" y="3861106"/>
            <a:ext cx="1624987" cy="4368801"/>
          </a:xfrm>
          <a:prstGeom prst="rect">
            <a:avLst/>
          </a:pr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0" y="1070223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10084" r="295" b="10084"/>
          <a:stretch>
            <a:fillRect/>
          </a:stretch>
        </p:blipFill>
        <p:spPr bwMode="auto">
          <a:xfrm>
            <a:off x="0" y="2120900"/>
            <a:ext cx="4592057" cy="28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任意多边形 38"/>
          <p:cNvSpPr/>
          <p:nvPr/>
        </p:nvSpPr>
        <p:spPr>
          <a:xfrm rot="16200000">
            <a:off x="67870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6200000">
            <a:off x="2269997" y="-16039"/>
            <a:ext cx="6868891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flip="none" rotWithShape="1">
            <a:gsLst>
              <a:gs pos="25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5400"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9404" y="4258152"/>
            <a:ext cx="316801" cy="316801"/>
          </a:xfrm>
          <a:prstGeom prst="rect">
            <a:avLst/>
          </a:prstGeom>
          <a:solidFill>
            <a:srgbClr val="046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09" y="4262664"/>
            <a:ext cx="234551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 smtClean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Logisim </a:t>
            </a:r>
            <a:r>
              <a:rPr lang="zh-CN" altLang="en-US" sz="1400" b="1" dirty="0" smtClean="0">
                <a:solidFill>
                  <a:srgbClr val="0461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基本功能介绍</a:t>
            </a:r>
            <a:endParaRPr lang="zh-CN" altLang="en-US" sz="1400" b="1" dirty="0">
              <a:solidFill>
                <a:srgbClr val="0461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9404" y="469170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2209" y="4696217"/>
            <a:ext cx="198644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Logisim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使用入门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00376" y="3230751"/>
            <a:ext cx="255069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pc="67" dirty="0" smtClean="0">
                <a:ln w="11430">
                  <a:noFill/>
                </a:ln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pc="67" dirty="0" smtClean="0">
                <a:ln w="11430">
                  <a:noFill/>
                </a:ln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CONTENT</a:t>
            </a:r>
            <a:endParaRPr lang="en-US" altLang="zh-CN" spc="67" dirty="0">
              <a:ln w="11430">
                <a:noFill/>
              </a:ln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3" y="679899"/>
            <a:ext cx="2833688" cy="854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2.2.2 </a:t>
            </a:r>
            <a:r>
              <a:rPr lang="zh-CN" altLang="en-US" b="1" dirty="0" smtClean="0"/>
              <a:t>添加门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10075" y="5219698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中添加组件或门和非门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250" y="2384081"/>
            <a:ext cx="3622675" cy="305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添加其他的门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点击或门（     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）将其放在需要的位置上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点击非门（      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）将其放置在画布上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4" descr="http://www.cburch.com/logisim/docs/2.7/en/img-guide/tutorial-shot-gates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828800"/>
            <a:ext cx="4362450" cy="328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http://www.cburch.com/logisim/docs/2.7/en/icons/orGate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4" y="3080786"/>
            <a:ext cx="380805" cy="31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://www.cburch.com/logisim/docs/2.7/en/icons/notGate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6" y="3742652"/>
            <a:ext cx="419100" cy="34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8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2.2.2 </a:t>
            </a:r>
            <a:r>
              <a:rPr lang="zh-CN" altLang="en-US" b="1" dirty="0" smtClean="0"/>
              <a:t>添加门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219575" y="5256487"/>
            <a:ext cx="422592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中添加组件输入和输出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2062095"/>
            <a:ext cx="3622675" cy="3056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把两个输入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以及输出添加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点击工具栏上的输入（     ，工具栏中第四个）将其放置在画布上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点击工具栏上的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输出（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，工具栏中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）将其放置在画布上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1" descr="http://www.cburch.com/logisim/docs/2.7/en/img-guide/tutorial-shot-comps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1632902"/>
            <a:ext cx="4225924" cy="348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387" y="3043997"/>
            <a:ext cx="376742" cy="376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388" y="4004133"/>
            <a:ext cx="434740" cy="3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2.2.3 </a:t>
            </a:r>
            <a:r>
              <a:rPr lang="zh-CN" altLang="en-US" b="1" dirty="0" smtClean="0"/>
              <a:t>添加连线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870450" y="5110725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中添加连线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1822145"/>
            <a:ext cx="3622675" cy="4193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点击编辑工具     ，就可以开始连线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光标指向线路上的一个点时，一个绿色小圈会显示在那里，此时拖动鼠标左键，将线拖动到需要的位置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中的连线十分智能，出现如图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线路交叉情况时，会自动画一个圈表示连接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 descr="http://www.cburch.com/logisim/docs/2.7/en/img-guide/tutorial-shot-wire1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52" y="1632466"/>
            <a:ext cx="4440873" cy="340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759" y="1822145"/>
            <a:ext cx="315056" cy="2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2.2.3 </a:t>
            </a:r>
            <a:r>
              <a:rPr lang="zh-CN" altLang="en-US" b="1" dirty="0" smtClean="0"/>
              <a:t>添加连线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997450" y="5406205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连线完成状态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1822145"/>
            <a:ext cx="3622675" cy="4193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中连线不同的颜色代表不同的意义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蓝色表示在该点的值未知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灰色表示连线没有连接到任何东西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电路完成之后，除了或门连接的引脚依旧是蓝色，其他任何连线都不应时蓝色或灰色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 descr="http://www.cburch.com/logisim/docs/2.7/en/img-guide/tutorial-shot-wires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544308"/>
            <a:ext cx="4512310" cy="3744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7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2.2.4 </a:t>
            </a:r>
            <a:r>
              <a:rPr lang="zh-CN" altLang="en-US" b="1" dirty="0" smtClean="0"/>
              <a:t>增加文本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616450" y="5495105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2.10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中增加文本描述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0" y="1836213"/>
            <a:ext cx="3622675" cy="4193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添加文本到电路中对实际工作没有影响，但向他人描述电路时就会有很大作用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选择文字工具     ，点击任意一个位置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输入文本描述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5" descr="http://www.cburch.com/logisim/docs/2.7/en/img-guide/tutorial-shot-all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499235"/>
            <a:ext cx="4187825" cy="399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287" y="3116117"/>
            <a:ext cx="40010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2.2.5 </a:t>
            </a:r>
            <a:r>
              <a:rPr lang="zh-CN" altLang="en-US" b="1" dirty="0" smtClean="0"/>
              <a:t>测试电路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502150" y="5495105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中增加文本描述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951" y="1847545"/>
            <a:ext cx="3622675" cy="4193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电路完成时，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会自动完成测试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，输入引脚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y:0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，输出引脚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也可以尝试输入的另一组合。选择戳工具    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通过点击     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戳输入，它的值就会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输入引脚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y:1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输出引脚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 descr="http://www.cburch.com/logisim/docs/2.7/en/img-guide/tutorial-shot-test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6" y="1737940"/>
            <a:ext cx="4479924" cy="375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023" y="3586802"/>
            <a:ext cx="264174" cy="2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2.2.5 </a:t>
            </a:r>
            <a:r>
              <a:rPr lang="zh-CN" altLang="en-US" b="1" dirty="0" smtClean="0"/>
              <a:t>测试电路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972050" y="4834705"/>
            <a:ext cx="427355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输入输出对应表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050" y="2737865"/>
            <a:ext cx="3622675" cy="4193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通过不同的输入输出组合，和图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进行一一比较，就可以对电路图进行验证。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以上就是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最基础的用法。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" descr="http://www.cburch.com/logisim/docs/2.7/en/img-guide/tutorial-xor-table.png"/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60" y="2358338"/>
            <a:ext cx="2656840" cy="226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7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15384" b="513"/>
          <a:stretch>
            <a:fillRect/>
          </a:stretch>
        </p:blipFill>
        <p:spPr bwMode="auto">
          <a:xfrm>
            <a:off x="0" y="1"/>
            <a:ext cx="9143999" cy="47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任意多边形 13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88842" y="5305300"/>
            <a:ext cx="222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3600" b="1" smtClean="0">
                <a:solidFill>
                  <a:srgbClr val="04619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谢谢聆听</a:t>
            </a:r>
            <a:endParaRPr lang="en-US" altLang="zh-CN" sz="3600" b="1" dirty="0" smtClean="0">
              <a:solidFill>
                <a:srgbClr val="04619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5"/>
          <a:stretch>
            <a:fillRect/>
          </a:stretch>
        </p:blipFill>
        <p:spPr>
          <a:xfrm>
            <a:off x="352949" y="5516842"/>
            <a:ext cx="865985" cy="86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3440" y="1776730"/>
            <a:ext cx="7247255" cy="3416320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是用于设计和模拟逻辑电路的一种教育工具。它可以将一些电路组合成更大的电路，也可以通过使用简单的鼠标拖动来画出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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提供的主要功能是设计和仿真数字电路。下面我们将对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提供的主要仿真工具进行简要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Logisim </a:t>
            </a:r>
            <a:r>
              <a:rPr lang="zh-CN" altLang="en-US" b="1" dirty="0" smtClean="0"/>
              <a:t>基本功能介绍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Logisim </a:t>
            </a:r>
            <a:r>
              <a:rPr lang="zh-CN" altLang="en-US" b="1" dirty="0" smtClean="0"/>
              <a:t>基本功能介绍</a:t>
            </a:r>
            <a:endParaRPr lang="en-US" altLang="zh-CN" b="1" dirty="0"/>
          </a:p>
        </p:txBody>
      </p:sp>
      <p:pic>
        <p:nvPicPr>
          <p:cNvPr id="5" name="Picture 20" descr="http://www.cburch.com/logisim/docs/2.7/en/img-guide/tutorial-shot-labeled.png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896035"/>
            <a:ext cx="3765550" cy="322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59774" y="5195003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Logisim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300" y="2196803"/>
            <a:ext cx="4203700" cy="353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中可以看到，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菜单栏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menu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toolbar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explorer pane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属性表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 table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画布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algn="l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2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19725" y="5495991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浏览窗口预览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0" y="2193991"/>
            <a:ext cx="4225925" cy="353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把工具组成一些库，这些库以文件夹的形式在预览窗口中显示。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设计者需要访问一个库的组件时，只需在相应文件夹中找到并选择即可，如图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http://www.cburch.com/logisim/docs/2.7/en/img-guide/attrlib-nand-selec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680276"/>
            <a:ext cx="4003675" cy="3701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57350" y="2488332"/>
            <a:ext cx="7486650" cy="353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当创建一个项目时，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会自动包括多个库：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布线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Wiring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）：直接与连线交互的组件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门组件（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）：完成简单逻辑功能的组件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复用相关组件（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Plexers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）：较复杂的组合部件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算术相关组件（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Arithmetic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）：执行算术相关的组件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）：记忆数据的组件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输入输出组件（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）：与用户交互的组件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0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7" y="2635421"/>
            <a:ext cx="7533253" cy="325762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846419" y="2299245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布线组件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6" name="图片 450" descr="http://www.cburch.com/logisim/docs/2.7/en/icons/splitt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图片 252" descr="http://www.cburch.com/logisim/docs/2.7/en/icons/pinInpu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图片 451" descr="http://www.cburch.com/logisim/docs/2.7/en/icons/prob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图片 452" descr="http://www.cburch.com/logisim/docs/2.7/en/icons/tunne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图片 453" descr="http://www.cburch.com/logisim/docs/2.7/en/icons/pullshap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图片 454" descr="http://www.cburch.com/logisim/docs/2.7/en/icons/clock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图片 455" descr="http://www.cburch.com/logisim/docs/2.7/en/icons/constant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图片 456" descr="http://www.cburch.com/logisim/docs/2.7/en/icons/power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457" descr="http://www.cburch.com/logisim/docs/2.7/en/icons/ground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458" descr="http://www.cburch.com/logisim/docs/2.7/en/icons/trans0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459" descr="http://www.cburch.com/logisim/docs/2.7/en/icons/transmis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60" descr="http://www.cburch.com/logisim/docs/2.7/en/icons/extender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19525" y="2272351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2635421"/>
            <a:ext cx="6965950" cy="34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2.1.1 </a:t>
            </a:r>
            <a:r>
              <a:rPr lang="zh-CN" altLang="en-US" b="1" dirty="0" smtClean="0"/>
              <a:t>浏览窗口（</a:t>
            </a:r>
            <a:r>
              <a:rPr lang="en-US" altLang="zh-CN" b="1" dirty="0" smtClean="0"/>
              <a:t>explorer pane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846419" y="2321165"/>
            <a:ext cx="35814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任务器组件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635421"/>
            <a:ext cx="7819006" cy="16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1041</Words>
  <Application>Microsoft Office PowerPoint</Application>
  <PresentationFormat>全屏显示(4:3)</PresentationFormat>
  <Paragraphs>149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Wingdings</vt:lpstr>
      <vt:lpstr>默认设计模板</vt:lpstr>
      <vt:lpstr>第二章  Logisim 基础知识</vt:lpstr>
      <vt:lpstr>PowerPoint 演示文稿</vt:lpstr>
      <vt:lpstr>2.1 Logisim 基本功能介绍</vt:lpstr>
      <vt:lpstr>2.1 Logisim 基本功能介绍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2.1.1 浏览窗口（explorer pane）</vt:lpstr>
      <vt:lpstr>2.1.2 项目菜单（Project）</vt:lpstr>
      <vt:lpstr>2.1.3 仿真菜单（Simulate）</vt:lpstr>
      <vt:lpstr>2.2 Logisim 使用入门</vt:lpstr>
      <vt:lpstr>2.2.1 准备工作</vt:lpstr>
      <vt:lpstr>2.2.2 添加门</vt:lpstr>
      <vt:lpstr>2.2.2 添加门</vt:lpstr>
      <vt:lpstr>2.2.2 添加门</vt:lpstr>
      <vt:lpstr>2.2.2 添加门</vt:lpstr>
      <vt:lpstr>2.2.3 添加连线</vt:lpstr>
      <vt:lpstr>2.2.3 添加连线</vt:lpstr>
      <vt:lpstr>2.2.4 增加文本</vt:lpstr>
      <vt:lpstr>2.2.5 测试电路</vt:lpstr>
      <vt:lpstr>2.2.5 测试电路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logisim 基础知识</dc:title>
  <dc:creator>丁小虎</dc:creator>
  <cp:keywords/>
  <cp:lastModifiedBy>丁 小虎</cp:lastModifiedBy>
  <cp:revision>1725</cp:revision>
  <cp:lastPrinted>2113-01-01T00:00:00Z</cp:lastPrinted>
  <dcterms:created xsi:type="dcterms:W3CDTF">2113-01-01T00:00:00Z</dcterms:created>
  <dcterms:modified xsi:type="dcterms:W3CDTF">2019-07-26T05:46:04Z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