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131"/>
  </p:notesMasterIdLst>
  <p:handoutMasterIdLst>
    <p:handoutMasterId r:id="rId132"/>
  </p:handoutMasterIdLst>
  <p:sldIdLst>
    <p:sldId id="735" r:id="rId2"/>
    <p:sldId id="736" r:id="rId3"/>
    <p:sldId id="263" r:id="rId4"/>
    <p:sldId id="265" r:id="rId5"/>
    <p:sldId id="269" r:id="rId6"/>
    <p:sldId id="270" r:id="rId7"/>
    <p:sldId id="551" r:id="rId8"/>
    <p:sldId id="552" r:id="rId9"/>
    <p:sldId id="553" r:id="rId10"/>
    <p:sldId id="550" r:id="rId11"/>
    <p:sldId id="356" r:id="rId12"/>
    <p:sldId id="306" r:id="rId13"/>
    <p:sldId id="310" r:id="rId14"/>
    <p:sldId id="312" r:id="rId15"/>
    <p:sldId id="313" r:id="rId16"/>
    <p:sldId id="335" r:id="rId17"/>
    <p:sldId id="337" r:id="rId18"/>
    <p:sldId id="338" r:id="rId19"/>
    <p:sldId id="336" r:id="rId20"/>
    <p:sldId id="339" r:id="rId21"/>
    <p:sldId id="340" r:id="rId22"/>
    <p:sldId id="341" r:id="rId23"/>
    <p:sldId id="342" r:id="rId24"/>
    <p:sldId id="396" r:id="rId25"/>
    <p:sldId id="397" r:id="rId26"/>
    <p:sldId id="398" r:id="rId27"/>
    <p:sldId id="399" r:id="rId28"/>
    <p:sldId id="400" r:id="rId29"/>
    <p:sldId id="401" r:id="rId30"/>
    <p:sldId id="403" r:id="rId31"/>
    <p:sldId id="404" r:id="rId32"/>
    <p:sldId id="405" r:id="rId33"/>
    <p:sldId id="406" r:id="rId34"/>
    <p:sldId id="407" r:id="rId35"/>
    <p:sldId id="408" r:id="rId36"/>
    <p:sldId id="409" r:id="rId37"/>
    <p:sldId id="410" r:id="rId38"/>
    <p:sldId id="411" r:id="rId39"/>
    <p:sldId id="358" r:id="rId40"/>
    <p:sldId id="359" r:id="rId41"/>
    <p:sldId id="360" r:id="rId42"/>
    <p:sldId id="361" r:id="rId43"/>
    <p:sldId id="362" r:id="rId44"/>
    <p:sldId id="363" r:id="rId45"/>
    <p:sldId id="365" r:id="rId46"/>
    <p:sldId id="366" r:id="rId47"/>
    <p:sldId id="367" r:id="rId48"/>
    <p:sldId id="368" r:id="rId49"/>
    <p:sldId id="369" r:id="rId50"/>
    <p:sldId id="370" r:id="rId51"/>
    <p:sldId id="371" r:id="rId52"/>
    <p:sldId id="372" r:id="rId53"/>
    <p:sldId id="373" r:id="rId54"/>
    <p:sldId id="375" r:id="rId55"/>
    <p:sldId id="376" r:id="rId56"/>
    <p:sldId id="379" r:id="rId57"/>
    <p:sldId id="380" r:id="rId58"/>
    <p:sldId id="381" r:id="rId59"/>
    <p:sldId id="382" r:id="rId60"/>
    <p:sldId id="383" r:id="rId61"/>
    <p:sldId id="384" r:id="rId62"/>
    <p:sldId id="385" r:id="rId63"/>
    <p:sldId id="386" r:id="rId64"/>
    <p:sldId id="387" r:id="rId65"/>
    <p:sldId id="388" r:id="rId66"/>
    <p:sldId id="389" r:id="rId67"/>
    <p:sldId id="390" r:id="rId68"/>
    <p:sldId id="391" r:id="rId69"/>
    <p:sldId id="392" r:id="rId70"/>
    <p:sldId id="393" r:id="rId71"/>
    <p:sldId id="394" r:id="rId72"/>
    <p:sldId id="568" r:id="rId73"/>
    <p:sldId id="562" r:id="rId74"/>
    <p:sldId id="563" r:id="rId75"/>
    <p:sldId id="564" r:id="rId76"/>
    <p:sldId id="565" r:id="rId77"/>
    <p:sldId id="567" r:id="rId78"/>
    <p:sldId id="413" r:id="rId79"/>
    <p:sldId id="414" r:id="rId80"/>
    <p:sldId id="415" r:id="rId81"/>
    <p:sldId id="416" r:id="rId82"/>
    <p:sldId id="417" r:id="rId83"/>
    <p:sldId id="418" r:id="rId84"/>
    <p:sldId id="419" r:id="rId85"/>
    <p:sldId id="420" r:id="rId86"/>
    <p:sldId id="421" r:id="rId87"/>
    <p:sldId id="422" r:id="rId88"/>
    <p:sldId id="423" r:id="rId89"/>
    <p:sldId id="424" r:id="rId90"/>
    <p:sldId id="425" r:id="rId91"/>
    <p:sldId id="426" r:id="rId92"/>
    <p:sldId id="427" r:id="rId93"/>
    <p:sldId id="428" r:id="rId94"/>
    <p:sldId id="429" r:id="rId95"/>
    <p:sldId id="430" r:id="rId96"/>
    <p:sldId id="431" r:id="rId97"/>
    <p:sldId id="432" r:id="rId98"/>
    <p:sldId id="433" r:id="rId99"/>
    <p:sldId id="434" r:id="rId100"/>
    <p:sldId id="435" r:id="rId101"/>
    <p:sldId id="436" r:id="rId102"/>
    <p:sldId id="437" r:id="rId103"/>
    <p:sldId id="438" r:id="rId104"/>
    <p:sldId id="439" r:id="rId105"/>
    <p:sldId id="440" r:id="rId106"/>
    <p:sldId id="441" r:id="rId107"/>
    <p:sldId id="446" r:id="rId108"/>
    <p:sldId id="447" r:id="rId109"/>
    <p:sldId id="448" r:id="rId110"/>
    <p:sldId id="449" r:id="rId111"/>
    <p:sldId id="450" r:id="rId112"/>
    <p:sldId id="451" r:id="rId113"/>
    <p:sldId id="452" r:id="rId114"/>
    <p:sldId id="453" r:id="rId115"/>
    <p:sldId id="454" r:id="rId116"/>
    <p:sldId id="455" r:id="rId117"/>
    <p:sldId id="456" r:id="rId118"/>
    <p:sldId id="554" r:id="rId119"/>
    <p:sldId id="555" r:id="rId120"/>
    <p:sldId id="556" r:id="rId121"/>
    <p:sldId id="557" r:id="rId122"/>
    <p:sldId id="558" r:id="rId123"/>
    <p:sldId id="559" r:id="rId124"/>
    <p:sldId id="560" r:id="rId125"/>
    <p:sldId id="561" r:id="rId126"/>
    <p:sldId id="457" r:id="rId127"/>
    <p:sldId id="458" r:id="rId128"/>
    <p:sldId id="459" r:id="rId129"/>
    <p:sldId id="737" r:id="rId130"/>
  </p:sldIdLst>
  <p:sldSz cx="9144000" cy="6858000" type="screen4x3"/>
  <p:notesSz cx="7099300" cy="10234613"/>
  <p:defaultTextStyle>
    <a:defPPr>
      <a:defRPr lang="zh-CN"/>
    </a:defPPr>
    <a:lvl1pPr algn="l" rtl="0" fontAlgn="base">
      <a:spcBef>
        <a:spcPct val="0"/>
      </a:spcBef>
      <a:spcAft>
        <a:spcPct val="0"/>
      </a:spcAft>
      <a:defRPr sz="2400" kern="1200">
        <a:solidFill>
          <a:schemeClr val="tx2"/>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kern="1200">
        <a:solidFill>
          <a:schemeClr val="tx2"/>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400" kern="1200">
        <a:solidFill>
          <a:schemeClr val="tx2"/>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400" kern="1200">
        <a:solidFill>
          <a:schemeClr val="tx2"/>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400" kern="1200">
        <a:solidFill>
          <a:schemeClr val="tx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2"/>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570">
          <p15:clr>
            <a:srgbClr val="A4A3A4"/>
          </p15:clr>
        </p15:guide>
        <p15:guide id="2" pos="311">
          <p15:clr>
            <a:srgbClr val="A4A3A4"/>
          </p15:clr>
        </p15:guide>
        <p15:guide id="3" pos="5508">
          <p15:clr>
            <a:srgbClr val="A4A3A4"/>
          </p15:clr>
        </p15:guide>
      </p15:sldGuideLst>
    </p:ext>
    <p:ext uri="{2D200454-40CA-4A62-9FC3-DE9A4176ACB9}">
      <p15:notesGuideLst xmlns:p15="http://schemas.microsoft.com/office/powerpoint/2012/main">
        <p15:guide id="1" orient="horz" pos="3211">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619D"/>
    <a:srgbClr val="000000"/>
    <a:srgbClr val="DA2A22"/>
    <a:srgbClr val="15994D"/>
    <a:srgbClr val="342275"/>
    <a:srgbClr val="E67A1C"/>
    <a:srgbClr val="E57717"/>
    <a:srgbClr val="5891D6"/>
    <a:srgbClr val="72A2DC"/>
    <a:srgbClr val="EE9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38" autoAdjust="0"/>
    <p:restoredTop sz="95119" autoAdjust="0"/>
  </p:normalViewPr>
  <p:slideViewPr>
    <p:cSldViewPr snapToGrid="0" showGuides="1">
      <p:cViewPr varScale="1">
        <p:scale>
          <a:sx n="103" d="100"/>
          <a:sy n="103" d="100"/>
        </p:scale>
        <p:origin x="3336" y="72"/>
      </p:cViewPr>
      <p:guideLst>
        <p:guide orient="horz" pos="570"/>
        <p:guide pos="311"/>
        <p:guide pos="550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4" d="100"/>
          <a:sy n="74" d="100"/>
        </p:scale>
        <p:origin x="-4026" y="-120"/>
      </p:cViewPr>
      <p:guideLst>
        <p:guide orient="horz" pos="3211"/>
        <p:guide pos="2189"/>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13" Type="http://schemas.openxmlformats.org/officeDocument/2006/relationships/slide" Target="slides/slide18.xml"/><Relationship Id="rId18" Type="http://schemas.openxmlformats.org/officeDocument/2006/relationships/slide" Target="slides/slide25.xml"/><Relationship Id="rId26" Type="http://schemas.openxmlformats.org/officeDocument/2006/relationships/slide" Target="slides/slide48.xml"/><Relationship Id="rId39" Type="http://schemas.openxmlformats.org/officeDocument/2006/relationships/slide" Target="slides/slide63.xml"/><Relationship Id="rId21" Type="http://schemas.openxmlformats.org/officeDocument/2006/relationships/slide" Target="slides/slide43.xml"/><Relationship Id="rId34" Type="http://schemas.openxmlformats.org/officeDocument/2006/relationships/slide" Target="slides/slide58.xml"/><Relationship Id="rId42" Type="http://schemas.openxmlformats.org/officeDocument/2006/relationships/slide" Target="slides/slide66.xml"/><Relationship Id="rId47" Type="http://schemas.openxmlformats.org/officeDocument/2006/relationships/slide" Target="slides/slide72.xml"/><Relationship Id="rId50" Type="http://schemas.openxmlformats.org/officeDocument/2006/relationships/slide" Target="slides/slide76.xml"/><Relationship Id="rId55" Type="http://schemas.openxmlformats.org/officeDocument/2006/relationships/slide" Target="slides/slide81.xml"/><Relationship Id="rId7" Type="http://schemas.openxmlformats.org/officeDocument/2006/relationships/slide" Target="slides/slide9.xml"/><Relationship Id="rId12" Type="http://schemas.openxmlformats.org/officeDocument/2006/relationships/slide" Target="slides/slide16.xml"/><Relationship Id="rId17" Type="http://schemas.openxmlformats.org/officeDocument/2006/relationships/slide" Target="slides/slide23.xml"/><Relationship Id="rId25" Type="http://schemas.openxmlformats.org/officeDocument/2006/relationships/slide" Target="slides/slide47.xml"/><Relationship Id="rId33" Type="http://schemas.openxmlformats.org/officeDocument/2006/relationships/slide" Target="slides/slide57.xml"/><Relationship Id="rId38" Type="http://schemas.openxmlformats.org/officeDocument/2006/relationships/slide" Target="slides/slide62.xml"/><Relationship Id="rId46" Type="http://schemas.openxmlformats.org/officeDocument/2006/relationships/slide" Target="slides/slide71.xml"/><Relationship Id="rId59" Type="http://schemas.openxmlformats.org/officeDocument/2006/relationships/slide" Target="slides/slide98.xml"/><Relationship Id="rId2" Type="http://schemas.openxmlformats.org/officeDocument/2006/relationships/slide" Target="slides/slide4.xml"/><Relationship Id="rId16" Type="http://schemas.openxmlformats.org/officeDocument/2006/relationships/slide" Target="slides/slide22.xml"/><Relationship Id="rId20" Type="http://schemas.openxmlformats.org/officeDocument/2006/relationships/slide" Target="slides/slide41.xml"/><Relationship Id="rId29" Type="http://schemas.openxmlformats.org/officeDocument/2006/relationships/slide" Target="slides/slide53.xml"/><Relationship Id="rId41" Type="http://schemas.openxmlformats.org/officeDocument/2006/relationships/slide" Target="slides/slide65.xml"/><Relationship Id="rId54" Type="http://schemas.openxmlformats.org/officeDocument/2006/relationships/slide" Target="slides/slide80.xml"/><Relationship Id="rId1" Type="http://schemas.openxmlformats.org/officeDocument/2006/relationships/slide" Target="slides/slide3.xml"/><Relationship Id="rId6" Type="http://schemas.openxmlformats.org/officeDocument/2006/relationships/slide" Target="slides/slide8.xml"/><Relationship Id="rId11" Type="http://schemas.openxmlformats.org/officeDocument/2006/relationships/slide" Target="slides/slide15.xml"/><Relationship Id="rId24" Type="http://schemas.openxmlformats.org/officeDocument/2006/relationships/slide" Target="slides/slide46.xml"/><Relationship Id="rId32" Type="http://schemas.openxmlformats.org/officeDocument/2006/relationships/slide" Target="slides/slide56.xml"/><Relationship Id="rId37" Type="http://schemas.openxmlformats.org/officeDocument/2006/relationships/slide" Target="slides/slide61.xml"/><Relationship Id="rId40" Type="http://schemas.openxmlformats.org/officeDocument/2006/relationships/slide" Target="slides/slide64.xml"/><Relationship Id="rId45" Type="http://schemas.openxmlformats.org/officeDocument/2006/relationships/slide" Target="slides/slide69.xml"/><Relationship Id="rId53" Type="http://schemas.openxmlformats.org/officeDocument/2006/relationships/slide" Target="slides/slide79.xml"/><Relationship Id="rId58" Type="http://schemas.openxmlformats.org/officeDocument/2006/relationships/slide" Target="slides/slide89.xml"/><Relationship Id="rId5" Type="http://schemas.openxmlformats.org/officeDocument/2006/relationships/slide" Target="slides/slide7.xml"/><Relationship Id="rId15" Type="http://schemas.openxmlformats.org/officeDocument/2006/relationships/slide" Target="slides/slide20.xml"/><Relationship Id="rId23" Type="http://schemas.openxmlformats.org/officeDocument/2006/relationships/slide" Target="slides/slide45.xml"/><Relationship Id="rId28" Type="http://schemas.openxmlformats.org/officeDocument/2006/relationships/slide" Target="slides/slide50.xml"/><Relationship Id="rId36" Type="http://schemas.openxmlformats.org/officeDocument/2006/relationships/slide" Target="slides/slide60.xml"/><Relationship Id="rId49" Type="http://schemas.openxmlformats.org/officeDocument/2006/relationships/slide" Target="slides/slide75.xml"/><Relationship Id="rId57" Type="http://schemas.openxmlformats.org/officeDocument/2006/relationships/slide" Target="slides/slide88.xml"/><Relationship Id="rId10" Type="http://schemas.openxmlformats.org/officeDocument/2006/relationships/slide" Target="slides/slide13.xml"/><Relationship Id="rId19" Type="http://schemas.openxmlformats.org/officeDocument/2006/relationships/slide" Target="slides/slide39.xml"/><Relationship Id="rId31" Type="http://schemas.openxmlformats.org/officeDocument/2006/relationships/slide" Target="slides/slide55.xml"/><Relationship Id="rId44" Type="http://schemas.openxmlformats.org/officeDocument/2006/relationships/slide" Target="slides/slide68.xml"/><Relationship Id="rId52" Type="http://schemas.openxmlformats.org/officeDocument/2006/relationships/slide" Target="slides/slide78.xml"/><Relationship Id="rId60" Type="http://schemas.openxmlformats.org/officeDocument/2006/relationships/slide" Target="slides/slide100.xml"/><Relationship Id="rId4" Type="http://schemas.openxmlformats.org/officeDocument/2006/relationships/slide" Target="slides/slide6.xml"/><Relationship Id="rId9" Type="http://schemas.openxmlformats.org/officeDocument/2006/relationships/slide" Target="slides/slide12.xml"/><Relationship Id="rId14" Type="http://schemas.openxmlformats.org/officeDocument/2006/relationships/slide" Target="slides/slide19.xml"/><Relationship Id="rId22" Type="http://schemas.openxmlformats.org/officeDocument/2006/relationships/slide" Target="slides/slide44.xml"/><Relationship Id="rId27" Type="http://schemas.openxmlformats.org/officeDocument/2006/relationships/slide" Target="slides/slide49.xml"/><Relationship Id="rId30" Type="http://schemas.openxmlformats.org/officeDocument/2006/relationships/slide" Target="slides/slide54.xml"/><Relationship Id="rId35" Type="http://schemas.openxmlformats.org/officeDocument/2006/relationships/slide" Target="slides/slide59.xml"/><Relationship Id="rId43" Type="http://schemas.openxmlformats.org/officeDocument/2006/relationships/slide" Target="slides/slide67.xml"/><Relationship Id="rId48" Type="http://schemas.openxmlformats.org/officeDocument/2006/relationships/slide" Target="slides/slide73.xml"/><Relationship Id="rId56" Type="http://schemas.openxmlformats.org/officeDocument/2006/relationships/slide" Target="slides/slide86.xml"/><Relationship Id="rId8" Type="http://schemas.openxmlformats.org/officeDocument/2006/relationships/slide" Target="slides/slide10.xml"/><Relationship Id="rId51" Type="http://schemas.openxmlformats.org/officeDocument/2006/relationships/slide" Target="slides/slide77.xml"/><Relationship Id="rId3"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image" Target="../media/image2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dirty="0">
                <a:latin typeface="Arial" panose="020B0604020202020204" pitchFamily="34" charset="0"/>
                <a:ea typeface="微软雅黑" panose="020B0503020204020204" pitchFamily="34"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smtClean="0">
                <a:latin typeface="Arial" panose="020B0604020202020204" pitchFamily="34" charset="0"/>
                <a:ea typeface="微软雅黑" panose="020B0503020204020204" pitchFamily="34" charset="-122"/>
              </a:defRPr>
            </a:lvl1pPr>
          </a:lstStyle>
          <a:p>
            <a:pPr>
              <a:defRPr/>
            </a:pPr>
            <a:fld id="{83A91915-E571-4570-80B3-E65B02A79A95}" type="datetimeFigureOut">
              <a:rPr lang="zh-CN" altLang="en-US"/>
              <a:t>2019/7/26</a:t>
            </a:fld>
            <a:endParaRPr lang="zh-CN" altLang="en-US" dirty="0"/>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dirty="0">
                <a:latin typeface="Arial" panose="020B0604020202020204" pitchFamily="34" charset="0"/>
                <a:ea typeface="微软雅黑" panose="020B0503020204020204" pitchFamily="34"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lstStyle>
            <a:lvl1pPr algn="r">
              <a:defRPr sz="1300">
                <a:ea typeface="微软雅黑" panose="020B0503020204020204" pitchFamily="34" charset="-122"/>
              </a:defRPr>
            </a:lvl1pPr>
          </a:lstStyle>
          <a:p>
            <a:fld id="{E0BB458E-555F-42C7-BDA8-CA9357AC47B4}" type="slidenum">
              <a:rPr lang="zh-CN" altLang="en-US"/>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a:defRPr sz="1300" dirty="0">
                <a:solidFill>
                  <a:schemeClr val="tx1"/>
                </a:solidFill>
                <a:latin typeface="Arial" panose="020B0604020202020204" pitchFamily="34" charset="0"/>
                <a:ea typeface="微软雅黑" panose="020B0503020204020204" pitchFamily="34" charset="-122"/>
              </a:defRPr>
            </a:lvl1pPr>
          </a:lstStyle>
          <a:p>
            <a:pPr>
              <a:defRPr/>
            </a:pPr>
            <a:endParaRPr lang="en-US" altLang="zh-CN"/>
          </a:p>
        </p:txBody>
      </p:sp>
      <p:sp>
        <p:nvSpPr>
          <p:cNvPr id="10243"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a:defRPr sz="1300" dirty="0">
                <a:solidFill>
                  <a:schemeClr val="tx1"/>
                </a:solidFill>
                <a:latin typeface="Arial" panose="020B0604020202020204" pitchFamily="34" charset="0"/>
                <a:ea typeface="微软雅黑" panose="020B0503020204020204" pitchFamily="34" charset="-122"/>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10246"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a:defRPr sz="1300" dirty="0">
                <a:solidFill>
                  <a:schemeClr val="tx1"/>
                </a:solidFill>
                <a:latin typeface="Arial" panose="020B0604020202020204" pitchFamily="34" charset="0"/>
                <a:ea typeface="微软雅黑" panose="020B0503020204020204" pitchFamily="34" charset="-122"/>
              </a:defRPr>
            </a:lvl1pPr>
          </a:lstStyle>
          <a:p>
            <a:pPr>
              <a:defRPr/>
            </a:pPr>
            <a:endParaRPr lang="en-US" altLang="zh-CN"/>
          </a:p>
        </p:txBody>
      </p:sp>
      <p:sp>
        <p:nvSpPr>
          <p:cNvPr id="10247"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a:defRPr sz="1300">
                <a:solidFill>
                  <a:schemeClr val="tx1"/>
                </a:solidFill>
                <a:ea typeface="微软雅黑" panose="020B0503020204020204" pitchFamily="34" charset="-122"/>
              </a:defRPr>
            </a:lvl1pPr>
          </a:lstStyle>
          <a:p>
            <a:fld id="{0B48A77E-79FB-4BFF-B1F0-CFD29F30865E}"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48A77E-79FB-4BFF-B1F0-CFD29F30865E}" type="slidenum">
              <a:rPr lang="en-US" altLang="zh-CN" smtClean="0"/>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A805B5D0-B72B-4FB3-80D1-8082F29849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备注占位符 2">
            <a:extLst>
              <a:ext uri="{FF2B5EF4-FFF2-40B4-BE49-F238E27FC236}">
                <a16:creationId xmlns:a16="http://schemas.microsoft.com/office/drawing/2014/main" id="{77180954-0251-4FE2-941B-BF038470E6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O2</a:t>
            </a:r>
            <a:r>
              <a:rPr lang="zh-CN" altLang="en-US"/>
              <a:t>驱动了另一个模块</a:t>
            </a:r>
            <a:r>
              <a:rPr lang="en-US" altLang="zh-CN"/>
              <a:t>u1</a:t>
            </a:r>
            <a:r>
              <a:rPr lang="zh-CN" altLang="en-US"/>
              <a:t>输出</a:t>
            </a:r>
          </a:p>
        </p:txBody>
      </p:sp>
      <p:sp>
        <p:nvSpPr>
          <p:cNvPr id="63492" name="灯片编号占位符 3">
            <a:extLst>
              <a:ext uri="{FF2B5EF4-FFF2-40B4-BE49-F238E27FC236}">
                <a16:creationId xmlns:a16="http://schemas.microsoft.com/office/drawing/2014/main" id="{613D8D3F-1808-47E2-86B6-5BF30C5EB7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CA7C423-A1B9-4913-9E2A-057C9C4820F4}" type="slidenum">
              <a:rPr lang="zh-CN" altLang="en-US" smtClean="0">
                <a:latin typeface="Times New Roman" panose="02020603050405020304" pitchFamily="18" charset="0"/>
              </a:rPr>
              <a:pPr>
                <a:spcBef>
                  <a:spcPct val="0"/>
                </a:spcBef>
              </a:pPr>
              <a:t>50</a:t>
            </a:fld>
            <a:endParaRPr lang="zh-CN" altLang="en-US">
              <a:latin typeface="Times New Roman" panose="02020603050405020304" pitchFamily="18" charset="0"/>
            </a:endParaRPr>
          </a:p>
        </p:txBody>
      </p:sp>
    </p:spTree>
    <p:extLst>
      <p:ext uri="{BB962C8B-B14F-4D97-AF65-F5344CB8AC3E}">
        <p14:creationId xmlns:p14="http://schemas.microsoft.com/office/powerpoint/2010/main" val="2994174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6F1B9A8C-F1C7-43C7-853C-E413E5EE5B5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a:extLst>
              <a:ext uri="{FF2B5EF4-FFF2-40B4-BE49-F238E27FC236}">
                <a16:creationId xmlns:a16="http://schemas.microsoft.com/office/drawing/2014/main" id="{47AEB9F1-1226-4D9E-B439-E878BE267B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Latch</a:t>
            </a:r>
            <a:r>
              <a:rPr lang="zh-CN" altLang="en-US"/>
              <a:t>：锁存器</a:t>
            </a:r>
          </a:p>
        </p:txBody>
      </p:sp>
      <p:sp>
        <p:nvSpPr>
          <p:cNvPr id="71684" name="灯片编号占位符 3">
            <a:extLst>
              <a:ext uri="{FF2B5EF4-FFF2-40B4-BE49-F238E27FC236}">
                <a16:creationId xmlns:a16="http://schemas.microsoft.com/office/drawing/2014/main" id="{F7593C8C-91B9-4E0E-A2DE-819CA9281BB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C9093E0-7650-4C98-AA72-BE5CA4DE377E}" type="slidenum">
              <a:rPr lang="zh-CN" altLang="en-US" smtClean="0">
                <a:latin typeface="Times New Roman" panose="02020603050405020304" pitchFamily="18" charset="0"/>
              </a:rPr>
              <a:pPr>
                <a:spcBef>
                  <a:spcPct val="0"/>
                </a:spcBef>
              </a:pPr>
              <a:t>57</a:t>
            </a:fld>
            <a:endParaRPr lang="zh-CN" altLang="en-US">
              <a:latin typeface="Times New Roman" panose="02020603050405020304" pitchFamily="18" charset="0"/>
            </a:endParaRPr>
          </a:p>
        </p:txBody>
      </p:sp>
    </p:spTree>
    <p:extLst>
      <p:ext uri="{BB962C8B-B14F-4D97-AF65-F5344CB8AC3E}">
        <p14:creationId xmlns:p14="http://schemas.microsoft.com/office/powerpoint/2010/main" val="4212768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a:extLst>
              <a:ext uri="{FF2B5EF4-FFF2-40B4-BE49-F238E27FC236}">
                <a16:creationId xmlns:a16="http://schemas.microsoft.com/office/drawing/2014/main" id="{5B84A647-C86D-4FC9-AE39-615794CF3B8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备注占位符 2">
            <a:extLst>
              <a:ext uri="{FF2B5EF4-FFF2-40B4-BE49-F238E27FC236}">
                <a16:creationId xmlns:a16="http://schemas.microsoft.com/office/drawing/2014/main" id="{3321BC42-0575-47A8-AD04-53C030E8B81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ECL</a:t>
            </a:r>
            <a:r>
              <a:rPr lang="zh-CN" altLang="en-US"/>
              <a:t>（</a:t>
            </a:r>
            <a:r>
              <a:rPr lang="en-US" altLang="zh-CN"/>
              <a:t>Emitter Coupled Logic</a:t>
            </a:r>
            <a:r>
              <a:rPr lang="zh-CN" altLang="en-US"/>
              <a:t>）即发射极耦合逻辑电路，也称电流开关型逻辑电路</a:t>
            </a:r>
          </a:p>
        </p:txBody>
      </p:sp>
      <p:sp>
        <p:nvSpPr>
          <p:cNvPr id="82948" name="灯片编号占位符 3">
            <a:extLst>
              <a:ext uri="{FF2B5EF4-FFF2-40B4-BE49-F238E27FC236}">
                <a16:creationId xmlns:a16="http://schemas.microsoft.com/office/drawing/2014/main" id="{E962613B-C825-4299-BD25-A3640209D01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B652126-EA94-456C-A9BB-021E4C17FE2B}" type="slidenum">
              <a:rPr lang="zh-CN" altLang="en-US" sz="1200" smtClean="0"/>
              <a:pPr/>
              <a:t>67</a:t>
            </a:fld>
            <a:endParaRPr lang="zh-CN" altLang="en-US" sz="1200"/>
          </a:p>
        </p:txBody>
      </p:sp>
    </p:spTree>
    <p:extLst>
      <p:ext uri="{BB962C8B-B14F-4D97-AF65-F5344CB8AC3E}">
        <p14:creationId xmlns:p14="http://schemas.microsoft.com/office/powerpoint/2010/main" val="3950803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D30B4115-2804-4D29-A0DA-C76E6015047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a:extLst>
              <a:ext uri="{FF2B5EF4-FFF2-40B4-BE49-F238E27FC236}">
                <a16:creationId xmlns:a16="http://schemas.microsoft.com/office/drawing/2014/main" id="{156BB5EB-AF1C-4D0F-A13C-A92EFFE334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 Versus </a:t>
            </a:r>
            <a:r>
              <a:rPr lang="zh-CN" altLang="zh-CN"/>
              <a:t>交互式编译仿真器</a:t>
            </a:r>
            <a:r>
              <a:rPr lang="en-US" altLang="zh-CN"/>
              <a:t> Verilog-XL</a:t>
            </a:r>
            <a:r>
              <a:rPr lang="zh-CN" altLang="zh-CN"/>
              <a:t>是一个交互式仿真器，过程如下： 读入</a:t>
            </a:r>
            <a:r>
              <a:rPr lang="en-US" altLang="zh-CN"/>
              <a:t>Verilog</a:t>
            </a:r>
            <a:r>
              <a:rPr lang="zh-CN" altLang="zh-CN"/>
              <a:t>描述，进行语义语法检查，处理编译指导</a:t>
            </a:r>
            <a:r>
              <a:rPr lang="en-US" altLang="zh-CN"/>
              <a:t>(compiler directive) </a:t>
            </a:r>
            <a:r>
              <a:rPr lang="zh-CN" altLang="zh-CN"/>
              <a:t>在内存中将设计编译为中间格式，将所有模块和实例组装成层次结构</a:t>
            </a:r>
            <a:r>
              <a:rPr lang="en-US" altLang="zh-CN"/>
              <a:t>(</a:t>
            </a:r>
            <a:r>
              <a:rPr lang="zh-CN" altLang="zh-CN"/>
              <a:t>设计数据结构</a:t>
            </a:r>
            <a:r>
              <a:rPr lang="en-US" altLang="zh-CN"/>
              <a:t>)</a:t>
            </a:r>
            <a:r>
              <a:rPr lang="zh-CN" altLang="zh-CN"/>
              <a:t>。源代码中的每个元件都被重新表示并能在产生的数据结构找到。 决定仿真的时间精度，在内存中构造一个事件队列的时间数据结构</a:t>
            </a:r>
            <a:r>
              <a:rPr lang="en-US" altLang="zh-CN"/>
              <a:t>(</a:t>
            </a:r>
            <a:r>
              <a:rPr lang="zh-CN" altLang="zh-CN"/>
              <a:t>时轮</a:t>
            </a:r>
            <a:r>
              <a:rPr lang="en-US" altLang="zh-CN"/>
              <a:t>) </a:t>
            </a:r>
            <a:r>
              <a:rPr lang="zh-CN" altLang="zh-CN"/>
              <a:t>。 读入、调度并根据事件执行每一个语句</a:t>
            </a:r>
            <a:r>
              <a:rPr lang="en-US" altLang="zh-CN"/>
              <a:t> Versus </a:t>
            </a:r>
            <a:r>
              <a:rPr lang="zh-CN" altLang="zh-CN"/>
              <a:t>交互式编译仿真</a:t>
            </a:r>
            <a:r>
              <a:rPr lang="en-US" altLang="zh-CN"/>
              <a:t> Verilog-XL</a:t>
            </a:r>
            <a:r>
              <a:rPr lang="zh-CN" altLang="zh-CN"/>
              <a:t>仿真器是与</a:t>
            </a:r>
            <a:r>
              <a:rPr lang="en-US" altLang="zh-CN"/>
              <a:t>Verilog HDL</a:t>
            </a:r>
            <a:r>
              <a:rPr lang="zh-CN" altLang="zh-CN"/>
              <a:t>同时开发的，因此它成为</a:t>
            </a:r>
            <a:r>
              <a:rPr lang="en-US" altLang="zh-CN"/>
              <a:t>Verilog HDL</a:t>
            </a:r>
            <a:r>
              <a:rPr lang="zh-CN" altLang="zh-CN"/>
              <a:t>仿真器的事实上的标准。</a:t>
            </a:r>
            <a:r>
              <a:rPr lang="en-US" altLang="zh-CN"/>
              <a:t> Verilog-XL</a:t>
            </a:r>
            <a:r>
              <a:rPr lang="zh-CN" altLang="zh-CN"/>
              <a:t>采用了多种加速算法，对每种抽象级描述都能很好的仿真。这些加速算法包括</a:t>
            </a:r>
            <a:r>
              <a:rPr lang="en-US" altLang="zh-CN"/>
              <a:t>Turbo</a:t>
            </a:r>
            <a:r>
              <a:rPr lang="zh-CN" altLang="zh-CN"/>
              <a:t>算法，</a:t>
            </a:r>
            <a:r>
              <a:rPr lang="en-US" altLang="zh-CN"/>
              <a:t>XL</a:t>
            </a:r>
            <a:r>
              <a:rPr lang="zh-CN" altLang="zh-CN"/>
              <a:t>算法及</a:t>
            </a:r>
            <a:r>
              <a:rPr lang="en-US" altLang="zh-CN"/>
              <a:t>Switch-XL</a:t>
            </a:r>
            <a:r>
              <a:rPr lang="zh-CN" altLang="zh-CN"/>
              <a:t>算法。</a:t>
            </a:r>
            <a:endParaRPr lang="zh-CN" altLang="en-US"/>
          </a:p>
        </p:txBody>
      </p:sp>
      <p:sp>
        <p:nvSpPr>
          <p:cNvPr id="8196" name="灯片编号占位符 3">
            <a:extLst>
              <a:ext uri="{FF2B5EF4-FFF2-40B4-BE49-F238E27FC236}">
                <a16:creationId xmlns:a16="http://schemas.microsoft.com/office/drawing/2014/main" id="{7469CD0D-CBA7-483E-8F87-2E8E8B4E73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404687E-D5CE-4E8F-85B6-FDFEDE61B177}" type="slidenum">
              <a:rPr lang="zh-CN" altLang="en-US" sz="1200" smtClean="0"/>
              <a:pPr/>
              <a:t>4</a:t>
            </a:fld>
            <a:endParaRPr lang="zh-CN" altLang="en-US" sz="1200"/>
          </a:p>
        </p:txBody>
      </p:sp>
    </p:spTree>
    <p:extLst>
      <p:ext uri="{BB962C8B-B14F-4D97-AF65-F5344CB8AC3E}">
        <p14:creationId xmlns:p14="http://schemas.microsoft.com/office/powerpoint/2010/main" val="2197890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CF17D82F-FF48-4891-8FAD-4244257A837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a:extLst>
              <a:ext uri="{FF2B5EF4-FFF2-40B4-BE49-F238E27FC236}">
                <a16:creationId xmlns:a16="http://schemas.microsoft.com/office/drawing/2014/main" id="{2FF4208F-20C2-4E7B-88B1-3083030984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专用集成电路</a:t>
            </a:r>
            <a:r>
              <a:rPr lang="en-US" altLang="zh-CN"/>
              <a:t>(ASIC)</a:t>
            </a:r>
          </a:p>
          <a:p>
            <a:r>
              <a:rPr lang="en-US" altLang="zh-CN"/>
              <a:t>RTL</a:t>
            </a:r>
            <a:r>
              <a:rPr lang="zh-CN" altLang="en-US"/>
              <a:t>：</a:t>
            </a:r>
            <a:r>
              <a:rPr lang="en-US" altLang="zh-CN"/>
              <a:t>Register-Transfer Level</a:t>
            </a:r>
            <a:r>
              <a:rPr lang="zh-CN" altLang="en-US"/>
              <a:t>，寄存器转换级电路</a:t>
            </a:r>
            <a:endParaRPr lang="en-US" altLang="zh-CN"/>
          </a:p>
          <a:p>
            <a:r>
              <a:rPr lang="en-US" altLang="zh-CN"/>
              <a:t>FPGA</a:t>
            </a:r>
            <a:r>
              <a:rPr lang="zh-CN" altLang="en-US"/>
              <a:t>（</a:t>
            </a:r>
            <a:r>
              <a:rPr lang="en-US" altLang="zh-CN"/>
              <a:t>Field</a:t>
            </a:r>
            <a:r>
              <a:rPr lang="zh-CN" altLang="en-US"/>
              <a:t>－</a:t>
            </a:r>
            <a:r>
              <a:rPr lang="en-US" altLang="zh-CN"/>
              <a:t>Programmable Gate Array</a:t>
            </a:r>
            <a:r>
              <a:rPr lang="zh-CN" altLang="en-US"/>
              <a:t>），即现场可编程门阵列</a:t>
            </a:r>
          </a:p>
        </p:txBody>
      </p:sp>
      <p:sp>
        <p:nvSpPr>
          <p:cNvPr id="10244" name="灯片编号占位符 3">
            <a:extLst>
              <a:ext uri="{FF2B5EF4-FFF2-40B4-BE49-F238E27FC236}">
                <a16:creationId xmlns:a16="http://schemas.microsoft.com/office/drawing/2014/main" id="{918153E1-7B54-40B5-885F-CDBD6355F6A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81923D7-B01F-4774-B99B-E9F29E8A985E}" type="slidenum">
              <a:rPr lang="zh-CN" altLang="en-US" smtClean="0">
                <a:latin typeface="Times New Roman" panose="02020603050405020304" pitchFamily="18" charset="0"/>
              </a:rPr>
              <a:pPr>
                <a:spcBef>
                  <a:spcPct val="0"/>
                </a:spcBef>
              </a:pPr>
              <a:t>5</a:t>
            </a:fld>
            <a:endParaRPr lang="zh-CN" altLang="en-US">
              <a:latin typeface="Times New Roman" panose="02020603050405020304" pitchFamily="18" charset="0"/>
            </a:endParaRPr>
          </a:p>
        </p:txBody>
      </p:sp>
    </p:spTree>
    <p:extLst>
      <p:ext uri="{BB962C8B-B14F-4D97-AF65-F5344CB8AC3E}">
        <p14:creationId xmlns:p14="http://schemas.microsoft.com/office/powerpoint/2010/main" val="4018863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FB46E9DA-DFF3-4E27-A8B7-BFE39D6893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a:extLst>
              <a:ext uri="{FF2B5EF4-FFF2-40B4-BE49-F238E27FC236}">
                <a16:creationId xmlns:a16="http://schemas.microsoft.com/office/drawing/2014/main" id="{23FFE333-4361-4E85-A955-D87C07AEC53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2292" name="灯片编号占位符 3">
            <a:extLst>
              <a:ext uri="{FF2B5EF4-FFF2-40B4-BE49-F238E27FC236}">
                <a16:creationId xmlns:a16="http://schemas.microsoft.com/office/drawing/2014/main" id="{28A16EA8-4506-4544-8109-3F17FA06A7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B512481-CF37-44DF-83BE-ED5F4BA6323A}" type="slidenum">
              <a:rPr lang="zh-CN" altLang="en-US" smtClean="0">
                <a:latin typeface="Times New Roman" panose="02020603050405020304" pitchFamily="18" charset="0"/>
              </a:rPr>
              <a:pPr>
                <a:spcBef>
                  <a:spcPct val="0"/>
                </a:spcBef>
              </a:pPr>
              <a:t>6</a:t>
            </a:fld>
            <a:endParaRPr lang="zh-CN" altLang="en-US">
              <a:latin typeface="Times New Roman" panose="02020603050405020304" pitchFamily="18" charset="0"/>
            </a:endParaRPr>
          </a:p>
        </p:txBody>
      </p:sp>
    </p:spTree>
    <p:extLst>
      <p:ext uri="{BB962C8B-B14F-4D97-AF65-F5344CB8AC3E}">
        <p14:creationId xmlns:p14="http://schemas.microsoft.com/office/powerpoint/2010/main" val="4252801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B5C90E4C-C5E1-492E-89BA-659B93034B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a:extLst>
              <a:ext uri="{FF2B5EF4-FFF2-40B4-BE49-F238E27FC236}">
                <a16:creationId xmlns:a16="http://schemas.microsoft.com/office/drawing/2014/main" id="{706CB684-5432-4592-A890-3ACBB0DF938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5364" name="灯片编号占位符 3">
            <a:extLst>
              <a:ext uri="{FF2B5EF4-FFF2-40B4-BE49-F238E27FC236}">
                <a16:creationId xmlns:a16="http://schemas.microsoft.com/office/drawing/2014/main" id="{D4192C9A-26FF-4B12-9304-8CD67A8080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59E615E8-8439-4033-A7EA-BFE12B27F6E1}" type="slidenum">
              <a:rPr lang="zh-CN" altLang="en-US" smtClean="0">
                <a:latin typeface="Times New Roman" panose="02020603050405020304" pitchFamily="18" charset="0"/>
              </a:rPr>
              <a:pPr>
                <a:spcBef>
                  <a:spcPct val="0"/>
                </a:spcBef>
              </a:pPr>
              <a:t>8</a:t>
            </a:fld>
            <a:endParaRPr lang="zh-CN" altLang="en-US">
              <a:latin typeface="Times New Roman" panose="02020603050405020304" pitchFamily="18" charset="0"/>
            </a:endParaRPr>
          </a:p>
        </p:txBody>
      </p:sp>
    </p:spTree>
    <p:extLst>
      <p:ext uri="{BB962C8B-B14F-4D97-AF65-F5344CB8AC3E}">
        <p14:creationId xmlns:p14="http://schemas.microsoft.com/office/powerpoint/2010/main" val="26012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EB714A98-9345-46B9-97CE-477C5F7678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a:extLst>
              <a:ext uri="{FF2B5EF4-FFF2-40B4-BE49-F238E27FC236}">
                <a16:creationId xmlns:a16="http://schemas.microsoft.com/office/drawing/2014/main" id="{A3ADB045-4EE1-450F-B153-5E9395D71FB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flip flop </a:t>
            </a:r>
            <a:r>
              <a:rPr lang="zh-CN" altLang="en-US"/>
              <a:t>触发器</a:t>
            </a:r>
          </a:p>
        </p:txBody>
      </p:sp>
      <p:sp>
        <p:nvSpPr>
          <p:cNvPr id="18436" name="灯片编号占位符 3">
            <a:extLst>
              <a:ext uri="{FF2B5EF4-FFF2-40B4-BE49-F238E27FC236}">
                <a16:creationId xmlns:a16="http://schemas.microsoft.com/office/drawing/2014/main" id="{EEC38B3A-7FA8-41CA-89F1-EBB30A5B827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050E26D-A369-4173-AC0A-09A2C42B7EEC}" type="slidenum">
              <a:rPr lang="zh-CN" altLang="en-US" smtClean="0">
                <a:latin typeface="Times New Roman" panose="02020603050405020304" pitchFamily="18" charset="0"/>
              </a:rPr>
              <a:pPr>
                <a:spcBef>
                  <a:spcPct val="0"/>
                </a:spcBef>
              </a:pPr>
              <a:t>10</a:t>
            </a:fld>
            <a:endParaRPr lang="zh-CN" altLang="en-US">
              <a:latin typeface="Times New Roman" panose="02020603050405020304" pitchFamily="18" charset="0"/>
            </a:endParaRPr>
          </a:p>
        </p:txBody>
      </p:sp>
    </p:spTree>
    <p:extLst>
      <p:ext uri="{BB962C8B-B14F-4D97-AF65-F5344CB8AC3E}">
        <p14:creationId xmlns:p14="http://schemas.microsoft.com/office/powerpoint/2010/main" val="4012246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086F7E38-49E5-4206-AD29-DB33E0A302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a:extLst>
              <a:ext uri="{FF2B5EF4-FFF2-40B4-BE49-F238E27FC236}">
                <a16:creationId xmlns:a16="http://schemas.microsoft.com/office/drawing/2014/main" id="{1F216628-2514-4789-9C65-1A5C5D395FD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kumimoji="1" lang="zh-CN" altLang="en-US">
                <a:latin typeface="Times New Roman" panose="02020603050405020304" pitchFamily="18" charset="0"/>
              </a:rPr>
              <a:t>“</a:t>
            </a:r>
            <a:r>
              <a:rPr kumimoji="1" lang="en-US" altLang="zh-CN">
                <a:latin typeface="Times New Roman" panose="02020603050405020304" pitchFamily="18" charset="0"/>
              </a:rPr>
              <a:t>= =</a:t>
            </a:r>
            <a:r>
              <a:rPr kumimoji="1" lang="zh-CN" altLang="en-US">
                <a:latin typeface="Times New Roman" panose="02020603050405020304" pitchFamily="18" charset="0"/>
              </a:rPr>
              <a:t>”逻辑等</a:t>
            </a:r>
            <a:r>
              <a:rPr kumimoji="1" lang="en-US" altLang="zh-CN">
                <a:latin typeface="Times New Roman" panose="02020603050405020304" pitchFamily="18" charset="0"/>
              </a:rPr>
              <a:t> </a:t>
            </a:r>
            <a:r>
              <a:rPr kumimoji="1" lang="zh-CN" altLang="en-US">
                <a:latin typeface="Times New Roman" panose="02020603050405020304" pitchFamily="18" charset="0"/>
              </a:rPr>
              <a:t>结果（</a:t>
            </a:r>
            <a:r>
              <a:rPr kumimoji="1" lang="en-US" altLang="zh-CN">
                <a:latin typeface="Times New Roman" panose="02020603050405020304" pitchFamily="18" charset="0"/>
              </a:rPr>
              <a:t>0,1,x</a:t>
            </a:r>
            <a:r>
              <a:rPr kumimoji="1" lang="zh-CN" altLang="en-US">
                <a:latin typeface="Times New Roman" panose="02020603050405020304" pitchFamily="18" charset="0"/>
              </a:rPr>
              <a:t>）</a:t>
            </a:r>
            <a:r>
              <a:rPr kumimoji="1" lang="en-US" altLang="zh-CN">
                <a:latin typeface="Times New Roman" panose="02020603050405020304" pitchFamily="18" charset="0"/>
              </a:rPr>
              <a:t>    </a:t>
            </a:r>
            <a:r>
              <a:rPr kumimoji="1" lang="zh-CN" altLang="en-US">
                <a:latin typeface="Times New Roman" panose="02020603050405020304" pitchFamily="18" charset="0"/>
              </a:rPr>
              <a:t>“</a:t>
            </a:r>
            <a:r>
              <a:rPr kumimoji="1" lang="en-US" altLang="zh-CN">
                <a:latin typeface="Times New Roman" panose="02020603050405020304" pitchFamily="18" charset="0"/>
              </a:rPr>
              <a:t>= = =</a:t>
            </a:r>
            <a:r>
              <a:rPr kumimoji="1" lang="zh-CN" altLang="en-US">
                <a:latin typeface="Times New Roman" panose="02020603050405020304" pitchFamily="18" charset="0"/>
              </a:rPr>
              <a:t>”严格等（</a:t>
            </a:r>
            <a:r>
              <a:rPr kumimoji="1" lang="en-US" altLang="zh-CN">
                <a:latin typeface="Times New Roman" panose="02020603050405020304" pitchFamily="18" charset="0"/>
              </a:rPr>
              <a:t>case</a:t>
            </a:r>
            <a:r>
              <a:rPr kumimoji="1" lang="zh-CN" altLang="en-US">
                <a:latin typeface="Times New Roman" panose="02020603050405020304" pitchFamily="18" charset="0"/>
              </a:rPr>
              <a:t>等）结果（</a:t>
            </a:r>
            <a:r>
              <a:rPr kumimoji="1" lang="en-US" altLang="zh-CN">
                <a:latin typeface="Times New Roman" panose="02020603050405020304" pitchFamily="18" charset="0"/>
              </a:rPr>
              <a:t>0,1)</a:t>
            </a:r>
          </a:p>
          <a:p>
            <a:r>
              <a:rPr kumimoji="1" lang="en-US" altLang="zh-CN">
                <a:latin typeface="Times New Roman" panose="02020603050405020304" pitchFamily="18" charset="0"/>
              </a:rPr>
              <a:t>^</a:t>
            </a:r>
            <a:r>
              <a:rPr kumimoji="1" lang="zh-CN" altLang="en-US">
                <a:latin typeface="Times New Roman" panose="02020603050405020304" pitchFamily="18" charset="0"/>
              </a:rPr>
              <a:t>异或</a:t>
            </a:r>
            <a:r>
              <a:rPr kumimoji="1" lang="en-US" altLang="zh-CN">
                <a:latin typeface="Times New Roman" panose="02020603050405020304" pitchFamily="18" charset="0"/>
              </a:rPr>
              <a:t>     ~^</a:t>
            </a:r>
            <a:r>
              <a:rPr kumimoji="1" lang="zh-CN" altLang="en-US">
                <a:latin typeface="Times New Roman" panose="02020603050405020304" pitchFamily="18" charset="0"/>
              </a:rPr>
              <a:t>同或</a:t>
            </a:r>
            <a:endParaRPr lang="zh-CN" altLang="en-US"/>
          </a:p>
        </p:txBody>
      </p:sp>
      <p:sp>
        <p:nvSpPr>
          <p:cNvPr id="32772" name="灯片编号占位符 3">
            <a:extLst>
              <a:ext uri="{FF2B5EF4-FFF2-40B4-BE49-F238E27FC236}">
                <a16:creationId xmlns:a16="http://schemas.microsoft.com/office/drawing/2014/main" id="{EB006BE4-ED6D-4092-935B-F31397373FC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E8FA759-5AF3-437D-B333-29E8C26977A1}" type="slidenum">
              <a:rPr lang="zh-CN" altLang="en-US" smtClean="0">
                <a:latin typeface="Times New Roman" panose="02020603050405020304" pitchFamily="18" charset="0"/>
              </a:rPr>
              <a:pPr>
                <a:spcBef>
                  <a:spcPct val="0"/>
                </a:spcBef>
              </a:pPr>
              <a:t>23</a:t>
            </a:fld>
            <a:endParaRPr lang="zh-CN" altLang="en-US">
              <a:latin typeface="Times New Roman" panose="02020603050405020304" pitchFamily="18" charset="0"/>
            </a:endParaRPr>
          </a:p>
        </p:txBody>
      </p:sp>
    </p:spTree>
    <p:extLst>
      <p:ext uri="{BB962C8B-B14F-4D97-AF65-F5344CB8AC3E}">
        <p14:creationId xmlns:p14="http://schemas.microsoft.com/office/powerpoint/2010/main" val="1621881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1EB3EAB1-92E4-452F-B11F-E805260EB7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a:extLst>
              <a:ext uri="{FF2B5EF4-FFF2-40B4-BE49-F238E27FC236}">
                <a16:creationId xmlns:a16="http://schemas.microsoft.com/office/drawing/2014/main" id="{FFFEC4AA-A3FB-4B2E-9209-F46C92E7B6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按位取反再加一（补码）</a:t>
            </a:r>
          </a:p>
          <a:p>
            <a:r>
              <a:rPr lang="zh-CN" altLang="en-US"/>
              <a:t>按位取反再加</a:t>
            </a:r>
            <a:r>
              <a:rPr lang="en-US" altLang="zh-CN"/>
              <a:t>1</a:t>
            </a:r>
            <a:r>
              <a:rPr lang="zh-CN" altLang="en-US"/>
              <a:t>是一个互逆运算。</a:t>
            </a:r>
          </a:p>
          <a:p>
            <a:r>
              <a:rPr lang="en-US" altLang="zh-CN"/>
              <a:t>a</a:t>
            </a:r>
            <a:r>
              <a:rPr lang="zh-CN" altLang="en-US"/>
              <a:t>取反加一，再取反加一，还等于</a:t>
            </a:r>
            <a:r>
              <a:rPr lang="en-US" altLang="zh-CN"/>
              <a:t>a</a:t>
            </a:r>
          </a:p>
          <a:p>
            <a:r>
              <a:rPr lang="en-US" altLang="zh-CN"/>
              <a:t>------------------------------------</a:t>
            </a:r>
          </a:p>
          <a:p>
            <a:r>
              <a:rPr lang="zh-CN" altLang="en-US"/>
              <a:t>在计算机中，减法可以用加法来代替，用的就是补码。说道补码，就得说道“模”这个概念。假如我有一个计算机，它只有四个</a:t>
            </a:r>
            <a:r>
              <a:rPr lang="en-US" altLang="zh-CN"/>
              <a:t>bit</a:t>
            </a:r>
            <a:r>
              <a:rPr lang="zh-CN" altLang="en-US"/>
              <a:t>，这四个</a:t>
            </a:r>
            <a:r>
              <a:rPr lang="en-US" altLang="zh-CN"/>
              <a:t>bit</a:t>
            </a:r>
            <a:r>
              <a:rPr lang="zh-CN" altLang="en-US"/>
              <a:t>所能表示的值的范围用二进制表示是</a:t>
            </a:r>
            <a:r>
              <a:rPr lang="en-US" altLang="zh-CN"/>
              <a:t>0000</a:t>
            </a:r>
            <a:r>
              <a:rPr lang="zh-CN" altLang="en-US"/>
              <a:t>到</a:t>
            </a:r>
            <a:r>
              <a:rPr lang="en-US" altLang="zh-CN"/>
              <a:t>1111</a:t>
            </a:r>
            <a:r>
              <a:rPr lang="zh-CN" altLang="en-US"/>
              <a:t>，即从</a:t>
            </a:r>
            <a:r>
              <a:rPr lang="en-US" altLang="zh-CN"/>
              <a:t>0</a:t>
            </a:r>
            <a:r>
              <a:rPr lang="zh-CN" altLang="en-US"/>
              <a:t>到</a:t>
            </a:r>
            <a:r>
              <a:rPr lang="en-US" altLang="zh-CN"/>
              <a:t>15</a:t>
            </a:r>
            <a:r>
              <a:rPr lang="zh-CN" altLang="en-US"/>
              <a:t>。这样，这个计算机就只能表示这</a:t>
            </a:r>
            <a:r>
              <a:rPr lang="en-US" altLang="zh-CN"/>
              <a:t>16</a:t>
            </a:r>
            <a:r>
              <a:rPr lang="zh-CN" altLang="en-US"/>
              <a:t>个数，别的东西它就无法表示了。这个</a:t>
            </a:r>
            <a:r>
              <a:rPr lang="en-US" altLang="zh-CN"/>
              <a:t>16</a:t>
            </a:r>
            <a:r>
              <a:rPr lang="zh-CN" altLang="en-US"/>
              <a:t>就是这个计算机的“模”，在这个计算机上进行的计算只能在“模”的表示范围之内。</a:t>
            </a:r>
          </a:p>
          <a:p>
            <a:r>
              <a:rPr lang="zh-CN" altLang="en-US"/>
              <a:t>如果我们要计算</a:t>
            </a:r>
            <a:r>
              <a:rPr lang="en-US" altLang="zh-CN"/>
              <a:t>5-3</a:t>
            </a:r>
            <a:r>
              <a:rPr lang="zh-CN" altLang="en-US"/>
              <a:t>的值，我们既可以用</a:t>
            </a:r>
            <a:r>
              <a:rPr lang="en-US" altLang="zh-CN"/>
              <a:t>5</a:t>
            </a:r>
            <a:r>
              <a:rPr lang="zh-CN" altLang="en-US"/>
              <a:t>减去</a:t>
            </a:r>
            <a:r>
              <a:rPr lang="en-US" altLang="zh-CN"/>
              <a:t>3</a:t>
            </a:r>
            <a:r>
              <a:rPr lang="zh-CN" altLang="en-US"/>
              <a:t>，也可以用</a:t>
            </a:r>
            <a:r>
              <a:rPr lang="en-US" altLang="zh-CN"/>
              <a:t>5</a:t>
            </a:r>
            <a:r>
              <a:rPr lang="zh-CN" altLang="en-US"/>
              <a:t>加上</a:t>
            </a:r>
            <a:r>
              <a:rPr lang="en-US" altLang="zh-CN"/>
              <a:t>13</a:t>
            </a:r>
            <a:r>
              <a:rPr lang="zh-CN" altLang="en-US"/>
              <a:t>。这是为什么呢？这就像我们的钟表，它从</a:t>
            </a:r>
            <a:r>
              <a:rPr lang="en-US" altLang="zh-CN"/>
              <a:t>1</a:t>
            </a:r>
            <a:r>
              <a:rPr lang="zh-CN" altLang="en-US"/>
              <a:t>点走到</a:t>
            </a:r>
            <a:r>
              <a:rPr lang="en-US" altLang="zh-CN"/>
              <a:t>12</a:t>
            </a:r>
            <a:r>
              <a:rPr lang="zh-CN" altLang="en-US"/>
              <a:t>点之后，又回到了</a:t>
            </a:r>
            <a:r>
              <a:rPr lang="en-US" altLang="zh-CN"/>
              <a:t>1</a:t>
            </a:r>
            <a:r>
              <a:rPr lang="zh-CN" altLang="en-US"/>
              <a:t>点。我们的计算机也是，从</a:t>
            </a:r>
            <a:r>
              <a:rPr lang="en-US" altLang="zh-CN"/>
              <a:t>0</a:t>
            </a:r>
            <a:r>
              <a:rPr lang="zh-CN" altLang="en-US"/>
              <a:t>走到</a:t>
            </a:r>
            <a:r>
              <a:rPr lang="en-US" altLang="zh-CN"/>
              <a:t>15</a:t>
            </a:r>
            <a:r>
              <a:rPr lang="zh-CN" altLang="en-US"/>
              <a:t>之后，再往下走就又回到了</a:t>
            </a:r>
            <a:r>
              <a:rPr lang="en-US" altLang="zh-CN"/>
              <a:t>0</a:t>
            </a:r>
            <a:r>
              <a:rPr lang="zh-CN" altLang="en-US"/>
              <a:t>，就像我们转了一个圈一样。我们从</a:t>
            </a:r>
            <a:r>
              <a:rPr lang="en-US" altLang="zh-CN"/>
              <a:t>5</a:t>
            </a:r>
            <a:r>
              <a:rPr lang="zh-CN" altLang="en-US"/>
              <a:t>这个位置往回退</a:t>
            </a:r>
            <a:r>
              <a:rPr lang="en-US" altLang="zh-CN"/>
              <a:t>3</a:t>
            </a:r>
            <a:r>
              <a:rPr lang="zh-CN" altLang="en-US"/>
              <a:t>个格，就完成了</a:t>
            </a:r>
            <a:r>
              <a:rPr lang="en-US" altLang="zh-CN"/>
              <a:t>5-3</a:t>
            </a:r>
            <a:r>
              <a:rPr lang="zh-CN" altLang="en-US"/>
              <a:t>这个计算。我们也可以从</a:t>
            </a:r>
            <a:r>
              <a:rPr lang="en-US" altLang="zh-CN"/>
              <a:t>5</a:t>
            </a:r>
            <a:r>
              <a:rPr lang="zh-CN" altLang="en-US"/>
              <a:t>这个位置往前走，一直走到</a:t>
            </a:r>
            <a:r>
              <a:rPr lang="en-US" altLang="zh-CN"/>
              <a:t>15</a:t>
            </a:r>
            <a:r>
              <a:rPr lang="zh-CN" altLang="en-US"/>
              <a:t>，这时我们走了</a:t>
            </a:r>
            <a:r>
              <a:rPr lang="en-US" altLang="zh-CN"/>
              <a:t>10</a:t>
            </a:r>
            <a:r>
              <a:rPr lang="zh-CN" altLang="en-US"/>
              <a:t>个格，然后我们继续往前走，走到</a:t>
            </a:r>
            <a:r>
              <a:rPr lang="en-US" altLang="zh-CN"/>
              <a:t>0</a:t>
            </a:r>
            <a:r>
              <a:rPr lang="zh-CN" altLang="en-US"/>
              <a:t>，然后到</a:t>
            </a:r>
            <a:r>
              <a:rPr lang="en-US" altLang="zh-CN"/>
              <a:t>1</a:t>
            </a:r>
            <a:r>
              <a:rPr lang="zh-CN" altLang="en-US"/>
              <a:t>，然后就走到了</a:t>
            </a:r>
            <a:r>
              <a:rPr lang="en-US" altLang="zh-CN"/>
              <a:t>2</a:t>
            </a:r>
            <a:r>
              <a:rPr lang="zh-CN" altLang="en-US"/>
              <a:t>。这样，我们往前走了</a:t>
            </a:r>
            <a:r>
              <a:rPr lang="en-US" altLang="zh-CN"/>
              <a:t>13</a:t>
            </a:r>
            <a:r>
              <a:rPr lang="zh-CN" altLang="en-US"/>
              <a:t>个格之后，也到了</a:t>
            </a:r>
            <a:r>
              <a:rPr lang="en-US" altLang="zh-CN"/>
              <a:t>2</a:t>
            </a:r>
            <a:r>
              <a:rPr lang="zh-CN" altLang="en-US"/>
              <a:t>这个位置。所以说，在我们这个计算机中，减</a:t>
            </a:r>
            <a:r>
              <a:rPr lang="en-US" altLang="zh-CN"/>
              <a:t>3</a:t>
            </a:r>
            <a:r>
              <a:rPr lang="zh-CN" altLang="en-US"/>
              <a:t>和加</a:t>
            </a:r>
            <a:r>
              <a:rPr lang="en-US" altLang="zh-CN"/>
              <a:t>13</a:t>
            </a:r>
            <a:r>
              <a:rPr lang="zh-CN" altLang="en-US"/>
              <a:t>是一样的。而</a:t>
            </a:r>
            <a:r>
              <a:rPr lang="en-US" altLang="zh-CN"/>
              <a:t>3+13=16</a:t>
            </a:r>
            <a:r>
              <a:rPr lang="zh-CN" altLang="en-US"/>
              <a:t>，我们说在模</a:t>
            </a:r>
            <a:r>
              <a:rPr lang="en-US" altLang="zh-CN"/>
              <a:t>16</a:t>
            </a:r>
            <a:r>
              <a:rPr lang="zh-CN" altLang="en-US"/>
              <a:t>的系统下，</a:t>
            </a:r>
            <a:r>
              <a:rPr lang="en-US" altLang="zh-CN"/>
              <a:t>3</a:t>
            </a:r>
            <a:r>
              <a:rPr lang="zh-CN" altLang="en-US"/>
              <a:t>和</a:t>
            </a:r>
            <a:r>
              <a:rPr lang="en-US" altLang="zh-CN"/>
              <a:t>13</a:t>
            </a:r>
            <a:r>
              <a:rPr lang="zh-CN" altLang="en-US"/>
              <a:t>是互补的。</a:t>
            </a:r>
          </a:p>
          <a:p>
            <a:r>
              <a:rPr lang="zh-CN" altLang="en-US"/>
              <a:t>这样，我们计算</a:t>
            </a:r>
            <a:r>
              <a:rPr lang="en-US" altLang="zh-CN"/>
              <a:t>5-3</a:t>
            </a:r>
            <a:r>
              <a:rPr lang="zh-CN" altLang="en-US"/>
              <a:t>就可以换成</a:t>
            </a:r>
            <a:r>
              <a:rPr lang="en-US" altLang="zh-CN"/>
              <a:t>5+13</a:t>
            </a:r>
            <a:r>
              <a:rPr lang="zh-CN" altLang="en-US"/>
              <a:t>。</a:t>
            </a:r>
            <a:r>
              <a:rPr lang="en-US" altLang="zh-CN"/>
              <a:t>3</a:t>
            </a:r>
            <a:r>
              <a:rPr lang="zh-CN" altLang="en-US"/>
              <a:t>的二进制表示为</a:t>
            </a:r>
            <a:r>
              <a:rPr lang="en-US" altLang="zh-CN"/>
              <a:t>0011</a:t>
            </a:r>
            <a:r>
              <a:rPr lang="zh-CN" altLang="en-US"/>
              <a:t>，</a:t>
            </a:r>
            <a:r>
              <a:rPr lang="en-US" altLang="zh-CN"/>
              <a:t>5</a:t>
            </a:r>
            <a:r>
              <a:rPr lang="zh-CN" altLang="en-US"/>
              <a:t>的二进制表示为</a:t>
            </a:r>
            <a:r>
              <a:rPr lang="en-US" altLang="zh-CN"/>
              <a:t>0101</a:t>
            </a:r>
            <a:r>
              <a:rPr lang="zh-CN" altLang="en-US"/>
              <a:t>。这样，</a:t>
            </a:r>
            <a:r>
              <a:rPr lang="en-US" altLang="zh-CN"/>
              <a:t>0101-0011</a:t>
            </a:r>
            <a:r>
              <a:rPr lang="zh-CN" altLang="en-US"/>
              <a:t>就可以表示为</a:t>
            </a:r>
            <a:r>
              <a:rPr lang="en-US" altLang="zh-CN"/>
              <a:t>0101+</a:t>
            </a:r>
            <a:r>
              <a:rPr lang="zh-CN" altLang="en-US"/>
              <a:t>（</a:t>
            </a:r>
            <a:r>
              <a:rPr lang="en-US" altLang="zh-CN"/>
              <a:t>-0011</a:t>
            </a:r>
            <a:r>
              <a:rPr lang="zh-CN" altLang="en-US"/>
              <a:t>）。我们在计算机中都是把负数用其补码表示，</a:t>
            </a:r>
            <a:r>
              <a:rPr lang="en-US" altLang="zh-CN"/>
              <a:t>-0011</a:t>
            </a:r>
            <a:r>
              <a:rPr lang="zh-CN" altLang="en-US"/>
              <a:t>的补码就是</a:t>
            </a:r>
            <a:r>
              <a:rPr lang="en-US" altLang="zh-CN"/>
              <a:t>10000-0011</a:t>
            </a:r>
            <a:r>
              <a:rPr lang="zh-CN" altLang="en-US"/>
              <a:t>（即</a:t>
            </a:r>
            <a:r>
              <a:rPr lang="en-US" altLang="zh-CN"/>
              <a:t>16-3</a:t>
            </a:r>
            <a:r>
              <a:rPr lang="zh-CN" altLang="en-US"/>
              <a:t>，也就是</a:t>
            </a:r>
            <a:r>
              <a:rPr lang="en-US" altLang="zh-CN"/>
              <a:t>13</a:t>
            </a:r>
            <a:r>
              <a:rPr lang="zh-CN" altLang="en-US"/>
              <a:t>）。</a:t>
            </a:r>
            <a:r>
              <a:rPr lang="en-US" altLang="zh-CN"/>
              <a:t>10000-0011=1+1111-0011=1+</a:t>
            </a:r>
            <a:r>
              <a:rPr lang="zh-CN" altLang="en-US"/>
              <a:t>（</a:t>
            </a:r>
            <a:r>
              <a:rPr lang="en-US" altLang="zh-CN"/>
              <a:t>1111-0011</a:t>
            </a:r>
            <a:r>
              <a:rPr lang="zh-CN" altLang="en-US"/>
              <a:t>）</a:t>
            </a:r>
            <a:r>
              <a:rPr lang="en-US" altLang="zh-CN"/>
              <a:t>=1+1100=1101</a:t>
            </a:r>
            <a:r>
              <a:rPr lang="zh-CN" altLang="en-US"/>
              <a:t>。我们总说补码是“按位取反再加一”，看了上面这个式子相信大家就会明白了，其实就是把</a:t>
            </a:r>
            <a:r>
              <a:rPr lang="en-US" altLang="zh-CN"/>
              <a:t>10000-0011</a:t>
            </a:r>
            <a:r>
              <a:rPr lang="zh-CN" altLang="en-US"/>
              <a:t>换成了</a:t>
            </a:r>
            <a:r>
              <a:rPr lang="en-US" altLang="zh-CN"/>
              <a:t>1111-0011</a:t>
            </a:r>
            <a:r>
              <a:rPr lang="zh-CN" altLang="en-US"/>
              <a:t>再加</a:t>
            </a:r>
            <a:r>
              <a:rPr lang="en-US" altLang="zh-CN"/>
              <a:t>1</a:t>
            </a:r>
            <a:r>
              <a:rPr lang="zh-CN" altLang="en-US"/>
              <a:t>的形式。然后，</a:t>
            </a:r>
            <a:r>
              <a:rPr lang="en-US" altLang="zh-CN"/>
              <a:t>0101-0011</a:t>
            </a:r>
            <a:r>
              <a:rPr lang="zh-CN" altLang="en-US"/>
              <a:t>就换成了</a:t>
            </a:r>
          </a:p>
          <a:p>
            <a:r>
              <a:rPr lang="en-US" altLang="zh-CN"/>
              <a:t>0101+1101</a:t>
            </a:r>
            <a:r>
              <a:rPr lang="zh-CN" altLang="en-US"/>
              <a:t>，它们计算出来的结果为</a:t>
            </a:r>
            <a:r>
              <a:rPr lang="en-US" altLang="zh-CN"/>
              <a:t>10010</a:t>
            </a:r>
            <a:r>
              <a:rPr lang="zh-CN" altLang="en-US"/>
              <a:t>。由于我们的计算机只有四个</a:t>
            </a:r>
            <a:r>
              <a:rPr lang="en-US" altLang="zh-CN"/>
              <a:t>bit</a:t>
            </a:r>
            <a:r>
              <a:rPr lang="zh-CN" altLang="en-US"/>
              <a:t>，所以结果为</a:t>
            </a:r>
            <a:r>
              <a:rPr lang="en-US" altLang="zh-CN"/>
              <a:t>0010</a:t>
            </a:r>
            <a:r>
              <a:rPr lang="zh-CN" altLang="en-US"/>
              <a:t>。即，在模</a:t>
            </a:r>
            <a:r>
              <a:rPr lang="en-US" altLang="zh-CN"/>
              <a:t>16</a:t>
            </a:r>
            <a:r>
              <a:rPr lang="zh-CN" altLang="en-US"/>
              <a:t>的计算机中，</a:t>
            </a:r>
            <a:r>
              <a:rPr lang="en-US" altLang="zh-CN"/>
              <a:t>5-3=5+13=2</a:t>
            </a:r>
            <a:r>
              <a:rPr lang="zh-CN" altLang="en-US"/>
              <a:t>。</a:t>
            </a:r>
          </a:p>
          <a:p>
            <a:r>
              <a:rPr lang="en-US" altLang="zh-CN"/>
              <a:t>-----------------------------</a:t>
            </a:r>
          </a:p>
          <a:p>
            <a:endParaRPr lang="zh-CN" altLang="en-US"/>
          </a:p>
        </p:txBody>
      </p:sp>
      <p:sp>
        <p:nvSpPr>
          <p:cNvPr id="34820" name="灯片编号占位符 3">
            <a:extLst>
              <a:ext uri="{FF2B5EF4-FFF2-40B4-BE49-F238E27FC236}">
                <a16:creationId xmlns:a16="http://schemas.microsoft.com/office/drawing/2014/main" id="{663BD99B-9174-4633-9557-6117FDC26A8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CD1B7BD-FC46-48D2-835C-87357C5CC110}" type="slidenum">
              <a:rPr lang="zh-CN" altLang="en-US" smtClean="0">
                <a:latin typeface="Times New Roman" panose="02020603050405020304" pitchFamily="18" charset="0"/>
              </a:rPr>
              <a:pPr>
                <a:spcBef>
                  <a:spcPct val="0"/>
                </a:spcBef>
              </a:pPr>
              <a:t>24</a:t>
            </a:fld>
            <a:endParaRPr lang="zh-CN" altLang="en-US">
              <a:latin typeface="Times New Roman" panose="02020603050405020304" pitchFamily="18" charset="0"/>
            </a:endParaRPr>
          </a:p>
        </p:txBody>
      </p:sp>
    </p:spTree>
    <p:extLst>
      <p:ext uri="{BB962C8B-B14F-4D97-AF65-F5344CB8AC3E}">
        <p14:creationId xmlns:p14="http://schemas.microsoft.com/office/powerpoint/2010/main" val="2942846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D9E146D0-BD32-4424-A39A-AE33B692F89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a:extLst>
              <a:ext uri="{FF2B5EF4-FFF2-40B4-BE49-F238E27FC236}">
                <a16:creationId xmlns:a16="http://schemas.microsoft.com/office/drawing/2014/main" id="{4E24E743-386B-47ED-974A-99F0E7435C8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对于整型数</a:t>
            </a:r>
            <a:r>
              <a:rPr lang="en-US" altLang="zh-CN"/>
              <a:t>a</a:t>
            </a:r>
            <a:r>
              <a:rPr lang="zh-CN" altLang="en-US"/>
              <a:t>，</a:t>
            </a:r>
            <a:r>
              <a:rPr lang="en-US" altLang="zh-CN"/>
              <a:t>b</a:t>
            </a:r>
            <a:r>
              <a:rPr lang="zh-CN" altLang="en-US"/>
              <a:t>来说，取模运算或者求余运算的方法都是：</a:t>
            </a:r>
          </a:p>
          <a:p>
            <a:r>
              <a:rPr lang="en-US" altLang="zh-CN"/>
              <a:t>1.</a:t>
            </a:r>
            <a:r>
              <a:rPr lang="zh-CN" altLang="en-US"/>
              <a:t>求 整数商： </a:t>
            </a:r>
            <a:r>
              <a:rPr lang="en-US" altLang="zh-CN"/>
              <a:t>c = a/b;</a:t>
            </a:r>
          </a:p>
          <a:p>
            <a:r>
              <a:rPr lang="en-US" altLang="zh-CN"/>
              <a:t>2.</a:t>
            </a:r>
            <a:r>
              <a:rPr lang="zh-CN" altLang="en-US"/>
              <a:t>计算模或者余数： </a:t>
            </a:r>
            <a:r>
              <a:rPr lang="en-US" altLang="zh-CN"/>
              <a:t>r = a - c*b.</a:t>
            </a:r>
          </a:p>
          <a:p>
            <a:r>
              <a:rPr lang="zh-CN" altLang="en-US"/>
              <a:t>求模运算和求余运算在第一步不同</a:t>
            </a:r>
            <a:r>
              <a:rPr lang="en-US" altLang="zh-CN"/>
              <a:t>: </a:t>
            </a:r>
            <a:r>
              <a:rPr lang="zh-CN" altLang="en-US"/>
              <a:t>取余运算在取</a:t>
            </a:r>
            <a:r>
              <a:rPr lang="en-US" altLang="zh-CN"/>
              <a:t>c</a:t>
            </a:r>
            <a:r>
              <a:rPr lang="zh-CN" altLang="en-US"/>
              <a:t>的值时，向</a:t>
            </a:r>
            <a:r>
              <a:rPr lang="en-US" altLang="zh-CN"/>
              <a:t>0 </a:t>
            </a:r>
            <a:r>
              <a:rPr lang="zh-CN" altLang="en-US"/>
              <a:t>方向舍入</a:t>
            </a:r>
            <a:r>
              <a:rPr lang="en-US" altLang="zh-CN"/>
              <a:t>(fix()</a:t>
            </a:r>
            <a:r>
              <a:rPr lang="zh-CN" altLang="en-US"/>
              <a:t>函数</a:t>
            </a:r>
            <a:r>
              <a:rPr lang="en-US" altLang="zh-CN"/>
              <a:t>)</a:t>
            </a:r>
            <a:r>
              <a:rPr lang="zh-CN" altLang="en-US"/>
              <a:t>；而取模运算在计算</a:t>
            </a:r>
            <a:r>
              <a:rPr lang="en-US" altLang="zh-CN"/>
              <a:t>c</a:t>
            </a:r>
            <a:r>
              <a:rPr lang="zh-CN" altLang="en-US"/>
              <a:t>的值时，向负无穷方向舍入</a:t>
            </a:r>
            <a:r>
              <a:rPr lang="en-US" altLang="zh-CN"/>
              <a:t>(floor()</a:t>
            </a:r>
            <a:r>
              <a:rPr lang="zh-CN" altLang="en-US"/>
              <a:t>函数</a:t>
            </a:r>
            <a:r>
              <a:rPr lang="en-US" altLang="zh-CN"/>
              <a:t>)</a:t>
            </a:r>
            <a:r>
              <a:rPr lang="zh-CN" altLang="en-US"/>
              <a:t>。</a:t>
            </a:r>
          </a:p>
          <a:p>
            <a:r>
              <a:rPr lang="zh-CN" altLang="en-US"/>
              <a:t>例如计算：</a:t>
            </a:r>
            <a:r>
              <a:rPr lang="en-US" altLang="zh-CN"/>
              <a:t>-7 Mod 4</a:t>
            </a:r>
          </a:p>
          <a:p>
            <a:r>
              <a:rPr lang="zh-CN" altLang="en-US"/>
              <a:t>那么：</a:t>
            </a:r>
            <a:r>
              <a:rPr lang="en-US" altLang="zh-CN"/>
              <a:t>a = -7</a:t>
            </a:r>
            <a:r>
              <a:rPr lang="zh-CN" altLang="en-US"/>
              <a:t>；</a:t>
            </a:r>
            <a:r>
              <a:rPr lang="en-US" altLang="zh-CN"/>
              <a:t>b = 4</a:t>
            </a:r>
            <a:r>
              <a:rPr lang="zh-CN" altLang="en-US"/>
              <a:t>；</a:t>
            </a:r>
          </a:p>
          <a:p>
            <a:r>
              <a:rPr lang="zh-CN" altLang="en-US"/>
              <a:t>第一步：求整数商</a:t>
            </a:r>
            <a:r>
              <a:rPr lang="en-US" altLang="zh-CN"/>
              <a:t>c</a:t>
            </a:r>
            <a:r>
              <a:rPr lang="zh-CN" altLang="en-US"/>
              <a:t>，如进行求模运算</a:t>
            </a:r>
            <a:r>
              <a:rPr lang="en-US" altLang="zh-CN"/>
              <a:t>c = -2</a:t>
            </a:r>
            <a:r>
              <a:rPr lang="zh-CN" altLang="en-US"/>
              <a:t>（向负无穷方向舍入），求余</a:t>
            </a:r>
            <a:r>
              <a:rPr lang="en-US" altLang="zh-CN"/>
              <a:t>c = -1</a:t>
            </a:r>
            <a:r>
              <a:rPr lang="zh-CN" altLang="en-US"/>
              <a:t>（向</a:t>
            </a:r>
            <a:r>
              <a:rPr lang="en-US" altLang="zh-CN"/>
              <a:t>0</a:t>
            </a:r>
            <a:r>
              <a:rPr lang="zh-CN" altLang="en-US"/>
              <a:t>方向舍入）；</a:t>
            </a:r>
          </a:p>
          <a:p>
            <a:r>
              <a:rPr lang="zh-CN" altLang="en-US"/>
              <a:t>第二步：计算模和余数的公式相同，但因</a:t>
            </a:r>
            <a:r>
              <a:rPr lang="en-US" altLang="zh-CN"/>
              <a:t>c</a:t>
            </a:r>
            <a:r>
              <a:rPr lang="zh-CN" altLang="en-US"/>
              <a:t>的值不同，求模时</a:t>
            </a:r>
            <a:r>
              <a:rPr lang="en-US" altLang="zh-CN"/>
              <a:t>r = 1</a:t>
            </a:r>
            <a:r>
              <a:rPr lang="zh-CN" altLang="en-US"/>
              <a:t>，求余时</a:t>
            </a:r>
            <a:r>
              <a:rPr lang="en-US" altLang="zh-CN"/>
              <a:t>r = -3</a:t>
            </a:r>
            <a:r>
              <a:rPr lang="zh-CN" altLang="en-US"/>
              <a:t>。</a:t>
            </a:r>
          </a:p>
          <a:p>
            <a:r>
              <a:rPr lang="zh-CN" altLang="en-US"/>
              <a:t>归纳：当</a:t>
            </a:r>
            <a:r>
              <a:rPr lang="en-US" altLang="zh-CN"/>
              <a:t>a</a:t>
            </a:r>
            <a:r>
              <a:rPr lang="zh-CN" altLang="en-US"/>
              <a:t>和</a:t>
            </a:r>
            <a:r>
              <a:rPr lang="en-US" altLang="zh-CN"/>
              <a:t>b</a:t>
            </a:r>
            <a:r>
              <a:rPr lang="zh-CN" altLang="en-US"/>
              <a:t>符号一致时，求模运算和求余运算所得的</a:t>
            </a:r>
            <a:r>
              <a:rPr lang="en-US" altLang="zh-CN"/>
              <a:t>c</a:t>
            </a:r>
            <a:r>
              <a:rPr lang="zh-CN" altLang="en-US"/>
              <a:t>的值一致，因此结果一致。</a:t>
            </a:r>
          </a:p>
          <a:p>
            <a:r>
              <a:rPr lang="zh-CN" altLang="en-US"/>
              <a:t>当符号不一致时，结果不一样。求模运算结果的符号和</a:t>
            </a:r>
            <a:r>
              <a:rPr lang="en-US" altLang="zh-CN"/>
              <a:t>b</a:t>
            </a:r>
            <a:r>
              <a:rPr lang="zh-CN" altLang="en-US"/>
              <a:t>一致，求余运算结果的符号和</a:t>
            </a:r>
            <a:r>
              <a:rPr lang="en-US" altLang="zh-CN"/>
              <a:t>a</a:t>
            </a:r>
            <a:r>
              <a:rPr lang="zh-CN" altLang="en-US"/>
              <a:t>一致。</a:t>
            </a:r>
          </a:p>
          <a:p>
            <a:r>
              <a:rPr lang="zh-CN" altLang="en-US"/>
              <a:t>另外各个环境下</a:t>
            </a:r>
            <a:r>
              <a:rPr lang="en-US" altLang="zh-CN"/>
              <a:t>%</a:t>
            </a:r>
            <a:r>
              <a:rPr lang="zh-CN" altLang="en-US"/>
              <a:t>运算符的含义不同，比如</a:t>
            </a:r>
            <a:r>
              <a:rPr lang="en-US" altLang="zh-CN"/>
              <a:t>c/c++</a:t>
            </a:r>
            <a:r>
              <a:rPr lang="zh-CN" altLang="en-US"/>
              <a:t>，</a:t>
            </a:r>
            <a:r>
              <a:rPr lang="en-US" altLang="zh-CN"/>
              <a:t>java </a:t>
            </a:r>
            <a:r>
              <a:rPr lang="zh-CN" altLang="en-US"/>
              <a:t>为取余，而</a:t>
            </a:r>
            <a:r>
              <a:rPr lang="en-US" altLang="zh-CN"/>
              <a:t>python</a:t>
            </a:r>
            <a:r>
              <a:rPr lang="zh-CN" altLang="en-US"/>
              <a:t>则为取模。</a:t>
            </a:r>
          </a:p>
          <a:p>
            <a:r>
              <a:rPr lang="zh-CN" altLang="en-US"/>
              <a:t>补充：</a:t>
            </a:r>
          </a:p>
          <a:p>
            <a:r>
              <a:rPr lang="en-US" altLang="zh-CN"/>
              <a:t>7 mod 4 = 3</a:t>
            </a:r>
            <a:r>
              <a:rPr lang="zh-CN" altLang="en-US"/>
              <a:t>（商 </a:t>
            </a:r>
            <a:r>
              <a:rPr lang="en-US" altLang="zh-CN"/>
              <a:t>= 1 </a:t>
            </a:r>
            <a:r>
              <a:rPr lang="zh-CN" altLang="en-US"/>
              <a:t>或 </a:t>
            </a:r>
            <a:r>
              <a:rPr lang="en-US" altLang="zh-CN"/>
              <a:t>2</a:t>
            </a:r>
            <a:r>
              <a:rPr lang="zh-CN" altLang="en-US"/>
              <a:t>，</a:t>
            </a:r>
            <a:r>
              <a:rPr lang="en-US" altLang="zh-CN"/>
              <a:t>1&lt;2</a:t>
            </a:r>
            <a:r>
              <a:rPr lang="zh-CN" altLang="en-US"/>
              <a:t>，取商</a:t>
            </a:r>
            <a:r>
              <a:rPr lang="en-US" altLang="zh-CN"/>
              <a:t>=1</a:t>
            </a:r>
            <a:r>
              <a:rPr lang="zh-CN" altLang="en-US"/>
              <a:t>）</a:t>
            </a:r>
          </a:p>
          <a:p>
            <a:r>
              <a:rPr lang="en-US" altLang="zh-CN"/>
              <a:t>-7 mod 4 = 1</a:t>
            </a:r>
            <a:r>
              <a:rPr lang="zh-CN" altLang="en-US"/>
              <a:t>（商 </a:t>
            </a:r>
            <a:r>
              <a:rPr lang="en-US" altLang="zh-CN"/>
              <a:t>= -1 </a:t>
            </a:r>
            <a:r>
              <a:rPr lang="zh-CN" altLang="en-US"/>
              <a:t>或 </a:t>
            </a:r>
            <a:r>
              <a:rPr lang="en-US" altLang="zh-CN"/>
              <a:t>-2</a:t>
            </a:r>
            <a:r>
              <a:rPr lang="zh-CN" altLang="en-US"/>
              <a:t>，</a:t>
            </a:r>
            <a:r>
              <a:rPr lang="en-US" altLang="zh-CN"/>
              <a:t>-2&lt;-1</a:t>
            </a:r>
            <a:r>
              <a:rPr lang="zh-CN" altLang="en-US"/>
              <a:t>，取商</a:t>
            </a:r>
            <a:r>
              <a:rPr lang="en-US" altLang="zh-CN"/>
              <a:t>=-2</a:t>
            </a:r>
            <a:r>
              <a:rPr lang="zh-CN" altLang="en-US"/>
              <a:t>）</a:t>
            </a:r>
          </a:p>
          <a:p>
            <a:r>
              <a:rPr lang="en-US" altLang="zh-CN"/>
              <a:t>7 mod -4 = -1</a:t>
            </a:r>
            <a:r>
              <a:rPr lang="zh-CN" altLang="en-US"/>
              <a:t>（商 </a:t>
            </a:r>
            <a:r>
              <a:rPr lang="en-US" altLang="zh-CN"/>
              <a:t>= -1</a:t>
            </a:r>
            <a:r>
              <a:rPr lang="zh-CN" altLang="en-US"/>
              <a:t>或</a:t>
            </a:r>
            <a:r>
              <a:rPr lang="en-US" altLang="zh-CN"/>
              <a:t>-2</a:t>
            </a:r>
            <a:r>
              <a:rPr lang="zh-CN" altLang="en-US"/>
              <a:t>，</a:t>
            </a:r>
            <a:r>
              <a:rPr lang="en-US" altLang="zh-CN"/>
              <a:t>-2&lt;-1</a:t>
            </a:r>
            <a:r>
              <a:rPr lang="zh-CN" altLang="en-US"/>
              <a:t>，取商</a:t>
            </a:r>
            <a:r>
              <a:rPr lang="en-US" altLang="zh-CN"/>
              <a:t>=-2</a:t>
            </a:r>
            <a:r>
              <a:rPr lang="zh-CN" altLang="en-US"/>
              <a:t>）</a:t>
            </a:r>
          </a:p>
          <a:p>
            <a:r>
              <a:rPr lang="en-US" altLang="zh-CN"/>
              <a:t>-7 mod -4 = -3</a:t>
            </a:r>
            <a:r>
              <a:rPr lang="zh-CN" altLang="en-US"/>
              <a:t>（商 </a:t>
            </a:r>
            <a:r>
              <a:rPr lang="en-US" altLang="zh-CN"/>
              <a:t>= 1</a:t>
            </a:r>
            <a:r>
              <a:rPr lang="zh-CN" altLang="en-US"/>
              <a:t>或</a:t>
            </a:r>
            <a:r>
              <a:rPr lang="en-US" altLang="zh-CN"/>
              <a:t>2</a:t>
            </a:r>
            <a:r>
              <a:rPr lang="zh-CN" altLang="en-US"/>
              <a:t>，</a:t>
            </a:r>
            <a:r>
              <a:rPr lang="en-US" altLang="zh-CN"/>
              <a:t>1&lt;2</a:t>
            </a:r>
            <a:r>
              <a:rPr lang="zh-CN" altLang="en-US"/>
              <a:t>，取商</a:t>
            </a:r>
            <a:r>
              <a:rPr lang="en-US" altLang="zh-CN"/>
              <a:t>=1</a:t>
            </a:r>
            <a:r>
              <a:rPr lang="zh-CN" altLang="en-US"/>
              <a:t>）</a:t>
            </a:r>
          </a:p>
          <a:p>
            <a:r>
              <a:rPr lang="zh-CN" altLang="en-US"/>
              <a:t>这里模是</a:t>
            </a:r>
            <a:r>
              <a:rPr lang="en-US" altLang="zh-CN"/>
              <a:t>4</a:t>
            </a:r>
            <a:r>
              <a:rPr lang="zh-CN" altLang="en-US"/>
              <a:t>，取模其实全称应该是取模数的余数，或取模余。</a:t>
            </a:r>
          </a:p>
          <a:p>
            <a:r>
              <a:rPr lang="zh-CN" altLang="en-US"/>
              <a:t>增加补充内容（以上五行）后，被修改商值，但是括号内容不变，出现奇怪矛盾。</a:t>
            </a:r>
          </a:p>
          <a:p>
            <a:r>
              <a:rPr lang="zh-CN" altLang="en-US"/>
              <a:t>在</a:t>
            </a:r>
            <a:r>
              <a:rPr lang="en-US" altLang="zh-CN"/>
              <a:t>python</a:t>
            </a:r>
            <a:r>
              <a:rPr lang="zh-CN" altLang="en-US"/>
              <a:t>下 </a:t>
            </a:r>
            <a:r>
              <a:rPr lang="en-US" altLang="zh-CN"/>
              <a:t>% </a:t>
            </a:r>
            <a:r>
              <a:rPr lang="zh-CN" altLang="en-US"/>
              <a:t>运算符代表取模，如要修改，请先用</a:t>
            </a:r>
            <a:r>
              <a:rPr lang="en-US" altLang="zh-CN"/>
              <a:t>python</a:t>
            </a:r>
            <a:r>
              <a:rPr lang="zh-CN" altLang="en-US"/>
              <a:t>做</a:t>
            </a:r>
          </a:p>
          <a:p>
            <a:r>
              <a:rPr lang="en-US" altLang="zh-CN"/>
              <a:t>-7 % 4</a:t>
            </a:r>
          </a:p>
          <a:p>
            <a:r>
              <a:rPr lang="zh-CN" altLang="en-US"/>
              <a:t>运算，或其它语言做取模运算验证，理解后再动手。</a:t>
            </a:r>
          </a:p>
          <a:p>
            <a:endParaRPr lang="zh-CN" altLang="en-US"/>
          </a:p>
        </p:txBody>
      </p:sp>
      <p:sp>
        <p:nvSpPr>
          <p:cNvPr id="36868" name="灯片编号占位符 3">
            <a:extLst>
              <a:ext uri="{FF2B5EF4-FFF2-40B4-BE49-F238E27FC236}">
                <a16:creationId xmlns:a16="http://schemas.microsoft.com/office/drawing/2014/main" id="{FE50C855-5046-4507-AD4D-8411B89C9B7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7C4543B-648B-4D3C-B8CA-BF71F59BD6B9}" type="slidenum">
              <a:rPr lang="zh-CN" altLang="en-US" sz="1200" smtClean="0"/>
              <a:pPr/>
              <a:t>25</a:t>
            </a:fld>
            <a:endParaRPr lang="zh-CN" altLang="en-US" sz="1200"/>
          </a:p>
        </p:txBody>
      </p:sp>
    </p:spTree>
    <p:extLst>
      <p:ext uri="{BB962C8B-B14F-4D97-AF65-F5344CB8AC3E}">
        <p14:creationId xmlns:p14="http://schemas.microsoft.com/office/powerpoint/2010/main" val="3127101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4" name="组合 3"/>
          <p:cNvGrpSpPr/>
          <p:nvPr userDrawn="1"/>
        </p:nvGrpSpPr>
        <p:grpSpPr>
          <a:xfrm>
            <a:off x="0" y="6215386"/>
            <a:ext cx="9143999" cy="731514"/>
            <a:chOff x="1" y="2947547"/>
            <a:chExt cx="9143999" cy="2827685"/>
          </a:xfrm>
        </p:grpSpPr>
        <p:sp>
          <p:nvSpPr>
            <p:cNvPr id="5" name="任意多边形 4"/>
            <p:cNvSpPr/>
            <p:nvPr/>
          </p:nvSpPr>
          <p:spPr>
            <a:xfrm>
              <a:off x="1" y="2947547"/>
              <a:ext cx="9143999" cy="229735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6" name="任意多边形 5"/>
            <p:cNvSpPr/>
            <p:nvPr/>
          </p:nvSpPr>
          <p:spPr>
            <a:xfrm>
              <a:off x="1" y="3559995"/>
              <a:ext cx="9143999" cy="2215237"/>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flip="none" rotWithShape="1">
              <a:gsLst>
                <a:gs pos="26000">
                  <a:schemeClr val="bg1"/>
                </a:gs>
                <a:gs pos="100000">
                  <a:srgbClr val="DFDFDF">
                    <a:lumMod val="52000"/>
                    <a:lumOff val="4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ea typeface="微软雅黑" panose="020B0503020204020204" pitchFamily="34" charset="-122"/>
              </a:endParaRPr>
            </a:p>
          </p:txBody>
        </p:sp>
      </p:grpSp>
      <p:grpSp>
        <p:nvGrpSpPr>
          <p:cNvPr id="7" name="组合 6"/>
          <p:cNvGrpSpPr/>
          <p:nvPr userDrawn="1"/>
        </p:nvGrpSpPr>
        <p:grpSpPr>
          <a:xfrm rot="10800000">
            <a:off x="-7" y="-1"/>
            <a:ext cx="9144001" cy="1882013"/>
            <a:chOff x="1" y="2994858"/>
            <a:chExt cx="9144001" cy="3162457"/>
          </a:xfrm>
        </p:grpSpPr>
        <p:sp>
          <p:nvSpPr>
            <p:cNvPr id="8" name="任意多边形 7"/>
            <p:cNvSpPr/>
            <p:nvPr/>
          </p:nvSpPr>
          <p:spPr>
            <a:xfrm>
              <a:off x="1" y="2994858"/>
              <a:ext cx="9143999" cy="215401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9" name="任意多边形 8"/>
            <p:cNvSpPr/>
            <p:nvPr/>
          </p:nvSpPr>
          <p:spPr>
            <a:xfrm>
              <a:off x="3" y="3474503"/>
              <a:ext cx="9143999" cy="2682812"/>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flip="none" rotWithShape="1">
              <a:gsLst>
                <a:gs pos="17000">
                  <a:schemeClr val="bg1"/>
                </a:gs>
                <a:gs pos="100000">
                  <a:srgbClr val="DFDFDF">
                    <a:lumMod val="73000"/>
                    <a:lumOff val="27000"/>
                  </a:srgbClr>
                </a:gs>
                <a:gs pos="81000">
                  <a:srgbClr val="DFDFDF">
                    <a:lumMod val="52000"/>
                    <a:lumOff val="4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ea typeface="微软雅黑" panose="020B0503020204020204" pitchFamily="34" charset="-122"/>
              </a:endParaRPr>
            </a:p>
          </p:txBody>
        </p:sp>
      </p:grpSp>
      <p:sp>
        <p:nvSpPr>
          <p:cNvPr id="10" name="矩形 9"/>
          <p:cNvSpPr/>
          <p:nvPr userDrawn="1"/>
        </p:nvSpPr>
        <p:spPr>
          <a:xfrm>
            <a:off x="7618979" y="6511210"/>
            <a:ext cx="975973" cy="215444"/>
          </a:xfrm>
          <a:prstGeom prst="rect">
            <a:avLst/>
          </a:prstGeom>
        </p:spPr>
        <p:txBody>
          <a:bodyPr wrap="none">
            <a:spAutoFit/>
          </a:bodyPr>
          <a:lstStyle/>
          <a:p>
            <a:pPr algn="r"/>
            <a:r>
              <a:rPr lang="en-US" altLang="zh-CN" sz="800" kern="100" dirty="0">
                <a:solidFill>
                  <a:schemeClr val="tx1">
                    <a:lumMod val="50000"/>
                    <a:lumOff val="50000"/>
                  </a:schemeClr>
                </a:solidFill>
                <a:latin typeface="微软雅黑" panose="020B0503020204020204" pitchFamily="34" charset="-122"/>
                <a:ea typeface="微软雅黑" panose="020B0503020204020204" pitchFamily="34" charset="-122"/>
              </a:rPr>
              <a:t>Verilog HDL</a:t>
            </a:r>
            <a:r>
              <a:rPr lang="zh-CN" altLang="en-US" sz="800" kern="100" dirty="0">
                <a:solidFill>
                  <a:schemeClr val="tx1">
                    <a:lumMod val="50000"/>
                    <a:lumOff val="50000"/>
                  </a:schemeClr>
                </a:solidFill>
                <a:latin typeface="微软雅黑" panose="020B0503020204020204" pitchFamily="34" charset="-122"/>
                <a:ea typeface="微软雅黑" panose="020B0503020204020204" pitchFamily="34" charset="-122"/>
              </a:rPr>
              <a:t>基础</a:t>
            </a:r>
            <a:endParaRPr lang="en-US" altLang="zh-CN" sz="800" kern="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1" name="文本框 10"/>
          <p:cNvSpPr txBox="1"/>
          <p:nvPr userDrawn="1"/>
        </p:nvSpPr>
        <p:spPr>
          <a:xfrm>
            <a:off x="8703044" y="6511211"/>
            <a:ext cx="211221" cy="215442"/>
          </a:xfrm>
          <a:prstGeom prst="rect">
            <a:avLst/>
          </a:prstGeom>
          <a:noFill/>
          <a:ln>
            <a:solidFill>
              <a:schemeClr val="bg1">
                <a:lumMod val="75000"/>
              </a:schemeClr>
            </a:solidFill>
          </a:ln>
        </p:spPr>
        <p:txBody>
          <a:bodyPr wrap="none" lIns="72000" tIns="72000" rIns="72000" bIns="72000" rtlCol="0" anchor="ctr">
            <a:noAutofit/>
          </a:bodyPr>
          <a:lstStyle/>
          <a:p>
            <a:pPr algn="ctr"/>
            <a:fld id="{CE5B7511-CC96-41DE-A965-D9C44FD5C89D}" type="slidenum">
              <a:rPr lang="zh-CN" altLang="en-US" sz="800" b="1"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a:t>
            </a:fld>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矩形 12"/>
          <p:cNvSpPr/>
          <p:nvPr userDrawn="1"/>
        </p:nvSpPr>
        <p:spPr>
          <a:xfrm>
            <a:off x="453759" y="6511210"/>
            <a:ext cx="1412240" cy="213995"/>
          </a:xfrm>
          <a:prstGeom prst="rect">
            <a:avLst/>
          </a:prstGeom>
        </p:spPr>
        <p:txBody>
          <a:bodyPr wrap="none" lIns="0">
            <a:spAutoFit/>
          </a:bodyPr>
          <a:lstStyle/>
          <a:p>
            <a:r>
              <a:rPr lang="zh-CN" altLang="en-US" sz="800" b="1" kern="100">
                <a:solidFill>
                  <a:schemeClr val="tx1">
                    <a:lumMod val="50000"/>
                    <a:lumOff val="50000"/>
                  </a:schemeClr>
                </a:solidFill>
                <a:latin typeface="微软雅黑" panose="020B0503020204020204" pitchFamily="34" charset="-122"/>
                <a:ea typeface="微软雅黑" panose="020B0503020204020204" pitchFamily="34" charset="-122"/>
              </a:rPr>
              <a:t>同济大学电子与信息工程学院</a:t>
            </a:r>
          </a:p>
        </p:txBody>
      </p:sp>
      <p:sp>
        <p:nvSpPr>
          <p:cNvPr id="2" name="标题 1"/>
          <p:cNvSpPr>
            <a:spLocks noGrp="1"/>
          </p:cNvSpPr>
          <p:nvPr>
            <p:ph type="title"/>
          </p:nvPr>
        </p:nvSpPr>
        <p:spPr>
          <a:xfrm>
            <a:off x="361950" y="371408"/>
            <a:ext cx="8229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72000" rIns="0" bIns="72000"/>
          <a:lstStyle>
            <a:lvl1pPr algn="l" rtl="0" eaLnBrk="0" fontAlgn="base" hangingPunct="0">
              <a:spcBef>
                <a:spcPct val="0"/>
              </a:spcBef>
              <a:spcAft>
                <a:spcPct val="0"/>
              </a:spcAft>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lvl="0" algn="l"/>
            <a:r>
              <a:rPr lang="zh-CN" altLang="en-US"/>
              <a:t>单击此处编辑母版标题样式</a:t>
            </a:r>
          </a:p>
        </p:txBody>
      </p:sp>
      <p:pic>
        <p:nvPicPr>
          <p:cNvPr id="14" name="图片 13"/>
          <p:cNvPicPr>
            <a:picLocks noChangeAspect="1"/>
          </p:cNvPicPr>
          <p:nvPr userDrawn="1"/>
        </p:nvPicPr>
        <p:blipFill rotWithShape="1">
          <a:blip r:embed="rId2" cstate="print">
            <a:extLst>
              <a:ext uri="{28A0092B-C50C-407E-A947-70E740481C1C}">
                <a14:useLocalDpi xmlns:a14="http://schemas.microsoft.com/office/drawing/2010/main" val="0"/>
              </a:ext>
            </a:extLst>
          </a:blip>
          <a:srcRect r="69975"/>
          <a:stretch>
            <a:fillRect/>
          </a:stretch>
        </p:blipFill>
        <p:spPr>
          <a:xfrm>
            <a:off x="8041082" y="247834"/>
            <a:ext cx="865985" cy="86967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3">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75FB4E4-9326-4496-927F-D7F47A8F807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63D4E10-C631-48AF-8D19-9D27FC2FD0F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EAAD779-0F0A-4E8C-AC1B-5CED2364FB52}"/>
              </a:ext>
            </a:extLst>
          </p:cNvPr>
          <p:cNvSpPr>
            <a:spLocks noGrp="1" noChangeArrowheads="1"/>
          </p:cNvSpPr>
          <p:nvPr>
            <p:ph type="sldNum" sz="quarter" idx="12"/>
          </p:nvPr>
        </p:nvSpPr>
        <p:spPr>
          <a:ln/>
        </p:spPr>
        <p:txBody>
          <a:bodyPr/>
          <a:lstStyle>
            <a:lvl1pPr>
              <a:defRPr/>
            </a:lvl1pPr>
          </a:lstStyle>
          <a:p>
            <a:pPr>
              <a:defRPr/>
            </a:pPr>
            <a:fld id="{7EA7B361-45E4-42E7-9483-7B13A3DBC7E2}" type="slidenum">
              <a:rPr lang="en-US" altLang="zh-CN"/>
              <a:pPr>
                <a:defRPr/>
              </a:pPr>
              <a:t>‹#›</a:t>
            </a:fld>
            <a:endParaRPr lang="en-US" altLang="zh-CN"/>
          </a:p>
        </p:txBody>
      </p:sp>
    </p:spTree>
    <p:extLst>
      <p:ext uri="{BB962C8B-B14F-4D97-AF65-F5344CB8AC3E}">
        <p14:creationId xmlns:p14="http://schemas.microsoft.com/office/powerpoint/2010/main" val="3176242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8760EE5-4F8E-43B0-8262-31D81235248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077ADFF7-B936-4DF2-89F5-3177BBA8931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55EDD29E-D29B-4859-9803-14B95D80CE7C}"/>
              </a:ext>
            </a:extLst>
          </p:cNvPr>
          <p:cNvSpPr>
            <a:spLocks noGrp="1" noChangeArrowheads="1"/>
          </p:cNvSpPr>
          <p:nvPr>
            <p:ph type="sldNum" sz="quarter" idx="12"/>
          </p:nvPr>
        </p:nvSpPr>
        <p:spPr>
          <a:ln/>
        </p:spPr>
        <p:txBody>
          <a:bodyPr/>
          <a:lstStyle>
            <a:lvl1pPr>
              <a:defRPr/>
            </a:lvl1pPr>
          </a:lstStyle>
          <a:p>
            <a:pPr>
              <a:defRPr/>
            </a:pPr>
            <a:fld id="{15B3C419-C729-4889-9919-AE225758DB2E}" type="slidenum">
              <a:rPr lang="en-US" altLang="zh-CN"/>
              <a:pPr>
                <a:defRPr/>
              </a:pPr>
              <a:t>‹#›</a:t>
            </a:fld>
            <a:endParaRPr lang="en-US" altLang="zh-CN"/>
          </a:p>
        </p:txBody>
      </p:sp>
    </p:spTree>
    <p:extLst>
      <p:ext uri="{BB962C8B-B14F-4D97-AF65-F5344CB8AC3E}">
        <p14:creationId xmlns:p14="http://schemas.microsoft.com/office/powerpoint/2010/main" val="31711518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
          <p:cNvSpPr>
            <a:spLocks noChangeArrowheads="1"/>
          </p:cNvSpPr>
          <p:nvPr userDrawn="1"/>
        </p:nvSpPr>
        <p:spPr bwMode="auto">
          <a:xfrm>
            <a:off x="-6324600" y="609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endParaRPr lang="zh-CN" altLang="en-US">
              <a:ea typeface="微软雅黑" panose="020B0503020204020204" pitchFamily="34" charset="-122"/>
            </a:endParaRPr>
          </a:p>
        </p:txBody>
      </p:sp>
      <p:sp>
        <p:nvSpPr>
          <p:cNvPr id="1027" name="TextBox 3"/>
          <p:cNvSpPr txBox="1">
            <a:spLocks noChangeArrowheads="1"/>
          </p:cNvSpPr>
          <p:nvPr userDrawn="1"/>
        </p:nvSpPr>
        <p:spPr bwMode="auto">
          <a:xfrm>
            <a:off x="2081213" y="2679700"/>
            <a:ext cx="5502275"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algn="l" eaLnBrk="1" hangingPunct="1"/>
            <a:endParaRPr lang="zh-CN" altLang="en-US" sz="180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cs typeface="+mj-cs"/>
        </a:defRPr>
      </a:lvl1pPr>
      <a:lvl2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2pPr>
      <a:lvl3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3pPr>
      <a:lvl4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4pPr>
      <a:lvl5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5pPr>
      <a:lvl6pPr marL="457200" algn="r" rtl="0" fontAlgn="base">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2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30.emf"/></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png"/><Relationship Id="rId4" Type="http://schemas.openxmlformats.org/officeDocument/2006/relationships/oleObject" Target="../embeddings/oleObject4.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3.png"/><Relationship Id="rId4" Type="http://schemas.openxmlformats.org/officeDocument/2006/relationships/oleObject" Target="../embeddings/oleObject8.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5.png"/></Relationships>
</file>

<file path=ppt/slides/_rels/slide6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6.png"/><Relationship Id="rId4" Type="http://schemas.openxmlformats.org/officeDocument/2006/relationships/oleObject" Target="../embeddings/oleObject11.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7.png"/></Relationships>
</file>

<file path=ppt/slides/_rels/slide7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20.png"/></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5.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6.png"/></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28.png"/><Relationship Id="rId5" Type="http://schemas.openxmlformats.org/officeDocument/2006/relationships/oleObject" Target="../embeddings/oleObject20.bin"/><Relationship Id="rId4" Type="http://schemas.openxmlformats.org/officeDocument/2006/relationships/image" Target="../media/image27.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523" t="15384" b="513"/>
          <a:stretch>
            <a:fillRect/>
          </a:stretch>
        </p:blipFill>
        <p:spPr bwMode="auto">
          <a:xfrm>
            <a:off x="0" y="1"/>
            <a:ext cx="9143999" cy="4760686"/>
          </a:xfrm>
          <a:prstGeom prst="rect">
            <a:avLst/>
          </a:prstGeom>
          <a:noFill/>
          <a:extLst>
            <a:ext uri="{909E8E84-426E-40DD-AFC4-6F175D3DCCD1}">
              <a14:hiddenFill xmlns:a14="http://schemas.microsoft.com/office/drawing/2010/main">
                <a:solidFill>
                  <a:srgbClr val="FFFFFF"/>
                </a:solidFill>
              </a14:hiddenFill>
            </a:ext>
          </a:extLst>
        </p:spPr>
      </p:pic>
      <p:sp>
        <p:nvSpPr>
          <p:cNvPr id="15" name="任意多边形 14"/>
          <p:cNvSpPr/>
          <p:nvPr/>
        </p:nvSpPr>
        <p:spPr>
          <a:xfrm>
            <a:off x="0" y="2842036"/>
            <a:ext cx="9143999" cy="2051818"/>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任意多边形 21"/>
          <p:cNvSpPr/>
          <p:nvPr/>
        </p:nvSpPr>
        <p:spPr>
          <a:xfrm>
            <a:off x="0" y="3379990"/>
            <a:ext cx="9143999" cy="3478011"/>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flip="none" rotWithShape="1">
            <a:gsLst>
              <a:gs pos="17000">
                <a:schemeClr val="bg1"/>
              </a:gs>
              <a:gs pos="100000">
                <a:srgbClr val="DFDFDF">
                  <a:lumMod val="52000"/>
                  <a:lumOff val="48000"/>
                </a:srgb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ea typeface="微软雅黑" panose="020B0503020204020204" pitchFamily="34" charset="-122"/>
            </a:endParaRPr>
          </a:p>
        </p:txBody>
      </p:sp>
      <p:sp>
        <p:nvSpPr>
          <p:cNvPr id="18" name="标题 3"/>
          <p:cNvSpPr>
            <a:spLocks noGrp="1"/>
          </p:cNvSpPr>
          <p:nvPr>
            <p:ph type="title" idx="4294967295"/>
          </p:nvPr>
        </p:nvSpPr>
        <p:spPr>
          <a:xfrm>
            <a:off x="503238" y="5272088"/>
            <a:ext cx="5135563" cy="584775"/>
          </a:xfrm>
          <a:prstGeom prst="rect">
            <a:avLst/>
          </a:prstGeom>
        </p:spPr>
        <p:txBody>
          <a:bodyPr wrap="square">
            <a:spAutoFit/>
          </a:bodyPr>
          <a:lstStyle/>
          <a:p>
            <a:pPr algn="l">
              <a:lnSpc>
                <a:spcPct val="100000"/>
              </a:lnSpc>
            </a:pPr>
            <a:r>
              <a:rPr lang="zh-CN" altLang="en-US" sz="3200" dirty="0">
                <a:solidFill>
                  <a:srgbClr val="04619D"/>
                </a:solidFill>
              </a:rPr>
              <a:t>第二章 </a:t>
            </a:r>
            <a:r>
              <a:rPr lang="en-US" altLang="zh-CN" sz="3200" dirty="0"/>
              <a:t>Verilog HDL</a:t>
            </a:r>
            <a:endParaRPr sz="3200" dirty="0">
              <a:solidFill>
                <a:srgbClr val="04619D"/>
              </a:solidFill>
            </a:endParaRPr>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r="69975"/>
          <a:stretch>
            <a:fillRect/>
          </a:stretch>
        </p:blipFill>
        <p:spPr>
          <a:xfrm>
            <a:off x="7513630" y="5143321"/>
            <a:ext cx="1456200" cy="14623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A5DCD8A-7C94-437D-870B-BE3BB7B69B07}"/>
              </a:ext>
            </a:extLst>
          </p:cNvPr>
          <p:cNvSpPr>
            <a:spLocks noGrp="1" noChangeArrowheads="1"/>
          </p:cNvSpPr>
          <p:nvPr>
            <p:ph type="title"/>
          </p:nvPr>
        </p:nvSpPr>
        <p:spPr/>
        <p:txBody>
          <a:bodyPr/>
          <a:lstStyle/>
          <a:p>
            <a:pPr algn="l" eaLnBrk="1" hangingPunct="1"/>
            <a:r>
              <a:rPr lang="en-US" altLang="zh-CN" sz="3200" b="1">
                <a:solidFill>
                  <a:srgbClr val="FF7C80"/>
                </a:solidFill>
              </a:rPr>
              <a:t>Verilog</a:t>
            </a:r>
            <a:r>
              <a:rPr lang="zh-CN" altLang="en-US" sz="3200" b="1">
                <a:solidFill>
                  <a:srgbClr val="FF7C80"/>
                </a:solidFill>
              </a:rPr>
              <a:t>和</a:t>
            </a:r>
            <a:r>
              <a:rPr lang="en-US" altLang="zh-CN" sz="3200" b="1">
                <a:solidFill>
                  <a:srgbClr val="FF7C80"/>
                </a:solidFill>
              </a:rPr>
              <a:t>C</a:t>
            </a:r>
            <a:r>
              <a:rPr lang="zh-CN" altLang="en-US" sz="3200" b="1">
                <a:solidFill>
                  <a:srgbClr val="FF7C80"/>
                </a:solidFill>
              </a:rPr>
              <a:t>语言区别</a:t>
            </a:r>
          </a:p>
        </p:txBody>
      </p:sp>
      <p:sp>
        <p:nvSpPr>
          <p:cNvPr id="16387" name="Rectangle 3">
            <a:extLst>
              <a:ext uri="{FF2B5EF4-FFF2-40B4-BE49-F238E27FC236}">
                <a16:creationId xmlns:a16="http://schemas.microsoft.com/office/drawing/2014/main" id="{061F61F4-2CCF-4A27-ACE6-0FA68BC2BE3C}"/>
              </a:ext>
            </a:extLst>
          </p:cNvPr>
          <p:cNvSpPr>
            <a:spLocks noGrp="1" noChangeArrowheads="1"/>
          </p:cNvSpPr>
          <p:nvPr>
            <p:ph type="body" idx="4294967295"/>
          </p:nvPr>
        </p:nvSpPr>
        <p:spPr>
          <a:xfrm>
            <a:off x="990600" y="1447800"/>
            <a:ext cx="8153400" cy="685800"/>
          </a:xfrm>
        </p:spPr>
        <p:txBody>
          <a:bodyPr/>
          <a:lstStyle/>
          <a:p>
            <a:pPr eaLnBrk="1" hangingPunct="1">
              <a:spcBef>
                <a:spcPct val="90000"/>
              </a:spcBef>
            </a:pPr>
            <a:r>
              <a:rPr lang="zh-CN" altLang="en-US" sz="2800" b="1"/>
              <a:t>与</a:t>
            </a:r>
            <a:r>
              <a:rPr lang="en-US" altLang="zh-CN" sz="2800" b="1"/>
              <a:t>C</a:t>
            </a:r>
            <a:r>
              <a:rPr lang="zh-CN" altLang="en-US" sz="2800" b="1"/>
              <a:t>语言的联系与区别</a:t>
            </a:r>
          </a:p>
        </p:txBody>
      </p:sp>
      <p:graphicFrame>
        <p:nvGraphicFramePr>
          <p:cNvPr id="5" name="Group 48">
            <a:extLst>
              <a:ext uri="{FF2B5EF4-FFF2-40B4-BE49-F238E27FC236}">
                <a16:creationId xmlns:a16="http://schemas.microsoft.com/office/drawing/2014/main" id="{49520333-2D6A-4A68-B76B-CC4569B58CC1}"/>
              </a:ext>
            </a:extLst>
          </p:cNvPr>
          <p:cNvGraphicFramePr>
            <a:graphicFrameLocks/>
          </p:cNvGraphicFramePr>
          <p:nvPr/>
        </p:nvGraphicFramePr>
        <p:xfrm>
          <a:off x="900113" y="2276475"/>
          <a:ext cx="7272337" cy="3886199"/>
        </p:xfrm>
        <a:graphic>
          <a:graphicData uri="http://schemas.openxmlformats.org/drawingml/2006/table">
            <a:tbl>
              <a:tblPr/>
              <a:tblGrid>
                <a:gridCol w="1943695">
                  <a:extLst>
                    <a:ext uri="{9D8B030D-6E8A-4147-A177-3AD203B41FA5}">
                      <a16:colId xmlns:a16="http://schemas.microsoft.com/office/drawing/2014/main" val="20000"/>
                    </a:ext>
                  </a:extLst>
                </a:gridCol>
                <a:gridCol w="1872208">
                  <a:extLst>
                    <a:ext uri="{9D8B030D-6E8A-4147-A177-3AD203B41FA5}">
                      <a16:colId xmlns:a16="http://schemas.microsoft.com/office/drawing/2014/main" val="20001"/>
                    </a:ext>
                  </a:extLst>
                </a:gridCol>
                <a:gridCol w="3456434">
                  <a:extLst>
                    <a:ext uri="{9D8B030D-6E8A-4147-A177-3AD203B41FA5}">
                      <a16:colId xmlns:a16="http://schemas.microsoft.com/office/drawing/2014/main" val="20002"/>
                    </a:ext>
                  </a:extLst>
                </a:gridCol>
              </a:tblGrid>
              <a:tr h="792538">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rgbClr val="FF0000"/>
                          </a:solidFill>
                          <a:effectLst/>
                          <a:latin typeface="Arial" pitchFamily="34" charset="0"/>
                          <a:ea typeface="宋体" pitchFamily="2" charset="-122"/>
                        </a:rPr>
                        <a:t>项目</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pitchFamily="34" charset="0"/>
                          <a:ea typeface="宋体" pitchFamily="2" charset="-122"/>
                        </a:rPr>
                        <a:t>C</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rgbClr val="FF0000"/>
                          </a:solidFill>
                          <a:effectLst/>
                          <a:latin typeface="Arial" pitchFamily="34" charset="0"/>
                          <a:ea typeface="宋体" pitchFamily="2" charset="-122"/>
                        </a:rPr>
                        <a:t>Verilog</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36167">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chemeClr val="tx1"/>
                          </a:solidFill>
                          <a:effectLst/>
                          <a:latin typeface="Arial" pitchFamily="34" charset="0"/>
                          <a:ea typeface="宋体" pitchFamily="2" charset="-122"/>
                        </a:rPr>
                        <a:t>执行顺序</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chemeClr val="tx1"/>
                          </a:solidFill>
                          <a:effectLst/>
                          <a:latin typeface="Arial" pitchFamily="34" charset="0"/>
                          <a:ea typeface="宋体" pitchFamily="2" charset="-122"/>
                        </a:rPr>
                        <a:t>顺序执行</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并行执行</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30293">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chemeClr val="tx1"/>
                          </a:solidFill>
                          <a:effectLst/>
                          <a:latin typeface="Arial" pitchFamily="34" charset="0"/>
                          <a:ea typeface="宋体" pitchFamily="2" charset="-122"/>
                        </a:rPr>
                        <a:t>时序概念</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chemeClr val="tx1"/>
                          </a:solidFill>
                          <a:effectLst/>
                          <a:latin typeface="Arial" pitchFamily="34" charset="0"/>
                          <a:ea typeface="宋体" pitchFamily="2" charset="-122"/>
                        </a:rPr>
                        <a:t>无延迟</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800" b="0"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存在延迟</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27201">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chemeClr val="tx1"/>
                          </a:solidFill>
                          <a:effectLst/>
                          <a:latin typeface="Arial" pitchFamily="34" charset="0"/>
                          <a:ea typeface="宋体" pitchFamily="2" charset="-122"/>
                        </a:rPr>
                        <a:t>语法限制</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灵活完善</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chemeClr val="tx1"/>
                          </a:solidFill>
                          <a:effectLst/>
                          <a:latin typeface="Arial" pitchFamily="34" charset="0"/>
                          <a:ea typeface="宋体" pitchFamily="2" charset="-122"/>
                        </a:rPr>
                        <a:t>限制严格，需要有数字电路的知识</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4325120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descr="蓝色砂纸">
            <a:extLst>
              <a:ext uri="{FF2B5EF4-FFF2-40B4-BE49-F238E27FC236}">
                <a16:creationId xmlns:a16="http://schemas.microsoft.com/office/drawing/2014/main" id="{5946A2E4-5468-4147-B43B-27BA1B3FC721}"/>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条件语句</a:t>
            </a:r>
            <a:r>
              <a:rPr lang="en-US" altLang="zh-CN" sz="3200" b="1">
                <a:solidFill>
                  <a:srgbClr val="FF7C80"/>
                </a:solidFill>
                <a:latin typeface="+mn-lt"/>
              </a:rPr>
              <a:t>-case</a:t>
            </a:r>
            <a:r>
              <a:rPr lang="zh-CN" altLang="en-US" sz="3200" b="1">
                <a:solidFill>
                  <a:srgbClr val="FF7C80"/>
                </a:solidFill>
                <a:latin typeface="+mn-lt"/>
              </a:rPr>
              <a:t>语句</a:t>
            </a:r>
          </a:p>
        </p:txBody>
      </p:sp>
      <p:sp>
        <p:nvSpPr>
          <p:cNvPr id="115717" name="Rectangle 8">
            <a:extLst>
              <a:ext uri="{FF2B5EF4-FFF2-40B4-BE49-F238E27FC236}">
                <a16:creationId xmlns:a16="http://schemas.microsoft.com/office/drawing/2014/main" id="{23AF4DEB-FC86-43B0-8BF2-0B72D2DFF792}"/>
              </a:ext>
            </a:extLst>
          </p:cNvPr>
          <p:cNvSpPr>
            <a:spLocks noGrp="1" noChangeArrowheads="1"/>
          </p:cNvSpPr>
          <p:nvPr>
            <p:ph type="body" idx="4294967295"/>
          </p:nvPr>
        </p:nvSpPr>
        <p:spPr>
          <a:xfrm>
            <a:off x="590550" y="1627188"/>
            <a:ext cx="7772400" cy="1371600"/>
          </a:xfrm>
        </p:spPr>
        <p:txBody>
          <a:bodyPr/>
          <a:lstStyle/>
          <a:p>
            <a:pPr eaLnBrk="1" hangingPunct="1"/>
            <a:r>
              <a:rPr lang="en-US" altLang="zh-CN" sz="1800" b="1" dirty="0">
                <a:solidFill>
                  <a:schemeClr val="accent2"/>
                </a:solidFill>
              </a:rPr>
              <a:t>Case</a:t>
            </a:r>
            <a:r>
              <a:rPr lang="zh-CN" altLang="en-US" sz="1800" b="1" dirty="0">
                <a:solidFill>
                  <a:schemeClr val="accent2"/>
                </a:solidFill>
              </a:rPr>
              <a:t>语句进行逐位比较以求完全匹配（包括</a:t>
            </a:r>
            <a:r>
              <a:rPr lang="en-US" altLang="zh-CN" sz="1800" b="1" dirty="0">
                <a:solidFill>
                  <a:schemeClr val="accent2"/>
                </a:solidFill>
              </a:rPr>
              <a:t>x</a:t>
            </a:r>
            <a:r>
              <a:rPr lang="zh-CN" altLang="en-US" sz="1800" b="1" dirty="0">
                <a:solidFill>
                  <a:schemeClr val="accent2"/>
                </a:solidFill>
              </a:rPr>
              <a:t>和</a:t>
            </a:r>
            <a:r>
              <a:rPr lang="en-US" altLang="zh-CN" sz="1800" b="1" dirty="0">
                <a:solidFill>
                  <a:schemeClr val="accent2"/>
                </a:solidFill>
              </a:rPr>
              <a:t>z</a:t>
            </a:r>
            <a:r>
              <a:rPr lang="zh-CN" altLang="en-US" sz="1800" b="1" dirty="0">
                <a:solidFill>
                  <a:schemeClr val="accent2"/>
                </a:solidFill>
              </a:rPr>
              <a:t>）。</a:t>
            </a:r>
          </a:p>
          <a:p>
            <a:pPr eaLnBrk="1" hangingPunct="1"/>
            <a:r>
              <a:rPr lang="en-US" altLang="zh-CN" sz="1800" b="1" dirty="0">
                <a:solidFill>
                  <a:schemeClr val="accent2"/>
                </a:solidFill>
              </a:rPr>
              <a:t>Default</a:t>
            </a:r>
            <a:r>
              <a:rPr lang="zh-CN" altLang="en-US" sz="1800" b="1" dirty="0">
                <a:solidFill>
                  <a:schemeClr val="accent2"/>
                </a:solidFill>
              </a:rPr>
              <a:t>语句可选，在没有任何条件成立时执行。此时如果未说明</a:t>
            </a:r>
            <a:r>
              <a:rPr lang="en-US" altLang="zh-CN" sz="1800" b="1" dirty="0">
                <a:solidFill>
                  <a:schemeClr val="accent2"/>
                </a:solidFill>
              </a:rPr>
              <a:t>default</a:t>
            </a:r>
            <a:r>
              <a:rPr lang="zh-CN" altLang="en-US" sz="1800" b="1" dirty="0">
                <a:solidFill>
                  <a:schemeClr val="accent2"/>
                </a:solidFill>
              </a:rPr>
              <a:t>，</a:t>
            </a:r>
            <a:r>
              <a:rPr lang="en-US" altLang="zh-CN" sz="1800" b="1" dirty="0">
                <a:solidFill>
                  <a:schemeClr val="accent2"/>
                </a:solidFill>
              </a:rPr>
              <a:t>Verilog</a:t>
            </a:r>
            <a:r>
              <a:rPr lang="zh-CN" altLang="en-US" sz="1800" b="1" dirty="0">
                <a:solidFill>
                  <a:schemeClr val="accent2"/>
                </a:solidFill>
              </a:rPr>
              <a:t>不执行任何动作。</a:t>
            </a:r>
          </a:p>
          <a:p>
            <a:pPr eaLnBrk="1" hangingPunct="1"/>
            <a:r>
              <a:rPr lang="zh-CN" altLang="en-US" sz="1800" b="1" dirty="0">
                <a:solidFill>
                  <a:schemeClr val="accent2"/>
                </a:solidFill>
              </a:rPr>
              <a:t>多个</a:t>
            </a:r>
            <a:r>
              <a:rPr lang="en-US" altLang="zh-CN" sz="1800" b="1" dirty="0">
                <a:solidFill>
                  <a:schemeClr val="accent2"/>
                </a:solidFill>
              </a:rPr>
              <a:t>default</a:t>
            </a:r>
            <a:r>
              <a:rPr lang="zh-CN" altLang="en-US" sz="1800" b="1" dirty="0">
                <a:solidFill>
                  <a:schemeClr val="accent2"/>
                </a:solidFill>
              </a:rPr>
              <a:t>语句是非法的。</a:t>
            </a:r>
          </a:p>
        </p:txBody>
      </p:sp>
      <p:sp>
        <p:nvSpPr>
          <p:cNvPr id="93188" name="Text Box 6">
            <a:extLst>
              <a:ext uri="{FF2B5EF4-FFF2-40B4-BE49-F238E27FC236}">
                <a16:creationId xmlns:a16="http://schemas.microsoft.com/office/drawing/2014/main" id="{98D93861-7972-432B-A2A2-04E9FFA3786E}"/>
              </a:ext>
            </a:extLst>
          </p:cNvPr>
          <p:cNvSpPr txBox="1">
            <a:spLocks noChangeArrowheads="1"/>
          </p:cNvSpPr>
          <p:nvPr/>
        </p:nvSpPr>
        <p:spPr bwMode="auto">
          <a:xfrm>
            <a:off x="685800" y="985837"/>
            <a:ext cx="829958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defRPr/>
            </a:pPr>
            <a:r>
              <a:rPr lang="en-US" altLang="zh-CN" sz="1800" b="1" dirty="0">
                <a:solidFill>
                  <a:schemeClr val="accent2"/>
                </a:solidFill>
                <a:latin typeface="+mn-lt"/>
              </a:rPr>
              <a:t>case</a:t>
            </a:r>
            <a:r>
              <a:rPr lang="zh-CN" altLang="en-US" sz="1800" b="1" dirty="0">
                <a:solidFill>
                  <a:schemeClr val="accent2"/>
                </a:solidFill>
                <a:latin typeface="+mn-lt"/>
              </a:rPr>
              <a:t>语句是测试表达式与另外一系列表达式分支是否匹配的一个多路条件语句。</a:t>
            </a:r>
          </a:p>
        </p:txBody>
      </p:sp>
      <p:sp>
        <p:nvSpPr>
          <p:cNvPr id="93190" name="Rectangle 9">
            <a:extLst>
              <a:ext uri="{FF2B5EF4-FFF2-40B4-BE49-F238E27FC236}">
                <a16:creationId xmlns:a16="http://schemas.microsoft.com/office/drawing/2014/main" id="{DFEFA5BC-D7D8-4182-9AA0-8AF7857E6FCB}"/>
              </a:ext>
            </a:extLst>
          </p:cNvPr>
          <p:cNvSpPr>
            <a:spLocks noChangeArrowheads="1"/>
          </p:cNvSpPr>
          <p:nvPr/>
        </p:nvSpPr>
        <p:spPr bwMode="auto">
          <a:xfrm>
            <a:off x="685800" y="2998788"/>
            <a:ext cx="80772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buFontTx/>
              <a:buNone/>
              <a:defRPr/>
            </a:pPr>
            <a:r>
              <a:rPr lang="zh-CN" altLang="en-US" sz="1800" b="1" dirty="0">
                <a:solidFill>
                  <a:schemeClr val="accent2"/>
                </a:solidFill>
                <a:latin typeface="+mn-lt"/>
              </a:rPr>
              <a:t>重要内容：</a:t>
            </a:r>
          </a:p>
          <a:p>
            <a:pPr algn="just" eaLnBrk="1" hangingPunct="1">
              <a:buFontTx/>
              <a:buNone/>
              <a:defRPr/>
            </a:pPr>
            <a:r>
              <a:rPr lang="zh-CN" altLang="en-US" sz="1800" b="1" dirty="0">
                <a:solidFill>
                  <a:schemeClr val="accent2"/>
                </a:solidFill>
                <a:latin typeface="+mn-lt"/>
              </a:rPr>
              <a:t>使用</a:t>
            </a:r>
            <a:r>
              <a:rPr lang="en-US" altLang="zh-CN" sz="1800" b="1" dirty="0">
                <a:solidFill>
                  <a:schemeClr val="accent2"/>
                </a:solidFill>
                <a:latin typeface="+mn-lt"/>
              </a:rPr>
              <a:t>default</a:t>
            </a:r>
            <a:r>
              <a:rPr lang="zh-CN" altLang="en-US" sz="1800" b="1" dirty="0">
                <a:solidFill>
                  <a:schemeClr val="accent2"/>
                </a:solidFill>
                <a:latin typeface="+mn-lt"/>
              </a:rPr>
              <a:t>语句是一个很好的编程习惯，特别是用于检测</a:t>
            </a:r>
            <a:r>
              <a:rPr lang="en-US" altLang="zh-CN" sz="1800" b="1" dirty="0">
                <a:solidFill>
                  <a:schemeClr val="accent2"/>
                </a:solidFill>
                <a:latin typeface="+mn-lt"/>
              </a:rPr>
              <a:t>x</a:t>
            </a:r>
            <a:r>
              <a:rPr lang="zh-CN" altLang="en-US" sz="1800" b="1" dirty="0">
                <a:solidFill>
                  <a:schemeClr val="accent2"/>
                </a:solidFill>
                <a:latin typeface="+mn-lt"/>
              </a:rPr>
              <a:t>和</a:t>
            </a:r>
            <a:r>
              <a:rPr lang="en-US" altLang="zh-CN" sz="1800" b="1" dirty="0">
                <a:solidFill>
                  <a:schemeClr val="accent2"/>
                </a:solidFill>
                <a:latin typeface="+mn-lt"/>
              </a:rPr>
              <a:t>z</a:t>
            </a:r>
            <a:r>
              <a:rPr lang="zh-CN" altLang="en-US" sz="1800" b="1" dirty="0">
                <a:solidFill>
                  <a:schemeClr val="accent2"/>
                </a:solidFill>
                <a:latin typeface="+mn-lt"/>
              </a:rPr>
              <a:t>。</a:t>
            </a:r>
          </a:p>
          <a:p>
            <a:pPr algn="just" eaLnBrk="1" hangingPunct="1">
              <a:buFontTx/>
              <a:buNone/>
              <a:defRPr/>
            </a:pPr>
            <a:r>
              <a:rPr lang="en-US" altLang="zh-CN" sz="1800" b="1" dirty="0" err="1">
                <a:solidFill>
                  <a:srgbClr val="C00000"/>
                </a:solidFill>
                <a:latin typeface="+mn-lt"/>
              </a:rPr>
              <a:t>Casez</a:t>
            </a:r>
            <a:r>
              <a:rPr lang="zh-CN" altLang="en-US" sz="1800" b="1" dirty="0">
                <a:solidFill>
                  <a:srgbClr val="C00000"/>
                </a:solidFill>
                <a:latin typeface="+mn-lt"/>
              </a:rPr>
              <a:t>和</a:t>
            </a:r>
            <a:r>
              <a:rPr lang="en-US" altLang="zh-CN" sz="1800" b="1" dirty="0" err="1">
                <a:solidFill>
                  <a:srgbClr val="C00000"/>
                </a:solidFill>
                <a:latin typeface="+mn-lt"/>
              </a:rPr>
              <a:t>casex</a:t>
            </a:r>
            <a:r>
              <a:rPr lang="zh-CN" altLang="en-US" sz="1800" b="1" dirty="0">
                <a:solidFill>
                  <a:srgbClr val="C00000"/>
                </a:solidFill>
                <a:latin typeface="+mn-lt"/>
              </a:rPr>
              <a:t>为</a:t>
            </a:r>
            <a:r>
              <a:rPr lang="en-US" altLang="zh-CN" sz="1800" b="1" dirty="0">
                <a:solidFill>
                  <a:srgbClr val="C00000"/>
                </a:solidFill>
                <a:latin typeface="+mn-lt"/>
              </a:rPr>
              <a:t>case</a:t>
            </a:r>
            <a:r>
              <a:rPr lang="zh-CN" altLang="en-US" sz="1800" b="1" dirty="0">
                <a:solidFill>
                  <a:srgbClr val="C00000"/>
                </a:solidFill>
                <a:latin typeface="+mn-lt"/>
              </a:rPr>
              <a:t>语句的变体，允许比较无关</a:t>
            </a:r>
            <a:r>
              <a:rPr lang="en-US" altLang="zh-CN" sz="1800" b="1" dirty="0">
                <a:solidFill>
                  <a:srgbClr val="C00000"/>
                </a:solidFill>
                <a:latin typeface="+mn-lt"/>
              </a:rPr>
              <a:t>(don‘t-care</a:t>
            </a:r>
            <a:r>
              <a:rPr lang="zh-CN" altLang="en-US" sz="1800" b="1" dirty="0">
                <a:solidFill>
                  <a:srgbClr val="C00000"/>
                </a:solidFill>
                <a:latin typeface="+mn-lt"/>
              </a:rPr>
              <a:t>）值。</a:t>
            </a:r>
          </a:p>
          <a:p>
            <a:pPr algn="just" eaLnBrk="1" hangingPunct="1">
              <a:defRPr/>
            </a:pPr>
            <a:r>
              <a:rPr lang="en-US" altLang="zh-CN" sz="1800" b="1" dirty="0">
                <a:solidFill>
                  <a:schemeClr val="accent2"/>
                </a:solidFill>
                <a:latin typeface="+mn-lt"/>
              </a:rPr>
              <a:t>case</a:t>
            </a:r>
            <a:r>
              <a:rPr lang="zh-CN" altLang="en-US" sz="1800" b="1" dirty="0">
                <a:solidFill>
                  <a:schemeClr val="accent2"/>
                </a:solidFill>
                <a:latin typeface="+mn-lt"/>
              </a:rPr>
              <a:t>表达式或</a:t>
            </a:r>
            <a:r>
              <a:rPr lang="en-US" altLang="zh-CN" sz="1800" b="1" dirty="0">
                <a:solidFill>
                  <a:schemeClr val="accent2"/>
                </a:solidFill>
                <a:latin typeface="+mn-lt"/>
              </a:rPr>
              <a:t>case</a:t>
            </a:r>
            <a:r>
              <a:rPr lang="zh-CN" altLang="en-US" sz="1800" b="1" dirty="0">
                <a:solidFill>
                  <a:schemeClr val="accent2"/>
                </a:solidFill>
                <a:latin typeface="+mn-lt"/>
              </a:rPr>
              <a:t>项中的任何位为无关值时，在比较过程中该位不予考虑。</a:t>
            </a:r>
          </a:p>
          <a:p>
            <a:pPr algn="just" eaLnBrk="1" hangingPunct="1">
              <a:defRPr/>
            </a:pPr>
            <a:r>
              <a:rPr lang="zh-CN" altLang="en-US" sz="1800" b="1" dirty="0">
                <a:solidFill>
                  <a:schemeClr val="accent2"/>
                </a:solidFill>
                <a:latin typeface="+mn-lt"/>
              </a:rPr>
              <a:t>在</a:t>
            </a:r>
            <a:r>
              <a:rPr lang="en-US" altLang="zh-CN" sz="1800" b="1" dirty="0" err="1">
                <a:solidFill>
                  <a:schemeClr val="accent2"/>
                </a:solidFill>
                <a:latin typeface="+mn-lt"/>
              </a:rPr>
              <a:t>casez</a:t>
            </a:r>
            <a:r>
              <a:rPr lang="zh-CN" altLang="en-US" sz="1800" b="1" dirty="0">
                <a:solidFill>
                  <a:schemeClr val="accent2"/>
                </a:solidFill>
                <a:latin typeface="+mn-lt"/>
              </a:rPr>
              <a:t>语句中，</a:t>
            </a:r>
            <a:r>
              <a:rPr lang="en-US" altLang="zh-CN" sz="1800" b="1" dirty="0">
                <a:solidFill>
                  <a:schemeClr val="accent2"/>
                </a:solidFill>
                <a:latin typeface="+mn-lt"/>
              </a:rPr>
              <a:t>? </a:t>
            </a:r>
            <a:r>
              <a:rPr lang="zh-CN" altLang="en-US" sz="1800" b="1" dirty="0">
                <a:solidFill>
                  <a:schemeClr val="accent2"/>
                </a:solidFill>
                <a:latin typeface="+mn-lt"/>
              </a:rPr>
              <a:t>和 </a:t>
            </a:r>
            <a:r>
              <a:rPr lang="en-US" altLang="zh-CN" sz="1800" b="1" dirty="0">
                <a:solidFill>
                  <a:schemeClr val="accent2"/>
                </a:solidFill>
                <a:latin typeface="+mn-lt"/>
              </a:rPr>
              <a:t>z </a:t>
            </a:r>
            <a:r>
              <a:rPr lang="zh-CN" altLang="en-US" sz="1800" b="1" dirty="0">
                <a:solidFill>
                  <a:schemeClr val="accent2"/>
                </a:solidFill>
                <a:latin typeface="+mn-lt"/>
              </a:rPr>
              <a:t>被当作无关值。</a:t>
            </a:r>
          </a:p>
          <a:p>
            <a:pPr algn="just" eaLnBrk="1" hangingPunct="1">
              <a:defRPr/>
            </a:pPr>
            <a:r>
              <a:rPr lang="zh-CN" altLang="en-US" sz="1800" b="1" dirty="0">
                <a:solidFill>
                  <a:schemeClr val="accent2"/>
                </a:solidFill>
                <a:latin typeface="+mn-lt"/>
              </a:rPr>
              <a:t>在</a:t>
            </a:r>
            <a:r>
              <a:rPr lang="en-US" altLang="zh-CN" sz="1800" b="1" dirty="0" err="1">
                <a:solidFill>
                  <a:schemeClr val="accent2"/>
                </a:solidFill>
                <a:latin typeface="+mn-lt"/>
              </a:rPr>
              <a:t>casex</a:t>
            </a:r>
            <a:r>
              <a:rPr lang="zh-CN" altLang="en-US" sz="1800" b="1" dirty="0">
                <a:solidFill>
                  <a:schemeClr val="accent2"/>
                </a:solidFill>
                <a:latin typeface="+mn-lt"/>
              </a:rPr>
              <a:t>语句中，</a:t>
            </a:r>
            <a:r>
              <a:rPr lang="en-US" altLang="zh-CN" sz="1800" b="1" dirty="0">
                <a:solidFill>
                  <a:schemeClr val="accent2"/>
                </a:solidFill>
                <a:latin typeface="+mn-lt"/>
              </a:rPr>
              <a:t>?</a:t>
            </a:r>
            <a:r>
              <a:rPr lang="zh-CN" altLang="en-US" sz="1800" b="1" dirty="0">
                <a:solidFill>
                  <a:schemeClr val="accent2"/>
                </a:solidFill>
                <a:latin typeface="+mn-lt"/>
              </a:rPr>
              <a:t>，</a:t>
            </a:r>
            <a:r>
              <a:rPr lang="en-US" altLang="zh-CN" sz="1800" b="1" dirty="0">
                <a:solidFill>
                  <a:schemeClr val="accent2"/>
                </a:solidFill>
                <a:latin typeface="+mn-lt"/>
              </a:rPr>
              <a:t>z  </a:t>
            </a:r>
            <a:r>
              <a:rPr lang="zh-CN" altLang="en-US" sz="1800" b="1" dirty="0">
                <a:solidFill>
                  <a:schemeClr val="accent2"/>
                </a:solidFill>
                <a:latin typeface="+mn-lt"/>
              </a:rPr>
              <a:t>和 </a:t>
            </a:r>
            <a:r>
              <a:rPr lang="en-US" altLang="zh-CN" sz="1800" b="1" dirty="0">
                <a:solidFill>
                  <a:schemeClr val="accent2"/>
                </a:solidFill>
                <a:latin typeface="+mn-lt"/>
              </a:rPr>
              <a:t>x </a:t>
            </a:r>
            <a:r>
              <a:rPr lang="zh-CN" altLang="en-US" sz="1800" b="1" dirty="0">
                <a:solidFill>
                  <a:schemeClr val="accent2"/>
                </a:solidFill>
                <a:latin typeface="+mn-lt"/>
              </a:rPr>
              <a:t>被当作无关值。</a:t>
            </a:r>
          </a:p>
        </p:txBody>
      </p:sp>
      <p:sp>
        <p:nvSpPr>
          <p:cNvPr id="93191" name="Text Box 10">
            <a:extLst>
              <a:ext uri="{FF2B5EF4-FFF2-40B4-BE49-F238E27FC236}">
                <a16:creationId xmlns:a16="http://schemas.microsoft.com/office/drawing/2014/main" id="{A2B44567-AE6B-4C22-831A-E010CB404E33}"/>
              </a:ext>
            </a:extLst>
          </p:cNvPr>
          <p:cNvSpPr txBox="1">
            <a:spLocks noChangeArrowheads="1"/>
          </p:cNvSpPr>
          <p:nvPr/>
        </p:nvSpPr>
        <p:spPr bwMode="auto">
          <a:xfrm>
            <a:off x="2285611" y="5139613"/>
            <a:ext cx="4382278" cy="17843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en-US" altLang="zh-CN" sz="2000">
                <a:latin typeface="+mn-lt"/>
              </a:rPr>
              <a:t>case &lt;</a:t>
            </a:r>
            <a:r>
              <a:rPr lang="zh-CN" altLang="en-US" sz="2000">
                <a:latin typeface="+mn-lt"/>
              </a:rPr>
              <a:t>表达式</a:t>
            </a:r>
            <a:r>
              <a:rPr lang="en-US" altLang="zh-CN" sz="2000">
                <a:latin typeface="+mn-lt"/>
              </a:rPr>
              <a:t>&gt;</a:t>
            </a:r>
          </a:p>
          <a:p>
            <a:pPr eaLnBrk="1" hangingPunct="1">
              <a:spcBef>
                <a:spcPct val="50000"/>
              </a:spcBef>
              <a:buFontTx/>
              <a:buNone/>
              <a:defRPr/>
            </a:pPr>
            <a:r>
              <a:rPr lang="en-US" altLang="zh-CN" sz="2000">
                <a:latin typeface="+mn-lt"/>
              </a:rPr>
              <a:t>        &lt;</a:t>
            </a:r>
            <a:r>
              <a:rPr lang="zh-CN" altLang="en-US" sz="2000">
                <a:latin typeface="+mn-lt"/>
              </a:rPr>
              <a:t>表达式</a:t>
            </a:r>
            <a:r>
              <a:rPr lang="en-US" altLang="zh-CN" sz="2000">
                <a:latin typeface="+mn-lt"/>
              </a:rPr>
              <a:t>&gt;</a:t>
            </a:r>
            <a:r>
              <a:rPr lang="zh-CN" altLang="en-US" sz="2000">
                <a:latin typeface="+mn-lt"/>
              </a:rPr>
              <a:t>：赋值语句或空语句；</a:t>
            </a:r>
          </a:p>
          <a:p>
            <a:pPr eaLnBrk="1" hangingPunct="1">
              <a:spcBef>
                <a:spcPct val="50000"/>
              </a:spcBef>
              <a:buFontTx/>
              <a:buNone/>
              <a:defRPr/>
            </a:pPr>
            <a:r>
              <a:rPr lang="en-US" altLang="zh-CN" sz="2000">
                <a:latin typeface="+mn-lt"/>
              </a:rPr>
              <a:t>        &lt;</a:t>
            </a:r>
            <a:r>
              <a:rPr lang="zh-CN" altLang="en-US" sz="2000">
                <a:latin typeface="+mn-lt"/>
              </a:rPr>
              <a:t>表达式</a:t>
            </a:r>
            <a:r>
              <a:rPr lang="en-US" altLang="zh-CN" sz="2000">
                <a:latin typeface="+mn-lt"/>
              </a:rPr>
              <a:t>&gt;</a:t>
            </a:r>
            <a:r>
              <a:rPr lang="zh-CN" altLang="en-US" sz="2000">
                <a:latin typeface="+mn-lt"/>
              </a:rPr>
              <a:t>：赋值语句或空语句；</a:t>
            </a:r>
          </a:p>
          <a:p>
            <a:pPr eaLnBrk="1" hangingPunct="1">
              <a:spcBef>
                <a:spcPct val="50000"/>
              </a:spcBef>
              <a:buFontTx/>
              <a:buNone/>
              <a:defRPr/>
            </a:pPr>
            <a:r>
              <a:rPr lang="zh-CN" altLang="en-US" sz="2000">
                <a:latin typeface="+mn-lt"/>
              </a:rPr>
              <a:t>              </a:t>
            </a:r>
            <a:r>
              <a:rPr lang="en-US" altLang="zh-CN" sz="2000">
                <a:latin typeface="+mn-lt"/>
              </a:rPr>
              <a:t>default</a:t>
            </a:r>
            <a:r>
              <a:rPr lang="zh-CN" altLang="en-US" sz="2000">
                <a:latin typeface="+mn-lt"/>
              </a:rPr>
              <a:t>：赋值语句或空语句；</a:t>
            </a:r>
          </a:p>
        </p:txBody>
      </p:sp>
      <p:sp>
        <p:nvSpPr>
          <p:cNvPr id="93192" name="Text Box 11">
            <a:extLst>
              <a:ext uri="{FF2B5EF4-FFF2-40B4-BE49-F238E27FC236}">
                <a16:creationId xmlns:a16="http://schemas.microsoft.com/office/drawing/2014/main" id="{38AED368-D1B7-4FF8-9D0C-6C6A18F94599}"/>
              </a:ext>
            </a:extLst>
          </p:cNvPr>
          <p:cNvSpPr txBox="1">
            <a:spLocks noChangeArrowheads="1"/>
          </p:cNvSpPr>
          <p:nvPr/>
        </p:nvSpPr>
        <p:spPr bwMode="auto">
          <a:xfrm>
            <a:off x="611188" y="5410200"/>
            <a:ext cx="1522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en-US" altLang="zh-CN" sz="2400" b="1">
                <a:latin typeface="+mn-lt"/>
              </a:rPr>
              <a:t>case</a:t>
            </a:r>
            <a:r>
              <a:rPr lang="zh-CN" altLang="en-US" sz="2400" b="1">
                <a:latin typeface="+mn-lt"/>
              </a:rPr>
              <a:t>语法：</a:t>
            </a:r>
          </a:p>
        </p:txBody>
      </p:sp>
    </p:spTree>
    <p:extLst>
      <p:ext uri="{BB962C8B-B14F-4D97-AF65-F5344CB8AC3E}">
        <p14:creationId xmlns:p14="http://schemas.microsoft.com/office/powerpoint/2010/main" val="10617960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descr="蓝色砂纸">
            <a:extLst>
              <a:ext uri="{FF2B5EF4-FFF2-40B4-BE49-F238E27FC236}">
                <a16:creationId xmlns:a16="http://schemas.microsoft.com/office/drawing/2014/main" id="{6F2C7D4C-9F65-4560-93B0-D8D7F929E7F5}"/>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循环</a:t>
            </a:r>
            <a:r>
              <a:rPr lang="en-US" altLang="zh-CN" sz="3200" b="1">
                <a:solidFill>
                  <a:srgbClr val="FF7C80"/>
                </a:solidFill>
                <a:latin typeface="+mn-lt"/>
              </a:rPr>
              <a:t>(looping)</a:t>
            </a:r>
            <a:r>
              <a:rPr lang="zh-CN" altLang="en-US" sz="3200" b="1">
                <a:solidFill>
                  <a:srgbClr val="FF7C80"/>
                </a:solidFill>
                <a:latin typeface="+mn-lt"/>
              </a:rPr>
              <a:t>语句</a:t>
            </a:r>
          </a:p>
        </p:txBody>
      </p:sp>
      <p:sp>
        <p:nvSpPr>
          <p:cNvPr id="94212" name="Text Box 4">
            <a:extLst>
              <a:ext uri="{FF2B5EF4-FFF2-40B4-BE49-F238E27FC236}">
                <a16:creationId xmlns:a16="http://schemas.microsoft.com/office/drawing/2014/main" id="{32E85157-E4B2-4D29-9AD4-6580F6DC9DB8}"/>
              </a:ext>
            </a:extLst>
          </p:cNvPr>
          <p:cNvSpPr txBox="1">
            <a:spLocks noChangeArrowheads="1"/>
          </p:cNvSpPr>
          <p:nvPr/>
        </p:nvSpPr>
        <p:spPr bwMode="auto">
          <a:xfrm>
            <a:off x="723123" y="1578850"/>
            <a:ext cx="6781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defRPr/>
            </a:pPr>
            <a:r>
              <a:rPr lang="zh-CN" altLang="en-US" sz="2000" b="1" dirty="0">
                <a:solidFill>
                  <a:srgbClr val="FF0000"/>
                </a:solidFill>
                <a:latin typeface="+mn-lt"/>
              </a:rPr>
              <a:t>有四种循环语句：</a:t>
            </a:r>
          </a:p>
          <a:p>
            <a:pPr algn="just" eaLnBrk="1" hangingPunct="1">
              <a:spcBef>
                <a:spcPct val="50000"/>
              </a:spcBef>
              <a:buFontTx/>
              <a:buNone/>
              <a:defRPr/>
            </a:pPr>
            <a:r>
              <a:rPr lang="en-US" altLang="zh-CN" sz="2000" b="1" i="1" dirty="0">
                <a:latin typeface="+mn-lt"/>
              </a:rPr>
              <a:t>repeat</a:t>
            </a:r>
            <a:r>
              <a:rPr lang="zh-CN" altLang="en-US" sz="2000" b="1" dirty="0">
                <a:latin typeface="+mn-lt"/>
              </a:rPr>
              <a:t>：将一块语句循环执行确定次数。</a:t>
            </a:r>
          </a:p>
          <a:p>
            <a:pPr algn="just" eaLnBrk="1" hangingPunct="1">
              <a:spcBef>
                <a:spcPct val="50000"/>
              </a:spcBef>
              <a:buFontTx/>
              <a:buNone/>
              <a:defRPr/>
            </a:pPr>
            <a:r>
              <a:rPr lang="zh-CN" altLang="en-US" sz="2000" b="1" dirty="0">
                <a:solidFill>
                  <a:srgbClr val="FFFFFF"/>
                </a:solidFill>
                <a:latin typeface="+mn-lt"/>
              </a:rPr>
              <a:t>      </a:t>
            </a:r>
            <a:r>
              <a:rPr lang="en-US" altLang="zh-CN" sz="2000" b="1" dirty="0">
                <a:solidFill>
                  <a:schemeClr val="accent2"/>
                </a:solidFill>
                <a:latin typeface="+mn-lt"/>
              </a:rPr>
              <a:t>repeat (</a:t>
            </a:r>
            <a:r>
              <a:rPr lang="zh-CN" altLang="en-US" sz="2000" b="1" dirty="0">
                <a:solidFill>
                  <a:schemeClr val="accent2"/>
                </a:solidFill>
                <a:latin typeface="+mn-lt"/>
              </a:rPr>
              <a:t>次数表达式） </a:t>
            </a:r>
            <a:r>
              <a:rPr lang="en-US" altLang="zh-CN" sz="2000" b="1" dirty="0">
                <a:solidFill>
                  <a:schemeClr val="accent2"/>
                </a:solidFill>
                <a:latin typeface="+mn-lt"/>
              </a:rPr>
              <a:t>&lt;</a:t>
            </a:r>
            <a:r>
              <a:rPr lang="zh-CN" altLang="en-US" sz="2000" b="1" dirty="0">
                <a:solidFill>
                  <a:schemeClr val="accent2"/>
                </a:solidFill>
                <a:latin typeface="+mn-lt"/>
              </a:rPr>
              <a:t>语句</a:t>
            </a:r>
            <a:r>
              <a:rPr lang="en-US" altLang="zh-CN" sz="2000" b="1" dirty="0">
                <a:solidFill>
                  <a:schemeClr val="accent2"/>
                </a:solidFill>
                <a:latin typeface="+mn-lt"/>
              </a:rPr>
              <a:t>&gt;</a:t>
            </a:r>
          </a:p>
          <a:p>
            <a:pPr algn="just" eaLnBrk="1" hangingPunct="1">
              <a:spcBef>
                <a:spcPct val="50000"/>
              </a:spcBef>
              <a:buFontTx/>
              <a:buNone/>
              <a:defRPr/>
            </a:pPr>
            <a:r>
              <a:rPr lang="en-US" altLang="zh-CN" sz="2000" b="1" dirty="0">
                <a:latin typeface="+mn-lt"/>
              </a:rPr>
              <a:t>while</a:t>
            </a:r>
            <a:r>
              <a:rPr lang="zh-CN" altLang="en-US" sz="2000" b="1" dirty="0">
                <a:latin typeface="+mn-lt"/>
              </a:rPr>
              <a:t>：在条件表达式为真时一直循环执行</a:t>
            </a:r>
          </a:p>
          <a:p>
            <a:pPr algn="just" eaLnBrk="1" hangingPunct="1">
              <a:spcBef>
                <a:spcPct val="50000"/>
              </a:spcBef>
              <a:buFontTx/>
              <a:buNone/>
              <a:defRPr/>
            </a:pPr>
            <a:r>
              <a:rPr lang="zh-CN" altLang="en-US" sz="2000" b="1" dirty="0">
                <a:solidFill>
                  <a:schemeClr val="accent2"/>
                </a:solidFill>
                <a:latin typeface="+mn-lt"/>
              </a:rPr>
              <a:t>      </a:t>
            </a:r>
            <a:r>
              <a:rPr lang="en-US" altLang="zh-CN" sz="2000" b="1" dirty="0">
                <a:solidFill>
                  <a:schemeClr val="accent2"/>
                </a:solidFill>
                <a:latin typeface="+mn-lt"/>
              </a:rPr>
              <a:t>while (</a:t>
            </a:r>
            <a:r>
              <a:rPr lang="zh-CN" altLang="en-US" sz="2000" b="1" dirty="0">
                <a:solidFill>
                  <a:schemeClr val="accent2"/>
                </a:solidFill>
                <a:latin typeface="+mn-lt"/>
              </a:rPr>
              <a:t>条件表达式） </a:t>
            </a:r>
            <a:r>
              <a:rPr lang="en-US" altLang="zh-CN" sz="2000" b="1" dirty="0">
                <a:solidFill>
                  <a:schemeClr val="accent2"/>
                </a:solidFill>
                <a:latin typeface="+mn-lt"/>
              </a:rPr>
              <a:t>&lt;</a:t>
            </a:r>
            <a:r>
              <a:rPr lang="zh-CN" altLang="en-US" sz="2000" b="1" dirty="0">
                <a:solidFill>
                  <a:schemeClr val="accent2"/>
                </a:solidFill>
                <a:latin typeface="+mn-lt"/>
              </a:rPr>
              <a:t>语句</a:t>
            </a:r>
            <a:r>
              <a:rPr lang="en-US" altLang="zh-CN" sz="2000" b="1" dirty="0">
                <a:solidFill>
                  <a:schemeClr val="accent2"/>
                </a:solidFill>
                <a:latin typeface="+mn-lt"/>
              </a:rPr>
              <a:t>&gt;</a:t>
            </a:r>
          </a:p>
          <a:p>
            <a:pPr algn="just" eaLnBrk="1" hangingPunct="1">
              <a:spcBef>
                <a:spcPct val="50000"/>
              </a:spcBef>
              <a:buFontTx/>
              <a:buNone/>
              <a:defRPr/>
            </a:pPr>
            <a:r>
              <a:rPr lang="en-US" altLang="zh-CN" sz="2000" b="1" dirty="0">
                <a:latin typeface="+mn-lt"/>
              </a:rPr>
              <a:t>forever</a:t>
            </a:r>
            <a:r>
              <a:rPr lang="zh-CN" altLang="en-US" sz="2000" b="1" dirty="0">
                <a:latin typeface="+mn-lt"/>
              </a:rPr>
              <a:t>：重复执行直到仿真结束</a:t>
            </a:r>
          </a:p>
          <a:p>
            <a:pPr algn="just" eaLnBrk="1" hangingPunct="1">
              <a:spcBef>
                <a:spcPct val="50000"/>
              </a:spcBef>
              <a:buFontTx/>
              <a:buNone/>
              <a:defRPr/>
            </a:pPr>
            <a:r>
              <a:rPr lang="zh-CN" altLang="en-US" sz="2000" b="1" dirty="0">
                <a:solidFill>
                  <a:schemeClr val="accent2"/>
                </a:solidFill>
                <a:latin typeface="+mn-lt"/>
              </a:rPr>
              <a:t>      </a:t>
            </a:r>
            <a:r>
              <a:rPr lang="en-US" altLang="zh-CN" sz="2000" b="1" dirty="0">
                <a:solidFill>
                  <a:schemeClr val="accent2"/>
                </a:solidFill>
                <a:latin typeface="+mn-lt"/>
              </a:rPr>
              <a:t>forever &lt;</a:t>
            </a:r>
            <a:r>
              <a:rPr lang="zh-CN" altLang="en-US" sz="2000" b="1" dirty="0">
                <a:solidFill>
                  <a:schemeClr val="accent2"/>
                </a:solidFill>
                <a:latin typeface="+mn-lt"/>
              </a:rPr>
              <a:t>语句</a:t>
            </a:r>
            <a:r>
              <a:rPr lang="en-US" altLang="zh-CN" sz="2000" b="1" dirty="0">
                <a:solidFill>
                  <a:schemeClr val="accent2"/>
                </a:solidFill>
                <a:latin typeface="+mn-lt"/>
              </a:rPr>
              <a:t>&gt;</a:t>
            </a:r>
          </a:p>
          <a:p>
            <a:pPr algn="just" eaLnBrk="1" hangingPunct="1">
              <a:spcBef>
                <a:spcPct val="50000"/>
              </a:spcBef>
              <a:buFontTx/>
              <a:buNone/>
              <a:defRPr/>
            </a:pPr>
            <a:r>
              <a:rPr lang="en-US" altLang="zh-CN" sz="2000" b="1" dirty="0">
                <a:latin typeface="+mn-lt"/>
              </a:rPr>
              <a:t>for</a:t>
            </a:r>
            <a:r>
              <a:rPr lang="zh-CN" altLang="en-US" sz="2000" b="1" dirty="0">
                <a:latin typeface="+mn-lt"/>
              </a:rPr>
              <a:t>：在执行过程中对变量进行计算和判断，在条件满足时执行</a:t>
            </a:r>
          </a:p>
          <a:p>
            <a:pPr algn="just" eaLnBrk="1" hangingPunct="1">
              <a:spcBef>
                <a:spcPct val="50000"/>
              </a:spcBef>
              <a:buFontTx/>
              <a:buNone/>
              <a:defRPr/>
            </a:pPr>
            <a:r>
              <a:rPr lang="zh-CN" altLang="en-US" sz="2000" b="1" dirty="0">
                <a:solidFill>
                  <a:schemeClr val="accent2"/>
                </a:solidFill>
                <a:latin typeface="+mn-lt"/>
              </a:rPr>
              <a:t>      </a:t>
            </a:r>
            <a:r>
              <a:rPr lang="en-US" altLang="zh-CN" sz="2000" b="1" dirty="0">
                <a:solidFill>
                  <a:schemeClr val="accent2"/>
                </a:solidFill>
                <a:latin typeface="+mn-lt"/>
              </a:rPr>
              <a:t>for(</a:t>
            </a:r>
            <a:r>
              <a:rPr lang="zh-CN" altLang="en-US" sz="2000" b="1" dirty="0">
                <a:solidFill>
                  <a:schemeClr val="accent2"/>
                </a:solidFill>
                <a:latin typeface="+mn-lt"/>
              </a:rPr>
              <a:t>赋初值；条件表达式；计算） </a:t>
            </a:r>
            <a:r>
              <a:rPr lang="en-US" altLang="zh-CN" sz="2000" b="1" dirty="0">
                <a:solidFill>
                  <a:schemeClr val="accent2"/>
                </a:solidFill>
                <a:latin typeface="+mn-lt"/>
              </a:rPr>
              <a:t>&lt;</a:t>
            </a:r>
            <a:r>
              <a:rPr lang="zh-CN" altLang="en-US" sz="2000" b="1" dirty="0">
                <a:solidFill>
                  <a:schemeClr val="accent2"/>
                </a:solidFill>
                <a:latin typeface="+mn-lt"/>
              </a:rPr>
              <a:t>语句</a:t>
            </a:r>
            <a:r>
              <a:rPr lang="en-US" altLang="zh-CN" sz="2000" b="1" dirty="0">
                <a:solidFill>
                  <a:schemeClr val="accent2"/>
                </a:solidFill>
                <a:latin typeface="+mn-lt"/>
              </a:rPr>
              <a:t>&gt;</a:t>
            </a:r>
            <a:endParaRPr lang="en-US" altLang="zh-CN" sz="2000" b="1" dirty="0">
              <a:solidFill>
                <a:srgbClr val="FFFFFF"/>
              </a:solidFill>
              <a:latin typeface="+mn-lt"/>
            </a:endParaRPr>
          </a:p>
        </p:txBody>
      </p:sp>
      <p:grpSp>
        <p:nvGrpSpPr>
          <p:cNvPr id="116741" name="Group 15">
            <a:extLst>
              <a:ext uri="{FF2B5EF4-FFF2-40B4-BE49-F238E27FC236}">
                <a16:creationId xmlns:a16="http://schemas.microsoft.com/office/drawing/2014/main" id="{7922BDB3-1AE4-42A7-B51D-A40A1ADDDD93}"/>
              </a:ext>
            </a:extLst>
          </p:cNvPr>
          <p:cNvGrpSpPr>
            <a:grpSpLocks/>
          </p:cNvGrpSpPr>
          <p:nvPr/>
        </p:nvGrpSpPr>
        <p:grpSpPr bwMode="auto">
          <a:xfrm>
            <a:off x="3295261" y="4207329"/>
            <a:ext cx="3886200" cy="461963"/>
            <a:chOff x="3168" y="1536"/>
            <a:chExt cx="1460" cy="291"/>
          </a:xfrm>
        </p:grpSpPr>
        <p:sp>
          <p:nvSpPr>
            <p:cNvPr id="94214" name="Text Box 11">
              <a:extLst>
                <a:ext uri="{FF2B5EF4-FFF2-40B4-BE49-F238E27FC236}">
                  <a16:creationId xmlns:a16="http://schemas.microsoft.com/office/drawing/2014/main" id="{757F9AE0-22A7-48C0-8ACF-424A6B1A787C}"/>
                </a:ext>
              </a:extLst>
            </p:cNvPr>
            <p:cNvSpPr txBox="1">
              <a:spLocks noChangeArrowheads="1"/>
            </p:cNvSpPr>
            <p:nvPr/>
          </p:nvSpPr>
          <p:spPr bwMode="auto">
            <a:xfrm>
              <a:off x="4049" y="1536"/>
              <a:ext cx="579" cy="291"/>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2400" b="1" dirty="0">
                  <a:solidFill>
                    <a:schemeClr val="bg1"/>
                  </a:solidFill>
                  <a:latin typeface="+mn-lt"/>
                </a:rPr>
                <a:t>不可综合</a:t>
              </a:r>
            </a:p>
          </p:txBody>
        </p:sp>
        <p:sp>
          <p:nvSpPr>
            <p:cNvPr id="94215" name="Line 12">
              <a:extLst>
                <a:ext uri="{FF2B5EF4-FFF2-40B4-BE49-F238E27FC236}">
                  <a16:creationId xmlns:a16="http://schemas.microsoft.com/office/drawing/2014/main" id="{EE3D42BA-5EF6-439B-9D16-F4BE8CACF208}"/>
                </a:ext>
              </a:extLst>
            </p:cNvPr>
            <p:cNvSpPr>
              <a:spLocks noChangeShapeType="1"/>
            </p:cNvSpPr>
            <p:nvPr/>
          </p:nvSpPr>
          <p:spPr bwMode="auto">
            <a:xfrm flipH="1">
              <a:off x="3168" y="1717"/>
              <a:ext cx="865"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defRPr/>
              </a:pPr>
              <a:endParaRPr lang="zh-CN" altLang="en-US">
                <a:latin typeface="+mn-lt"/>
              </a:endParaRPr>
            </a:p>
          </p:txBody>
        </p:sp>
      </p:grpSp>
    </p:spTree>
    <p:extLst>
      <p:ext uri="{BB962C8B-B14F-4D97-AF65-F5344CB8AC3E}">
        <p14:creationId xmlns:p14="http://schemas.microsoft.com/office/powerpoint/2010/main" val="32798872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descr="蓝色砂纸">
            <a:extLst>
              <a:ext uri="{FF2B5EF4-FFF2-40B4-BE49-F238E27FC236}">
                <a16:creationId xmlns:a16="http://schemas.microsoft.com/office/drawing/2014/main" id="{34CBB9D1-944B-4214-8102-267774A7A53E}"/>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循环</a:t>
            </a:r>
            <a:r>
              <a:rPr lang="en-US" altLang="zh-CN" sz="3200" b="1">
                <a:solidFill>
                  <a:srgbClr val="FF7C80"/>
                </a:solidFill>
                <a:latin typeface="+mn-lt"/>
              </a:rPr>
              <a:t>(looping)</a:t>
            </a:r>
            <a:r>
              <a:rPr lang="zh-CN" altLang="en-US" sz="3200" b="1">
                <a:solidFill>
                  <a:srgbClr val="FF7C80"/>
                </a:solidFill>
                <a:latin typeface="+mn-lt"/>
              </a:rPr>
              <a:t>语句</a:t>
            </a:r>
            <a:r>
              <a:rPr lang="en-US" altLang="zh-CN" sz="3200" b="1">
                <a:solidFill>
                  <a:srgbClr val="FF7C80"/>
                </a:solidFill>
                <a:latin typeface="+mn-lt"/>
              </a:rPr>
              <a:t>-repeat</a:t>
            </a:r>
          </a:p>
        </p:txBody>
      </p:sp>
      <p:sp>
        <p:nvSpPr>
          <p:cNvPr id="60420" name="Text Box 5">
            <a:extLst>
              <a:ext uri="{FF2B5EF4-FFF2-40B4-BE49-F238E27FC236}">
                <a16:creationId xmlns:a16="http://schemas.microsoft.com/office/drawing/2014/main" id="{198E7FBA-918C-441A-9309-65FCB30D6E8F}"/>
              </a:ext>
            </a:extLst>
          </p:cNvPr>
          <p:cNvSpPr txBox="1">
            <a:spLocks noChangeArrowheads="1"/>
          </p:cNvSpPr>
          <p:nvPr/>
        </p:nvSpPr>
        <p:spPr bwMode="auto">
          <a:xfrm>
            <a:off x="2438011" y="1054100"/>
            <a:ext cx="6382139" cy="862013"/>
          </a:xfrm>
          <a:prstGeom prst="rect">
            <a:avLst/>
          </a:prstGeom>
          <a:noFill/>
          <a:ln w="9525">
            <a:noFill/>
            <a:miter lim="800000"/>
            <a:headEnd/>
            <a:tailEnd/>
          </a:ln>
        </p:spPr>
        <p:txBody>
          <a:bodyPr wrap="square">
            <a:spAutoFit/>
          </a:bodyPr>
          <a:lstStyle/>
          <a:p>
            <a:pPr algn="just" eaLnBrk="1" hangingPunct="1">
              <a:spcBef>
                <a:spcPct val="50000"/>
              </a:spcBef>
              <a:defRPr/>
            </a:pPr>
            <a:r>
              <a:rPr lang="en-US" altLang="zh-CN" sz="2000" b="1" i="1" dirty="0">
                <a:latin typeface="+mn-lt"/>
              </a:rPr>
              <a:t>repeat</a:t>
            </a:r>
            <a:r>
              <a:rPr lang="zh-CN" altLang="en-US" sz="2000" b="1" dirty="0">
                <a:latin typeface="+mn-lt"/>
              </a:rPr>
              <a:t>：将一块语句循环执行确定次数。</a:t>
            </a:r>
          </a:p>
          <a:p>
            <a:pPr algn="just" eaLnBrk="1" hangingPunct="1">
              <a:spcBef>
                <a:spcPct val="50000"/>
              </a:spcBef>
              <a:defRPr/>
            </a:pPr>
            <a:r>
              <a:rPr lang="zh-CN" altLang="en-US" sz="2000" b="1" i="1" dirty="0">
                <a:solidFill>
                  <a:srgbClr val="FFFFFF"/>
                </a:solidFill>
                <a:latin typeface="+mn-lt"/>
              </a:rPr>
              <a:t>    </a:t>
            </a:r>
            <a:r>
              <a:rPr lang="en-US" altLang="zh-CN" sz="2000" b="1" i="1" dirty="0">
                <a:solidFill>
                  <a:schemeClr val="accent2"/>
                </a:solidFill>
                <a:latin typeface="+mn-lt"/>
              </a:rPr>
              <a:t>repeat </a:t>
            </a:r>
            <a:r>
              <a:rPr lang="en-US" altLang="zh-CN" sz="2000" b="1" dirty="0">
                <a:solidFill>
                  <a:schemeClr val="accent2"/>
                </a:solidFill>
                <a:latin typeface="+mn-lt"/>
              </a:rPr>
              <a:t>(</a:t>
            </a:r>
            <a:r>
              <a:rPr lang="zh-CN" altLang="en-US" sz="2000" b="1" dirty="0">
                <a:solidFill>
                  <a:schemeClr val="accent2"/>
                </a:solidFill>
                <a:latin typeface="+mn-lt"/>
              </a:rPr>
              <a:t>次数表达式） 语句</a:t>
            </a:r>
            <a:endParaRPr lang="zh-CN" altLang="en-US" sz="2000" b="1" dirty="0">
              <a:solidFill>
                <a:srgbClr val="FFFFFF"/>
              </a:solidFill>
              <a:latin typeface="+mn-lt"/>
            </a:endParaRPr>
          </a:p>
        </p:txBody>
      </p:sp>
      <p:grpSp>
        <p:nvGrpSpPr>
          <p:cNvPr id="117765" name="Group 8">
            <a:extLst>
              <a:ext uri="{FF2B5EF4-FFF2-40B4-BE49-F238E27FC236}">
                <a16:creationId xmlns:a16="http://schemas.microsoft.com/office/drawing/2014/main" id="{51E64EE9-8359-4D5D-9099-675571B4C2C1}"/>
              </a:ext>
            </a:extLst>
          </p:cNvPr>
          <p:cNvGrpSpPr>
            <a:grpSpLocks/>
          </p:cNvGrpSpPr>
          <p:nvPr/>
        </p:nvGrpSpPr>
        <p:grpSpPr bwMode="auto">
          <a:xfrm>
            <a:off x="1920162" y="1916113"/>
            <a:ext cx="5715000" cy="4906962"/>
            <a:chOff x="480" y="1187"/>
            <a:chExt cx="3600" cy="3091"/>
          </a:xfrm>
        </p:grpSpPr>
        <p:sp>
          <p:nvSpPr>
            <p:cNvPr id="95238" name="Rectangle 2" descr="羊皮纸">
              <a:extLst>
                <a:ext uri="{FF2B5EF4-FFF2-40B4-BE49-F238E27FC236}">
                  <a16:creationId xmlns:a16="http://schemas.microsoft.com/office/drawing/2014/main" id="{F4263BCF-D432-4285-8731-C845DC5726C6}"/>
                </a:ext>
              </a:extLst>
            </p:cNvPr>
            <p:cNvSpPr>
              <a:spLocks noChangeArrowheads="1"/>
            </p:cNvSpPr>
            <p:nvPr/>
          </p:nvSpPr>
          <p:spPr bwMode="auto">
            <a:xfrm>
              <a:off x="480" y="3072"/>
              <a:ext cx="3600" cy="816"/>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endParaRPr lang="zh-CN" altLang="en-US" sz="1600">
                <a:latin typeface="+mn-lt"/>
              </a:endParaRPr>
            </a:p>
          </p:txBody>
        </p:sp>
        <p:sp>
          <p:nvSpPr>
            <p:cNvPr id="95239" name="Text Box 6">
              <a:extLst>
                <a:ext uri="{FF2B5EF4-FFF2-40B4-BE49-F238E27FC236}">
                  <a16:creationId xmlns:a16="http://schemas.microsoft.com/office/drawing/2014/main" id="{615C5CF3-F33A-45A3-B24D-9A76AEA224E4}"/>
                </a:ext>
              </a:extLst>
            </p:cNvPr>
            <p:cNvSpPr txBox="1">
              <a:spLocks noChangeArrowheads="1"/>
            </p:cNvSpPr>
            <p:nvPr/>
          </p:nvSpPr>
          <p:spPr bwMode="auto">
            <a:xfrm>
              <a:off x="480" y="1187"/>
              <a:ext cx="3600" cy="3091"/>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600" b="1" dirty="0">
                  <a:latin typeface="+mn-lt"/>
                </a:rPr>
                <a:t>// </a:t>
              </a:r>
              <a:r>
                <a:rPr lang="en-US" altLang="zh-CN" sz="1600" b="1" dirty="0" err="1">
                  <a:latin typeface="+mn-lt"/>
                </a:rPr>
                <a:t>Parameterizable</a:t>
              </a:r>
              <a:r>
                <a:rPr lang="en-US" altLang="zh-CN" sz="1600" b="1" dirty="0">
                  <a:latin typeface="+mn-lt"/>
                </a:rPr>
                <a:t> shift and add multiplier</a:t>
              </a:r>
            </a:p>
            <a:p>
              <a:pPr eaLnBrk="1" hangingPunct="1">
                <a:spcBef>
                  <a:spcPct val="10000"/>
                </a:spcBef>
                <a:buFontTx/>
                <a:buNone/>
                <a:defRPr/>
              </a:pPr>
              <a:r>
                <a:rPr lang="en-US" altLang="zh-CN" sz="1600" b="1" dirty="0">
                  <a:latin typeface="+mn-lt"/>
                </a:rPr>
                <a:t>module multiplier( result, </a:t>
              </a:r>
              <a:r>
                <a:rPr lang="en-US" altLang="zh-CN" sz="1600" b="1" dirty="0" err="1">
                  <a:latin typeface="+mn-lt"/>
                </a:rPr>
                <a:t>op_a</a:t>
              </a:r>
              <a:r>
                <a:rPr lang="en-US" altLang="zh-CN" sz="1600" b="1" dirty="0">
                  <a:latin typeface="+mn-lt"/>
                </a:rPr>
                <a:t>, </a:t>
              </a:r>
              <a:r>
                <a:rPr lang="en-US" altLang="zh-CN" sz="1600" b="1" dirty="0" err="1">
                  <a:latin typeface="+mn-lt"/>
                </a:rPr>
                <a:t>op_b</a:t>
              </a:r>
              <a:r>
                <a:rPr lang="en-US" altLang="zh-CN" sz="1600" b="1" dirty="0">
                  <a:latin typeface="+mn-lt"/>
                </a:rPr>
                <a:t>);</a:t>
              </a:r>
            </a:p>
            <a:p>
              <a:pPr eaLnBrk="1" hangingPunct="1">
                <a:spcBef>
                  <a:spcPct val="10000"/>
                </a:spcBef>
                <a:buFontTx/>
                <a:buNone/>
                <a:defRPr/>
              </a:pPr>
              <a:r>
                <a:rPr lang="en-US" altLang="zh-CN" sz="1600" b="1" dirty="0">
                  <a:latin typeface="+mn-lt"/>
                </a:rPr>
                <a:t>      parameter size = 8;</a:t>
              </a:r>
            </a:p>
            <a:p>
              <a:pPr eaLnBrk="1" hangingPunct="1">
                <a:spcBef>
                  <a:spcPct val="10000"/>
                </a:spcBef>
                <a:buFontTx/>
                <a:buNone/>
                <a:defRPr/>
              </a:pPr>
              <a:r>
                <a:rPr lang="en-US" altLang="zh-CN" sz="1600" b="1" dirty="0">
                  <a:latin typeface="+mn-lt"/>
                </a:rPr>
                <a:t>      input [size:1] </a:t>
              </a:r>
              <a:r>
                <a:rPr lang="en-US" altLang="zh-CN" sz="1600" b="1" dirty="0" err="1">
                  <a:latin typeface="+mn-lt"/>
                </a:rPr>
                <a:t>op_a</a:t>
              </a:r>
              <a:r>
                <a:rPr lang="en-US" altLang="zh-CN" sz="1600" b="1" dirty="0">
                  <a:latin typeface="+mn-lt"/>
                </a:rPr>
                <a:t>, </a:t>
              </a:r>
              <a:r>
                <a:rPr lang="en-US" altLang="zh-CN" sz="1600" b="1" dirty="0" err="1">
                  <a:latin typeface="+mn-lt"/>
                </a:rPr>
                <a:t>op_b</a:t>
              </a:r>
              <a:r>
                <a:rPr lang="en-US" altLang="zh-CN" sz="1600" b="1" dirty="0">
                  <a:latin typeface="+mn-lt"/>
                </a:rPr>
                <a:t>;</a:t>
              </a:r>
            </a:p>
            <a:p>
              <a:pPr eaLnBrk="1" hangingPunct="1">
                <a:spcBef>
                  <a:spcPct val="10000"/>
                </a:spcBef>
                <a:buFontTx/>
                <a:buNone/>
                <a:defRPr/>
              </a:pPr>
              <a:r>
                <a:rPr lang="en-US" altLang="zh-CN" sz="1600" b="1" dirty="0">
                  <a:latin typeface="+mn-lt"/>
                </a:rPr>
                <a:t>      output [2* size:1] result;</a:t>
              </a:r>
            </a:p>
            <a:p>
              <a:pPr eaLnBrk="1" hangingPunct="1">
                <a:spcBef>
                  <a:spcPct val="10000"/>
                </a:spcBef>
                <a:buFontTx/>
                <a:buNone/>
                <a:defRPr/>
              </a:pPr>
              <a:r>
                <a:rPr lang="en-US" altLang="zh-CN" sz="1600" b="1" dirty="0">
                  <a:latin typeface="+mn-lt"/>
                </a:rPr>
                <a:t>      </a:t>
              </a:r>
              <a:r>
                <a:rPr lang="en-US" altLang="zh-CN" sz="1600" b="1" dirty="0" err="1">
                  <a:latin typeface="+mn-lt"/>
                </a:rPr>
                <a:t>reg</a:t>
              </a:r>
              <a:r>
                <a:rPr lang="en-US" altLang="zh-CN" sz="1600" b="1" dirty="0">
                  <a:latin typeface="+mn-lt"/>
                </a:rPr>
                <a:t> [2* size:1] </a:t>
              </a:r>
              <a:r>
                <a:rPr lang="en-US" altLang="zh-CN" sz="1600" b="1" dirty="0" err="1">
                  <a:latin typeface="+mn-lt"/>
                </a:rPr>
                <a:t>shift_opa</a:t>
              </a:r>
              <a:r>
                <a:rPr lang="en-US" altLang="zh-CN" sz="1600" b="1" dirty="0">
                  <a:latin typeface="+mn-lt"/>
                </a:rPr>
                <a:t>, result;</a:t>
              </a:r>
            </a:p>
            <a:p>
              <a:pPr eaLnBrk="1" hangingPunct="1">
                <a:spcBef>
                  <a:spcPct val="10000"/>
                </a:spcBef>
                <a:buFontTx/>
                <a:buNone/>
                <a:defRPr/>
              </a:pPr>
              <a:r>
                <a:rPr lang="en-US" altLang="zh-CN" sz="1600" b="1" dirty="0">
                  <a:latin typeface="+mn-lt"/>
                </a:rPr>
                <a:t>      </a:t>
              </a:r>
              <a:r>
                <a:rPr lang="en-US" altLang="zh-CN" sz="1600" b="1" dirty="0" err="1">
                  <a:latin typeface="+mn-lt"/>
                </a:rPr>
                <a:t>reg</a:t>
              </a:r>
              <a:r>
                <a:rPr lang="en-US" altLang="zh-CN" sz="1600" b="1" dirty="0">
                  <a:latin typeface="+mn-lt"/>
                </a:rPr>
                <a:t> [size:1] </a:t>
              </a:r>
              <a:r>
                <a:rPr lang="en-US" altLang="zh-CN" sz="1600" b="1" dirty="0" err="1">
                  <a:latin typeface="+mn-lt"/>
                </a:rPr>
                <a:t>shift_opb</a:t>
              </a:r>
              <a:r>
                <a:rPr lang="en-US" altLang="zh-CN" sz="1600" b="1" dirty="0">
                  <a:latin typeface="+mn-lt"/>
                </a:rPr>
                <a:t>;</a:t>
              </a:r>
            </a:p>
            <a:p>
              <a:pPr eaLnBrk="1" hangingPunct="1">
                <a:spcBef>
                  <a:spcPct val="10000"/>
                </a:spcBef>
                <a:buFontTx/>
                <a:buNone/>
                <a:defRPr/>
              </a:pPr>
              <a:r>
                <a:rPr lang="en-US" altLang="zh-CN" sz="1600" b="1" dirty="0">
                  <a:latin typeface="+mn-lt"/>
                </a:rPr>
                <a:t>      always @( </a:t>
              </a:r>
              <a:r>
                <a:rPr lang="en-US" altLang="zh-CN" sz="1600" b="1" dirty="0" err="1">
                  <a:latin typeface="+mn-lt"/>
                </a:rPr>
                <a:t>op_a</a:t>
              </a:r>
              <a:r>
                <a:rPr lang="en-US" altLang="zh-CN" sz="1600" b="1" dirty="0">
                  <a:latin typeface="+mn-lt"/>
                </a:rPr>
                <a:t> or </a:t>
              </a:r>
              <a:r>
                <a:rPr lang="en-US" altLang="zh-CN" sz="1600" b="1" dirty="0" err="1">
                  <a:latin typeface="+mn-lt"/>
                </a:rPr>
                <a:t>op_b</a:t>
              </a:r>
              <a:r>
                <a:rPr lang="en-US" altLang="zh-CN" sz="1600" b="1" dirty="0">
                  <a:latin typeface="+mn-lt"/>
                </a:rPr>
                <a:t>) begin</a:t>
              </a:r>
            </a:p>
            <a:p>
              <a:pPr eaLnBrk="1" hangingPunct="1">
                <a:spcBef>
                  <a:spcPct val="10000"/>
                </a:spcBef>
                <a:buFontTx/>
                <a:buNone/>
                <a:defRPr/>
              </a:pPr>
              <a:r>
                <a:rPr lang="en-US" altLang="zh-CN" sz="1600" b="1" dirty="0">
                  <a:latin typeface="+mn-lt"/>
                </a:rPr>
                <a:t>            result = 0;</a:t>
              </a:r>
            </a:p>
            <a:p>
              <a:pPr eaLnBrk="1" hangingPunct="1">
                <a:spcBef>
                  <a:spcPct val="10000"/>
                </a:spcBef>
                <a:buFontTx/>
                <a:buNone/>
                <a:defRPr/>
              </a:pPr>
              <a:r>
                <a:rPr lang="en-US" altLang="zh-CN" sz="1600" b="1" dirty="0">
                  <a:latin typeface="+mn-lt"/>
                </a:rPr>
                <a:t>            </a:t>
              </a:r>
              <a:r>
                <a:rPr lang="en-US" altLang="zh-CN" sz="1600" b="1" dirty="0" err="1">
                  <a:latin typeface="+mn-lt"/>
                </a:rPr>
                <a:t>shift_opa</a:t>
              </a:r>
              <a:r>
                <a:rPr lang="en-US" altLang="zh-CN" sz="1600" b="1" dirty="0">
                  <a:latin typeface="+mn-lt"/>
                </a:rPr>
                <a:t> = </a:t>
              </a:r>
              <a:r>
                <a:rPr lang="en-US" altLang="zh-CN" sz="1600" b="1" dirty="0" err="1">
                  <a:latin typeface="+mn-lt"/>
                </a:rPr>
                <a:t>op_a</a:t>
              </a:r>
              <a:r>
                <a:rPr lang="en-US" altLang="zh-CN" sz="1600" b="1" dirty="0">
                  <a:latin typeface="+mn-lt"/>
                </a:rPr>
                <a:t>; // </a:t>
              </a:r>
              <a:r>
                <a:rPr lang="zh-CN" altLang="en-US" sz="1600" b="1" dirty="0">
                  <a:latin typeface="+mn-lt"/>
                </a:rPr>
                <a:t>零扩展至</a:t>
              </a:r>
              <a:r>
                <a:rPr lang="en-US" altLang="zh-CN" sz="1600" b="1" dirty="0">
                  <a:latin typeface="+mn-lt"/>
                </a:rPr>
                <a:t>16</a:t>
              </a:r>
              <a:r>
                <a:rPr lang="zh-CN" altLang="en-US" sz="1600" b="1" dirty="0">
                  <a:latin typeface="+mn-lt"/>
                </a:rPr>
                <a:t>位</a:t>
              </a:r>
            </a:p>
            <a:p>
              <a:pPr eaLnBrk="1" hangingPunct="1">
                <a:spcBef>
                  <a:spcPct val="10000"/>
                </a:spcBef>
                <a:buFontTx/>
                <a:buNone/>
                <a:defRPr/>
              </a:pPr>
              <a:r>
                <a:rPr lang="zh-CN" altLang="en-US" sz="1600" b="1" dirty="0">
                  <a:latin typeface="+mn-lt"/>
                </a:rPr>
                <a:t>            </a:t>
              </a:r>
              <a:r>
                <a:rPr lang="en-US" altLang="zh-CN" sz="1600" b="1" dirty="0" err="1">
                  <a:latin typeface="+mn-lt"/>
                </a:rPr>
                <a:t>shift_opb</a:t>
              </a:r>
              <a:r>
                <a:rPr lang="en-US" altLang="zh-CN" sz="1600" b="1" dirty="0">
                  <a:latin typeface="+mn-lt"/>
                </a:rPr>
                <a:t> = </a:t>
              </a:r>
              <a:r>
                <a:rPr lang="en-US" altLang="zh-CN" sz="1600" b="1" dirty="0" err="1">
                  <a:latin typeface="+mn-lt"/>
                </a:rPr>
                <a:t>op_b</a:t>
              </a:r>
              <a:r>
                <a:rPr lang="en-US" altLang="zh-CN" sz="1600" b="1" dirty="0">
                  <a:latin typeface="+mn-lt"/>
                </a:rPr>
                <a:t>;</a:t>
              </a:r>
            </a:p>
            <a:p>
              <a:pPr eaLnBrk="1" hangingPunct="1">
                <a:spcBef>
                  <a:spcPct val="10000"/>
                </a:spcBef>
                <a:buFontTx/>
                <a:buNone/>
                <a:defRPr/>
              </a:pPr>
              <a:r>
                <a:rPr lang="en-US" altLang="zh-CN" sz="1600" b="1" dirty="0">
                  <a:latin typeface="+mn-lt"/>
                </a:rPr>
                <a:t>            repeat (size) begin</a:t>
              </a:r>
            </a:p>
            <a:p>
              <a:pPr eaLnBrk="1" hangingPunct="1">
                <a:spcBef>
                  <a:spcPct val="10000"/>
                </a:spcBef>
                <a:buFontTx/>
                <a:buNone/>
                <a:defRPr/>
              </a:pPr>
              <a:r>
                <a:rPr lang="en-US" altLang="zh-CN" sz="1600" b="1" dirty="0">
                  <a:latin typeface="+mn-lt"/>
                </a:rPr>
                <a:t>                  #10 if (</a:t>
              </a:r>
              <a:r>
                <a:rPr lang="en-US" altLang="zh-CN" sz="1600" b="1" dirty="0" err="1">
                  <a:latin typeface="+mn-lt"/>
                </a:rPr>
                <a:t>shift_opb</a:t>
              </a:r>
              <a:r>
                <a:rPr lang="en-US" altLang="zh-CN" sz="1600" b="1" dirty="0">
                  <a:latin typeface="+mn-lt"/>
                </a:rPr>
                <a:t>[1]) result = result + </a:t>
              </a:r>
              <a:r>
                <a:rPr lang="en-US" altLang="zh-CN" sz="1600" b="1" dirty="0" err="1">
                  <a:latin typeface="+mn-lt"/>
                </a:rPr>
                <a:t>shift_opa</a:t>
              </a:r>
              <a:r>
                <a:rPr lang="en-US" altLang="zh-CN" sz="1600" b="1" dirty="0">
                  <a:latin typeface="+mn-lt"/>
                </a:rPr>
                <a:t>;</a:t>
              </a:r>
            </a:p>
            <a:p>
              <a:pPr eaLnBrk="1" hangingPunct="1">
                <a:spcBef>
                  <a:spcPct val="10000"/>
                </a:spcBef>
                <a:buFontTx/>
                <a:buNone/>
                <a:defRPr/>
              </a:pPr>
              <a:r>
                <a:rPr lang="en-US" altLang="zh-CN" sz="1600" b="1" dirty="0">
                  <a:latin typeface="+mn-lt"/>
                </a:rPr>
                <a:t>                  </a:t>
              </a:r>
              <a:r>
                <a:rPr lang="en-US" altLang="zh-CN" sz="1600" b="1" dirty="0" err="1">
                  <a:latin typeface="+mn-lt"/>
                </a:rPr>
                <a:t>shift_opa</a:t>
              </a:r>
              <a:r>
                <a:rPr lang="en-US" altLang="zh-CN" sz="1600" b="1" dirty="0">
                  <a:latin typeface="+mn-lt"/>
                </a:rPr>
                <a:t> = </a:t>
              </a:r>
              <a:r>
                <a:rPr lang="en-US" altLang="zh-CN" sz="1600" b="1" dirty="0" err="1">
                  <a:latin typeface="+mn-lt"/>
                </a:rPr>
                <a:t>shift_opa</a:t>
              </a:r>
              <a:r>
                <a:rPr lang="en-US" altLang="zh-CN" sz="1600" b="1" dirty="0">
                  <a:latin typeface="+mn-lt"/>
                </a:rPr>
                <a:t> &lt;&lt; 1; // Shift left</a:t>
              </a:r>
            </a:p>
            <a:p>
              <a:pPr eaLnBrk="1" hangingPunct="1">
                <a:spcBef>
                  <a:spcPct val="10000"/>
                </a:spcBef>
                <a:buFontTx/>
                <a:buNone/>
                <a:defRPr/>
              </a:pPr>
              <a:r>
                <a:rPr lang="en-US" altLang="zh-CN" sz="1600" b="1" dirty="0">
                  <a:latin typeface="+mn-lt"/>
                </a:rPr>
                <a:t>                  </a:t>
              </a:r>
              <a:r>
                <a:rPr lang="en-US" altLang="zh-CN" sz="1600" b="1" dirty="0" err="1">
                  <a:latin typeface="+mn-lt"/>
                </a:rPr>
                <a:t>shift_opb</a:t>
              </a:r>
              <a:r>
                <a:rPr lang="en-US" altLang="zh-CN" sz="1600" b="1" dirty="0">
                  <a:latin typeface="+mn-lt"/>
                </a:rPr>
                <a:t> = </a:t>
              </a:r>
              <a:r>
                <a:rPr lang="en-US" altLang="zh-CN" sz="1600" b="1" dirty="0" err="1">
                  <a:latin typeface="+mn-lt"/>
                </a:rPr>
                <a:t>shift_opb</a:t>
              </a:r>
              <a:r>
                <a:rPr lang="en-US" altLang="zh-CN" sz="1600" b="1" dirty="0">
                  <a:latin typeface="+mn-lt"/>
                </a:rPr>
                <a:t> &gt;&gt; 1; // Shift right</a:t>
              </a:r>
            </a:p>
            <a:p>
              <a:pPr eaLnBrk="1" hangingPunct="1">
                <a:spcBef>
                  <a:spcPct val="10000"/>
                </a:spcBef>
                <a:buFontTx/>
                <a:buNone/>
                <a:defRPr/>
              </a:pPr>
              <a:r>
                <a:rPr lang="en-US" altLang="zh-CN" sz="1600" b="1" dirty="0">
                  <a:latin typeface="+mn-lt"/>
                </a:rPr>
                <a:t>            end</a:t>
              </a:r>
            </a:p>
            <a:p>
              <a:pPr eaLnBrk="1" hangingPunct="1">
                <a:spcBef>
                  <a:spcPct val="10000"/>
                </a:spcBef>
                <a:buFontTx/>
                <a:buNone/>
                <a:defRPr/>
              </a:pPr>
              <a:r>
                <a:rPr lang="en-US" altLang="zh-CN" sz="1600" b="1" dirty="0">
                  <a:latin typeface="+mn-lt"/>
                </a:rPr>
                <a:t>      end</a:t>
              </a:r>
            </a:p>
            <a:p>
              <a:pPr eaLnBrk="1" hangingPunct="1">
                <a:spcBef>
                  <a:spcPct val="10000"/>
                </a:spcBef>
                <a:buFontTx/>
                <a:buNone/>
                <a:defRPr/>
              </a:pPr>
              <a:r>
                <a:rPr lang="en-US" altLang="zh-CN" sz="1600" b="1" dirty="0" err="1">
                  <a:latin typeface="+mn-lt"/>
                </a:rPr>
                <a:t>endmodule</a:t>
              </a:r>
              <a:endParaRPr lang="en-US" altLang="zh-CN" sz="1600" b="1" dirty="0">
                <a:latin typeface="+mn-lt"/>
              </a:endParaRPr>
            </a:p>
          </p:txBody>
        </p:sp>
      </p:grpSp>
    </p:spTree>
    <p:extLst>
      <p:ext uri="{BB962C8B-B14F-4D97-AF65-F5344CB8AC3E}">
        <p14:creationId xmlns:p14="http://schemas.microsoft.com/office/powerpoint/2010/main" val="57003168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786" name="Group 10">
            <a:extLst>
              <a:ext uri="{FF2B5EF4-FFF2-40B4-BE49-F238E27FC236}">
                <a16:creationId xmlns:a16="http://schemas.microsoft.com/office/drawing/2014/main" id="{0AFB4F50-BC6A-402D-B890-5D6F9D8DD87C}"/>
              </a:ext>
            </a:extLst>
          </p:cNvPr>
          <p:cNvGrpSpPr>
            <a:grpSpLocks/>
          </p:cNvGrpSpPr>
          <p:nvPr/>
        </p:nvGrpSpPr>
        <p:grpSpPr bwMode="auto">
          <a:xfrm>
            <a:off x="1604866" y="2831841"/>
            <a:ext cx="4876800" cy="3297238"/>
            <a:chOff x="576" y="1584"/>
            <a:chExt cx="3072" cy="2077"/>
          </a:xfrm>
        </p:grpSpPr>
        <p:sp>
          <p:nvSpPr>
            <p:cNvPr id="96262" name="Rectangle 2">
              <a:extLst>
                <a:ext uri="{FF2B5EF4-FFF2-40B4-BE49-F238E27FC236}">
                  <a16:creationId xmlns:a16="http://schemas.microsoft.com/office/drawing/2014/main" id="{2BAAB2DE-F784-4E16-8C72-9AE01DAEB91E}"/>
                </a:ext>
              </a:extLst>
            </p:cNvPr>
            <p:cNvSpPr>
              <a:spLocks noChangeArrowheads="1"/>
            </p:cNvSpPr>
            <p:nvPr/>
          </p:nvSpPr>
          <p:spPr bwMode="auto">
            <a:xfrm>
              <a:off x="576" y="2461"/>
              <a:ext cx="3072" cy="851"/>
            </a:xfrm>
            <a:prstGeom prst="rect">
              <a:avLst/>
            </a:prstGeom>
            <a:gradFill rotWithShape="0">
              <a:gsLst>
                <a:gs pos="0">
                  <a:srgbClr val="66FF33"/>
                </a:gs>
                <a:gs pos="50000">
                  <a:srgbClr val="C2FFAD"/>
                </a:gs>
                <a:gs pos="100000">
                  <a:srgbClr val="66FF33"/>
                </a:gs>
              </a:gsLst>
              <a:lin ang="5400000" scaled="1"/>
            </a:gra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endParaRPr lang="zh-CN" altLang="en-US" sz="2400">
                <a:latin typeface="+mn-lt"/>
              </a:endParaRPr>
            </a:p>
          </p:txBody>
        </p:sp>
        <p:sp>
          <p:nvSpPr>
            <p:cNvPr id="96263" name="Text Box 6">
              <a:extLst>
                <a:ext uri="{FF2B5EF4-FFF2-40B4-BE49-F238E27FC236}">
                  <a16:creationId xmlns:a16="http://schemas.microsoft.com/office/drawing/2014/main" id="{D0FFB820-A778-4F4E-9ADB-F636C346EE64}"/>
                </a:ext>
              </a:extLst>
            </p:cNvPr>
            <p:cNvSpPr txBox="1">
              <a:spLocks noChangeArrowheads="1"/>
            </p:cNvSpPr>
            <p:nvPr/>
          </p:nvSpPr>
          <p:spPr bwMode="auto">
            <a:xfrm>
              <a:off x="576" y="1584"/>
              <a:ext cx="3072" cy="207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600" b="1">
                  <a:latin typeface="+mn-lt"/>
                </a:rPr>
                <a:t>. . .</a:t>
              </a:r>
            </a:p>
            <a:p>
              <a:pPr eaLnBrk="1" hangingPunct="1">
                <a:spcBef>
                  <a:spcPct val="10000"/>
                </a:spcBef>
                <a:buFontTx/>
                <a:buNone/>
                <a:defRPr/>
              </a:pPr>
              <a:r>
                <a:rPr lang="en-US" altLang="zh-CN" sz="1600" b="1">
                  <a:latin typeface="+mn-lt"/>
                </a:rPr>
                <a:t>reg [7: 0] tempreg;</a:t>
              </a:r>
            </a:p>
            <a:p>
              <a:pPr eaLnBrk="1" hangingPunct="1">
                <a:spcBef>
                  <a:spcPct val="10000"/>
                </a:spcBef>
                <a:buFontTx/>
                <a:buNone/>
                <a:defRPr/>
              </a:pPr>
              <a:r>
                <a:rPr lang="en-US" altLang="zh-CN" sz="1600" b="1">
                  <a:latin typeface="+mn-lt"/>
                </a:rPr>
                <a:t>reg [3: 0] count;</a:t>
              </a:r>
            </a:p>
            <a:p>
              <a:pPr eaLnBrk="1" hangingPunct="1">
                <a:spcBef>
                  <a:spcPct val="10000"/>
                </a:spcBef>
                <a:buFontTx/>
                <a:buNone/>
                <a:defRPr/>
              </a:pPr>
              <a:r>
                <a:rPr lang="en-US" altLang="zh-CN" sz="1600" b="1">
                  <a:latin typeface="+mn-lt"/>
                </a:rPr>
                <a:t>. . .</a:t>
              </a:r>
            </a:p>
            <a:p>
              <a:pPr eaLnBrk="1" hangingPunct="1">
                <a:spcBef>
                  <a:spcPct val="10000"/>
                </a:spcBef>
                <a:buFontTx/>
                <a:buNone/>
                <a:defRPr/>
              </a:pPr>
              <a:r>
                <a:rPr lang="en-US" altLang="zh-CN" sz="1600" b="1">
                  <a:latin typeface="+mn-lt"/>
                </a:rPr>
                <a:t>      count = 0;</a:t>
              </a:r>
            </a:p>
            <a:p>
              <a:pPr eaLnBrk="1" hangingPunct="1">
                <a:spcBef>
                  <a:spcPct val="10000"/>
                </a:spcBef>
                <a:buFontTx/>
                <a:buNone/>
                <a:defRPr/>
              </a:pPr>
              <a:r>
                <a:rPr lang="en-US" altLang="zh-CN" sz="1600" b="1">
                  <a:latin typeface="+mn-lt"/>
                </a:rPr>
                <a:t>      while (tempreg) // </a:t>
              </a:r>
              <a:r>
                <a:rPr lang="zh-CN" altLang="en-US" sz="1600" b="1">
                  <a:latin typeface="+mn-lt"/>
                </a:rPr>
                <a:t>统计</a:t>
              </a:r>
              <a:r>
                <a:rPr lang="en-US" altLang="zh-CN" sz="1600" b="1">
                  <a:latin typeface="+mn-lt"/>
                </a:rPr>
                <a:t>tempreg</a:t>
              </a:r>
              <a:r>
                <a:rPr lang="zh-CN" altLang="en-US" sz="1600" b="1">
                  <a:latin typeface="+mn-lt"/>
                </a:rPr>
                <a:t>中 </a:t>
              </a:r>
              <a:r>
                <a:rPr lang="en-US" altLang="zh-CN" sz="1600" b="1">
                  <a:latin typeface="+mn-lt"/>
                </a:rPr>
                <a:t>1 </a:t>
              </a:r>
              <a:r>
                <a:rPr lang="zh-CN" altLang="en-US" sz="1600" b="1">
                  <a:latin typeface="+mn-lt"/>
                </a:rPr>
                <a:t>的个数</a:t>
              </a:r>
            </a:p>
            <a:p>
              <a:pPr eaLnBrk="1" hangingPunct="1">
                <a:spcBef>
                  <a:spcPct val="10000"/>
                </a:spcBef>
                <a:buFontTx/>
                <a:buNone/>
                <a:defRPr/>
              </a:pPr>
              <a:r>
                <a:rPr lang="zh-CN" altLang="en-US" sz="1600" b="1">
                  <a:latin typeface="+mn-lt"/>
                </a:rPr>
                <a:t>      </a:t>
              </a:r>
              <a:r>
                <a:rPr lang="en-US" altLang="zh-CN" sz="1600" b="1">
                  <a:latin typeface="+mn-lt"/>
                </a:rPr>
                <a:t>begin</a:t>
              </a:r>
            </a:p>
            <a:p>
              <a:pPr eaLnBrk="1" hangingPunct="1">
                <a:spcBef>
                  <a:spcPct val="10000"/>
                </a:spcBef>
                <a:buFontTx/>
                <a:buNone/>
                <a:defRPr/>
              </a:pPr>
              <a:r>
                <a:rPr lang="en-US" altLang="zh-CN" sz="1600" b="1">
                  <a:latin typeface="+mn-lt"/>
                </a:rPr>
                <a:t>            if (tempreg[ 0]) count = count + 1;</a:t>
              </a:r>
            </a:p>
            <a:p>
              <a:pPr eaLnBrk="1" hangingPunct="1">
                <a:spcBef>
                  <a:spcPct val="10000"/>
                </a:spcBef>
                <a:buFontTx/>
                <a:buNone/>
                <a:defRPr/>
              </a:pPr>
              <a:r>
                <a:rPr lang="en-US" altLang="zh-CN" sz="1600" b="1">
                  <a:latin typeface="+mn-lt"/>
                </a:rPr>
                <a:t>            tempreg = tempreg &gt;&gt; 1; // Shift right</a:t>
              </a:r>
            </a:p>
            <a:p>
              <a:pPr eaLnBrk="1" hangingPunct="1">
                <a:spcBef>
                  <a:spcPct val="10000"/>
                </a:spcBef>
                <a:buFontTx/>
                <a:buNone/>
                <a:defRPr/>
              </a:pPr>
              <a:r>
                <a:rPr lang="en-US" altLang="zh-CN" sz="1600" b="1">
                  <a:latin typeface="+mn-lt"/>
                </a:rPr>
                <a:t>      end</a:t>
              </a:r>
            </a:p>
            <a:p>
              <a:pPr eaLnBrk="1" hangingPunct="1">
                <a:spcBef>
                  <a:spcPct val="10000"/>
                </a:spcBef>
                <a:buFontTx/>
                <a:buNone/>
                <a:defRPr/>
              </a:pPr>
              <a:r>
                <a:rPr lang="en-US" altLang="zh-CN" sz="1600" b="1">
                  <a:latin typeface="+mn-lt"/>
                </a:rPr>
                <a:t>end</a:t>
              </a:r>
            </a:p>
            <a:p>
              <a:pPr eaLnBrk="1" hangingPunct="1">
                <a:spcBef>
                  <a:spcPct val="10000"/>
                </a:spcBef>
                <a:buFontTx/>
                <a:buNone/>
                <a:defRPr/>
              </a:pPr>
              <a:r>
                <a:rPr lang="en-US" altLang="zh-CN" sz="1600" b="1">
                  <a:latin typeface="+mn-lt"/>
                </a:rPr>
                <a:t>. . .</a:t>
              </a:r>
            </a:p>
          </p:txBody>
        </p:sp>
      </p:grpSp>
      <p:sp>
        <p:nvSpPr>
          <p:cNvPr id="96259" name="Rectangle 3" descr="蓝色砂纸">
            <a:extLst>
              <a:ext uri="{FF2B5EF4-FFF2-40B4-BE49-F238E27FC236}">
                <a16:creationId xmlns:a16="http://schemas.microsoft.com/office/drawing/2014/main" id="{AB471141-42F3-46BD-89F0-B623A0A5BE8D}"/>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循环</a:t>
            </a:r>
            <a:r>
              <a:rPr lang="en-US" altLang="zh-CN" sz="3200" b="1">
                <a:solidFill>
                  <a:srgbClr val="FF7C80"/>
                </a:solidFill>
                <a:latin typeface="+mn-lt"/>
              </a:rPr>
              <a:t>(looping)</a:t>
            </a:r>
            <a:r>
              <a:rPr lang="zh-CN" altLang="en-US" sz="3200" b="1">
                <a:solidFill>
                  <a:srgbClr val="FF7C80"/>
                </a:solidFill>
                <a:latin typeface="+mn-lt"/>
              </a:rPr>
              <a:t>语句</a:t>
            </a:r>
          </a:p>
        </p:txBody>
      </p:sp>
      <p:sp>
        <p:nvSpPr>
          <p:cNvPr id="96261" name="Text Box 5">
            <a:extLst>
              <a:ext uri="{FF2B5EF4-FFF2-40B4-BE49-F238E27FC236}">
                <a16:creationId xmlns:a16="http://schemas.microsoft.com/office/drawing/2014/main" id="{641DF444-9BFC-4611-99E7-BB8D564F2569}"/>
              </a:ext>
            </a:extLst>
          </p:cNvPr>
          <p:cNvSpPr txBox="1">
            <a:spLocks noChangeArrowheads="1"/>
          </p:cNvSpPr>
          <p:nvPr/>
        </p:nvSpPr>
        <p:spPr bwMode="auto">
          <a:xfrm>
            <a:off x="741783" y="1758820"/>
            <a:ext cx="8001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defRPr/>
            </a:pPr>
            <a:r>
              <a:rPr lang="en-US" altLang="zh-CN" sz="2400" b="1" i="1" dirty="0">
                <a:solidFill>
                  <a:srgbClr val="3333FF"/>
                </a:solidFill>
                <a:latin typeface="+mn-lt"/>
              </a:rPr>
              <a:t>while</a:t>
            </a:r>
            <a:r>
              <a:rPr lang="zh-CN" altLang="en-US" sz="2400" b="1" dirty="0">
                <a:latin typeface="+mn-lt"/>
              </a:rPr>
              <a:t>：只要表达式为真</a:t>
            </a:r>
            <a:r>
              <a:rPr lang="en-US" altLang="zh-CN" sz="2400" b="1" dirty="0">
                <a:latin typeface="+mn-lt"/>
              </a:rPr>
              <a:t>(</a:t>
            </a:r>
            <a:r>
              <a:rPr lang="zh-CN" altLang="en-US" sz="2400" b="1" dirty="0">
                <a:latin typeface="+mn-lt"/>
              </a:rPr>
              <a:t>不为</a:t>
            </a:r>
            <a:r>
              <a:rPr lang="en-US" altLang="zh-CN" sz="2400" b="1" dirty="0">
                <a:latin typeface="+mn-lt"/>
              </a:rPr>
              <a:t>0)</a:t>
            </a:r>
            <a:r>
              <a:rPr lang="zh-CN" altLang="en-US" sz="2400" b="1" dirty="0">
                <a:latin typeface="+mn-lt"/>
              </a:rPr>
              <a:t>，则重复执行一条语句</a:t>
            </a:r>
            <a:r>
              <a:rPr lang="en-US" altLang="zh-CN" sz="2400" b="1" dirty="0">
                <a:latin typeface="+mn-lt"/>
              </a:rPr>
              <a:t>(</a:t>
            </a:r>
            <a:r>
              <a:rPr lang="zh-CN" altLang="en-US" sz="2400" b="1" dirty="0">
                <a:latin typeface="+mn-lt"/>
              </a:rPr>
              <a:t>或语句块</a:t>
            </a:r>
            <a:r>
              <a:rPr lang="en-US" altLang="zh-CN" sz="2400" b="1" dirty="0">
                <a:latin typeface="+mn-lt"/>
              </a:rPr>
              <a:t>)</a:t>
            </a:r>
          </a:p>
        </p:txBody>
      </p:sp>
    </p:spTree>
    <p:extLst>
      <p:ext uri="{BB962C8B-B14F-4D97-AF65-F5344CB8AC3E}">
        <p14:creationId xmlns:p14="http://schemas.microsoft.com/office/powerpoint/2010/main" val="201869912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EFEE0136-181B-4E0D-9F71-ADBF19669729}"/>
              </a:ext>
            </a:extLst>
          </p:cNvPr>
          <p:cNvSpPr>
            <a:spLocks noChangeArrowheads="1"/>
          </p:cNvSpPr>
          <p:nvPr/>
        </p:nvSpPr>
        <p:spPr bwMode="auto">
          <a:xfrm>
            <a:off x="762000" y="3906838"/>
            <a:ext cx="3581400" cy="1371600"/>
          </a:xfrm>
          <a:prstGeom prst="rect">
            <a:avLst/>
          </a:prstGeom>
          <a:gradFill rotWithShape="0">
            <a:gsLst>
              <a:gs pos="0">
                <a:srgbClr val="66FF33"/>
              </a:gs>
              <a:gs pos="50000">
                <a:srgbClr val="C2FFAD"/>
              </a:gs>
              <a:gs pos="100000">
                <a:srgbClr val="66FF33"/>
              </a:gs>
            </a:gsLst>
            <a:lin ang="5400000" scaled="1"/>
          </a:gra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endParaRPr lang="zh-CN" altLang="en-US" sz="2400">
              <a:latin typeface="+mn-lt"/>
            </a:endParaRPr>
          </a:p>
        </p:txBody>
      </p:sp>
      <p:sp>
        <p:nvSpPr>
          <p:cNvPr id="97283" name="Text Box 3">
            <a:extLst>
              <a:ext uri="{FF2B5EF4-FFF2-40B4-BE49-F238E27FC236}">
                <a16:creationId xmlns:a16="http://schemas.microsoft.com/office/drawing/2014/main" id="{E7EE0717-131A-4AAD-BBCB-FD31C20F1B92}"/>
              </a:ext>
            </a:extLst>
          </p:cNvPr>
          <p:cNvSpPr txBox="1">
            <a:spLocks noChangeArrowheads="1"/>
          </p:cNvSpPr>
          <p:nvPr/>
        </p:nvSpPr>
        <p:spPr bwMode="auto">
          <a:xfrm>
            <a:off x="762000" y="2890612"/>
            <a:ext cx="3581400" cy="35893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600" b="1">
                <a:latin typeface="+mn-lt"/>
              </a:rPr>
              <a:t>...</a:t>
            </a:r>
          </a:p>
          <a:p>
            <a:pPr eaLnBrk="1" hangingPunct="1">
              <a:spcBef>
                <a:spcPct val="10000"/>
              </a:spcBef>
              <a:buFontTx/>
              <a:buNone/>
              <a:defRPr/>
            </a:pPr>
            <a:r>
              <a:rPr lang="en-US" altLang="zh-CN" sz="1600" b="1">
                <a:latin typeface="+mn-lt"/>
              </a:rPr>
              <a:t>reg clk;</a:t>
            </a:r>
          </a:p>
          <a:p>
            <a:pPr eaLnBrk="1" hangingPunct="1">
              <a:spcBef>
                <a:spcPct val="10000"/>
              </a:spcBef>
              <a:buFontTx/>
              <a:buNone/>
              <a:defRPr/>
            </a:pPr>
            <a:r>
              <a:rPr lang="en-US" altLang="zh-CN" sz="1600" b="1">
                <a:latin typeface="+mn-lt"/>
              </a:rPr>
              <a:t>initial</a:t>
            </a:r>
          </a:p>
          <a:p>
            <a:pPr eaLnBrk="1" hangingPunct="1">
              <a:spcBef>
                <a:spcPct val="10000"/>
              </a:spcBef>
              <a:buFontTx/>
              <a:buNone/>
              <a:defRPr/>
            </a:pPr>
            <a:r>
              <a:rPr lang="en-US" altLang="zh-CN" sz="1600" b="1">
                <a:latin typeface="+mn-lt"/>
              </a:rPr>
              <a:t>      begin</a:t>
            </a:r>
          </a:p>
          <a:p>
            <a:pPr eaLnBrk="1" hangingPunct="1">
              <a:spcBef>
                <a:spcPct val="10000"/>
              </a:spcBef>
              <a:buFontTx/>
              <a:buNone/>
              <a:defRPr/>
            </a:pPr>
            <a:r>
              <a:rPr lang="en-US" altLang="zh-CN" sz="1600" b="1">
                <a:latin typeface="+mn-lt"/>
              </a:rPr>
              <a:t>      clk = 0;</a:t>
            </a:r>
          </a:p>
          <a:p>
            <a:pPr eaLnBrk="1" hangingPunct="1">
              <a:spcBef>
                <a:spcPct val="10000"/>
              </a:spcBef>
              <a:buFontTx/>
              <a:buNone/>
              <a:defRPr/>
            </a:pPr>
            <a:r>
              <a:rPr lang="en-US" altLang="zh-CN" sz="1600" b="1">
                <a:latin typeface="+mn-lt"/>
              </a:rPr>
              <a:t>      forever</a:t>
            </a:r>
          </a:p>
          <a:p>
            <a:pPr eaLnBrk="1" hangingPunct="1">
              <a:spcBef>
                <a:spcPct val="10000"/>
              </a:spcBef>
              <a:buFontTx/>
              <a:buNone/>
              <a:defRPr/>
            </a:pPr>
            <a:r>
              <a:rPr lang="en-US" altLang="zh-CN" sz="1600" b="1">
                <a:latin typeface="+mn-lt"/>
              </a:rPr>
              <a:t>            begin</a:t>
            </a:r>
          </a:p>
          <a:p>
            <a:pPr eaLnBrk="1" hangingPunct="1">
              <a:spcBef>
                <a:spcPct val="10000"/>
              </a:spcBef>
              <a:buFontTx/>
              <a:buNone/>
              <a:defRPr/>
            </a:pPr>
            <a:r>
              <a:rPr lang="en-US" altLang="zh-CN" sz="1600" b="1">
                <a:latin typeface="+mn-lt"/>
              </a:rPr>
              <a:t>                 #10 clk = 1;</a:t>
            </a:r>
          </a:p>
          <a:p>
            <a:pPr eaLnBrk="1" hangingPunct="1">
              <a:spcBef>
                <a:spcPct val="10000"/>
              </a:spcBef>
              <a:buFontTx/>
              <a:buNone/>
              <a:defRPr/>
            </a:pPr>
            <a:r>
              <a:rPr lang="en-US" altLang="zh-CN" sz="1600" b="1">
                <a:latin typeface="+mn-lt"/>
              </a:rPr>
              <a:t>                 #10 clk = 0;</a:t>
            </a:r>
          </a:p>
          <a:p>
            <a:pPr eaLnBrk="1" hangingPunct="1">
              <a:spcBef>
                <a:spcPct val="10000"/>
              </a:spcBef>
              <a:buFontTx/>
              <a:buNone/>
              <a:defRPr/>
            </a:pPr>
            <a:r>
              <a:rPr lang="en-US" altLang="zh-CN" sz="1600" b="1">
                <a:latin typeface="+mn-lt"/>
              </a:rPr>
              <a:t>      end</a:t>
            </a:r>
          </a:p>
          <a:p>
            <a:pPr eaLnBrk="1" hangingPunct="1">
              <a:spcBef>
                <a:spcPct val="10000"/>
              </a:spcBef>
              <a:buFontTx/>
              <a:buNone/>
              <a:defRPr/>
            </a:pPr>
            <a:r>
              <a:rPr lang="en-US" altLang="zh-CN" sz="1600" b="1">
                <a:latin typeface="+mn-lt"/>
              </a:rPr>
              <a:t>      </a:t>
            </a:r>
            <a:r>
              <a:rPr lang="en-US" altLang="zh-CN" sz="1600" b="1">
                <a:solidFill>
                  <a:srgbClr val="FF0000"/>
                </a:solidFill>
                <a:latin typeface="+mn-lt"/>
              </a:rPr>
              <a:t>…</a:t>
            </a:r>
          </a:p>
          <a:p>
            <a:pPr eaLnBrk="1" hangingPunct="1">
              <a:spcBef>
                <a:spcPct val="10000"/>
              </a:spcBef>
              <a:buFontTx/>
              <a:buNone/>
              <a:defRPr/>
            </a:pPr>
            <a:r>
              <a:rPr lang="en-US" altLang="zh-CN" sz="1600" b="1">
                <a:latin typeface="+mn-lt"/>
              </a:rPr>
              <a:t>end</a:t>
            </a:r>
          </a:p>
          <a:p>
            <a:pPr eaLnBrk="1" hangingPunct="1">
              <a:spcBef>
                <a:spcPct val="10000"/>
              </a:spcBef>
              <a:buFontTx/>
              <a:buNone/>
              <a:defRPr/>
            </a:pPr>
            <a:r>
              <a:rPr lang="en-US" altLang="zh-CN" sz="1600" b="1">
                <a:latin typeface="+mn-lt"/>
              </a:rPr>
              <a:t>...</a:t>
            </a:r>
          </a:p>
        </p:txBody>
      </p:sp>
      <p:sp>
        <p:nvSpPr>
          <p:cNvPr id="97284" name="Rectangle 4" descr="蓝色砂纸">
            <a:extLst>
              <a:ext uri="{FF2B5EF4-FFF2-40B4-BE49-F238E27FC236}">
                <a16:creationId xmlns:a16="http://schemas.microsoft.com/office/drawing/2014/main" id="{8444B11C-FCA8-495B-A2FE-62474AE74590}"/>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循环</a:t>
            </a:r>
            <a:r>
              <a:rPr lang="en-US" altLang="zh-CN" sz="3200" b="1">
                <a:solidFill>
                  <a:srgbClr val="FF7C80"/>
                </a:solidFill>
                <a:latin typeface="+mn-lt"/>
              </a:rPr>
              <a:t>(looping)</a:t>
            </a:r>
            <a:r>
              <a:rPr lang="zh-CN" altLang="en-US" sz="3200" b="1">
                <a:solidFill>
                  <a:srgbClr val="FF7C80"/>
                </a:solidFill>
                <a:latin typeface="+mn-lt"/>
              </a:rPr>
              <a:t>语句</a:t>
            </a:r>
          </a:p>
        </p:txBody>
      </p:sp>
      <p:sp>
        <p:nvSpPr>
          <p:cNvPr id="97286" name="Text Box 6">
            <a:extLst>
              <a:ext uri="{FF2B5EF4-FFF2-40B4-BE49-F238E27FC236}">
                <a16:creationId xmlns:a16="http://schemas.microsoft.com/office/drawing/2014/main" id="{C35AD178-317D-4154-B24B-4DADDC05F21B}"/>
              </a:ext>
            </a:extLst>
          </p:cNvPr>
          <p:cNvSpPr txBox="1">
            <a:spLocks noChangeArrowheads="1"/>
          </p:cNvSpPr>
          <p:nvPr/>
        </p:nvSpPr>
        <p:spPr bwMode="auto">
          <a:xfrm>
            <a:off x="625151" y="1508804"/>
            <a:ext cx="8342669"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defRPr/>
            </a:pPr>
            <a:r>
              <a:rPr lang="en-US" altLang="zh-CN" sz="2000" b="1" i="1" dirty="0">
                <a:solidFill>
                  <a:srgbClr val="3333FF"/>
                </a:solidFill>
                <a:latin typeface="+mn-lt"/>
              </a:rPr>
              <a:t>forever</a:t>
            </a:r>
            <a:r>
              <a:rPr lang="zh-CN" altLang="en-US" sz="2000" b="1" dirty="0">
                <a:latin typeface="+mn-lt"/>
              </a:rPr>
              <a:t>：一直执行到仿真结束</a:t>
            </a:r>
          </a:p>
          <a:p>
            <a:pPr algn="just" eaLnBrk="1" hangingPunct="1">
              <a:spcBef>
                <a:spcPct val="50000"/>
              </a:spcBef>
              <a:buFontTx/>
              <a:buNone/>
              <a:defRPr/>
            </a:pPr>
            <a:r>
              <a:rPr lang="zh-CN" altLang="en-US" sz="2000" b="1" dirty="0">
                <a:latin typeface="+mn-lt"/>
              </a:rPr>
              <a:t>        </a:t>
            </a:r>
            <a:r>
              <a:rPr lang="en-US" altLang="zh-CN" sz="2000" b="1" dirty="0">
                <a:latin typeface="+mn-lt"/>
              </a:rPr>
              <a:t>forever</a:t>
            </a:r>
            <a:r>
              <a:rPr lang="zh-CN" altLang="en-US" sz="2000" b="1" dirty="0">
                <a:latin typeface="+mn-lt"/>
              </a:rPr>
              <a:t>应该是过程块中最后一条语句。其后的语句将永远不会执行。</a:t>
            </a:r>
          </a:p>
          <a:p>
            <a:pPr algn="just" eaLnBrk="1" hangingPunct="1">
              <a:spcBef>
                <a:spcPct val="50000"/>
              </a:spcBef>
              <a:buFontTx/>
              <a:buNone/>
              <a:defRPr/>
            </a:pPr>
            <a:r>
              <a:rPr lang="zh-CN" altLang="en-US" sz="2000" b="1" dirty="0">
                <a:latin typeface="+mn-lt"/>
              </a:rPr>
              <a:t>        </a:t>
            </a:r>
            <a:r>
              <a:rPr lang="en-US" altLang="zh-CN" sz="2000" b="1" dirty="0">
                <a:latin typeface="+mn-lt"/>
              </a:rPr>
              <a:t>forever</a:t>
            </a:r>
            <a:r>
              <a:rPr lang="zh-CN" altLang="en-US" sz="2000" b="1" dirty="0">
                <a:latin typeface="+mn-lt"/>
              </a:rPr>
              <a:t>语句</a:t>
            </a:r>
            <a:r>
              <a:rPr lang="zh-CN" altLang="en-US" sz="2000" b="1" dirty="0">
                <a:solidFill>
                  <a:srgbClr val="FF0000"/>
                </a:solidFill>
                <a:latin typeface="+mn-lt"/>
              </a:rPr>
              <a:t>不可综合</a:t>
            </a:r>
            <a:r>
              <a:rPr lang="zh-CN" altLang="en-US" sz="2000" b="1" dirty="0">
                <a:latin typeface="+mn-lt"/>
              </a:rPr>
              <a:t>，通常用于</a:t>
            </a:r>
            <a:r>
              <a:rPr lang="en-US" altLang="zh-CN" sz="2000" b="1" dirty="0">
                <a:latin typeface="+mn-lt"/>
              </a:rPr>
              <a:t>test bench</a:t>
            </a:r>
            <a:r>
              <a:rPr lang="zh-CN" altLang="en-US" sz="2000" b="1" dirty="0">
                <a:latin typeface="+mn-lt"/>
              </a:rPr>
              <a:t>描述。</a:t>
            </a:r>
          </a:p>
        </p:txBody>
      </p:sp>
      <p:sp>
        <p:nvSpPr>
          <p:cNvPr id="97287" name="Text Box 7">
            <a:extLst>
              <a:ext uri="{FF2B5EF4-FFF2-40B4-BE49-F238E27FC236}">
                <a16:creationId xmlns:a16="http://schemas.microsoft.com/office/drawing/2014/main" id="{17D9DDEA-89C3-4467-8D77-9C9E7BD1FD5B}"/>
              </a:ext>
            </a:extLst>
          </p:cNvPr>
          <p:cNvSpPr txBox="1">
            <a:spLocks noChangeArrowheads="1"/>
          </p:cNvSpPr>
          <p:nvPr/>
        </p:nvSpPr>
        <p:spPr bwMode="auto">
          <a:xfrm>
            <a:off x="4572000" y="3436776"/>
            <a:ext cx="3657600" cy="15700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2400" b="1">
                <a:latin typeface="+mn-lt"/>
              </a:rPr>
              <a:t>这种行为描述方式可以非常灵活的描述时钟，可以控制时钟的开始时间及周期占空比。仿真效率也高。</a:t>
            </a:r>
          </a:p>
        </p:txBody>
      </p:sp>
    </p:spTree>
    <p:extLst>
      <p:ext uri="{BB962C8B-B14F-4D97-AF65-F5344CB8AC3E}">
        <p14:creationId xmlns:p14="http://schemas.microsoft.com/office/powerpoint/2010/main" val="29092977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834" name="Group 11">
            <a:extLst>
              <a:ext uri="{FF2B5EF4-FFF2-40B4-BE49-F238E27FC236}">
                <a16:creationId xmlns:a16="http://schemas.microsoft.com/office/drawing/2014/main" id="{8195B8B6-06C0-43E9-809B-1365778FED72}"/>
              </a:ext>
            </a:extLst>
          </p:cNvPr>
          <p:cNvGrpSpPr>
            <a:grpSpLocks/>
          </p:cNvGrpSpPr>
          <p:nvPr/>
        </p:nvGrpSpPr>
        <p:grpSpPr bwMode="auto">
          <a:xfrm>
            <a:off x="2190750" y="2905192"/>
            <a:ext cx="4572000" cy="3581400"/>
            <a:chOff x="672" y="1584"/>
            <a:chExt cx="2880" cy="2256"/>
          </a:xfrm>
        </p:grpSpPr>
        <p:sp>
          <p:nvSpPr>
            <p:cNvPr id="98310" name="Rectangle 9">
              <a:extLst>
                <a:ext uri="{FF2B5EF4-FFF2-40B4-BE49-F238E27FC236}">
                  <a16:creationId xmlns:a16="http://schemas.microsoft.com/office/drawing/2014/main" id="{0928FE00-A455-4FF1-80F7-88740F0EBA68}"/>
                </a:ext>
              </a:extLst>
            </p:cNvPr>
            <p:cNvSpPr>
              <a:spLocks noChangeArrowheads="1"/>
            </p:cNvSpPr>
            <p:nvPr/>
          </p:nvSpPr>
          <p:spPr bwMode="auto">
            <a:xfrm>
              <a:off x="672" y="3312"/>
              <a:ext cx="2880" cy="528"/>
            </a:xfrm>
            <a:prstGeom prst="rect">
              <a:avLst/>
            </a:prstGeom>
            <a:solidFill>
              <a:srgbClr val="66FF99"/>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endParaRPr lang="zh-CN" altLang="en-US" sz="2400">
                <a:latin typeface="+mn-lt"/>
              </a:endParaRPr>
            </a:p>
          </p:txBody>
        </p:sp>
        <p:sp>
          <p:nvSpPr>
            <p:cNvPr id="98311" name="Rectangle 8">
              <a:extLst>
                <a:ext uri="{FF2B5EF4-FFF2-40B4-BE49-F238E27FC236}">
                  <a16:creationId xmlns:a16="http://schemas.microsoft.com/office/drawing/2014/main" id="{9E22ABE3-F10C-4267-9DDB-3BB039F6C5FE}"/>
                </a:ext>
              </a:extLst>
            </p:cNvPr>
            <p:cNvSpPr>
              <a:spLocks noChangeArrowheads="1"/>
            </p:cNvSpPr>
            <p:nvPr/>
          </p:nvSpPr>
          <p:spPr bwMode="auto">
            <a:xfrm>
              <a:off x="672" y="2640"/>
              <a:ext cx="2880" cy="336"/>
            </a:xfrm>
            <a:prstGeom prst="rect">
              <a:avLst/>
            </a:prstGeom>
            <a:solidFill>
              <a:srgbClr val="66FF99"/>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endParaRPr lang="zh-CN" altLang="en-US" sz="2400">
                <a:latin typeface="+mn-lt"/>
              </a:endParaRPr>
            </a:p>
          </p:txBody>
        </p:sp>
        <p:sp>
          <p:nvSpPr>
            <p:cNvPr id="98312" name="Rectangle 2">
              <a:extLst>
                <a:ext uri="{FF2B5EF4-FFF2-40B4-BE49-F238E27FC236}">
                  <a16:creationId xmlns:a16="http://schemas.microsoft.com/office/drawing/2014/main" id="{058375D2-4189-49E6-BE48-B18A6AF0CC48}"/>
                </a:ext>
              </a:extLst>
            </p:cNvPr>
            <p:cNvSpPr>
              <a:spLocks noChangeArrowheads="1"/>
            </p:cNvSpPr>
            <p:nvPr/>
          </p:nvSpPr>
          <p:spPr bwMode="auto">
            <a:xfrm>
              <a:off x="672" y="1776"/>
              <a:ext cx="2880" cy="528"/>
            </a:xfrm>
            <a:prstGeom prst="rect">
              <a:avLst/>
            </a:prstGeom>
            <a:solidFill>
              <a:srgbClr val="66FF99"/>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endParaRPr lang="zh-CN" altLang="en-US" sz="2400">
                <a:latin typeface="+mn-lt"/>
              </a:endParaRPr>
            </a:p>
          </p:txBody>
        </p:sp>
        <p:sp>
          <p:nvSpPr>
            <p:cNvPr id="98313" name="Text Box 3">
              <a:extLst>
                <a:ext uri="{FF2B5EF4-FFF2-40B4-BE49-F238E27FC236}">
                  <a16:creationId xmlns:a16="http://schemas.microsoft.com/office/drawing/2014/main" id="{CD874755-4FC3-42AA-AD68-07AB21B34CC8}"/>
                </a:ext>
              </a:extLst>
            </p:cNvPr>
            <p:cNvSpPr txBox="1">
              <a:spLocks noChangeArrowheads="1"/>
            </p:cNvSpPr>
            <p:nvPr/>
          </p:nvSpPr>
          <p:spPr bwMode="auto">
            <a:xfrm>
              <a:off x="672" y="1584"/>
              <a:ext cx="2880" cy="224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600" b="1" dirty="0">
                  <a:latin typeface="+mn-lt"/>
                </a:rPr>
                <a:t>// X</a:t>
              </a:r>
              <a:r>
                <a:rPr lang="zh-CN" altLang="en-US" sz="1600" b="1" dirty="0">
                  <a:latin typeface="+mn-lt"/>
                </a:rPr>
                <a:t>检测</a:t>
              </a:r>
            </a:p>
            <a:p>
              <a:pPr eaLnBrk="1" hangingPunct="1">
                <a:spcBef>
                  <a:spcPct val="10000"/>
                </a:spcBef>
                <a:buFontTx/>
                <a:buNone/>
                <a:defRPr/>
              </a:pPr>
              <a:r>
                <a:rPr lang="en-US" altLang="zh-CN" sz="1600" b="1" dirty="0">
                  <a:latin typeface="+mn-lt"/>
                </a:rPr>
                <a:t>for (index = 0; index &lt; size; index = index + 1)</a:t>
              </a:r>
            </a:p>
            <a:p>
              <a:pPr eaLnBrk="1" hangingPunct="1">
                <a:spcBef>
                  <a:spcPct val="10000"/>
                </a:spcBef>
                <a:buFontTx/>
                <a:buNone/>
                <a:defRPr/>
              </a:pPr>
              <a:r>
                <a:rPr lang="en-US" altLang="zh-CN" sz="1600" b="1" dirty="0">
                  <a:latin typeface="+mn-lt"/>
                </a:rPr>
                <a:t>      if (</a:t>
              </a:r>
              <a:r>
                <a:rPr lang="en-US" altLang="zh-CN" sz="1600" b="1" dirty="0" err="1">
                  <a:latin typeface="+mn-lt"/>
                </a:rPr>
                <a:t>val</a:t>
              </a:r>
              <a:r>
                <a:rPr lang="en-US" altLang="zh-CN" sz="1600" b="1" dirty="0">
                  <a:latin typeface="+mn-lt"/>
                </a:rPr>
                <a:t>[ index] === 1'bx)</a:t>
              </a:r>
            </a:p>
            <a:p>
              <a:pPr eaLnBrk="1" hangingPunct="1">
                <a:spcBef>
                  <a:spcPct val="10000"/>
                </a:spcBef>
                <a:buFontTx/>
                <a:buNone/>
                <a:defRPr/>
              </a:pPr>
              <a:r>
                <a:rPr lang="en-US" altLang="zh-CN" sz="1600" b="1" dirty="0">
                  <a:latin typeface="+mn-lt"/>
                </a:rPr>
                <a:t>            $display (" found an X");</a:t>
              </a:r>
            </a:p>
            <a:p>
              <a:pPr eaLnBrk="1" hangingPunct="1">
                <a:spcBef>
                  <a:spcPct val="10000"/>
                </a:spcBef>
                <a:buFontTx/>
                <a:buNone/>
                <a:defRPr/>
              </a:pPr>
              <a:endParaRPr lang="en-US" altLang="zh-CN" sz="1600" b="1" dirty="0">
                <a:latin typeface="+mn-lt"/>
              </a:endParaRPr>
            </a:p>
            <a:p>
              <a:pPr eaLnBrk="1" hangingPunct="1">
                <a:spcBef>
                  <a:spcPct val="10000"/>
                </a:spcBef>
                <a:buFontTx/>
                <a:buNone/>
                <a:defRPr/>
              </a:pPr>
              <a:r>
                <a:rPr lang="en-US" altLang="zh-CN" sz="1600" b="1" dirty="0">
                  <a:latin typeface="+mn-lt"/>
                </a:rPr>
                <a:t>// </a:t>
              </a:r>
              <a:r>
                <a:rPr lang="zh-CN" altLang="en-US" sz="1600" b="1" dirty="0">
                  <a:latin typeface="+mn-lt"/>
                </a:rPr>
                <a:t>存储器初始化</a:t>
              </a:r>
              <a:r>
                <a:rPr lang="en-US" altLang="zh-CN" sz="1600" b="1" dirty="0">
                  <a:latin typeface="+mn-lt"/>
                </a:rPr>
                <a:t>; “!= 0”</a:t>
              </a:r>
              <a:r>
                <a:rPr lang="zh-CN" altLang="en-US" sz="1600" b="1" dirty="0">
                  <a:latin typeface="+mn-lt"/>
                </a:rPr>
                <a:t>仿真效率高</a:t>
              </a:r>
            </a:p>
            <a:p>
              <a:pPr eaLnBrk="1" hangingPunct="1">
                <a:spcBef>
                  <a:spcPct val="10000"/>
                </a:spcBef>
                <a:buFontTx/>
                <a:buNone/>
                <a:defRPr/>
              </a:pPr>
              <a:r>
                <a:rPr lang="en-US" altLang="zh-CN" sz="1600" b="1" dirty="0">
                  <a:latin typeface="+mn-lt"/>
                </a:rPr>
                <a:t>for (i = size; i != 0; i = i - 1)</a:t>
              </a:r>
            </a:p>
            <a:p>
              <a:pPr eaLnBrk="1" hangingPunct="1">
                <a:spcBef>
                  <a:spcPct val="10000"/>
                </a:spcBef>
                <a:buFontTx/>
                <a:buNone/>
                <a:defRPr/>
              </a:pPr>
              <a:r>
                <a:rPr lang="en-US" altLang="zh-CN" sz="1600" b="1" dirty="0">
                  <a:latin typeface="+mn-lt"/>
                </a:rPr>
                <a:t>      memory[ i- 1] = 0;</a:t>
              </a:r>
            </a:p>
            <a:p>
              <a:pPr eaLnBrk="1" hangingPunct="1">
                <a:spcBef>
                  <a:spcPct val="10000"/>
                </a:spcBef>
                <a:buFontTx/>
                <a:buNone/>
                <a:defRPr/>
              </a:pPr>
              <a:endParaRPr lang="en-US" altLang="zh-CN" sz="1600" b="1" dirty="0">
                <a:latin typeface="+mn-lt"/>
              </a:endParaRPr>
            </a:p>
            <a:p>
              <a:pPr eaLnBrk="1" hangingPunct="1">
                <a:spcBef>
                  <a:spcPct val="10000"/>
                </a:spcBef>
                <a:buFontTx/>
                <a:buNone/>
                <a:defRPr/>
              </a:pPr>
              <a:r>
                <a:rPr lang="en-US" altLang="zh-CN" sz="1600" b="1" dirty="0">
                  <a:latin typeface="+mn-lt"/>
                </a:rPr>
                <a:t>// </a:t>
              </a:r>
              <a:r>
                <a:rPr lang="zh-CN" altLang="en-US" sz="1600" b="1" dirty="0">
                  <a:latin typeface="+mn-lt"/>
                </a:rPr>
                <a:t>阶乘序列</a:t>
              </a:r>
            </a:p>
            <a:p>
              <a:pPr eaLnBrk="1" hangingPunct="1">
                <a:spcBef>
                  <a:spcPct val="10000"/>
                </a:spcBef>
                <a:buFontTx/>
                <a:buNone/>
                <a:defRPr/>
              </a:pPr>
              <a:r>
                <a:rPr lang="en-US" altLang="zh-CN" sz="1600" b="1" dirty="0">
                  <a:latin typeface="+mn-lt"/>
                </a:rPr>
                <a:t>factorial = 1;</a:t>
              </a:r>
            </a:p>
            <a:p>
              <a:pPr eaLnBrk="1" hangingPunct="1">
                <a:spcBef>
                  <a:spcPct val="10000"/>
                </a:spcBef>
                <a:buFontTx/>
                <a:buNone/>
                <a:defRPr/>
              </a:pPr>
              <a:r>
                <a:rPr lang="en-US" altLang="zh-CN" sz="1600" b="1" dirty="0">
                  <a:latin typeface="+mn-lt"/>
                </a:rPr>
                <a:t>for (j = </a:t>
              </a:r>
              <a:r>
                <a:rPr lang="en-US" altLang="zh-CN" sz="1600" b="1" dirty="0" err="1">
                  <a:latin typeface="+mn-lt"/>
                </a:rPr>
                <a:t>num</a:t>
              </a:r>
              <a:r>
                <a:rPr lang="en-US" altLang="zh-CN" sz="1600" b="1" dirty="0">
                  <a:latin typeface="+mn-lt"/>
                </a:rPr>
                <a:t>; j != 0; j = j - 1)</a:t>
              </a:r>
            </a:p>
            <a:p>
              <a:pPr eaLnBrk="1" hangingPunct="1">
                <a:spcBef>
                  <a:spcPct val="10000"/>
                </a:spcBef>
                <a:buFontTx/>
                <a:buNone/>
                <a:defRPr/>
              </a:pPr>
              <a:r>
                <a:rPr lang="en-US" altLang="zh-CN" sz="1600" b="1" dirty="0">
                  <a:latin typeface="+mn-lt"/>
                </a:rPr>
                <a:t>      factorial = factorial * j;</a:t>
              </a:r>
            </a:p>
          </p:txBody>
        </p:sp>
      </p:grpSp>
      <p:sp>
        <p:nvSpPr>
          <p:cNvPr id="98307" name="Rectangle 4" descr="蓝色砂纸">
            <a:extLst>
              <a:ext uri="{FF2B5EF4-FFF2-40B4-BE49-F238E27FC236}">
                <a16:creationId xmlns:a16="http://schemas.microsoft.com/office/drawing/2014/main" id="{02B03B65-1DD9-403B-A0C1-658631C085B9}"/>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循环</a:t>
            </a:r>
            <a:r>
              <a:rPr lang="en-US" altLang="zh-CN" sz="3200" b="1">
                <a:solidFill>
                  <a:srgbClr val="FF7C80"/>
                </a:solidFill>
                <a:latin typeface="+mn-lt"/>
              </a:rPr>
              <a:t>(looping)</a:t>
            </a:r>
            <a:r>
              <a:rPr lang="zh-CN" altLang="en-US" sz="3200" b="1">
                <a:solidFill>
                  <a:srgbClr val="FF7C80"/>
                </a:solidFill>
                <a:latin typeface="+mn-lt"/>
              </a:rPr>
              <a:t>语句</a:t>
            </a:r>
          </a:p>
        </p:txBody>
      </p:sp>
      <p:sp>
        <p:nvSpPr>
          <p:cNvPr id="98309" name="Text Box 6">
            <a:extLst>
              <a:ext uri="{FF2B5EF4-FFF2-40B4-BE49-F238E27FC236}">
                <a16:creationId xmlns:a16="http://schemas.microsoft.com/office/drawing/2014/main" id="{3B0B4103-85A7-4AEF-80A6-71233878A06C}"/>
              </a:ext>
            </a:extLst>
          </p:cNvPr>
          <p:cNvSpPr txBox="1">
            <a:spLocks noChangeArrowheads="1"/>
          </p:cNvSpPr>
          <p:nvPr/>
        </p:nvSpPr>
        <p:spPr bwMode="auto">
          <a:xfrm>
            <a:off x="651717" y="1559216"/>
            <a:ext cx="82804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defRPr/>
            </a:pPr>
            <a:r>
              <a:rPr lang="en-US" altLang="zh-CN" sz="2000" b="1" i="1" dirty="0">
                <a:solidFill>
                  <a:srgbClr val="3333FF"/>
                </a:solidFill>
                <a:latin typeface="+mn-lt"/>
              </a:rPr>
              <a:t>for</a:t>
            </a:r>
            <a:r>
              <a:rPr lang="zh-CN" altLang="en-US" sz="2000" b="1" dirty="0">
                <a:latin typeface="+mn-lt"/>
              </a:rPr>
              <a:t>：只要条件为真就一直执行</a:t>
            </a:r>
          </a:p>
          <a:p>
            <a:pPr algn="just" eaLnBrk="1" hangingPunct="1">
              <a:spcBef>
                <a:spcPct val="50000"/>
              </a:spcBef>
              <a:buFontTx/>
              <a:buNone/>
              <a:defRPr/>
            </a:pPr>
            <a:r>
              <a:rPr lang="zh-CN" altLang="en-US" sz="2000" b="1" dirty="0">
                <a:latin typeface="+mn-lt"/>
              </a:rPr>
              <a:t>    条件表达式若是简单的与</a:t>
            </a:r>
            <a:r>
              <a:rPr lang="en-US" altLang="zh-CN" sz="2000" b="1" dirty="0">
                <a:latin typeface="+mn-lt"/>
              </a:rPr>
              <a:t>0</a:t>
            </a:r>
            <a:r>
              <a:rPr lang="zh-CN" altLang="en-US" sz="2000" b="1" dirty="0">
                <a:latin typeface="+mn-lt"/>
              </a:rPr>
              <a:t>比较通常处理得更快一些。但综合工具</a:t>
            </a:r>
            <a:r>
              <a:rPr lang="zh-CN" altLang="en-US" sz="2000" b="1" dirty="0">
                <a:solidFill>
                  <a:srgbClr val="FF0000"/>
                </a:solidFill>
                <a:latin typeface="+mn-lt"/>
              </a:rPr>
              <a:t>可能</a:t>
            </a:r>
            <a:r>
              <a:rPr lang="zh-CN" altLang="en-US" sz="2000" b="1" dirty="0">
                <a:latin typeface="+mn-lt"/>
              </a:rPr>
              <a:t>不支持与</a:t>
            </a:r>
            <a:r>
              <a:rPr lang="en-US" altLang="zh-CN" sz="2000" b="1" dirty="0">
                <a:latin typeface="+mn-lt"/>
              </a:rPr>
              <a:t>0</a:t>
            </a:r>
            <a:r>
              <a:rPr lang="zh-CN" altLang="en-US" sz="2000" b="1" dirty="0">
                <a:latin typeface="+mn-lt"/>
              </a:rPr>
              <a:t>的比较。</a:t>
            </a:r>
          </a:p>
        </p:txBody>
      </p:sp>
    </p:spTree>
    <p:extLst>
      <p:ext uri="{BB962C8B-B14F-4D97-AF65-F5344CB8AC3E}">
        <p14:creationId xmlns:p14="http://schemas.microsoft.com/office/powerpoint/2010/main" val="355564266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descr="蓝色砂纸">
            <a:extLst>
              <a:ext uri="{FF2B5EF4-FFF2-40B4-BE49-F238E27FC236}">
                <a16:creationId xmlns:a16="http://schemas.microsoft.com/office/drawing/2014/main" id="{E7AD2E48-291C-439F-80CD-901F826B5D40}"/>
              </a:ext>
            </a:extLst>
          </p:cNvPr>
          <p:cNvSpPr>
            <a:spLocks noGrp="1" noChangeArrowheads="1"/>
          </p:cNvSpPr>
          <p:nvPr>
            <p:ph type="title"/>
          </p:nvPr>
        </p:nvSpPr>
        <p:spPr/>
        <p:txBody>
          <a:bodyPr/>
          <a:lstStyle/>
          <a:p>
            <a:pPr algn="l" eaLnBrk="1" hangingPunct="1">
              <a:defRPr/>
            </a:pPr>
            <a:r>
              <a:rPr lang="zh-CN" altLang="en-US" sz="3200" b="1" dirty="0">
                <a:solidFill>
                  <a:srgbClr val="FF7C80"/>
                </a:solidFill>
                <a:latin typeface="+mn-lt"/>
              </a:rPr>
              <a:t>行为级零延时循环</a:t>
            </a:r>
          </a:p>
        </p:txBody>
      </p:sp>
      <p:sp>
        <p:nvSpPr>
          <p:cNvPr id="99332" name="Text Box 4">
            <a:extLst>
              <a:ext uri="{FF2B5EF4-FFF2-40B4-BE49-F238E27FC236}">
                <a16:creationId xmlns:a16="http://schemas.microsoft.com/office/drawing/2014/main" id="{5A1AA61B-22F1-46A5-B843-F8A5C52FF9D5}"/>
              </a:ext>
            </a:extLst>
          </p:cNvPr>
          <p:cNvSpPr txBox="1">
            <a:spLocks noChangeArrowheads="1"/>
          </p:cNvSpPr>
          <p:nvPr/>
        </p:nvSpPr>
        <p:spPr bwMode="auto">
          <a:xfrm>
            <a:off x="919065" y="1458070"/>
            <a:ext cx="8001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defRPr/>
            </a:pPr>
            <a:r>
              <a:rPr lang="zh-CN" altLang="en-US" sz="2000" b="1" dirty="0">
                <a:latin typeface="+mn-lt"/>
              </a:rPr>
              <a:t>当事件队列中所有事件结束后仿真器向前推进。但在零延时循环中，事件在同一时间片不断加入，使仿真器停滞后那个时间片。</a:t>
            </a:r>
          </a:p>
          <a:p>
            <a:pPr algn="just" eaLnBrk="1" hangingPunct="1">
              <a:spcBef>
                <a:spcPct val="50000"/>
              </a:spcBef>
              <a:buFontTx/>
              <a:buNone/>
              <a:defRPr/>
            </a:pPr>
            <a:r>
              <a:rPr lang="zh-CN" altLang="en-US" sz="2000" b="1" dirty="0">
                <a:latin typeface="+mn-lt"/>
              </a:rPr>
              <a:t>在下面的例子中，对事件进行了仿真但仿真时间不会推进。当</a:t>
            </a:r>
            <a:r>
              <a:rPr lang="en-US" altLang="zh-CN" sz="2000" b="1" dirty="0">
                <a:latin typeface="+mn-lt"/>
              </a:rPr>
              <a:t>always</a:t>
            </a:r>
            <a:r>
              <a:rPr lang="zh-CN" altLang="en-US" sz="2000" b="1" dirty="0">
                <a:latin typeface="+mn-lt"/>
              </a:rPr>
              <a:t>块和</a:t>
            </a:r>
            <a:r>
              <a:rPr lang="en-US" altLang="zh-CN" sz="2000" b="1" dirty="0">
                <a:latin typeface="+mn-lt"/>
              </a:rPr>
              <a:t>forever</a:t>
            </a:r>
            <a:r>
              <a:rPr lang="zh-CN" altLang="en-US" sz="2000" b="1" dirty="0">
                <a:latin typeface="+mn-lt"/>
              </a:rPr>
              <a:t>块中没有时序控制时就会发生这种事情。</a:t>
            </a:r>
          </a:p>
        </p:txBody>
      </p:sp>
      <p:sp>
        <p:nvSpPr>
          <p:cNvPr id="99333" name="Text Box 8">
            <a:extLst>
              <a:ext uri="{FF2B5EF4-FFF2-40B4-BE49-F238E27FC236}">
                <a16:creationId xmlns:a16="http://schemas.microsoft.com/office/drawing/2014/main" id="{63ED7797-C408-4E92-B9F4-18BE03C6C51F}"/>
              </a:ext>
            </a:extLst>
          </p:cNvPr>
          <p:cNvSpPr txBox="1">
            <a:spLocks noChangeArrowheads="1"/>
          </p:cNvSpPr>
          <p:nvPr/>
        </p:nvSpPr>
        <p:spPr bwMode="auto">
          <a:xfrm>
            <a:off x="2382416" y="2936033"/>
            <a:ext cx="3810000" cy="38338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600" b="1" dirty="0">
                <a:latin typeface="+mn-lt"/>
              </a:rPr>
              <a:t>module comparator( out, in1, in2);</a:t>
            </a:r>
          </a:p>
          <a:p>
            <a:pPr eaLnBrk="1" hangingPunct="1">
              <a:spcBef>
                <a:spcPct val="10000"/>
              </a:spcBef>
              <a:buFontTx/>
              <a:buNone/>
              <a:defRPr/>
            </a:pPr>
            <a:r>
              <a:rPr lang="en-US" altLang="zh-CN" sz="1600" b="1" dirty="0">
                <a:latin typeface="+mn-lt"/>
              </a:rPr>
              <a:t>output [1: 0] out;</a:t>
            </a:r>
          </a:p>
          <a:p>
            <a:pPr eaLnBrk="1" hangingPunct="1">
              <a:spcBef>
                <a:spcPct val="10000"/>
              </a:spcBef>
              <a:buFontTx/>
              <a:buNone/>
              <a:defRPr/>
            </a:pPr>
            <a:r>
              <a:rPr lang="en-US" altLang="zh-CN" sz="1600" b="1" dirty="0">
                <a:latin typeface="+mn-lt"/>
              </a:rPr>
              <a:t>input [7: 0] in1, in2;</a:t>
            </a:r>
          </a:p>
          <a:p>
            <a:pPr eaLnBrk="1" hangingPunct="1">
              <a:spcBef>
                <a:spcPct val="10000"/>
              </a:spcBef>
              <a:buFontTx/>
              <a:buNone/>
              <a:defRPr/>
            </a:pPr>
            <a:r>
              <a:rPr lang="en-US" altLang="zh-CN" sz="1600" b="1" dirty="0" err="1">
                <a:latin typeface="+mn-lt"/>
              </a:rPr>
              <a:t>reg</a:t>
            </a:r>
            <a:r>
              <a:rPr lang="en-US" altLang="zh-CN" sz="1600" b="1" dirty="0">
                <a:latin typeface="+mn-lt"/>
              </a:rPr>
              <a:t> [1: 0] out;</a:t>
            </a:r>
          </a:p>
          <a:p>
            <a:pPr eaLnBrk="1" hangingPunct="1">
              <a:spcBef>
                <a:spcPct val="10000"/>
              </a:spcBef>
              <a:buFontTx/>
              <a:buNone/>
              <a:defRPr/>
            </a:pPr>
            <a:r>
              <a:rPr lang="en-US" altLang="zh-CN" sz="1600" b="1" dirty="0">
                <a:latin typeface="+mn-lt"/>
              </a:rPr>
              <a:t>      always</a:t>
            </a:r>
          </a:p>
          <a:p>
            <a:pPr eaLnBrk="1" hangingPunct="1">
              <a:spcBef>
                <a:spcPct val="10000"/>
              </a:spcBef>
              <a:buFontTx/>
              <a:buNone/>
              <a:defRPr/>
            </a:pPr>
            <a:r>
              <a:rPr lang="en-US" altLang="zh-CN" sz="1600" b="1" dirty="0">
                <a:latin typeface="+mn-lt"/>
              </a:rPr>
              <a:t>            if (in1 == in2)</a:t>
            </a:r>
          </a:p>
          <a:p>
            <a:pPr eaLnBrk="1" hangingPunct="1">
              <a:spcBef>
                <a:spcPct val="10000"/>
              </a:spcBef>
              <a:buFontTx/>
              <a:buNone/>
              <a:defRPr/>
            </a:pPr>
            <a:r>
              <a:rPr lang="en-US" altLang="zh-CN" sz="1600" b="1" dirty="0">
                <a:latin typeface="+mn-lt"/>
              </a:rPr>
              <a:t>                  out = 2'b00;</a:t>
            </a:r>
          </a:p>
          <a:p>
            <a:pPr eaLnBrk="1" hangingPunct="1">
              <a:spcBef>
                <a:spcPct val="10000"/>
              </a:spcBef>
              <a:buFontTx/>
              <a:buNone/>
              <a:defRPr/>
            </a:pPr>
            <a:r>
              <a:rPr lang="en-US" altLang="zh-CN" sz="1600" b="1" dirty="0">
                <a:latin typeface="+mn-lt"/>
              </a:rPr>
              <a:t>               else if (in1 &gt; in2)</a:t>
            </a:r>
          </a:p>
          <a:p>
            <a:pPr eaLnBrk="1" hangingPunct="1">
              <a:spcBef>
                <a:spcPct val="10000"/>
              </a:spcBef>
              <a:buFontTx/>
              <a:buNone/>
              <a:defRPr/>
            </a:pPr>
            <a:r>
              <a:rPr lang="en-US" altLang="zh-CN" sz="1600" b="1" dirty="0">
                <a:latin typeface="+mn-lt"/>
              </a:rPr>
              <a:t>                  out = 2'b01;</a:t>
            </a:r>
          </a:p>
          <a:p>
            <a:pPr eaLnBrk="1" hangingPunct="1">
              <a:spcBef>
                <a:spcPct val="10000"/>
              </a:spcBef>
              <a:buFontTx/>
              <a:buNone/>
              <a:defRPr/>
            </a:pPr>
            <a:r>
              <a:rPr lang="en-US" altLang="zh-CN" sz="1600" b="1" dirty="0">
                <a:latin typeface="+mn-lt"/>
              </a:rPr>
              <a:t>               else</a:t>
            </a:r>
          </a:p>
          <a:p>
            <a:pPr eaLnBrk="1" hangingPunct="1">
              <a:spcBef>
                <a:spcPct val="10000"/>
              </a:spcBef>
              <a:buFontTx/>
              <a:buNone/>
              <a:defRPr/>
            </a:pPr>
            <a:r>
              <a:rPr lang="en-US" altLang="zh-CN" sz="1600" b="1" dirty="0">
                <a:latin typeface="+mn-lt"/>
              </a:rPr>
              <a:t>                  out = 2'b10;</a:t>
            </a:r>
          </a:p>
          <a:p>
            <a:pPr eaLnBrk="1" hangingPunct="1">
              <a:spcBef>
                <a:spcPct val="10000"/>
              </a:spcBef>
              <a:buFontTx/>
              <a:buNone/>
              <a:defRPr/>
            </a:pPr>
            <a:r>
              <a:rPr lang="en-US" altLang="zh-CN" sz="1600" b="1" dirty="0">
                <a:latin typeface="+mn-lt"/>
              </a:rPr>
              <a:t>      initial</a:t>
            </a:r>
          </a:p>
          <a:p>
            <a:pPr eaLnBrk="1" hangingPunct="1">
              <a:spcBef>
                <a:spcPct val="10000"/>
              </a:spcBef>
              <a:buFontTx/>
              <a:buNone/>
              <a:defRPr/>
            </a:pPr>
            <a:r>
              <a:rPr lang="en-US" altLang="zh-CN" sz="1600" b="1" dirty="0">
                <a:latin typeface="+mn-lt"/>
              </a:rPr>
              <a:t>            #10 $finish;</a:t>
            </a:r>
          </a:p>
          <a:p>
            <a:pPr eaLnBrk="1" hangingPunct="1">
              <a:spcBef>
                <a:spcPct val="10000"/>
              </a:spcBef>
              <a:buFontTx/>
              <a:buNone/>
              <a:defRPr/>
            </a:pPr>
            <a:r>
              <a:rPr lang="en-US" altLang="zh-CN" sz="1600" b="1" dirty="0" err="1">
                <a:latin typeface="+mn-lt"/>
              </a:rPr>
              <a:t>endmodule</a:t>
            </a:r>
            <a:endParaRPr lang="en-US" altLang="zh-CN" sz="1600" b="1" dirty="0">
              <a:latin typeface="+mn-lt"/>
            </a:endParaRPr>
          </a:p>
        </p:txBody>
      </p:sp>
    </p:spTree>
    <p:extLst>
      <p:ext uri="{BB962C8B-B14F-4D97-AF65-F5344CB8AC3E}">
        <p14:creationId xmlns:p14="http://schemas.microsoft.com/office/powerpoint/2010/main" val="65599964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FCB1ED3-0461-4F8C-93F7-954110EAAB79}"/>
              </a:ext>
            </a:extLst>
          </p:cNvPr>
          <p:cNvSpPr>
            <a:spLocks noGrp="1" noChangeArrowheads="1"/>
          </p:cNvSpPr>
          <p:nvPr>
            <p:ph type="title"/>
          </p:nvPr>
        </p:nvSpPr>
        <p:spPr/>
        <p:txBody>
          <a:bodyPr/>
          <a:lstStyle/>
          <a:p>
            <a:pPr eaLnBrk="1" hangingPunct="1">
              <a:defRPr/>
            </a:pPr>
            <a:r>
              <a:rPr lang="en-US" altLang="zh-CN" sz="3200" b="1" dirty="0">
                <a:solidFill>
                  <a:srgbClr val="FF7C80"/>
                </a:solidFill>
                <a:latin typeface="+mn-lt"/>
              </a:rPr>
              <a:t>2.7 Verilog</a:t>
            </a:r>
            <a:r>
              <a:rPr lang="zh-CN" altLang="en-US" sz="3200" b="1" dirty="0">
                <a:solidFill>
                  <a:srgbClr val="FF7C80"/>
                </a:solidFill>
                <a:latin typeface="+mn-lt"/>
              </a:rPr>
              <a:t>中的高级结构</a:t>
            </a:r>
          </a:p>
        </p:txBody>
      </p:sp>
      <p:sp>
        <p:nvSpPr>
          <p:cNvPr id="122883" name="Rectangle 3">
            <a:extLst>
              <a:ext uri="{FF2B5EF4-FFF2-40B4-BE49-F238E27FC236}">
                <a16:creationId xmlns:a16="http://schemas.microsoft.com/office/drawing/2014/main" id="{49B6F00C-37AD-4A95-AC22-B16BDD453920}"/>
              </a:ext>
            </a:extLst>
          </p:cNvPr>
          <p:cNvSpPr>
            <a:spLocks noGrp="1" noChangeArrowheads="1"/>
          </p:cNvSpPr>
          <p:nvPr>
            <p:ph type="body" idx="4294967295"/>
          </p:nvPr>
        </p:nvSpPr>
        <p:spPr>
          <a:xfrm>
            <a:off x="1091682" y="1730829"/>
            <a:ext cx="5791200" cy="4114800"/>
          </a:xfrm>
        </p:spPr>
        <p:txBody>
          <a:bodyPr/>
          <a:lstStyle/>
          <a:p>
            <a:pPr eaLnBrk="1" hangingPunct="1">
              <a:lnSpc>
                <a:spcPct val="150000"/>
              </a:lnSpc>
              <a:buFontTx/>
              <a:buNone/>
            </a:pPr>
            <a:r>
              <a:rPr lang="zh-CN" altLang="en-US" b="1" dirty="0"/>
              <a:t>学习内容：</a:t>
            </a:r>
          </a:p>
          <a:p>
            <a:pPr lvl="1" algn="just" eaLnBrk="1" hangingPunct="1">
              <a:lnSpc>
                <a:spcPct val="150000"/>
              </a:lnSpc>
              <a:buFontTx/>
              <a:buChar char="•"/>
            </a:pPr>
            <a:r>
              <a:rPr lang="zh-CN" altLang="en-US" b="1" dirty="0">
                <a:solidFill>
                  <a:schemeClr val="accent2"/>
                </a:solidFill>
              </a:rPr>
              <a:t>任务和函数的定义和调用</a:t>
            </a:r>
          </a:p>
          <a:p>
            <a:pPr lvl="1" algn="just" eaLnBrk="1" hangingPunct="1">
              <a:lnSpc>
                <a:spcPct val="150000"/>
              </a:lnSpc>
              <a:buFontTx/>
              <a:buChar char="•"/>
            </a:pPr>
            <a:r>
              <a:rPr lang="zh-CN" altLang="en-US" b="1" dirty="0">
                <a:solidFill>
                  <a:schemeClr val="accent2"/>
                </a:solidFill>
              </a:rPr>
              <a:t>怎样使用命名块</a:t>
            </a:r>
          </a:p>
          <a:p>
            <a:pPr lvl="1" algn="just" eaLnBrk="1" hangingPunct="1">
              <a:lnSpc>
                <a:spcPct val="150000"/>
              </a:lnSpc>
              <a:buFontTx/>
              <a:buChar char="•"/>
            </a:pPr>
            <a:r>
              <a:rPr lang="zh-CN" altLang="en-US" b="1" dirty="0">
                <a:solidFill>
                  <a:schemeClr val="accent2"/>
                </a:solidFill>
              </a:rPr>
              <a:t>怎样禁止命名块和任务</a:t>
            </a:r>
          </a:p>
        </p:txBody>
      </p:sp>
    </p:spTree>
    <p:extLst>
      <p:ext uri="{BB962C8B-B14F-4D97-AF65-F5344CB8AC3E}">
        <p14:creationId xmlns:p14="http://schemas.microsoft.com/office/powerpoint/2010/main" val="163070794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15FDBF11-309D-45BC-8513-6E54D1CD6C52}"/>
              </a:ext>
            </a:extLst>
          </p:cNvPr>
          <p:cNvSpPr>
            <a:spLocks noGrp="1" noChangeArrowheads="1"/>
          </p:cNvSpPr>
          <p:nvPr>
            <p:ph type="title"/>
          </p:nvPr>
        </p:nvSpPr>
        <p:spPr/>
        <p:txBody>
          <a:bodyPr/>
          <a:lstStyle/>
          <a:p>
            <a:pPr eaLnBrk="1" hangingPunct="1">
              <a:defRPr/>
            </a:pPr>
            <a:r>
              <a:rPr lang="en-US" altLang="zh-CN" sz="3200" b="1" dirty="0">
                <a:solidFill>
                  <a:srgbClr val="FF7C80"/>
                </a:solidFill>
                <a:latin typeface="+mn-lt"/>
              </a:rPr>
              <a:t>Verilog</a:t>
            </a:r>
            <a:r>
              <a:rPr lang="zh-CN" altLang="en-US" sz="3200" b="1" dirty="0">
                <a:solidFill>
                  <a:srgbClr val="FF7C80"/>
                </a:solidFill>
                <a:latin typeface="+mn-lt"/>
              </a:rPr>
              <a:t>的任务及函数</a:t>
            </a:r>
          </a:p>
        </p:txBody>
      </p:sp>
      <p:sp>
        <p:nvSpPr>
          <p:cNvPr id="123907" name="Text Box 4">
            <a:extLst>
              <a:ext uri="{FF2B5EF4-FFF2-40B4-BE49-F238E27FC236}">
                <a16:creationId xmlns:a16="http://schemas.microsoft.com/office/drawing/2014/main" id="{4C33FEBF-7246-42B4-8F1B-9F5AC6A99DD4}"/>
              </a:ext>
            </a:extLst>
          </p:cNvPr>
          <p:cNvSpPr txBox="1">
            <a:spLocks noChangeArrowheads="1"/>
          </p:cNvSpPr>
          <p:nvPr/>
        </p:nvSpPr>
        <p:spPr bwMode="auto">
          <a:xfrm>
            <a:off x="752669" y="1704067"/>
            <a:ext cx="8382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0"/>
              </a:spcBef>
              <a:buFontTx/>
              <a:buNone/>
            </a:pPr>
            <a:r>
              <a:rPr lang="en-US" altLang="zh-CN" sz="2000" b="1" dirty="0">
                <a:solidFill>
                  <a:schemeClr val="accent2"/>
                </a:solidFill>
              </a:rPr>
              <a:t>        </a:t>
            </a:r>
            <a:r>
              <a:rPr lang="zh-CN" altLang="en-US" sz="2000" b="1" dirty="0">
                <a:solidFill>
                  <a:schemeClr val="accent2"/>
                </a:solidFill>
              </a:rPr>
              <a:t>结构化设计是将任务分解为较小的，更易管理的单元，并将可重用代码进行封装。这通过将设计分成模块，或任务和函数实现。</a:t>
            </a:r>
          </a:p>
        </p:txBody>
      </p:sp>
      <p:sp>
        <p:nvSpPr>
          <p:cNvPr id="123908" name="Rectangle 5">
            <a:extLst>
              <a:ext uri="{FF2B5EF4-FFF2-40B4-BE49-F238E27FC236}">
                <a16:creationId xmlns:a16="http://schemas.microsoft.com/office/drawing/2014/main" id="{3F917B58-C06A-42F7-8BB8-98D8FF85760D}"/>
              </a:ext>
            </a:extLst>
          </p:cNvPr>
          <p:cNvSpPr>
            <a:spLocks noChangeArrowheads="1"/>
          </p:cNvSpPr>
          <p:nvPr/>
        </p:nvSpPr>
        <p:spPr bwMode="auto">
          <a:xfrm>
            <a:off x="905069" y="2634342"/>
            <a:ext cx="6019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b="1">
                <a:solidFill>
                  <a:schemeClr val="accent2"/>
                </a:solidFill>
              </a:rPr>
              <a:t>任务（</a:t>
            </a:r>
            <a:r>
              <a:rPr lang="en-US" altLang="zh-CN" sz="2000" b="1">
                <a:solidFill>
                  <a:schemeClr val="accent2"/>
                </a:solidFill>
              </a:rPr>
              <a:t>task)</a:t>
            </a:r>
            <a:endParaRPr lang="en-US" altLang="zh-CN" sz="1800" b="1">
              <a:solidFill>
                <a:schemeClr val="accent2"/>
              </a:solidFill>
            </a:endParaRPr>
          </a:p>
          <a:p>
            <a:pPr lvl="1" algn="just" eaLnBrk="1" hangingPunct="1">
              <a:buFont typeface="Wingdings" panose="05000000000000000000" pitchFamily="2" charset="2"/>
              <a:buChar char="ü"/>
            </a:pPr>
            <a:r>
              <a:rPr lang="zh-CN" altLang="en-US" sz="1800" b="1"/>
              <a:t>通常用于调试，或对硬件进行行为描述</a:t>
            </a:r>
            <a:endParaRPr lang="zh-CN" altLang="en-US" sz="2000" b="1"/>
          </a:p>
          <a:p>
            <a:pPr lvl="1" algn="just" eaLnBrk="1" hangingPunct="1">
              <a:buFont typeface="Wingdings" panose="05000000000000000000" pitchFamily="2" charset="2"/>
              <a:buChar char="ü"/>
            </a:pPr>
            <a:r>
              <a:rPr lang="zh-CN" altLang="en-US" sz="1800" b="1"/>
              <a:t>可以包含时序控制（</a:t>
            </a:r>
            <a:r>
              <a:rPr lang="en-US" altLang="zh-CN" sz="1800" b="1"/>
              <a:t>#</a:t>
            </a:r>
            <a:r>
              <a:rPr lang="zh-CN" altLang="en-US" sz="1800" b="1"/>
              <a:t>延迟，</a:t>
            </a:r>
            <a:r>
              <a:rPr lang="en-US" altLang="zh-CN" sz="1800" b="1"/>
              <a:t>@, wait</a:t>
            </a:r>
            <a:r>
              <a:rPr lang="zh-CN" altLang="en-US" sz="1800" b="1"/>
              <a:t>）</a:t>
            </a:r>
          </a:p>
          <a:p>
            <a:pPr lvl="1" algn="just" eaLnBrk="1" hangingPunct="1">
              <a:buFont typeface="Wingdings" panose="05000000000000000000" pitchFamily="2" charset="2"/>
              <a:buChar char="ü"/>
            </a:pPr>
            <a:r>
              <a:rPr lang="zh-CN" altLang="en-US" sz="1800" b="1"/>
              <a:t>可以有 </a:t>
            </a:r>
            <a:r>
              <a:rPr lang="en-US" altLang="zh-CN" sz="1800" b="1"/>
              <a:t>input</a:t>
            </a:r>
            <a:r>
              <a:rPr lang="zh-CN" altLang="en-US" sz="1800" b="1"/>
              <a:t>，</a:t>
            </a:r>
            <a:r>
              <a:rPr lang="en-US" altLang="zh-CN" sz="1800" b="1"/>
              <a:t>output</a:t>
            </a:r>
            <a:r>
              <a:rPr lang="zh-CN" altLang="en-US" sz="1800" b="1"/>
              <a:t>，和</a:t>
            </a:r>
            <a:r>
              <a:rPr lang="en-US" altLang="zh-CN" sz="1800" b="1"/>
              <a:t>inout</a:t>
            </a:r>
            <a:r>
              <a:rPr lang="zh-CN" altLang="en-US" sz="1800" b="1"/>
              <a:t>参数</a:t>
            </a:r>
          </a:p>
          <a:p>
            <a:pPr lvl="1" algn="just" eaLnBrk="1" hangingPunct="1">
              <a:buFont typeface="Wingdings" panose="05000000000000000000" pitchFamily="2" charset="2"/>
              <a:buChar char="ü"/>
            </a:pPr>
            <a:r>
              <a:rPr lang="zh-CN" altLang="en-US" sz="1800" b="1"/>
              <a:t>可以调用其他任务或函数</a:t>
            </a:r>
          </a:p>
          <a:p>
            <a:pPr algn="just" eaLnBrk="1" hangingPunct="1"/>
            <a:r>
              <a:rPr lang="zh-CN" altLang="en-US" sz="2000" b="1">
                <a:solidFill>
                  <a:schemeClr val="accent2"/>
                </a:solidFill>
              </a:rPr>
              <a:t>函数</a:t>
            </a:r>
            <a:r>
              <a:rPr lang="en-US" altLang="zh-CN" sz="2000" b="1">
                <a:solidFill>
                  <a:schemeClr val="accent2"/>
                </a:solidFill>
              </a:rPr>
              <a:t>(function)</a:t>
            </a:r>
          </a:p>
          <a:p>
            <a:pPr lvl="1" algn="just" eaLnBrk="1" hangingPunct="1">
              <a:buFont typeface="Wingdings" panose="05000000000000000000" pitchFamily="2" charset="2"/>
              <a:buChar char="ü"/>
            </a:pPr>
            <a:r>
              <a:rPr lang="zh-CN" altLang="en-US" sz="1800" b="1"/>
              <a:t>通常用于计算，或描述组合逻辑</a:t>
            </a:r>
          </a:p>
          <a:p>
            <a:pPr lvl="1" algn="just" eaLnBrk="1" hangingPunct="1">
              <a:buFont typeface="Wingdings" panose="05000000000000000000" pitchFamily="2" charset="2"/>
              <a:buChar char="ü"/>
            </a:pPr>
            <a:r>
              <a:rPr lang="zh-CN" altLang="en-US" sz="1800" b="1">
                <a:solidFill>
                  <a:srgbClr val="C00000"/>
                </a:solidFill>
              </a:rPr>
              <a:t>不能包含任何延迟；函数仿真时间为</a:t>
            </a:r>
            <a:r>
              <a:rPr lang="en-US" altLang="zh-CN" sz="1800" b="1">
                <a:solidFill>
                  <a:srgbClr val="C00000"/>
                </a:solidFill>
              </a:rPr>
              <a:t>0</a:t>
            </a:r>
          </a:p>
          <a:p>
            <a:pPr lvl="1" algn="just" eaLnBrk="1" hangingPunct="1">
              <a:buFont typeface="Wingdings" panose="05000000000000000000" pitchFamily="2" charset="2"/>
              <a:buChar char="ü"/>
            </a:pPr>
            <a:r>
              <a:rPr lang="zh-CN" altLang="en-US" sz="1800" b="1"/>
              <a:t>只含有</a:t>
            </a:r>
            <a:r>
              <a:rPr lang="en-US" altLang="zh-CN" sz="1800" b="1"/>
              <a:t>input</a:t>
            </a:r>
            <a:r>
              <a:rPr lang="zh-CN" altLang="en-US" sz="1800" b="1"/>
              <a:t>参数并由函数名返回一个结果</a:t>
            </a:r>
          </a:p>
          <a:p>
            <a:pPr lvl="1" algn="just" eaLnBrk="1" hangingPunct="1">
              <a:buFont typeface="Wingdings" panose="05000000000000000000" pitchFamily="2" charset="2"/>
              <a:buChar char="ü"/>
            </a:pPr>
            <a:r>
              <a:rPr lang="zh-CN" altLang="en-US" sz="1800" b="1"/>
              <a:t>可以调用其他函数，但不能调用任务</a:t>
            </a:r>
          </a:p>
        </p:txBody>
      </p:sp>
    </p:spTree>
    <p:extLst>
      <p:ext uri="{BB962C8B-B14F-4D97-AF65-F5344CB8AC3E}">
        <p14:creationId xmlns:p14="http://schemas.microsoft.com/office/powerpoint/2010/main" val="201522698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35755280-7F7A-444A-B710-4493B2FC18CC}"/>
              </a:ext>
            </a:extLst>
          </p:cNvPr>
          <p:cNvSpPr>
            <a:spLocks noGrp="1" noChangeArrowheads="1"/>
          </p:cNvSpPr>
          <p:nvPr>
            <p:ph type="title"/>
          </p:nvPr>
        </p:nvSpPr>
        <p:spPr/>
        <p:txBody>
          <a:bodyPr/>
          <a:lstStyle/>
          <a:p>
            <a:pPr eaLnBrk="1" hangingPunct="1">
              <a:defRPr/>
            </a:pPr>
            <a:r>
              <a:rPr lang="en-US" altLang="zh-CN" sz="3200" b="1" dirty="0">
                <a:solidFill>
                  <a:srgbClr val="FF7C80"/>
                </a:solidFill>
                <a:latin typeface="+mn-lt"/>
              </a:rPr>
              <a:t>Verilog</a:t>
            </a:r>
            <a:r>
              <a:rPr lang="zh-CN" altLang="en-US" sz="3200" b="1" dirty="0">
                <a:solidFill>
                  <a:srgbClr val="FF7C80"/>
                </a:solidFill>
                <a:latin typeface="+mn-lt"/>
              </a:rPr>
              <a:t>的任务及函数</a:t>
            </a:r>
          </a:p>
        </p:txBody>
      </p:sp>
      <p:sp>
        <p:nvSpPr>
          <p:cNvPr id="124931" name="Rectangle 4">
            <a:extLst>
              <a:ext uri="{FF2B5EF4-FFF2-40B4-BE49-F238E27FC236}">
                <a16:creationId xmlns:a16="http://schemas.microsoft.com/office/drawing/2014/main" id="{FBCBED48-C217-4F19-BC1E-803D5E8D4B63}"/>
              </a:ext>
            </a:extLst>
          </p:cNvPr>
          <p:cNvSpPr>
            <a:spLocks noChangeArrowheads="1"/>
          </p:cNvSpPr>
          <p:nvPr/>
        </p:nvSpPr>
        <p:spPr bwMode="auto">
          <a:xfrm>
            <a:off x="936172" y="198742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pPr>
            <a:r>
              <a:rPr lang="zh-CN" altLang="en-US" sz="2000" b="1" dirty="0">
                <a:solidFill>
                  <a:schemeClr val="accent2"/>
                </a:solidFill>
              </a:rPr>
              <a:t>任务和函数必须在</a:t>
            </a:r>
            <a:r>
              <a:rPr lang="en-US" altLang="zh-CN" sz="2000" b="1" dirty="0">
                <a:solidFill>
                  <a:srgbClr val="FF0000"/>
                </a:solidFill>
              </a:rPr>
              <a:t>module</a:t>
            </a:r>
            <a:r>
              <a:rPr lang="zh-CN" altLang="en-US" sz="2000" b="1" dirty="0">
                <a:solidFill>
                  <a:schemeClr val="accent2"/>
                </a:solidFill>
              </a:rPr>
              <a:t>内调用</a:t>
            </a:r>
          </a:p>
          <a:p>
            <a:pPr algn="just" eaLnBrk="1" hangingPunct="1">
              <a:lnSpc>
                <a:spcPct val="150000"/>
              </a:lnSpc>
            </a:pPr>
            <a:r>
              <a:rPr lang="zh-CN" altLang="en-US" sz="2000" b="1" dirty="0">
                <a:solidFill>
                  <a:schemeClr val="accent2"/>
                </a:solidFill>
              </a:rPr>
              <a:t>在任务和函数中不能声明</a:t>
            </a:r>
            <a:r>
              <a:rPr lang="en-US" altLang="zh-CN" sz="2000" b="1" dirty="0">
                <a:solidFill>
                  <a:srgbClr val="FF0000"/>
                </a:solidFill>
              </a:rPr>
              <a:t>wire</a:t>
            </a:r>
          </a:p>
          <a:p>
            <a:pPr algn="just" eaLnBrk="1" hangingPunct="1">
              <a:lnSpc>
                <a:spcPct val="150000"/>
              </a:lnSpc>
            </a:pPr>
            <a:r>
              <a:rPr lang="zh-CN" altLang="en-US" sz="2000" b="1" dirty="0">
                <a:solidFill>
                  <a:schemeClr val="accent2"/>
                </a:solidFill>
              </a:rPr>
              <a:t>所有输入</a:t>
            </a:r>
            <a:r>
              <a:rPr lang="en-US" altLang="zh-CN" sz="2000" b="1" dirty="0">
                <a:solidFill>
                  <a:schemeClr val="accent2"/>
                </a:solidFill>
              </a:rPr>
              <a:t>/</a:t>
            </a:r>
            <a:r>
              <a:rPr lang="zh-CN" altLang="en-US" sz="2000" b="1" dirty="0">
                <a:solidFill>
                  <a:schemeClr val="accent2"/>
                </a:solidFill>
              </a:rPr>
              <a:t>输出都是</a:t>
            </a:r>
            <a:r>
              <a:rPr lang="zh-CN" altLang="en-US" sz="2000" b="1" dirty="0">
                <a:solidFill>
                  <a:srgbClr val="CC00CC"/>
                </a:solidFill>
              </a:rPr>
              <a:t>局部</a:t>
            </a:r>
            <a:r>
              <a:rPr lang="zh-CN" altLang="en-US" sz="2000" b="1" dirty="0">
                <a:solidFill>
                  <a:srgbClr val="FF0000"/>
                </a:solidFill>
              </a:rPr>
              <a:t>寄存器</a:t>
            </a:r>
          </a:p>
          <a:p>
            <a:pPr algn="just" eaLnBrk="1" hangingPunct="1">
              <a:lnSpc>
                <a:spcPct val="150000"/>
              </a:lnSpc>
            </a:pPr>
            <a:r>
              <a:rPr lang="zh-CN" altLang="en-US" sz="2000" b="1" dirty="0">
                <a:solidFill>
                  <a:schemeClr val="accent2"/>
                </a:solidFill>
              </a:rPr>
              <a:t>任务</a:t>
            </a:r>
            <a:r>
              <a:rPr lang="en-US" altLang="zh-CN" sz="2000" b="1" dirty="0">
                <a:solidFill>
                  <a:schemeClr val="accent2"/>
                </a:solidFill>
              </a:rPr>
              <a:t>/</a:t>
            </a:r>
            <a:r>
              <a:rPr lang="zh-CN" altLang="en-US" sz="2000" b="1" dirty="0">
                <a:solidFill>
                  <a:schemeClr val="accent2"/>
                </a:solidFill>
              </a:rPr>
              <a:t>函数执行完成后才返回结果。</a:t>
            </a:r>
            <a:endParaRPr lang="en-US" altLang="zh-CN" sz="2000" b="1" dirty="0">
              <a:solidFill>
                <a:schemeClr val="accent2"/>
              </a:solidFill>
            </a:endParaRPr>
          </a:p>
          <a:p>
            <a:pPr lvl="1" algn="just" eaLnBrk="1" hangingPunct="1">
              <a:lnSpc>
                <a:spcPct val="150000"/>
              </a:lnSpc>
              <a:buFontTx/>
              <a:buNone/>
            </a:pPr>
            <a:r>
              <a:rPr lang="zh-CN" altLang="en-US" sz="1800" b="1" dirty="0">
                <a:solidFill>
                  <a:schemeClr val="accent2"/>
                </a:solidFill>
              </a:rPr>
              <a:t>例如，若任务</a:t>
            </a:r>
            <a:r>
              <a:rPr lang="en-US" altLang="zh-CN" sz="1800" b="1" dirty="0">
                <a:solidFill>
                  <a:schemeClr val="accent2"/>
                </a:solidFill>
              </a:rPr>
              <a:t>/</a:t>
            </a:r>
            <a:r>
              <a:rPr lang="zh-CN" altLang="en-US" sz="1800" b="1" dirty="0">
                <a:solidFill>
                  <a:schemeClr val="accent2"/>
                </a:solidFill>
              </a:rPr>
              <a:t>函数中有</a:t>
            </a:r>
            <a:r>
              <a:rPr lang="en-US" altLang="zh-CN" sz="1800" b="1" dirty="0">
                <a:solidFill>
                  <a:srgbClr val="FF0000"/>
                </a:solidFill>
              </a:rPr>
              <a:t>forever</a:t>
            </a:r>
            <a:r>
              <a:rPr lang="zh-CN" altLang="en-US" sz="1800" b="1" dirty="0">
                <a:solidFill>
                  <a:schemeClr val="accent2"/>
                </a:solidFill>
              </a:rPr>
              <a:t>语句，则永远不会返回结果</a:t>
            </a:r>
          </a:p>
        </p:txBody>
      </p:sp>
    </p:spTree>
    <p:extLst>
      <p:ext uri="{BB962C8B-B14F-4D97-AF65-F5344CB8AC3E}">
        <p14:creationId xmlns:p14="http://schemas.microsoft.com/office/powerpoint/2010/main" val="1390457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1258403-F6EC-440C-95E7-BDB00FC7090A}"/>
              </a:ext>
            </a:extLst>
          </p:cNvPr>
          <p:cNvSpPr>
            <a:spLocks noGrp="1" noChangeArrowheads="1"/>
          </p:cNvSpPr>
          <p:nvPr>
            <p:ph type="title"/>
          </p:nvPr>
        </p:nvSpPr>
        <p:spPr/>
        <p:txBody>
          <a:bodyPr/>
          <a:lstStyle/>
          <a:p>
            <a:pPr algn="l" eaLnBrk="1" hangingPunct="1"/>
            <a:r>
              <a:rPr lang="zh-CN" altLang="en-US" sz="3200" b="1">
                <a:solidFill>
                  <a:srgbClr val="FF7C80"/>
                </a:solidFill>
              </a:rPr>
              <a:t>示例</a:t>
            </a:r>
          </a:p>
        </p:txBody>
      </p:sp>
      <p:sp>
        <p:nvSpPr>
          <p:cNvPr id="17413" name="Text Box 6">
            <a:extLst>
              <a:ext uri="{FF2B5EF4-FFF2-40B4-BE49-F238E27FC236}">
                <a16:creationId xmlns:a16="http://schemas.microsoft.com/office/drawing/2014/main" id="{187B4C39-CD9A-4A4C-A8BE-C33C852C845F}"/>
              </a:ext>
            </a:extLst>
          </p:cNvPr>
          <p:cNvSpPr txBox="1">
            <a:spLocks noChangeArrowheads="1"/>
          </p:cNvSpPr>
          <p:nvPr/>
        </p:nvSpPr>
        <p:spPr bwMode="auto">
          <a:xfrm>
            <a:off x="685800" y="2161592"/>
            <a:ext cx="784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zh-CN" altLang="en-US" sz="2800" b="1">
                <a:solidFill>
                  <a:srgbClr val="CC3300"/>
                </a:solidFill>
              </a:rPr>
              <a:t>边沿触发型</a:t>
            </a:r>
            <a:r>
              <a:rPr lang="en-US" altLang="zh-CN" sz="2800" b="1">
                <a:solidFill>
                  <a:srgbClr val="CC3300"/>
                </a:solidFill>
              </a:rPr>
              <a:t>D</a:t>
            </a:r>
            <a:r>
              <a:rPr lang="zh-CN" altLang="en-US" sz="2800" b="1">
                <a:solidFill>
                  <a:srgbClr val="CC3300"/>
                </a:solidFill>
              </a:rPr>
              <a:t>触发器</a:t>
            </a:r>
            <a:endParaRPr lang="en-US" altLang="zh-CN" sz="2800" b="1">
              <a:solidFill>
                <a:srgbClr val="CC3300"/>
              </a:solidFill>
            </a:endParaRPr>
          </a:p>
        </p:txBody>
      </p:sp>
      <p:sp>
        <p:nvSpPr>
          <p:cNvPr id="7176" name="Text Box 9">
            <a:extLst>
              <a:ext uri="{FF2B5EF4-FFF2-40B4-BE49-F238E27FC236}">
                <a16:creationId xmlns:a16="http://schemas.microsoft.com/office/drawing/2014/main" id="{FAB31600-B89A-4104-A73B-AB2541A559A6}"/>
              </a:ext>
            </a:extLst>
          </p:cNvPr>
          <p:cNvSpPr txBox="1">
            <a:spLocks noChangeArrowheads="1"/>
          </p:cNvSpPr>
          <p:nvPr/>
        </p:nvSpPr>
        <p:spPr bwMode="auto">
          <a:xfrm>
            <a:off x="1619250" y="3075992"/>
            <a:ext cx="6408738" cy="2197100"/>
          </a:xfrm>
          <a:prstGeom prst="rect">
            <a:avLst/>
          </a:prstGeom>
          <a:noFill/>
          <a:ln w="9525">
            <a:solidFill>
              <a:srgbClr val="FF3399"/>
            </a:solidFill>
            <a:miter lim="800000"/>
            <a:headEnd/>
            <a:tailEnd/>
          </a:ln>
        </p:spPr>
        <p:txBody>
          <a:bodyPr>
            <a:spAutoFit/>
          </a:bodyPr>
          <a:lstStyle/>
          <a:p>
            <a:pPr eaLnBrk="1" hangingPunct="1">
              <a:spcBef>
                <a:spcPct val="10000"/>
              </a:spcBef>
              <a:defRPr/>
            </a:pPr>
            <a:r>
              <a:rPr lang="en-US" altLang="zh-CN" sz="1800" dirty="0">
                <a:solidFill>
                  <a:srgbClr val="FF0000"/>
                </a:solidFill>
                <a:latin typeface="+mn-lt"/>
              </a:rPr>
              <a:t>module</a:t>
            </a:r>
            <a:r>
              <a:rPr lang="en-US" altLang="zh-CN" sz="1800" dirty="0">
                <a:solidFill>
                  <a:srgbClr val="3333CC"/>
                </a:solidFill>
                <a:latin typeface="+mn-lt"/>
              </a:rPr>
              <a:t> DFF1 (d, </a:t>
            </a:r>
            <a:r>
              <a:rPr lang="en-US" altLang="zh-CN" sz="1800" dirty="0" err="1">
                <a:solidFill>
                  <a:srgbClr val="3333CC"/>
                </a:solidFill>
                <a:latin typeface="+mn-lt"/>
              </a:rPr>
              <a:t>clk</a:t>
            </a:r>
            <a:r>
              <a:rPr lang="en-US" altLang="zh-CN" sz="1800" dirty="0">
                <a:solidFill>
                  <a:srgbClr val="3333CC"/>
                </a:solidFill>
                <a:latin typeface="+mn-lt"/>
              </a:rPr>
              <a:t>, q); 	</a:t>
            </a:r>
            <a:r>
              <a:rPr lang="en-US" altLang="zh-CN" sz="1800" dirty="0">
                <a:latin typeface="+mn-lt"/>
              </a:rPr>
              <a:t>//D</a:t>
            </a:r>
            <a:r>
              <a:rPr lang="zh-CN" altLang="en-US" sz="1800" dirty="0">
                <a:latin typeface="+mn-lt"/>
              </a:rPr>
              <a:t>触发器基本模块</a:t>
            </a:r>
            <a:endParaRPr lang="en-US" altLang="zh-CN" sz="1800" dirty="0">
              <a:latin typeface="+mn-lt"/>
            </a:endParaRPr>
          </a:p>
          <a:p>
            <a:pPr eaLnBrk="1" hangingPunct="1">
              <a:spcBef>
                <a:spcPct val="10000"/>
              </a:spcBef>
              <a:defRPr/>
            </a:pPr>
            <a:r>
              <a:rPr lang="en-US" altLang="zh-CN" sz="1800" dirty="0">
                <a:solidFill>
                  <a:srgbClr val="3333CC"/>
                </a:solidFill>
                <a:latin typeface="+mn-lt"/>
              </a:rPr>
              <a:t>    output q;</a:t>
            </a:r>
          </a:p>
          <a:p>
            <a:pPr eaLnBrk="1" hangingPunct="1">
              <a:spcBef>
                <a:spcPct val="10000"/>
              </a:spcBef>
              <a:defRPr/>
            </a:pPr>
            <a:r>
              <a:rPr lang="en-US" altLang="zh-CN" sz="1800" dirty="0">
                <a:solidFill>
                  <a:srgbClr val="3333CC"/>
                </a:solidFill>
                <a:latin typeface="+mn-lt"/>
              </a:rPr>
              <a:t>    input </a:t>
            </a:r>
            <a:r>
              <a:rPr lang="en-US" altLang="zh-CN" sz="1800" dirty="0" err="1">
                <a:solidFill>
                  <a:srgbClr val="3333CC"/>
                </a:solidFill>
                <a:latin typeface="+mn-lt"/>
              </a:rPr>
              <a:t>clk,d</a:t>
            </a:r>
            <a:r>
              <a:rPr lang="en-US" altLang="zh-CN" sz="1800" dirty="0">
                <a:solidFill>
                  <a:srgbClr val="3333CC"/>
                </a:solidFill>
                <a:latin typeface="+mn-lt"/>
              </a:rPr>
              <a:t>;</a:t>
            </a:r>
          </a:p>
          <a:p>
            <a:pPr eaLnBrk="1" hangingPunct="1">
              <a:spcBef>
                <a:spcPct val="10000"/>
              </a:spcBef>
              <a:defRPr/>
            </a:pPr>
            <a:r>
              <a:rPr lang="en-US" altLang="zh-CN" sz="1800" dirty="0">
                <a:solidFill>
                  <a:srgbClr val="3333CC"/>
                </a:solidFill>
                <a:latin typeface="+mn-lt"/>
              </a:rPr>
              <a:t>    </a:t>
            </a:r>
            <a:r>
              <a:rPr lang="en-US" altLang="zh-CN" sz="1800" dirty="0" err="1">
                <a:solidFill>
                  <a:srgbClr val="3333CC"/>
                </a:solidFill>
                <a:latin typeface="+mn-lt"/>
              </a:rPr>
              <a:t>reg</a:t>
            </a:r>
            <a:r>
              <a:rPr lang="en-US" altLang="zh-CN" sz="1800" dirty="0">
                <a:solidFill>
                  <a:srgbClr val="3333CC"/>
                </a:solidFill>
                <a:latin typeface="+mn-lt"/>
              </a:rPr>
              <a:t> q;</a:t>
            </a:r>
          </a:p>
          <a:p>
            <a:pPr eaLnBrk="1" hangingPunct="1">
              <a:spcBef>
                <a:spcPct val="10000"/>
              </a:spcBef>
              <a:defRPr/>
            </a:pPr>
            <a:r>
              <a:rPr lang="en-US" altLang="zh-CN" sz="1800" dirty="0">
                <a:solidFill>
                  <a:srgbClr val="3333CC"/>
                </a:solidFill>
                <a:latin typeface="+mn-lt"/>
              </a:rPr>
              <a:t>    always @ (</a:t>
            </a:r>
            <a:r>
              <a:rPr lang="en-US" altLang="zh-CN" sz="1800" dirty="0" err="1">
                <a:solidFill>
                  <a:srgbClr val="3333CC"/>
                </a:solidFill>
                <a:latin typeface="+mn-lt"/>
              </a:rPr>
              <a:t>posedge</a:t>
            </a:r>
            <a:r>
              <a:rPr lang="en-US" altLang="zh-CN" sz="1800" dirty="0">
                <a:solidFill>
                  <a:srgbClr val="3333CC"/>
                </a:solidFill>
                <a:latin typeface="+mn-lt"/>
              </a:rPr>
              <a:t> </a:t>
            </a:r>
            <a:r>
              <a:rPr lang="en-US" altLang="zh-CN" sz="1800" dirty="0" err="1">
                <a:solidFill>
                  <a:srgbClr val="3333CC"/>
                </a:solidFill>
                <a:latin typeface="+mn-lt"/>
              </a:rPr>
              <a:t>clk</a:t>
            </a:r>
            <a:r>
              <a:rPr lang="en-US" altLang="zh-CN" sz="1800" dirty="0">
                <a:solidFill>
                  <a:srgbClr val="3333CC"/>
                </a:solidFill>
                <a:latin typeface="+mn-lt"/>
              </a:rPr>
              <a:t>)	</a:t>
            </a:r>
            <a:r>
              <a:rPr lang="en-US" altLang="zh-CN" sz="1800" dirty="0">
                <a:latin typeface="+mn-lt"/>
              </a:rPr>
              <a:t>//</a:t>
            </a:r>
            <a:r>
              <a:rPr lang="en-US" altLang="zh-CN" sz="1800" dirty="0" err="1">
                <a:latin typeface="+mn-lt"/>
              </a:rPr>
              <a:t>clk</a:t>
            </a:r>
            <a:r>
              <a:rPr lang="zh-CN" altLang="en-US" sz="1800" dirty="0">
                <a:latin typeface="+mn-lt"/>
              </a:rPr>
              <a:t>上升沿启动</a:t>
            </a:r>
            <a:endParaRPr lang="en-US" altLang="zh-CN" sz="1800" dirty="0">
              <a:latin typeface="+mn-lt"/>
            </a:endParaRPr>
          </a:p>
          <a:p>
            <a:pPr eaLnBrk="1" hangingPunct="1">
              <a:spcBef>
                <a:spcPct val="10000"/>
              </a:spcBef>
              <a:defRPr/>
            </a:pPr>
            <a:r>
              <a:rPr lang="en-US" altLang="zh-CN" sz="1800" dirty="0">
                <a:solidFill>
                  <a:srgbClr val="3333CC"/>
                </a:solidFill>
                <a:latin typeface="+mn-lt"/>
              </a:rPr>
              <a:t>    q&lt;=d;			</a:t>
            </a:r>
            <a:r>
              <a:rPr lang="en-US" altLang="zh-CN" sz="1800" dirty="0">
                <a:latin typeface="+mn-lt"/>
              </a:rPr>
              <a:t>//</a:t>
            </a:r>
            <a:r>
              <a:rPr lang="zh-CN" altLang="en-US" sz="1800" dirty="0">
                <a:latin typeface="+mn-lt"/>
              </a:rPr>
              <a:t>当</a:t>
            </a:r>
            <a:r>
              <a:rPr lang="en-US" altLang="zh-CN" sz="1800" dirty="0" err="1">
                <a:latin typeface="+mn-lt"/>
              </a:rPr>
              <a:t>clk</a:t>
            </a:r>
            <a:r>
              <a:rPr lang="zh-CN" altLang="en-US" sz="1800" dirty="0">
                <a:latin typeface="+mn-lt"/>
              </a:rPr>
              <a:t>有上升沿时</a:t>
            </a:r>
            <a:r>
              <a:rPr lang="en-US" altLang="zh-CN" sz="1800" dirty="0">
                <a:latin typeface="+mn-lt"/>
              </a:rPr>
              <a:t>d</a:t>
            </a:r>
            <a:r>
              <a:rPr lang="zh-CN" altLang="en-US" sz="1800" dirty="0">
                <a:latin typeface="+mn-lt"/>
              </a:rPr>
              <a:t>被锁入</a:t>
            </a:r>
            <a:r>
              <a:rPr lang="en-US" altLang="zh-CN" sz="1800" dirty="0">
                <a:latin typeface="+mn-lt"/>
              </a:rPr>
              <a:t>q</a:t>
            </a:r>
          </a:p>
          <a:p>
            <a:pPr eaLnBrk="1" hangingPunct="1">
              <a:spcBef>
                <a:spcPct val="10000"/>
              </a:spcBef>
              <a:defRPr/>
            </a:pPr>
            <a:r>
              <a:rPr lang="en-US" altLang="zh-CN" sz="1800" dirty="0" err="1">
                <a:solidFill>
                  <a:srgbClr val="FF0000"/>
                </a:solidFill>
                <a:latin typeface="+mn-lt"/>
              </a:rPr>
              <a:t>endmodule</a:t>
            </a:r>
            <a:endParaRPr lang="en-US" altLang="zh-CN" sz="1800" dirty="0">
              <a:solidFill>
                <a:srgbClr val="FF0000"/>
              </a:solidFill>
              <a:latin typeface="+mn-lt"/>
            </a:endParaRPr>
          </a:p>
        </p:txBody>
      </p:sp>
    </p:spTree>
    <p:extLst>
      <p:ext uri="{BB962C8B-B14F-4D97-AF65-F5344CB8AC3E}">
        <p14:creationId xmlns:p14="http://schemas.microsoft.com/office/powerpoint/2010/main" val="345155724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52F1FD3F-A296-496B-8FCC-241E79D84D00}"/>
              </a:ext>
            </a:extLst>
          </p:cNvPr>
          <p:cNvSpPr>
            <a:spLocks noChangeArrowheads="1"/>
          </p:cNvSpPr>
          <p:nvPr/>
        </p:nvSpPr>
        <p:spPr bwMode="auto">
          <a:xfrm>
            <a:off x="1867678" y="5431631"/>
            <a:ext cx="5181600" cy="304800"/>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5955" name="Rectangle 6">
            <a:extLst>
              <a:ext uri="{FF2B5EF4-FFF2-40B4-BE49-F238E27FC236}">
                <a16:creationId xmlns:a16="http://schemas.microsoft.com/office/drawing/2014/main" id="{6BDADA1A-CC92-4260-BD11-14253DAE5744}"/>
              </a:ext>
            </a:extLst>
          </p:cNvPr>
          <p:cNvSpPr>
            <a:spLocks noChangeArrowheads="1"/>
          </p:cNvSpPr>
          <p:nvPr/>
        </p:nvSpPr>
        <p:spPr bwMode="auto">
          <a:xfrm>
            <a:off x="1867678" y="3831431"/>
            <a:ext cx="5181600" cy="1066800"/>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5956" name="Rectangle 2">
            <a:extLst>
              <a:ext uri="{FF2B5EF4-FFF2-40B4-BE49-F238E27FC236}">
                <a16:creationId xmlns:a16="http://schemas.microsoft.com/office/drawing/2014/main" id="{039BB7AD-DA00-4EDB-AD20-5D64699E242C}"/>
              </a:ext>
            </a:extLst>
          </p:cNvPr>
          <p:cNvSpPr>
            <a:spLocks noGrp="1" noChangeArrowheads="1"/>
          </p:cNvSpPr>
          <p:nvPr>
            <p:ph type="title"/>
          </p:nvPr>
        </p:nvSpPr>
        <p:spPr/>
        <p:txBody>
          <a:bodyPr/>
          <a:lstStyle/>
          <a:p>
            <a:pPr eaLnBrk="1" hangingPunct="1">
              <a:defRPr/>
            </a:pPr>
            <a:r>
              <a:rPr lang="zh-CN" altLang="en-US" sz="3200" b="1" dirty="0">
                <a:solidFill>
                  <a:srgbClr val="FF7C80"/>
                </a:solidFill>
                <a:latin typeface="+mn-lt"/>
              </a:rPr>
              <a:t>任务</a:t>
            </a:r>
          </a:p>
        </p:txBody>
      </p:sp>
      <p:sp>
        <p:nvSpPr>
          <p:cNvPr id="125957" name="Text Box 4">
            <a:extLst>
              <a:ext uri="{FF2B5EF4-FFF2-40B4-BE49-F238E27FC236}">
                <a16:creationId xmlns:a16="http://schemas.microsoft.com/office/drawing/2014/main" id="{C8AA400A-A75F-4802-85CB-77841B298B3D}"/>
              </a:ext>
            </a:extLst>
          </p:cNvPr>
          <p:cNvSpPr txBox="1">
            <a:spLocks noChangeArrowheads="1"/>
          </p:cNvSpPr>
          <p:nvPr/>
        </p:nvSpPr>
        <p:spPr bwMode="auto">
          <a:xfrm>
            <a:off x="2183363" y="1121569"/>
            <a:ext cx="6960637"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en-US" altLang="zh-CN" sz="1800" b="1" dirty="0">
                <a:solidFill>
                  <a:schemeClr val="accent2"/>
                </a:solidFill>
              </a:rPr>
              <a:t>        </a:t>
            </a:r>
            <a:r>
              <a:rPr lang="zh-CN" altLang="en-US" sz="1800" b="1" dirty="0">
                <a:solidFill>
                  <a:schemeClr val="accent2"/>
                </a:solidFill>
              </a:rPr>
              <a:t>下面的任务中含有时序控制和一个输入，并引用了一个</a:t>
            </a:r>
            <a:r>
              <a:rPr lang="en-US" altLang="zh-CN" sz="1800" b="1" dirty="0">
                <a:solidFill>
                  <a:schemeClr val="accent2"/>
                </a:solidFill>
              </a:rPr>
              <a:t>module</a:t>
            </a:r>
            <a:r>
              <a:rPr lang="zh-CN" altLang="en-US" sz="1800" b="1" dirty="0">
                <a:solidFill>
                  <a:schemeClr val="accent2"/>
                </a:solidFill>
              </a:rPr>
              <a:t>变量，但没有</a:t>
            </a:r>
            <a:r>
              <a:rPr lang="en-US" altLang="zh-CN" sz="1800" b="1" dirty="0">
                <a:solidFill>
                  <a:schemeClr val="accent2"/>
                </a:solidFill>
              </a:rPr>
              <a:t>output</a:t>
            </a:r>
            <a:r>
              <a:rPr lang="zh-CN" altLang="en-US" sz="1800" b="1" dirty="0">
                <a:solidFill>
                  <a:schemeClr val="accent2"/>
                </a:solidFill>
              </a:rPr>
              <a:t>、</a:t>
            </a:r>
            <a:r>
              <a:rPr lang="en-US" altLang="zh-CN" sz="1800" b="1" dirty="0" err="1">
                <a:solidFill>
                  <a:schemeClr val="accent2"/>
                </a:solidFill>
              </a:rPr>
              <a:t>inout</a:t>
            </a:r>
            <a:r>
              <a:rPr lang="zh-CN" altLang="en-US" sz="1800" b="1" dirty="0">
                <a:solidFill>
                  <a:schemeClr val="accent2"/>
                </a:solidFill>
              </a:rPr>
              <a:t>、内部变量，也不显示任何结果。</a:t>
            </a:r>
          </a:p>
          <a:p>
            <a:pPr eaLnBrk="1" hangingPunct="1">
              <a:spcBef>
                <a:spcPct val="50000"/>
              </a:spcBef>
              <a:buFontTx/>
              <a:buNone/>
            </a:pPr>
            <a:r>
              <a:rPr lang="zh-CN" altLang="en-US" sz="1800" b="1" dirty="0">
                <a:solidFill>
                  <a:schemeClr val="accent2"/>
                </a:solidFill>
              </a:rPr>
              <a:t>        时序控制中使用的信号（例如</a:t>
            </a:r>
            <a:r>
              <a:rPr lang="en-US" altLang="zh-CN" sz="1800" b="1" dirty="0" err="1">
                <a:solidFill>
                  <a:schemeClr val="accent2"/>
                </a:solidFill>
              </a:rPr>
              <a:t>clk</a:t>
            </a:r>
            <a:r>
              <a:rPr lang="zh-CN" altLang="en-US" sz="1800" b="1" dirty="0">
                <a:solidFill>
                  <a:schemeClr val="accent2"/>
                </a:solidFill>
              </a:rPr>
              <a:t>）一定不能作为任务的输入，因为输入值只向该任务传送一次。</a:t>
            </a:r>
          </a:p>
        </p:txBody>
      </p:sp>
      <p:sp>
        <p:nvSpPr>
          <p:cNvPr id="125958" name="Text Box 5">
            <a:extLst>
              <a:ext uri="{FF2B5EF4-FFF2-40B4-BE49-F238E27FC236}">
                <a16:creationId xmlns:a16="http://schemas.microsoft.com/office/drawing/2014/main" id="{AE78C5A0-0C98-4250-9B27-11B1C5FE95F5}"/>
              </a:ext>
            </a:extLst>
          </p:cNvPr>
          <p:cNvSpPr txBox="1">
            <a:spLocks noChangeArrowheads="1"/>
          </p:cNvSpPr>
          <p:nvPr/>
        </p:nvSpPr>
        <p:spPr bwMode="auto">
          <a:xfrm>
            <a:off x="1867678" y="2447131"/>
            <a:ext cx="5181600" cy="42211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t>module top;</a:t>
            </a:r>
          </a:p>
          <a:p>
            <a:pPr eaLnBrk="1" hangingPunct="1">
              <a:spcBef>
                <a:spcPct val="0"/>
              </a:spcBef>
              <a:buFontTx/>
              <a:buNone/>
            </a:pPr>
            <a:r>
              <a:rPr lang="en-US" altLang="zh-CN" sz="1800" b="1"/>
              <a:t>    reg clk, a, b;</a:t>
            </a:r>
          </a:p>
          <a:p>
            <a:pPr eaLnBrk="1" hangingPunct="1">
              <a:spcBef>
                <a:spcPct val="0"/>
              </a:spcBef>
              <a:buFontTx/>
              <a:buNone/>
            </a:pPr>
            <a:r>
              <a:rPr lang="en-US" altLang="zh-CN" sz="1800" b="1"/>
              <a:t>    DUT u1 (out, a, b, clk);</a:t>
            </a:r>
          </a:p>
          <a:p>
            <a:pPr eaLnBrk="1" hangingPunct="1">
              <a:spcBef>
                <a:spcPct val="0"/>
              </a:spcBef>
              <a:buFontTx/>
              <a:buNone/>
            </a:pPr>
            <a:r>
              <a:rPr lang="en-US" altLang="zh-CN" sz="1800" b="1"/>
              <a:t>    always #5 clk = !clk;</a:t>
            </a:r>
          </a:p>
          <a:p>
            <a:pPr eaLnBrk="1" hangingPunct="1">
              <a:spcBef>
                <a:spcPct val="0"/>
              </a:spcBef>
              <a:buFontTx/>
              <a:buNone/>
            </a:pPr>
            <a:r>
              <a:rPr lang="en-US" altLang="zh-CN" sz="1800" b="1"/>
              <a:t>    </a:t>
            </a:r>
            <a:r>
              <a:rPr lang="en-US" altLang="zh-CN" sz="1800" b="1">
                <a:solidFill>
                  <a:srgbClr val="FF0000"/>
                </a:solidFill>
              </a:rPr>
              <a:t>task</a:t>
            </a:r>
            <a:r>
              <a:rPr lang="en-US" altLang="zh-CN" sz="1800" b="1"/>
              <a:t> neg_clocks;</a:t>
            </a:r>
          </a:p>
          <a:p>
            <a:pPr eaLnBrk="1" hangingPunct="1">
              <a:spcBef>
                <a:spcPct val="0"/>
              </a:spcBef>
              <a:buFontTx/>
              <a:buNone/>
            </a:pPr>
            <a:r>
              <a:rPr lang="en-US" altLang="zh-CN" sz="1800" b="1"/>
              <a:t>        input [31:0] number_of_edges;</a:t>
            </a:r>
          </a:p>
          <a:p>
            <a:pPr eaLnBrk="1" hangingPunct="1">
              <a:spcBef>
                <a:spcPct val="0"/>
              </a:spcBef>
              <a:buFontTx/>
              <a:buNone/>
            </a:pPr>
            <a:r>
              <a:rPr lang="en-US" altLang="zh-CN" sz="1800" b="1"/>
              <a:t>        repeat( number_of_edges) @( negedge clk);</a:t>
            </a:r>
          </a:p>
          <a:p>
            <a:pPr eaLnBrk="1" hangingPunct="1">
              <a:spcBef>
                <a:spcPct val="0"/>
              </a:spcBef>
              <a:buFontTx/>
              <a:buNone/>
            </a:pPr>
            <a:r>
              <a:rPr lang="en-US" altLang="zh-CN" sz="1800" b="1"/>
              <a:t>    </a:t>
            </a:r>
            <a:r>
              <a:rPr lang="en-US" altLang="zh-CN" sz="1800" b="1">
                <a:solidFill>
                  <a:srgbClr val="FF0000"/>
                </a:solidFill>
              </a:rPr>
              <a:t>endtask</a:t>
            </a:r>
          </a:p>
          <a:p>
            <a:pPr eaLnBrk="1" hangingPunct="1">
              <a:spcBef>
                <a:spcPct val="0"/>
              </a:spcBef>
              <a:buFontTx/>
              <a:buNone/>
            </a:pPr>
            <a:r>
              <a:rPr lang="en-US" altLang="zh-CN" sz="1800" b="1"/>
              <a:t>    initial begin</a:t>
            </a:r>
          </a:p>
          <a:p>
            <a:pPr eaLnBrk="1" hangingPunct="1">
              <a:spcBef>
                <a:spcPct val="0"/>
              </a:spcBef>
              <a:buFontTx/>
              <a:buNone/>
            </a:pPr>
            <a:r>
              <a:rPr lang="en-US" altLang="zh-CN" sz="1800" b="1"/>
              <a:t>        clk = 0; a = 1; b = 1;</a:t>
            </a:r>
          </a:p>
          <a:p>
            <a:pPr eaLnBrk="1" hangingPunct="1">
              <a:spcBef>
                <a:spcPct val="0"/>
              </a:spcBef>
              <a:buFontTx/>
              <a:buNone/>
            </a:pPr>
            <a:r>
              <a:rPr lang="en-US" altLang="zh-CN" sz="1800" b="1"/>
              <a:t>        neg_clocks(3); // </a:t>
            </a:r>
            <a:r>
              <a:rPr lang="zh-CN" altLang="en-US" sz="1800" b="1"/>
              <a:t>任务调用</a:t>
            </a:r>
          </a:p>
          <a:p>
            <a:pPr eaLnBrk="1" hangingPunct="1">
              <a:spcBef>
                <a:spcPct val="0"/>
              </a:spcBef>
              <a:buFontTx/>
              <a:buNone/>
            </a:pPr>
            <a:r>
              <a:rPr lang="zh-CN" altLang="en-US" sz="1800" b="1"/>
              <a:t>        </a:t>
            </a:r>
            <a:r>
              <a:rPr lang="en-US" altLang="zh-CN" sz="1800" b="1"/>
              <a:t>a = 0;  neg_clocks (5);</a:t>
            </a:r>
          </a:p>
          <a:p>
            <a:pPr eaLnBrk="1" hangingPunct="1">
              <a:spcBef>
                <a:spcPct val="0"/>
              </a:spcBef>
              <a:buFontTx/>
              <a:buNone/>
            </a:pPr>
            <a:r>
              <a:rPr lang="en-US" altLang="zh-CN" sz="1800" b="1"/>
              <a:t>        b = 0;</a:t>
            </a:r>
          </a:p>
          <a:p>
            <a:pPr eaLnBrk="1" hangingPunct="1">
              <a:spcBef>
                <a:spcPct val="0"/>
              </a:spcBef>
              <a:buFontTx/>
              <a:buNone/>
            </a:pPr>
            <a:r>
              <a:rPr lang="en-US" altLang="zh-CN" sz="1800" b="1"/>
              <a:t>    end</a:t>
            </a:r>
          </a:p>
          <a:p>
            <a:pPr eaLnBrk="1" hangingPunct="1">
              <a:spcBef>
                <a:spcPct val="0"/>
              </a:spcBef>
              <a:buFontTx/>
              <a:buNone/>
            </a:pPr>
            <a:r>
              <a:rPr lang="en-US" altLang="zh-CN" sz="1800" b="1"/>
              <a:t>endmodule</a:t>
            </a:r>
          </a:p>
        </p:txBody>
      </p:sp>
    </p:spTree>
    <p:extLst>
      <p:ext uri="{BB962C8B-B14F-4D97-AF65-F5344CB8AC3E}">
        <p14:creationId xmlns:p14="http://schemas.microsoft.com/office/powerpoint/2010/main" val="53910769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1518BB1C-A77D-4883-9A05-EA6CC81FE7BD}"/>
              </a:ext>
            </a:extLst>
          </p:cNvPr>
          <p:cNvSpPr>
            <a:spLocks noGrp="1" noChangeArrowheads="1"/>
          </p:cNvSpPr>
          <p:nvPr>
            <p:ph type="title"/>
          </p:nvPr>
        </p:nvSpPr>
        <p:spPr/>
        <p:txBody>
          <a:bodyPr/>
          <a:lstStyle/>
          <a:p>
            <a:pPr eaLnBrk="1" hangingPunct="1">
              <a:defRPr/>
            </a:pPr>
            <a:r>
              <a:rPr lang="zh-CN" altLang="en-US" sz="3200" b="1" dirty="0">
                <a:solidFill>
                  <a:srgbClr val="FF7C80"/>
                </a:solidFill>
                <a:latin typeface="+mn-lt"/>
              </a:rPr>
              <a:t>任务</a:t>
            </a:r>
          </a:p>
        </p:txBody>
      </p:sp>
      <p:sp>
        <p:nvSpPr>
          <p:cNvPr id="126979" name="Rectangle 3">
            <a:extLst>
              <a:ext uri="{FF2B5EF4-FFF2-40B4-BE49-F238E27FC236}">
                <a16:creationId xmlns:a16="http://schemas.microsoft.com/office/drawing/2014/main" id="{3F1ED1EB-5D76-46FA-B7E0-62074E70383E}"/>
              </a:ext>
            </a:extLst>
          </p:cNvPr>
          <p:cNvSpPr>
            <a:spLocks noChangeArrowheads="1"/>
          </p:cNvSpPr>
          <p:nvPr/>
        </p:nvSpPr>
        <p:spPr bwMode="auto">
          <a:xfrm>
            <a:off x="751115" y="1992086"/>
            <a:ext cx="7772400" cy="28194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5000"/>
              </a:lnSpc>
              <a:spcBef>
                <a:spcPct val="50000"/>
              </a:spcBef>
            </a:pPr>
            <a:r>
              <a:rPr lang="zh-CN" altLang="en-US" sz="1800" b="1" dirty="0"/>
              <a:t>任务可以有</a:t>
            </a:r>
            <a:r>
              <a:rPr lang="en-US" altLang="zh-CN" sz="1800" b="1" dirty="0" err="1"/>
              <a:t>input,output</a:t>
            </a:r>
            <a:r>
              <a:rPr lang="en-US" altLang="zh-CN" sz="1800" b="1" dirty="0"/>
              <a:t> </a:t>
            </a:r>
            <a:r>
              <a:rPr lang="zh-CN" altLang="en-US" sz="1800" b="1" dirty="0"/>
              <a:t>和 </a:t>
            </a:r>
            <a:r>
              <a:rPr lang="en-US" altLang="zh-CN" sz="1800" b="1" dirty="0" err="1"/>
              <a:t>inout</a:t>
            </a:r>
            <a:r>
              <a:rPr lang="zh-CN" altLang="en-US" sz="1800" b="1" dirty="0"/>
              <a:t>参数。</a:t>
            </a:r>
          </a:p>
          <a:p>
            <a:pPr algn="just" eaLnBrk="1" hangingPunct="1">
              <a:lnSpc>
                <a:spcPct val="115000"/>
              </a:lnSpc>
              <a:spcBef>
                <a:spcPct val="50000"/>
              </a:spcBef>
            </a:pPr>
            <a:r>
              <a:rPr lang="zh-CN" altLang="en-US" sz="1800" b="1" dirty="0"/>
              <a:t>传送到任务的参数和与任务</a:t>
            </a:r>
            <a:r>
              <a:rPr lang="en-US" altLang="zh-CN" sz="1800" b="1" dirty="0"/>
              <a:t>I/O</a:t>
            </a:r>
            <a:r>
              <a:rPr lang="zh-CN" altLang="en-US" sz="1800" b="1" dirty="0"/>
              <a:t>说明顺序相同。尽管传送到任务的参数名称与任务内部</a:t>
            </a:r>
            <a:r>
              <a:rPr lang="en-US" altLang="zh-CN" sz="1800" b="1" dirty="0"/>
              <a:t>I/O</a:t>
            </a:r>
            <a:r>
              <a:rPr lang="zh-CN" altLang="en-US" sz="1800" b="1" dirty="0"/>
              <a:t>说明的名字可以相同，但在实际中这通常</a:t>
            </a:r>
            <a:r>
              <a:rPr lang="zh-CN" altLang="en-US" sz="1800" b="1" dirty="0">
                <a:solidFill>
                  <a:srgbClr val="3333FF"/>
                </a:solidFill>
              </a:rPr>
              <a:t>不是一个好的</a:t>
            </a:r>
            <a:r>
              <a:rPr lang="zh-CN" altLang="en-US" sz="1800" b="1" dirty="0"/>
              <a:t>方法。参数名的唯一性可以使任务具有好的模块性。</a:t>
            </a:r>
          </a:p>
          <a:p>
            <a:pPr algn="just" eaLnBrk="1" hangingPunct="1">
              <a:lnSpc>
                <a:spcPct val="115000"/>
              </a:lnSpc>
              <a:spcBef>
                <a:spcPct val="50000"/>
              </a:spcBef>
            </a:pPr>
            <a:r>
              <a:rPr lang="zh-CN" altLang="en-US" sz="1800" b="1" dirty="0"/>
              <a:t>可以在任务内使用时序控制。</a:t>
            </a:r>
          </a:p>
          <a:p>
            <a:pPr algn="just" eaLnBrk="1" hangingPunct="1">
              <a:lnSpc>
                <a:spcPct val="115000"/>
              </a:lnSpc>
              <a:spcBef>
                <a:spcPct val="50000"/>
              </a:spcBef>
            </a:pPr>
            <a:r>
              <a:rPr lang="zh-CN" altLang="en-US" sz="1800" b="1" dirty="0"/>
              <a:t>在</a:t>
            </a:r>
            <a:r>
              <a:rPr lang="en-US" altLang="zh-CN" sz="1800" b="1" dirty="0"/>
              <a:t>Verilog</a:t>
            </a:r>
            <a:r>
              <a:rPr lang="zh-CN" altLang="en-US" sz="1800" b="1" dirty="0"/>
              <a:t>中任务定义一个新范围（</a:t>
            </a:r>
            <a:r>
              <a:rPr lang="en-US" altLang="zh-CN" sz="1800" b="1" dirty="0"/>
              <a:t>scope)</a:t>
            </a:r>
          </a:p>
          <a:p>
            <a:pPr algn="just" eaLnBrk="1" hangingPunct="1">
              <a:lnSpc>
                <a:spcPct val="115000"/>
              </a:lnSpc>
              <a:spcBef>
                <a:spcPct val="50000"/>
              </a:spcBef>
            </a:pPr>
            <a:r>
              <a:rPr lang="zh-CN" altLang="en-US" sz="1800" b="1" dirty="0"/>
              <a:t>要禁止任务，使用关键字</a:t>
            </a:r>
            <a:r>
              <a:rPr lang="en-US" altLang="zh-CN" sz="1800" b="1" dirty="0"/>
              <a:t>disable </a:t>
            </a:r>
            <a:r>
              <a:rPr lang="zh-CN" altLang="en-US" sz="1800" b="1" dirty="0"/>
              <a:t>。 </a:t>
            </a:r>
          </a:p>
        </p:txBody>
      </p:sp>
      <p:sp>
        <p:nvSpPr>
          <p:cNvPr id="126980" name="Text Box 4">
            <a:extLst>
              <a:ext uri="{FF2B5EF4-FFF2-40B4-BE49-F238E27FC236}">
                <a16:creationId xmlns:a16="http://schemas.microsoft.com/office/drawing/2014/main" id="{6D7520A7-4621-4A32-937A-B6BAA53977F5}"/>
              </a:ext>
            </a:extLst>
          </p:cNvPr>
          <p:cNvSpPr txBox="1">
            <a:spLocks noChangeArrowheads="1"/>
          </p:cNvSpPr>
          <p:nvPr/>
        </p:nvSpPr>
        <p:spPr bwMode="auto">
          <a:xfrm>
            <a:off x="674915" y="1534886"/>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zh-CN" altLang="en-US" sz="2000" b="1" dirty="0">
                <a:solidFill>
                  <a:schemeClr val="accent2"/>
                </a:solidFill>
              </a:rPr>
              <a:t>主要特点：</a:t>
            </a:r>
          </a:p>
        </p:txBody>
      </p:sp>
      <p:sp>
        <p:nvSpPr>
          <p:cNvPr id="126981" name="Text Box 5">
            <a:extLst>
              <a:ext uri="{FF2B5EF4-FFF2-40B4-BE49-F238E27FC236}">
                <a16:creationId xmlns:a16="http://schemas.microsoft.com/office/drawing/2014/main" id="{5BFDF811-363D-4603-8F07-9B5FBE65E7DC}"/>
              </a:ext>
            </a:extLst>
          </p:cNvPr>
          <p:cNvSpPr txBox="1">
            <a:spLocks noChangeArrowheads="1"/>
          </p:cNvSpPr>
          <p:nvPr/>
        </p:nvSpPr>
        <p:spPr bwMode="auto">
          <a:xfrm>
            <a:off x="674915" y="4811486"/>
            <a:ext cx="8305800" cy="160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spcBef>
                <a:spcPct val="50000"/>
              </a:spcBef>
              <a:buFontTx/>
              <a:buNone/>
            </a:pPr>
            <a:r>
              <a:rPr lang="en-US" altLang="zh-CN" sz="1800" b="1"/>
              <a:t>        </a:t>
            </a:r>
            <a:r>
              <a:rPr lang="zh-CN" altLang="en-US" sz="1800" b="1">
                <a:solidFill>
                  <a:schemeClr val="accent2"/>
                </a:solidFill>
              </a:rPr>
              <a:t>从代码中多处调用任务时要小心。</a:t>
            </a:r>
            <a:r>
              <a:rPr lang="zh-CN" altLang="en-US" sz="1800" b="1"/>
              <a:t>因为任务的局部变量只有一个拷贝，并行调用任务可能导致错误的结果。在任务中使用时序控制时这种情况时常发生。</a:t>
            </a:r>
          </a:p>
          <a:p>
            <a:pPr algn="just" eaLnBrk="1" hangingPunct="1">
              <a:lnSpc>
                <a:spcPct val="125000"/>
              </a:lnSpc>
              <a:spcBef>
                <a:spcPct val="50000"/>
              </a:spcBef>
              <a:buFontTx/>
              <a:buNone/>
            </a:pPr>
            <a:r>
              <a:rPr lang="zh-CN" altLang="en-US" sz="1800" b="1"/>
              <a:t>        </a:t>
            </a:r>
            <a:r>
              <a:rPr lang="zh-CN" altLang="en-US" sz="1800" b="1">
                <a:solidFill>
                  <a:schemeClr val="accent2"/>
                </a:solidFill>
              </a:rPr>
              <a:t>在任务或函数中引用调用模块的变量时要小心。</a:t>
            </a:r>
            <a:r>
              <a:rPr lang="zh-CN" altLang="en-US" sz="1800" b="1"/>
              <a:t>如果想使任务或函数能从另一个模块调用，则所有在任务或函数内部用到的变量都必须列在端口列表中。</a:t>
            </a:r>
          </a:p>
        </p:txBody>
      </p:sp>
    </p:spTree>
    <p:extLst>
      <p:ext uri="{BB962C8B-B14F-4D97-AF65-F5344CB8AC3E}">
        <p14:creationId xmlns:p14="http://schemas.microsoft.com/office/powerpoint/2010/main" val="268642999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6">
            <a:extLst>
              <a:ext uri="{FF2B5EF4-FFF2-40B4-BE49-F238E27FC236}">
                <a16:creationId xmlns:a16="http://schemas.microsoft.com/office/drawing/2014/main" id="{DC31347A-47E7-421C-9402-EBCE928E798C}"/>
              </a:ext>
            </a:extLst>
          </p:cNvPr>
          <p:cNvSpPr>
            <a:spLocks noChangeArrowheads="1"/>
          </p:cNvSpPr>
          <p:nvPr/>
        </p:nvSpPr>
        <p:spPr bwMode="auto">
          <a:xfrm>
            <a:off x="1828800" y="4572940"/>
            <a:ext cx="5486400" cy="1828800"/>
          </a:xfrm>
          <a:prstGeom prst="rect">
            <a:avLst/>
          </a:prstGeom>
          <a:solidFill>
            <a:srgbClr val="3333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a:solidFill>
                <a:schemeClr val="bg1"/>
              </a:solidFill>
            </a:endParaRPr>
          </a:p>
        </p:txBody>
      </p:sp>
      <p:sp>
        <p:nvSpPr>
          <p:cNvPr id="128003" name="Rectangle 2">
            <a:extLst>
              <a:ext uri="{FF2B5EF4-FFF2-40B4-BE49-F238E27FC236}">
                <a16:creationId xmlns:a16="http://schemas.microsoft.com/office/drawing/2014/main" id="{5933EA2B-3819-49BC-9D88-64928AEF8A0A}"/>
              </a:ext>
            </a:extLst>
          </p:cNvPr>
          <p:cNvSpPr>
            <a:spLocks noGrp="1" noChangeArrowheads="1"/>
          </p:cNvSpPr>
          <p:nvPr>
            <p:ph type="title"/>
          </p:nvPr>
        </p:nvSpPr>
        <p:spPr/>
        <p:txBody>
          <a:bodyPr/>
          <a:lstStyle/>
          <a:p>
            <a:pPr eaLnBrk="1" hangingPunct="1">
              <a:defRPr/>
            </a:pPr>
            <a:r>
              <a:rPr lang="zh-CN" altLang="en-US" sz="3200" b="1" dirty="0">
                <a:solidFill>
                  <a:srgbClr val="FF7C80"/>
                </a:solidFill>
                <a:latin typeface="+mn-lt"/>
              </a:rPr>
              <a:t>任务</a:t>
            </a:r>
          </a:p>
        </p:txBody>
      </p:sp>
      <p:sp>
        <p:nvSpPr>
          <p:cNvPr id="128004" name="Text Box 4">
            <a:extLst>
              <a:ext uri="{FF2B5EF4-FFF2-40B4-BE49-F238E27FC236}">
                <a16:creationId xmlns:a16="http://schemas.microsoft.com/office/drawing/2014/main" id="{55973A2F-498C-4C67-896C-B8C77D2996A6}"/>
              </a:ext>
            </a:extLst>
          </p:cNvPr>
          <p:cNvSpPr txBox="1">
            <a:spLocks noChangeArrowheads="1"/>
          </p:cNvSpPr>
          <p:nvPr/>
        </p:nvSpPr>
        <p:spPr bwMode="auto">
          <a:xfrm>
            <a:off x="1917441" y="1173926"/>
            <a:ext cx="7086600" cy="123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spcBef>
                <a:spcPct val="50000"/>
              </a:spcBef>
              <a:buFontTx/>
              <a:buNone/>
            </a:pPr>
            <a:r>
              <a:rPr lang="en-US" altLang="zh-CN" sz="1800" b="1" dirty="0"/>
              <a:t>      </a:t>
            </a:r>
            <a:r>
              <a:rPr lang="zh-CN" altLang="en-US" sz="1800" b="1" dirty="0"/>
              <a:t>下面的任务中有输入，输出，时序控制和一个内部变量，并且引用了一个</a:t>
            </a:r>
            <a:r>
              <a:rPr lang="en-US" altLang="zh-CN" sz="1800" b="1" dirty="0"/>
              <a:t>module</a:t>
            </a:r>
            <a:r>
              <a:rPr lang="zh-CN" altLang="en-US" sz="1800" b="1" dirty="0"/>
              <a:t>变量。但没有双向端口，也没有显示。</a:t>
            </a:r>
          </a:p>
          <a:p>
            <a:pPr algn="just" eaLnBrk="1" hangingPunct="1">
              <a:lnSpc>
                <a:spcPct val="125000"/>
              </a:lnSpc>
              <a:spcBef>
                <a:spcPct val="50000"/>
              </a:spcBef>
              <a:buFontTx/>
              <a:buNone/>
            </a:pPr>
            <a:r>
              <a:rPr lang="zh-CN" altLang="en-US" sz="1800" b="1" dirty="0"/>
              <a:t>       任务调用时的参数按任务定义的顺序列出。 </a:t>
            </a:r>
            <a:r>
              <a:rPr lang="en-US" altLang="zh-CN" sz="1800" b="1" dirty="0"/>
              <a:t>18</a:t>
            </a:r>
            <a:endParaRPr lang="zh-CN" altLang="en-US" sz="1800" b="1" dirty="0"/>
          </a:p>
        </p:txBody>
      </p:sp>
      <p:sp>
        <p:nvSpPr>
          <p:cNvPr id="128005" name="Text Box 5">
            <a:extLst>
              <a:ext uri="{FF2B5EF4-FFF2-40B4-BE49-F238E27FC236}">
                <a16:creationId xmlns:a16="http://schemas.microsoft.com/office/drawing/2014/main" id="{5FEA2315-4026-472D-862F-A3371AE4C60C}"/>
              </a:ext>
            </a:extLst>
          </p:cNvPr>
          <p:cNvSpPr txBox="1">
            <a:spLocks noChangeArrowheads="1"/>
          </p:cNvSpPr>
          <p:nvPr/>
        </p:nvSpPr>
        <p:spPr bwMode="auto">
          <a:xfrm>
            <a:off x="1828800" y="2409178"/>
            <a:ext cx="5486400" cy="42973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10000"/>
              </a:spcBef>
              <a:buFontTx/>
              <a:buNone/>
            </a:pPr>
            <a:r>
              <a:rPr lang="en-US" altLang="zh-CN" sz="1800" b="1">
                <a:solidFill>
                  <a:schemeClr val="accent2"/>
                </a:solidFill>
                <a:latin typeface="Courier-Bold"/>
              </a:rPr>
              <a:t>module</a:t>
            </a:r>
            <a:r>
              <a:rPr lang="en-US" altLang="zh-CN" sz="1800" b="1">
                <a:latin typeface="Courier-Bold"/>
              </a:rPr>
              <a:t> mult (clk, a, b, out, en_mult);</a:t>
            </a:r>
          </a:p>
          <a:p>
            <a:pPr algn="just" eaLnBrk="1" hangingPunct="1">
              <a:spcBef>
                <a:spcPct val="10000"/>
              </a:spcBef>
              <a:buFontTx/>
              <a:buNone/>
            </a:pPr>
            <a:r>
              <a:rPr lang="en-US" altLang="zh-CN" sz="1800" b="1">
                <a:latin typeface="Courier-Bold"/>
              </a:rPr>
              <a:t>    </a:t>
            </a:r>
            <a:r>
              <a:rPr lang="en-US" altLang="zh-CN" sz="1800" b="1">
                <a:solidFill>
                  <a:schemeClr val="accent2"/>
                </a:solidFill>
                <a:latin typeface="Courier-Bold"/>
              </a:rPr>
              <a:t>input</a:t>
            </a:r>
            <a:r>
              <a:rPr lang="en-US" altLang="zh-CN" sz="1800" b="1">
                <a:latin typeface="Courier-Bold"/>
              </a:rPr>
              <a:t> clk, en_mult;</a:t>
            </a:r>
          </a:p>
          <a:p>
            <a:pPr algn="just" eaLnBrk="1" hangingPunct="1">
              <a:spcBef>
                <a:spcPct val="10000"/>
              </a:spcBef>
              <a:buFontTx/>
              <a:buNone/>
            </a:pPr>
            <a:r>
              <a:rPr lang="en-US" altLang="zh-CN" sz="1800" b="1">
                <a:latin typeface="Courier-Bold"/>
              </a:rPr>
              <a:t>    </a:t>
            </a:r>
            <a:r>
              <a:rPr lang="en-US" altLang="zh-CN" sz="1800" b="1">
                <a:solidFill>
                  <a:schemeClr val="accent2"/>
                </a:solidFill>
                <a:latin typeface="Courier-Bold"/>
              </a:rPr>
              <a:t>input</a:t>
            </a:r>
            <a:r>
              <a:rPr lang="en-US" altLang="zh-CN" sz="1800" b="1">
                <a:latin typeface="Courier-Bold"/>
              </a:rPr>
              <a:t> [3: 0] a, b;</a:t>
            </a:r>
          </a:p>
          <a:p>
            <a:pPr algn="just" eaLnBrk="1" hangingPunct="1">
              <a:spcBef>
                <a:spcPct val="10000"/>
              </a:spcBef>
              <a:buFontTx/>
              <a:buNone/>
            </a:pPr>
            <a:r>
              <a:rPr lang="en-US" altLang="zh-CN" sz="1800" b="1">
                <a:latin typeface="Courier-Bold"/>
              </a:rPr>
              <a:t>    </a:t>
            </a:r>
            <a:r>
              <a:rPr lang="en-US" altLang="zh-CN" sz="1800" b="1">
                <a:solidFill>
                  <a:schemeClr val="accent2"/>
                </a:solidFill>
                <a:latin typeface="Courier-Bold"/>
              </a:rPr>
              <a:t>output</a:t>
            </a:r>
            <a:r>
              <a:rPr lang="en-US" altLang="zh-CN" sz="1800" b="1">
                <a:latin typeface="Courier-Bold"/>
              </a:rPr>
              <a:t> [7: 0] out;</a:t>
            </a:r>
          </a:p>
          <a:p>
            <a:pPr algn="just" eaLnBrk="1" hangingPunct="1">
              <a:spcBef>
                <a:spcPct val="10000"/>
              </a:spcBef>
              <a:buFontTx/>
              <a:buNone/>
            </a:pPr>
            <a:r>
              <a:rPr lang="en-US" altLang="zh-CN" sz="1800" b="1">
                <a:latin typeface="Courier-Bold"/>
              </a:rPr>
              <a:t>    </a:t>
            </a:r>
            <a:r>
              <a:rPr lang="en-US" altLang="zh-CN" sz="1800" b="1">
                <a:solidFill>
                  <a:schemeClr val="accent2"/>
                </a:solidFill>
                <a:latin typeface="Courier-Bold"/>
              </a:rPr>
              <a:t>reg</a:t>
            </a:r>
            <a:r>
              <a:rPr lang="en-US" altLang="zh-CN" sz="1800" b="1">
                <a:latin typeface="Courier-Bold"/>
              </a:rPr>
              <a:t> [7: 0] out;</a:t>
            </a:r>
          </a:p>
          <a:p>
            <a:pPr algn="just" eaLnBrk="1" hangingPunct="1">
              <a:spcBef>
                <a:spcPct val="10000"/>
              </a:spcBef>
              <a:buFontTx/>
              <a:buNone/>
            </a:pPr>
            <a:r>
              <a:rPr lang="en-US" altLang="zh-CN" sz="1800" b="1">
                <a:latin typeface="Courier-Bold"/>
              </a:rPr>
              <a:t>    </a:t>
            </a:r>
            <a:r>
              <a:rPr lang="en-US" altLang="zh-CN" sz="1800" b="1">
                <a:solidFill>
                  <a:schemeClr val="accent2"/>
                </a:solidFill>
                <a:latin typeface="Courier-Bold"/>
              </a:rPr>
              <a:t>always</a:t>
            </a:r>
            <a:r>
              <a:rPr lang="en-US" altLang="zh-CN" sz="1800" b="1">
                <a:latin typeface="Courier-Bold"/>
              </a:rPr>
              <a:t> </a:t>
            </a:r>
            <a:r>
              <a:rPr lang="en-US" altLang="zh-CN" sz="1800" b="1">
                <a:solidFill>
                  <a:schemeClr val="accent2"/>
                </a:solidFill>
                <a:latin typeface="Courier-Bold"/>
              </a:rPr>
              <a:t>@</a:t>
            </a:r>
            <a:r>
              <a:rPr lang="en-US" altLang="zh-CN" sz="1800" b="1">
                <a:latin typeface="Courier-Bold"/>
              </a:rPr>
              <a:t>( </a:t>
            </a:r>
            <a:r>
              <a:rPr lang="en-US" altLang="zh-CN" sz="1800" b="1">
                <a:solidFill>
                  <a:schemeClr val="accent2"/>
                </a:solidFill>
                <a:latin typeface="Courier-Bold"/>
              </a:rPr>
              <a:t>posedge</a:t>
            </a:r>
            <a:r>
              <a:rPr lang="en-US" altLang="zh-CN" sz="1800" b="1">
                <a:latin typeface="Courier-Bold"/>
              </a:rPr>
              <a:t> clk)</a:t>
            </a:r>
          </a:p>
          <a:p>
            <a:pPr algn="just" eaLnBrk="1" hangingPunct="1">
              <a:spcBef>
                <a:spcPct val="10000"/>
              </a:spcBef>
              <a:buFontTx/>
              <a:buNone/>
            </a:pPr>
            <a:r>
              <a:rPr lang="en-US" altLang="zh-CN" sz="1800" b="1">
                <a:latin typeface="Courier-Bold"/>
              </a:rPr>
              <a:t>        multme (a, b, out); // </a:t>
            </a:r>
            <a:r>
              <a:rPr lang="zh-CN" altLang="en-US" sz="1800" b="1">
                <a:latin typeface="Courier-Bold"/>
              </a:rPr>
              <a:t>任务调用</a:t>
            </a:r>
          </a:p>
          <a:p>
            <a:pPr algn="just" eaLnBrk="1" hangingPunct="1">
              <a:spcBef>
                <a:spcPct val="10000"/>
              </a:spcBef>
              <a:buFontTx/>
              <a:buNone/>
            </a:pPr>
            <a:r>
              <a:rPr lang="zh-CN" altLang="en-US" sz="1800" b="1">
                <a:latin typeface="Courier-Bold"/>
              </a:rPr>
              <a:t>    </a:t>
            </a:r>
            <a:r>
              <a:rPr lang="en-US" altLang="zh-CN" sz="1800" b="1">
                <a:solidFill>
                  <a:srgbClr val="FFFF00"/>
                </a:solidFill>
                <a:latin typeface="Courier-Bold"/>
              </a:rPr>
              <a:t>task</a:t>
            </a:r>
            <a:r>
              <a:rPr lang="en-US" altLang="zh-CN" sz="1800" b="1">
                <a:solidFill>
                  <a:srgbClr val="FFFFFF"/>
                </a:solidFill>
                <a:latin typeface="Courier-Bold"/>
              </a:rPr>
              <a:t> multme; // </a:t>
            </a:r>
            <a:r>
              <a:rPr lang="zh-CN" altLang="en-US" sz="1800" b="1">
                <a:solidFill>
                  <a:srgbClr val="FFFFFF"/>
                </a:solidFill>
                <a:latin typeface="Courier-Bold"/>
              </a:rPr>
              <a:t>任务定义</a:t>
            </a:r>
          </a:p>
          <a:p>
            <a:pPr algn="just" eaLnBrk="1" hangingPunct="1">
              <a:spcBef>
                <a:spcPct val="10000"/>
              </a:spcBef>
              <a:buFontTx/>
              <a:buNone/>
            </a:pPr>
            <a:r>
              <a:rPr lang="zh-CN" altLang="en-US" sz="1800" b="1">
                <a:solidFill>
                  <a:srgbClr val="FFFFFF"/>
                </a:solidFill>
                <a:latin typeface="Courier-Bold"/>
              </a:rPr>
              <a:t>        </a:t>
            </a:r>
            <a:r>
              <a:rPr lang="en-US" altLang="zh-CN" sz="1800" b="1">
                <a:solidFill>
                  <a:srgbClr val="FF0000"/>
                </a:solidFill>
                <a:latin typeface="Courier-Bold"/>
              </a:rPr>
              <a:t>input</a:t>
            </a:r>
            <a:r>
              <a:rPr lang="en-US" altLang="zh-CN" sz="1800" b="1">
                <a:solidFill>
                  <a:srgbClr val="FFFFFF"/>
                </a:solidFill>
                <a:latin typeface="Courier-Bold"/>
              </a:rPr>
              <a:t> [3: 0] xme, tome;</a:t>
            </a:r>
          </a:p>
          <a:p>
            <a:pPr algn="just" eaLnBrk="1" hangingPunct="1">
              <a:spcBef>
                <a:spcPct val="10000"/>
              </a:spcBef>
              <a:buFontTx/>
              <a:buNone/>
            </a:pPr>
            <a:r>
              <a:rPr lang="en-US" altLang="zh-CN" sz="1800" b="1">
                <a:solidFill>
                  <a:srgbClr val="FFFFFF"/>
                </a:solidFill>
                <a:latin typeface="Courier-Bold"/>
              </a:rPr>
              <a:t>        </a:t>
            </a:r>
            <a:r>
              <a:rPr lang="en-US" altLang="zh-CN" sz="1800" b="1">
                <a:solidFill>
                  <a:srgbClr val="FF0000"/>
                </a:solidFill>
                <a:latin typeface="Courier-Bold"/>
              </a:rPr>
              <a:t>output</a:t>
            </a:r>
            <a:r>
              <a:rPr lang="en-US" altLang="zh-CN" sz="1800" b="1">
                <a:solidFill>
                  <a:srgbClr val="FFFFFF"/>
                </a:solidFill>
                <a:latin typeface="Courier-Bold"/>
              </a:rPr>
              <a:t> [7: 0] result;</a:t>
            </a:r>
          </a:p>
          <a:p>
            <a:pPr algn="just" eaLnBrk="1" hangingPunct="1">
              <a:spcBef>
                <a:spcPct val="10000"/>
              </a:spcBef>
              <a:buFontTx/>
              <a:buNone/>
            </a:pPr>
            <a:r>
              <a:rPr lang="en-US" altLang="zh-CN" sz="1800" b="1">
                <a:solidFill>
                  <a:srgbClr val="FFFFFF"/>
                </a:solidFill>
                <a:latin typeface="Courier-Bold"/>
              </a:rPr>
              <a:t>        </a:t>
            </a:r>
            <a:r>
              <a:rPr lang="en-US" altLang="zh-CN" sz="1800" b="1">
                <a:solidFill>
                  <a:srgbClr val="FF0000"/>
                </a:solidFill>
                <a:latin typeface="Courier-Bold"/>
              </a:rPr>
              <a:t>wait</a:t>
            </a:r>
            <a:r>
              <a:rPr lang="en-US" altLang="zh-CN" sz="1800" b="1">
                <a:solidFill>
                  <a:srgbClr val="FFFFFF"/>
                </a:solidFill>
                <a:latin typeface="Courier-Bold"/>
              </a:rPr>
              <a:t> (en_mult)</a:t>
            </a:r>
          </a:p>
          <a:p>
            <a:pPr algn="just" eaLnBrk="1" hangingPunct="1">
              <a:spcBef>
                <a:spcPct val="10000"/>
              </a:spcBef>
              <a:buFontTx/>
              <a:buNone/>
            </a:pPr>
            <a:r>
              <a:rPr lang="en-US" altLang="zh-CN" sz="1800" b="1">
                <a:solidFill>
                  <a:srgbClr val="FFFFFF"/>
                </a:solidFill>
                <a:latin typeface="Courier-Bold"/>
              </a:rPr>
              <a:t>            result = xme * tome;</a:t>
            </a:r>
          </a:p>
          <a:p>
            <a:pPr algn="just" eaLnBrk="1" hangingPunct="1">
              <a:spcBef>
                <a:spcPct val="10000"/>
              </a:spcBef>
              <a:buFontTx/>
              <a:buNone/>
            </a:pPr>
            <a:r>
              <a:rPr lang="en-US" altLang="zh-CN" sz="1800" b="1">
                <a:solidFill>
                  <a:srgbClr val="FFFFFF"/>
                </a:solidFill>
                <a:latin typeface="Courier-Bold"/>
              </a:rPr>
              <a:t>    </a:t>
            </a:r>
            <a:r>
              <a:rPr lang="en-US" altLang="zh-CN" sz="1800" b="1">
                <a:solidFill>
                  <a:srgbClr val="FFFF00"/>
                </a:solidFill>
                <a:latin typeface="Courier-Bold"/>
              </a:rPr>
              <a:t>endtask</a:t>
            </a:r>
          </a:p>
          <a:p>
            <a:pPr algn="just" eaLnBrk="1" hangingPunct="1">
              <a:spcBef>
                <a:spcPct val="10000"/>
              </a:spcBef>
              <a:buFontTx/>
              <a:buNone/>
            </a:pPr>
            <a:r>
              <a:rPr lang="en-US" altLang="zh-CN" sz="1800" b="1">
                <a:solidFill>
                  <a:schemeClr val="accent2"/>
                </a:solidFill>
                <a:latin typeface="Courier-Bold"/>
              </a:rPr>
              <a:t>endmodule</a:t>
            </a:r>
          </a:p>
        </p:txBody>
      </p:sp>
    </p:spTree>
    <p:extLst>
      <p:ext uri="{BB962C8B-B14F-4D97-AF65-F5344CB8AC3E}">
        <p14:creationId xmlns:p14="http://schemas.microsoft.com/office/powerpoint/2010/main" val="25733070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50DD9EFE-3FB4-4241-9623-31537E0643DC}"/>
              </a:ext>
            </a:extLst>
          </p:cNvPr>
          <p:cNvSpPr>
            <a:spLocks noGrp="1" noChangeArrowheads="1"/>
          </p:cNvSpPr>
          <p:nvPr>
            <p:ph type="title"/>
          </p:nvPr>
        </p:nvSpPr>
        <p:spPr/>
        <p:txBody>
          <a:bodyPr/>
          <a:lstStyle/>
          <a:p>
            <a:pPr algn="l" eaLnBrk="1" hangingPunct="1"/>
            <a:r>
              <a:rPr lang="zh-CN" altLang="en-US" sz="3200" b="1" dirty="0">
                <a:solidFill>
                  <a:srgbClr val="FF7C80"/>
                </a:solidFill>
                <a:latin typeface="+mn-lt"/>
              </a:rPr>
              <a:t>函数（</a:t>
            </a:r>
            <a:r>
              <a:rPr lang="en-US" altLang="zh-CN" sz="3200" b="1" dirty="0">
                <a:solidFill>
                  <a:srgbClr val="FF7C80"/>
                </a:solidFill>
                <a:latin typeface="+mn-lt"/>
              </a:rPr>
              <a:t>function</a:t>
            </a:r>
            <a:r>
              <a:rPr lang="zh-CN" altLang="en-US" sz="3200" b="1" dirty="0">
                <a:solidFill>
                  <a:srgbClr val="FF7C80"/>
                </a:solidFill>
                <a:latin typeface="+mn-lt"/>
              </a:rPr>
              <a:t>）</a:t>
            </a:r>
          </a:p>
        </p:txBody>
      </p:sp>
      <p:sp>
        <p:nvSpPr>
          <p:cNvPr id="129027" name="Text Box 4">
            <a:extLst>
              <a:ext uri="{FF2B5EF4-FFF2-40B4-BE49-F238E27FC236}">
                <a16:creationId xmlns:a16="http://schemas.microsoft.com/office/drawing/2014/main" id="{F3FBC647-3D7D-489E-B2A0-02E5D865DC2B}"/>
              </a:ext>
            </a:extLst>
          </p:cNvPr>
          <p:cNvSpPr txBox="1">
            <a:spLocks noChangeArrowheads="1"/>
          </p:cNvSpPr>
          <p:nvPr/>
        </p:nvSpPr>
        <p:spPr bwMode="auto">
          <a:xfrm>
            <a:off x="876300" y="5918200"/>
            <a:ext cx="71628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zh-CN" altLang="en-US" sz="2000" b="1">
                <a:solidFill>
                  <a:schemeClr val="accent2"/>
                </a:solidFill>
              </a:rPr>
              <a:t>函数中不能有时序控制，但调用它的过程可以有时序控制。</a:t>
            </a:r>
          </a:p>
          <a:p>
            <a:pPr algn="just" eaLnBrk="1" hangingPunct="1">
              <a:spcBef>
                <a:spcPct val="50000"/>
              </a:spcBef>
              <a:buFontTx/>
              <a:buNone/>
            </a:pPr>
            <a:r>
              <a:rPr lang="zh-CN" altLang="en-US" sz="2000" b="1">
                <a:solidFill>
                  <a:schemeClr val="accent2"/>
                </a:solidFill>
              </a:rPr>
              <a:t>函数名</a:t>
            </a:r>
            <a:r>
              <a:rPr lang="en-US" altLang="zh-CN" sz="2000" b="1">
                <a:solidFill>
                  <a:srgbClr val="FF0000"/>
                </a:solidFill>
              </a:rPr>
              <a:t>f_or_and</a:t>
            </a:r>
            <a:r>
              <a:rPr lang="zh-CN" altLang="en-US" sz="2000" b="1">
                <a:solidFill>
                  <a:schemeClr val="accent2"/>
                </a:solidFill>
              </a:rPr>
              <a:t>在函数中作为</a:t>
            </a:r>
            <a:r>
              <a:rPr lang="en-US" altLang="zh-CN" sz="2000" b="1">
                <a:solidFill>
                  <a:schemeClr val="accent2"/>
                </a:solidFill>
              </a:rPr>
              <a:t>register</a:t>
            </a:r>
            <a:r>
              <a:rPr lang="zh-CN" altLang="en-US" sz="2000" b="1">
                <a:solidFill>
                  <a:schemeClr val="accent2"/>
                </a:solidFill>
              </a:rPr>
              <a:t>使用</a:t>
            </a:r>
          </a:p>
        </p:txBody>
      </p:sp>
      <p:sp>
        <p:nvSpPr>
          <p:cNvPr id="129028" name="Rectangle 7">
            <a:extLst>
              <a:ext uri="{FF2B5EF4-FFF2-40B4-BE49-F238E27FC236}">
                <a16:creationId xmlns:a16="http://schemas.microsoft.com/office/drawing/2014/main" id="{89059CE7-7EBF-416E-8397-B87B68B609F3}"/>
              </a:ext>
            </a:extLst>
          </p:cNvPr>
          <p:cNvSpPr>
            <a:spLocks noChangeArrowheads="1"/>
          </p:cNvSpPr>
          <p:nvPr/>
        </p:nvSpPr>
        <p:spPr bwMode="auto">
          <a:xfrm>
            <a:off x="2313992" y="2903537"/>
            <a:ext cx="5257800" cy="381000"/>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9029" name="Rectangle 6">
            <a:extLst>
              <a:ext uri="{FF2B5EF4-FFF2-40B4-BE49-F238E27FC236}">
                <a16:creationId xmlns:a16="http://schemas.microsoft.com/office/drawing/2014/main" id="{2E3DF8DA-A794-474B-8FF6-8D358485F06F}"/>
              </a:ext>
            </a:extLst>
          </p:cNvPr>
          <p:cNvSpPr>
            <a:spLocks noChangeArrowheads="1"/>
          </p:cNvSpPr>
          <p:nvPr/>
        </p:nvSpPr>
        <p:spPr bwMode="auto">
          <a:xfrm>
            <a:off x="2313992" y="3284537"/>
            <a:ext cx="5257800" cy="22098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9030" name="Text Box 5">
            <a:extLst>
              <a:ext uri="{FF2B5EF4-FFF2-40B4-BE49-F238E27FC236}">
                <a16:creationId xmlns:a16="http://schemas.microsoft.com/office/drawing/2014/main" id="{7276A35F-6643-4FA7-959C-5287226C056B}"/>
              </a:ext>
            </a:extLst>
          </p:cNvPr>
          <p:cNvSpPr txBox="1">
            <a:spLocks noChangeArrowheads="1"/>
          </p:cNvSpPr>
          <p:nvPr/>
        </p:nvSpPr>
        <p:spPr bwMode="auto">
          <a:xfrm>
            <a:off x="1961567" y="1227137"/>
            <a:ext cx="6983413" cy="46910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Tx/>
              <a:buNone/>
            </a:pPr>
            <a:r>
              <a:rPr lang="en-US" altLang="zh-CN" sz="1800" b="1">
                <a:solidFill>
                  <a:schemeClr val="accent2"/>
                </a:solidFill>
                <a:latin typeface="Courier-Bold"/>
              </a:rPr>
              <a:t>module</a:t>
            </a:r>
            <a:r>
              <a:rPr lang="en-US" altLang="zh-CN" sz="1800" b="1">
                <a:latin typeface="Courier-Bold"/>
              </a:rPr>
              <a:t> orand (a, b, c, d, e, out);</a:t>
            </a:r>
          </a:p>
          <a:p>
            <a:pPr algn="just" eaLnBrk="1" hangingPunct="1">
              <a:buFontTx/>
              <a:buNone/>
            </a:pPr>
            <a:r>
              <a:rPr lang="en-US" altLang="zh-CN" sz="1800" b="1">
                <a:solidFill>
                  <a:schemeClr val="accent2"/>
                </a:solidFill>
                <a:latin typeface="Courier-Bold"/>
              </a:rPr>
              <a:t>        input</a:t>
            </a:r>
            <a:r>
              <a:rPr lang="en-US" altLang="zh-CN" sz="1800" b="1">
                <a:latin typeface="Courier-Bold"/>
              </a:rPr>
              <a:t> [7: 0] a, b, c, d, e;</a:t>
            </a:r>
          </a:p>
          <a:p>
            <a:pPr algn="just" eaLnBrk="1" hangingPunct="1">
              <a:buFontTx/>
              <a:buNone/>
            </a:pPr>
            <a:r>
              <a:rPr lang="en-US" altLang="zh-CN" sz="1800" b="1">
                <a:solidFill>
                  <a:schemeClr val="accent2"/>
                </a:solidFill>
                <a:latin typeface="Courier-Bold"/>
              </a:rPr>
              <a:t>        output</a:t>
            </a:r>
            <a:r>
              <a:rPr lang="en-US" altLang="zh-CN" sz="1800" b="1">
                <a:latin typeface="Courier-Bold"/>
              </a:rPr>
              <a:t> [7: 0] out;</a:t>
            </a:r>
          </a:p>
          <a:p>
            <a:pPr algn="just" eaLnBrk="1" hangingPunct="1">
              <a:buFontTx/>
              <a:buNone/>
            </a:pPr>
            <a:r>
              <a:rPr lang="en-US" altLang="zh-CN" sz="1800" b="1">
                <a:solidFill>
                  <a:schemeClr val="accent2"/>
                </a:solidFill>
                <a:latin typeface="Courier-Bold"/>
              </a:rPr>
              <a:t>        reg</a:t>
            </a:r>
            <a:r>
              <a:rPr lang="en-US" altLang="zh-CN" sz="1800" b="1">
                <a:latin typeface="Courier-Bold"/>
              </a:rPr>
              <a:t> [7: 0] out;</a:t>
            </a:r>
          </a:p>
          <a:p>
            <a:pPr algn="just" eaLnBrk="1" hangingPunct="1">
              <a:buFontTx/>
              <a:buNone/>
            </a:pPr>
            <a:r>
              <a:rPr lang="en-US" altLang="zh-CN" sz="1800" b="1">
                <a:solidFill>
                  <a:schemeClr val="accent2"/>
                </a:solidFill>
                <a:latin typeface="Courier-Bold"/>
              </a:rPr>
              <a:t>        always</a:t>
            </a:r>
            <a:r>
              <a:rPr lang="en-US" altLang="zh-CN" sz="1800" b="1">
                <a:latin typeface="Courier-Bold"/>
              </a:rPr>
              <a:t> </a:t>
            </a:r>
            <a:r>
              <a:rPr lang="en-US" altLang="zh-CN" sz="1800" b="1">
                <a:solidFill>
                  <a:schemeClr val="accent2"/>
                </a:solidFill>
                <a:latin typeface="Courier-Bold"/>
              </a:rPr>
              <a:t>@</a:t>
            </a:r>
            <a:r>
              <a:rPr lang="en-US" altLang="zh-CN" sz="1800" b="1">
                <a:latin typeface="Courier-Bold"/>
              </a:rPr>
              <a:t>( a </a:t>
            </a:r>
            <a:r>
              <a:rPr lang="en-US" altLang="zh-CN" sz="1800" b="1">
                <a:solidFill>
                  <a:schemeClr val="accent2"/>
                </a:solidFill>
                <a:latin typeface="Courier-Bold"/>
              </a:rPr>
              <a:t>or</a:t>
            </a:r>
            <a:r>
              <a:rPr lang="en-US" altLang="zh-CN" sz="1800" b="1">
                <a:latin typeface="Courier-Bold"/>
              </a:rPr>
              <a:t> b </a:t>
            </a:r>
            <a:r>
              <a:rPr lang="en-US" altLang="zh-CN" sz="1800" b="1">
                <a:solidFill>
                  <a:schemeClr val="accent2"/>
                </a:solidFill>
                <a:latin typeface="Courier-Bold"/>
              </a:rPr>
              <a:t>or</a:t>
            </a:r>
            <a:r>
              <a:rPr lang="en-US" altLang="zh-CN" sz="1800" b="1">
                <a:latin typeface="Courier-Bold"/>
              </a:rPr>
              <a:t> c </a:t>
            </a:r>
            <a:r>
              <a:rPr lang="en-US" altLang="zh-CN" sz="1800" b="1">
                <a:solidFill>
                  <a:schemeClr val="accent2"/>
                </a:solidFill>
                <a:latin typeface="Courier-Bold"/>
              </a:rPr>
              <a:t>or</a:t>
            </a:r>
            <a:r>
              <a:rPr lang="en-US" altLang="zh-CN" sz="1800" b="1">
                <a:latin typeface="Courier-Bold"/>
              </a:rPr>
              <a:t> d </a:t>
            </a:r>
            <a:r>
              <a:rPr lang="en-US" altLang="zh-CN" sz="1800" b="1">
                <a:solidFill>
                  <a:schemeClr val="accent2"/>
                </a:solidFill>
                <a:latin typeface="Courier-Bold"/>
              </a:rPr>
              <a:t>or</a:t>
            </a:r>
            <a:r>
              <a:rPr lang="en-US" altLang="zh-CN" sz="1800" b="1">
                <a:latin typeface="Courier-Bold"/>
              </a:rPr>
              <a:t> e)</a:t>
            </a:r>
          </a:p>
          <a:p>
            <a:pPr algn="just" eaLnBrk="1" hangingPunct="1">
              <a:buFontTx/>
              <a:buNone/>
            </a:pPr>
            <a:r>
              <a:rPr lang="en-US" altLang="zh-CN" sz="1800" b="1">
                <a:latin typeface="Courier-Bold"/>
              </a:rPr>
              <a:t>        out = f_or_and (a, b, c, d, e); // </a:t>
            </a:r>
            <a:r>
              <a:rPr lang="zh-CN" altLang="en-US" sz="1800" b="1">
                <a:latin typeface="Courier-Bold"/>
              </a:rPr>
              <a:t>函数调用</a:t>
            </a:r>
          </a:p>
          <a:p>
            <a:pPr algn="just" eaLnBrk="1" hangingPunct="1">
              <a:buFontTx/>
              <a:buNone/>
            </a:pPr>
            <a:r>
              <a:rPr lang="zh-CN" altLang="en-US" sz="1800" b="1">
                <a:latin typeface="Courier-Bold"/>
              </a:rPr>
              <a:t>        </a:t>
            </a:r>
            <a:r>
              <a:rPr lang="en-US" altLang="zh-CN" sz="1800" b="1">
                <a:solidFill>
                  <a:srgbClr val="3333FF"/>
                </a:solidFill>
                <a:latin typeface="Courier-Bold"/>
              </a:rPr>
              <a:t>function</a:t>
            </a:r>
            <a:r>
              <a:rPr lang="en-US" altLang="zh-CN" sz="1800" b="1">
                <a:latin typeface="Courier-Bold"/>
              </a:rPr>
              <a:t> [7:0] f_or_and;</a:t>
            </a:r>
          </a:p>
          <a:p>
            <a:pPr algn="just" eaLnBrk="1" hangingPunct="1">
              <a:buFontTx/>
              <a:buNone/>
            </a:pPr>
            <a:r>
              <a:rPr lang="en-US" altLang="zh-CN" sz="1800" b="1">
                <a:solidFill>
                  <a:schemeClr val="bg1"/>
                </a:solidFill>
                <a:latin typeface="Courier-Bold"/>
              </a:rPr>
              <a:t>        </a:t>
            </a:r>
            <a:r>
              <a:rPr lang="en-US" altLang="zh-CN" sz="1800" b="1">
                <a:solidFill>
                  <a:srgbClr val="FF0000"/>
                </a:solidFill>
                <a:latin typeface="Courier-Bold"/>
              </a:rPr>
              <a:t>input</a:t>
            </a:r>
            <a:r>
              <a:rPr lang="en-US" altLang="zh-CN" sz="1800" b="1">
                <a:latin typeface="Courier-Bold"/>
              </a:rPr>
              <a:t> [7:0] a, b, c, d, e;</a:t>
            </a:r>
          </a:p>
          <a:p>
            <a:pPr algn="just" eaLnBrk="1" hangingPunct="1">
              <a:buFontTx/>
              <a:buNone/>
            </a:pPr>
            <a:r>
              <a:rPr lang="en-US" altLang="zh-CN" sz="1800" b="1">
                <a:solidFill>
                  <a:schemeClr val="bg1"/>
                </a:solidFill>
                <a:latin typeface="Courier-Bold"/>
              </a:rPr>
              <a:t>        </a:t>
            </a:r>
            <a:r>
              <a:rPr lang="en-US" altLang="zh-CN" sz="1800" b="1">
                <a:latin typeface="Courier-Bold"/>
              </a:rPr>
              <a:t>if  (e = = 1)</a:t>
            </a:r>
          </a:p>
          <a:p>
            <a:pPr algn="just" eaLnBrk="1" hangingPunct="1">
              <a:buFontTx/>
              <a:buNone/>
            </a:pPr>
            <a:r>
              <a:rPr lang="en-US" altLang="zh-CN" sz="1800" b="1">
                <a:latin typeface="Courier-Bold"/>
              </a:rPr>
              <a:t>           f_or_and = (a | b) &amp; (c | d);</a:t>
            </a:r>
          </a:p>
          <a:p>
            <a:pPr algn="just" eaLnBrk="1" hangingPunct="1">
              <a:buFontTx/>
              <a:buNone/>
            </a:pPr>
            <a:r>
              <a:rPr lang="en-US" altLang="zh-CN" sz="1800" b="1">
                <a:solidFill>
                  <a:schemeClr val="bg1"/>
                </a:solidFill>
                <a:latin typeface="Courier-Bold"/>
              </a:rPr>
              <a:t>        </a:t>
            </a:r>
            <a:r>
              <a:rPr lang="en-US" altLang="zh-CN" sz="1800" b="1">
                <a:latin typeface="Courier-Bold"/>
              </a:rPr>
              <a:t>else</a:t>
            </a:r>
          </a:p>
          <a:p>
            <a:pPr algn="just" eaLnBrk="1" hangingPunct="1">
              <a:buFontTx/>
              <a:buNone/>
            </a:pPr>
            <a:r>
              <a:rPr lang="en-US" altLang="zh-CN" sz="1800" b="1">
                <a:latin typeface="Courier-Bold"/>
              </a:rPr>
              <a:t>           f_or_and = 0;</a:t>
            </a:r>
          </a:p>
          <a:p>
            <a:pPr algn="just" eaLnBrk="1" hangingPunct="1">
              <a:buFontTx/>
              <a:buNone/>
            </a:pPr>
            <a:r>
              <a:rPr lang="en-US" altLang="zh-CN" sz="1800" b="1">
                <a:latin typeface="Courier-Bold"/>
              </a:rPr>
              <a:t>        </a:t>
            </a:r>
            <a:r>
              <a:rPr lang="en-US" altLang="zh-CN" sz="1800" b="1">
                <a:solidFill>
                  <a:srgbClr val="3333FF"/>
                </a:solidFill>
                <a:latin typeface="Courier-Bold"/>
              </a:rPr>
              <a:t>endfunction</a:t>
            </a:r>
          </a:p>
          <a:p>
            <a:pPr algn="just" eaLnBrk="1" hangingPunct="1">
              <a:buFontTx/>
              <a:buNone/>
            </a:pPr>
            <a:r>
              <a:rPr lang="en-US" altLang="zh-CN" sz="1800" b="1">
                <a:solidFill>
                  <a:schemeClr val="accent2"/>
                </a:solidFill>
                <a:latin typeface="Courier-Bold"/>
              </a:rPr>
              <a:t>endmodule</a:t>
            </a:r>
          </a:p>
        </p:txBody>
      </p:sp>
    </p:spTree>
    <p:extLst>
      <p:ext uri="{BB962C8B-B14F-4D97-AF65-F5344CB8AC3E}">
        <p14:creationId xmlns:p14="http://schemas.microsoft.com/office/powerpoint/2010/main" val="378932661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EE41C4AB-2222-428B-93D3-C15D7BE74E14}"/>
              </a:ext>
            </a:extLst>
          </p:cNvPr>
          <p:cNvSpPr>
            <a:spLocks noGrp="1" noChangeArrowheads="1"/>
          </p:cNvSpPr>
          <p:nvPr>
            <p:ph type="title"/>
          </p:nvPr>
        </p:nvSpPr>
        <p:spPr/>
        <p:txBody>
          <a:bodyPr/>
          <a:lstStyle/>
          <a:p>
            <a:pPr algn="l" eaLnBrk="1" hangingPunct="1"/>
            <a:r>
              <a:rPr lang="zh-CN" altLang="en-US" sz="3200" b="1" dirty="0">
                <a:solidFill>
                  <a:srgbClr val="FF7C80"/>
                </a:solidFill>
                <a:latin typeface="+mn-lt"/>
              </a:rPr>
              <a:t>函数</a:t>
            </a:r>
          </a:p>
        </p:txBody>
      </p:sp>
      <p:sp>
        <p:nvSpPr>
          <p:cNvPr id="123907" name="Rectangle 9">
            <a:extLst>
              <a:ext uri="{FF2B5EF4-FFF2-40B4-BE49-F238E27FC236}">
                <a16:creationId xmlns:a16="http://schemas.microsoft.com/office/drawing/2014/main" id="{1B19790D-1AF3-4F45-B58D-B4B94E26FA81}"/>
              </a:ext>
            </a:extLst>
          </p:cNvPr>
          <p:cNvSpPr>
            <a:spLocks noChangeArrowheads="1"/>
          </p:cNvSpPr>
          <p:nvPr/>
        </p:nvSpPr>
        <p:spPr bwMode="auto">
          <a:xfrm>
            <a:off x="901959" y="1533592"/>
            <a:ext cx="7772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defRPr/>
            </a:pPr>
            <a:r>
              <a:rPr lang="zh-CN" altLang="en-US" sz="2400" b="1" dirty="0">
                <a:solidFill>
                  <a:srgbClr val="3333FF"/>
                </a:solidFill>
              </a:rPr>
              <a:t>主要特性：</a:t>
            </a:r>
          </a:p>
          <a:p>
            <a:pPr algn="just" eaLnBrk="1" hangingPunct="1">
              <a:spcBef>
                <a:spcPct val="50000"/>
              </a:spcBef>
              <a:defRPr/>
            </a:pPr>
            <a:r>
              <a:rPr lang="zh-CN" altLang="en-US" sz="2000" b="1" dirty="0"/>
              <a:t>函数定义中不能包含任何时序控制语句。</a:t>
            </a:r>
          </a:p>
          <a:p>
            <a:pPr algn="just" eaLnBrk="1" hangingPunct="1">
              <a:spcBef>
                <a:spcPct val="50000"/>
              </a:spcBef>
              <a:defRPr/>
            </a:pPr>
            <a:r>
              <a:rPr lang="zh-CN" altLang="en-US" sz="2000" b="1" dirty="0"/>
              <a:t>函数至少有一个输入，不能包含任何输出或双向端口。</a:t>
            </a:r>
          </a:p>
          <a:p>
            <a:pPr algn="just" eaLnBrk="1" hangingPunct="1">
              <a:spcBef>
                <a:spcPct val="50000"/>
              </a:spcBef>
              <a:defRPr/>
            </a:pPr>
            <a:r>
              <a:rPr lang="zh-CN" altLang="en-US" sz="2000" b="1" dirty="0"/>
              <a:t>函数只返回一个数据，其缺省为</a:t>
            </a:r>
            <a:r>
              <a:rPr lang="en-US" altLang="zh-CN" sz="2000" b="1" dirty="0" err="1"/>
              <a:t>reg</a:t>
            </a:r>
            <a:r>
              <a:rPr lang="zh-CN" altLang="en-US" sz="2000" b="1" dirty="0"/>
              <a:t>类型。</a:t>
            </a:r>
          </a:p>
          <a:p>
            <a:pPr algn="just" eaLnBrk="1" hangingPunct="1">
              <a:spcBef>
                <a:spcPct val="50000"/>
              </a:spcBef>
              <a:defRPr/>
            </a:pPr>
            <a:r>
              <a:rPr lang="zh-CN" altLang="en-US" sz="2000" b="1" dirty="0"/>
              <a:t>传送到函数的参数顺序和函数输入参数的说明顺序相同。</a:t>
            </a:r>
          </a:p>
          <a:p>
            <a:pPr algn="just" eaLnBrk="1" hangingPunct="1">
              <a:spcBef>
                <a:spcPct val="50000"/>
              </a:spcBef>
              <a:defRPr/>
            </a:pPr>
            <a:r>
              <a:rPr lang="zh-CN" altLang="en-US" sz="2000" b="1" dirty="0"/>
              <a:t>函数在模块（</a:t>
            </a:r>
            <a:r>
              <a:rPr lang="en-US" altLang="zh-CN" sz="2000" b="1" dirty="0"/>
              <a:t>module)</a:t>
            </a:r>
            <a:r>
              <a:rPr lang="zh-CN" altLang="en-US" sz="2000" b="1" dirty="0"/>
              <a:t>内部定义。</a:t>
            </a:r>
          </a:p>
          <a:p>
            <a:pPr algn="just" eaLnBrk="1" hangingPunct="1">
              <a:spcBef>
                <a:spcPct val="50000"/>
              </a:spcBef>
              <a:defRPr/>
            </a:pPr>
            <a:r>
              <a:rPr lang="zh-CN" altLang="en-US" sz="2000" b="1" dirty="0"/>
              <a:t>函数不能调用任务，但任务可以调用函数。</a:t>
            </a:r>
          </a:p>
          <a:p>
            <a:pPr algn="just" eaLnBrk="1" hangingPunct="1">
              <a:spcBef>
                <a:spcPct val="50000"/>
              </a:spcBef>
              <a:defRPr/>
            </a:pPr>
            <a:r>
              <a:rPr lang="zh-CN" altLang="en-US" sz="2000" b="1" dirty="0"/>
              <a:t>函数在</a:t>
            </a:r>
            <a:r>
              <a:rPr lang="en-US" altLang="zh-CN" sz="2000" b="1" dirty="0"/>
              <a:t>Verilog</a:t>
            </a:r>
            <a:r>
              <a:rPr lang="zh-CN" altLang="en-US" sz="2000" b="1" dirty="0"/>
              <a:t>中定义了一个新的范围（</a:t>
            </a:r>
            <a:r>
              <a:rPr lang="en-US" altLang="zh-CN" sz="2000" b="1" dirty="0"/>
              <a:t>scope)</a:t>
            </a:r>
            <a:r>
              <a:rPr lang="zh-CN" altLang="en-US" sz="2000" b="1" dirty="0"/>
              <a:t>。</a:t>
            </a:r>
          </a:p>
          <a:p>
            <a:pPr algn="just" eaLnBrk="1" hangingPunct="1">
              <a:spcBef>
                <a:spcPct val="50000"/>
              </a:spcBef>
              <a:defRPr/>
            </a:pPr>
            <a:r>
              <a:rPr lang="zh-CN" altLang="en-US" sz="2000" b="1" dirty="0"/>
              <a:t>虽然函数只返回单个值，但返回的值可以直接给信号连接赋值。这在需要有多个输出时非常有效。</a:t>
            </a:r>
          </a:p>
          <a:p>
            <a:pPr algn="just" eaLnBrk="1" hangingPunct="1">
              <a:spcBef>
                <a:spcPct val="50000"/>
              </a:spcBef>
              <a:buFontTx/>
              <a:buNone/>
              <a:defRPr/>
            </a:pPr>
            <a:r>
              <a:rPr lang="zh-CN" altLang="en-US" sz="2000" b="1" dirty="0"/>
              <a:t>           </a:t>
            </a:r>
            <a:r>
              <a:rPr lang="en-US" altLang="zh-CN" sz="2000" b="1" dirty="0">
                <a:latin typeface="+mn-lt"/>
              </a:rPr>
              <a:t>{o1, o2, o3, o4} = f_ or_ and (a, b, c, d, e);</a:t>
            </a:r>
          </a:p>
        </p:txBody>
      </p:sp>
    </p:spTree>
    <p:extLst>
      <p:ext uri="{BB962C8B-B14F-4D97-AF65-F5344CB8AC3E}">
        <p14:creationId xmlns:p14="http://schemas.microsoft.com/office/powerpoint/2010/main" val="217478721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AFD26277-EE25-4674-A230-7DC59B4B8B0F}"/>
              </a:ext>
            </a:extLst>
          </p:cNvPr>
          <p:cNvSpPr>
            <a:spLocks noGrp="1" noChangeArrowheads="1"/>
          </p:cNvSpPr>
          <p:nvPr>
            <p:ph type="title"/>
          </p:nvPr>
        </p:nvSpPr>
        <p:spPr/>
        <p:txBody>
          <a:bodyPr/>
          <a:lstStyle/>
          <a:p>
            <a:pPr eaLnBrk="1" hangingPunct="1"/>
            <a:r>
              <a:rPr lang="zh-CN" altLang="en-US" sz="3200" b="1" dirty="0">
                <a:solidFill>
                  <a:srgbClr val="FF7C80"/>
                </a:solidFill>
                <a:latin typeface="+mn-lt"/>
              </a:rPr>
              <a:t>函数</a:t>
            </a:r>
          </a:p>
        </p:txBody>
      </p:sp>
      <p:sp>
        <p:nvSpPr>
          <p:cNvPr id="131075" name="Text Box 5">
            <a:extLst>
              <a:ext uri="{FF2B5EF4-FFF2-40B4-BE49-F238E27FC236}">
                <a16:creationId xmlns:a16="http://schemas.microsoft.com/office/drawing/2014/main" id="{DDF2E9A4-81D4-4E5D-8662-53DD18F38CCD}"/>
              </a:ext>
            </a:extLst>
          </p:cNvPr>
          <p:cNvSpPr txBox="1">
            <a:spLocks noChangeArrowheads="1"/>
          </p:cNvSpPr>
          <p:nvPr/>
        </p:nvSpPr>
        <p:spPr bwMode="auto">
          <a:xfrm>
            <a:off x="2612570" y="1073062"/>
            <a:ext cx="6402355"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en-US" altLang="zh-CN" sz="1800" b="1" dirty="0"/>
              <a:t>        </a:t>
            </a:r>
            <a:r>
              <a:rPr lang="zh-CN" altLang="en-US" sz="1800" b="1" dirty="0"/>
              <a:t>要返回一个向量值（多于一位），在函数定义时在函数名前说明范围。函数中需要多条语句时用</a:t>
            </a:r>
            <a:r>
              <a:rPr lang="en-US" altLang="zh-CN" sz="1800" b="1" dirty="0"/>
              <a:t>begin</a:t>
            </a:r>
            <a:r>
              <a:rPr lang="zh-CN" altLang="en-US" sz="1800" b="1" dirty="0"/>
              <a:t>和</a:t>
            </a:r>
            <a:r>
              <a:rPr lang="en-US" altLang="zh-CN" sz="1800" b="1" dirty="0"/>
              <a:t>end</a:t>
            </a:r>
            <a:r>
              <a:rPr lang="zh-CN" altLang="en-US" sz="1800" b="1" dirty="0"/>
              <a:t>。</a:t>
            </a:r>
          </a:p>
          <a:p>
            <a:pPr eaLnBrk="1" hangingPunct="1">
              <a:spcBef>
                <a:spcPct val="50000"/>
              </a:spcBef>
              <a:buFontTx/>
              <a:buNone/>
            </a:pPr>
            <a:r>
              <a:rPr lang="zh-CN" altLang="en-US" sz="1800" b="1" dirty="0"/>
              <a:t>        不管在函数内对函数名进行多少次赋值，值只返回一次。下例中，函数还在内部声明了一个整数。 </a:t>
            </a:r>
          </a:p>
        </p:txBody>
      </p:sp>
      <p:sp>
        <p:nvSpPr>
          <p:cNvPr id="131076" name="Rectangle 7">
            <a:extLst>
              <a:ext uri="{FF2B5EF4-FFF2-40B4-BE49-F238E27FC236}">
                <a16:creationId xmlns:a16="http://schemas.microsoft.com/office/drawing/2014/main" id="{A252EAE1-B20A-486A-B0AF-34099E987A62}"/>
              </a:ext>
            </a:extLst>
          </p:cNvPr>
          <p:cNvSpPr>
            <a:spLocks noChangeArrowheads="1"/>
          </p:cNvSpPr>
          <p:nvPr/>
        </p:nvSpPr>
        <p:spPr bwMode="auto">
          <a:xfrm>
            <a:off x="1852133" y="3810000"/>
            <a:ext cx="5486400" cy="2743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1077" name="Text Box 6">
            <a:extLst>
              <a:ext uri="{FF2B5EF4-FFF2-40B4-BE49-F238E27FC236}">
                <a16:creationId xmlns:a16="http://schemas.microsoft.com/office/drawing/2014/main" id="{6570C0D9-8382-49AC-9F7A-E730AF40253B}"/>
              </a:ext>
            </a:extLst>
          </p:cNvPr>
          <p:cNvSpPr txBox="1">
            <a:spLocks noChangeArrowheads="1"/>
          </p:cNvSpPr>
          <p:nvPr/>
        </p:nvSpPr>
        <p:spPr bwMode="auto">
          <a:xfrm>
            <a:off x="1852133" y="2362200"/>
            <a:ext cx="5486400" cy="45243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olidFill>
                  <a:schemeClr val="accent2"/>
                </a:solidFill>
                <a:latin typeface="Courier-Bold"/>
              </a:rPr>
              <a:t>module</a:t>
            </a:r>
            <a:r>
              <a:rPr lang="en-US" altLang="zh-CN" sz="1800" b="1">
                <a:latin typeface="Courier-Bold"/>
              </a:rPr>
              <a:t> foo;</a:t>
            </a:r>
          </a:p>
          <a:p>
            <a:pPr eaLnBrk="1" hangingPunct="1">
              <a:spcBef>
                <a:spcPct val="0"/>
              </a:spcBef>
              <a:buFontTx/>
              <a:buNone/>
            </a:pPr>
            <a:r>
              <a:rPr lang="en-US" altLang="zh-CN" sz="1800" b="1">
                <a:solidFill>
                  <a:schemeClr val="accent2"/>
                </a:solidFill>
                <a:latin typeface="Courier-Bold"/>
              </a:rPr>
              <a:t>input</a:t>
            </a:r>
            <a:r>
              <a:rPr lang="en-US" altLang="zh-CN" sz="1800" b="1">
                <a:latin typeface="Courier-Bold"/>
              </a:rPr>
              <a:t> [7: 0] loo;</a:t>
            </a:r>
          </a:p>
          <a:p>
            <a:pPr eaLnBrk="1" hangingPunct="1">
              <a:spcBef>
                <a:spcPct val="0"/>
              </a:spcBef>
              <a:buFontTx/>
              <a:buNone/>
            </a:pPr>
            <a:r>
              <a:rPr lang="en-US" altLang="zh-CN" sz="1800" b="1">
                <a:solidFill>
                  <a:schemeClr val="accent2"/>
                </a:solidFill>
                <a:latin typeface="Courier-Bold"/>
              </a:rPr>
              <a:t>output</a:t>
            </a:r>
            <a:r>
              <a:rPr lang="en-US" altLang="zh-CN" sz="1800" b="1">
                <a:latin typeface="Courier-Bold"/>
              </a:rPr>
              <a:t> [7: 0] goo;</a:t>
            </a:r>
          </a:p>
          <a:p>
            <a:pPr eaLnBrk="1" hangingPunct="1">
              <a:spcBef>
                <a:spcPct val="0"/>
              </a:spcBef>
              <a:buFontTx/>
              <a:buNone/>
            </a:pPr>
            <a:r>
              <a:rPr lang="en-US" altLang="zh-CN" sz="1800" b="1">
                <a:latin typeface="Courier-Bold"/>
              </a:rPr>
              <a:t>// </a:t>
            </a:r>
            <a:r>
              <a:rPr lang="zh-CN" altLang="en-US" sz="1800" b="1">
                <a:latin typeface="Courier-Bold"/>
              </a:rPr>
              <a:t>可以持续赋值中调用函数</a:t>
            </a:r>
          </a:p>
          <a:p>
            <a:pPr eaLnBrk="1" hangingPunct="1">
              <a:spcBef>
                <a:spcPct val="0"/>
              </a:spcBef>
              <a:buFontTx/>
              <a:buNone/>
            </a:pPr>
            <a:r>
              <a:rPr lang="en-US" altLang="zh-CN" sz="1800" b="1">
                <a:solidFill>
                  <a:schemeClr val="accent2"/>
                </a:solidFill>
                <a:latin typeface="Courier-Bold"/>
              </a:rPr>
              <a:t>wire</a:t>
            </a:r>
            <a:r>
              <a:rPr lang="en-US" altLang="zh-CN" sz="1800" b="1">
                <a:latin typeface="Courier-Bold"/>
              </a:rPr>
              <a:t> [7: 0] goo = </a:t>
            </a:r>
            <a:r>
              <a:rPr lang="en-US" altLang="zh-CN" sz="1800" b="1">
                <a:solidFill>
                  <a:srgbClr val="FF0000"/>
                </a:solidFill>
                <a:latin typeface="Courier-Bold"/>
              </a:rPr>
              <a:t>zero_count</a:t>
            </a:r>
            <a:r>
              <a:rPr lang="en-US" altLang="zh-CN" sz="1800" b="1">
                <a:latin typeface="Courier-Bold"/>
              </a:rPr>
              <a:t> ( loo );</a:t>
            </a:r>
          </a:p>
          <a:p>
            <a:pPr eaLnBrk="1" hangingPunct="1">
              <a:spcBef>
                <a:spcPct val="0"/>
              </a:spcBef>
              <a:buFontTx/>
              <a:buNone/>
            </a:pPr>
            <a:r>
              <a:rPr lang="en-US" altLang="zh-CN" sz="1800" b="1">
                <a:solidFill>
                  <a:srgbClr val="FFFF00"/>
                </a:solidFill>
                <a:latin typeface="Courier-Bold"/>
              </a:rPr>
              <a:t>  function</a:t>
            </a:r>
            <a:r>
              <a:rPr lang="en-US" altLang="zh-CN" sz="1800" b="1">
                <a:solidFill>
                  <a:schemeClr val="bg1"/>
                </a:solidFill>
                <a:latin typeface="Courier-Bold"/>
              </a:rPr>
              <a:t> </a:t>
            </a:r>
            <a:r>
              <a:rPr lang="en-US" altLang="zh-CN" sz="1800" b="1">
                <a:solidFill>
                  <a:srgbClr val="FF99FF"/>
                </a:solidFill>
                <a:latin typeface="Courier-Bold"/>
              </a:rPr>
              <a:t>[3: 0]</a:t>
            </a:r>
            <a:r>
              <a:rPr lang="en-US" altLang="zh-CN" sz="1800" b="1">
                <a:solidFill>
                  <a:schemeClr val="bg1"/>
                </a:solidFill>
                <a:latin typeface="Courier-Bold"/>
              </a:rPr>
              <a:t> </a:t>
            </a:r>
            <a:r>
              <a:rPr lang="en-US" altLang="zh-CN" sz="1800" b="1">
                <a:solidFill>
                  <a:srgbClr val="FF0000"/>
                </a:solidFill>
                <a:latin typeface="Courier-Bold"/>
              </a:rPr>
              <a:t>zero_count</a:t>
            </a:r>
            <a:r>
              <a:rPr lang="en-US" altLang="zh-CN" sz="1800" b="1">
                <a:solidFill>
                  <a:schemeClr val="bg1"/>
                </a:solidFill>
                <a:latin typeface="Courier-Bold"/>
              </a:rPr>
              <a:t>;</a:t>
            </a:r>
          </a:p>
          <a:p>
            <a:pPr eaLnBrk="1" hangingPunct="1">
              <a:spcBef>
                <a:spcPct val="0"/>
              </a:spcBef>
              <a:buFontTx/>
              <a:buNone/>
            </a:pPr>
            <a:r>
              <a:rPr lang="en-US" altLang="zh-CN" sz="1800" b="1">
                <a:solidFill>
                  <a:srgbClr val="FFFF00"/>
                </a:solidFill>
                <a:latin typeface="Courier-Bold"/>
              </a:rPr>
              <a:t>  input</a:t>
            </a:r>
            <a:r>
              <a:rPr lang="en-US" altLang="zh-CN" sz="1800" b="1">
                <a:solidFill>
                  <a:schemeClr val="bg1"/>
                </a:solidFill>
                <a:latin typeface="Courier-Bold"/>
              </a:rPr>
              <a:t> [7: 0] in_ bus;</a:t>
            </a:r>
          </a:p>
          <a:p>
            <a:pPr eaLnBrk="1" hangingPunct="1">
              <a:spcBef>
                <a:spcPct val="0"/>
              </a:spcBef>
              <a:buFontTx/>
              <a:buNone/>
            </a:pPr>
            <a:r>
              <a:rPr lang="en-US" altLang="zh-CN" sz="1800" b="1">
                <a:solidFill>
                  <a:srgbClr val="FFFF00"/>
                </a:solidFill>
                <a:latin typeface="Courier-Bold"/>
              </a:rPr>
              <a:t>  integer</a:t>
            </a:r>
            <a:r>
              <a:rPr lang="en-US" altLang="zh-CN" sz="1800" b="1">
                <a:solidFill>
                  <a:schemeClr val="bg1"/>
                </a:solidFill>
                <a:latin typeface="Courier-Bold"/>
              </a:rPr>
              <a:t> I;</a:t>
            </a:r>
          </a:p>
          <a:p>
            <a:pPr eaLnBrk="1" hangingPunct="1">
              <a:spcBef>
                <a:spcPct val="0"/>
              </a:spcBef>
              <a:buFontTx/>
              <a:buNone/>
            </a:pPr>
            <a:r>
              <a:rPr lang="en-US" altLang="zh-CN" sz="1800" b="1">
                <a:solidFill>
                  <a:schemeClr val="bg1"/>
                </a:solidFill>
                <a:latin typeface="Courier-Bold"/>
              </a:rPr>
              <a:t>  begin</a:t>
            </a:r>
          </a:p>
          <a:p>
            <a:pPr eaLnBrk="1" hangingPunct="1">
              <a:spcBef>
                <a:spcPct val="0"/>
              </a:spcBef>
              <a:buFontTx/>
              <a:buNone/>
            </a:pPr>
            <a:r>
              <a:rPr lang="en-US" altLang="zh-CN" sz="1800" b="1">
                <a:solidFill>
                  <a:schemeClr val="bg1"/>
                </a:solidFill>
                <a:latin typeface="Courier-Bold"/>
              </a:rPr>
              <a:t>    </a:t>
            </a:r>
            <a:r>
              <a:rPr lang="en-US" altLang="zh-CN" sz="1800" b="1">
                <a:solidFill>
                  <a:srgbClr val="FF0000"/>
                </a:solidFill>
                <a:latin typeface="Courier-Bold"/>
              </a:rPr>
              <a:t>zero_count</a:t>
            </a:r>
            <a:r>
              <a:rPr lang="en-US" altLang="zh-CN" sz="1800" b="1">
                <a:solidFill>
                  <a:schemeClr val="bg1"/>
                </a:solidFill>
                <a:latin typeface="Courier-Bold"/>
              </a:rPr>
              <a:t> = 0;</a:t>
            </a:r>
          </a:p>
          <a:p>
            <a:pPr eaLnBrk="1" hangingPunct="1">
              <a:spcBef>
                <a:spcPct val="0"/>
              </a:spcBef>
              <a:buFontTx/>
              <a:buNone/>
            </a:pPr>
            <a:r>
              <a:rPr lang="en-US" altLang="zh-CN" sz="1800" b="1">
                <a:solidFill>
                  <a:schemeClr val="bg1"/>
                </a:solidFill>
                <a:latin typeface="Courier-Bold"/>
              </a:rPr>
              <a:t>    for (I = 0; I &lt; 8; I = I + 1)</a:t>
            </a:r>
          </a:p>
          <a:p>
            <a:pPr eaLnBrk="1" hangingPunct="1">
              <a:spcBef>
                <a:spcPct val="0"/>
              </a:spcBef>
              <a:buFontTx/>
              <a:buNone/>
            </a:pPr>
            <a:r>
              <a:rPr lang="en-US" altLang="zh-CN" sz="1800" b="1">
                <a:solidFill>
                  <a:schemeClr val="bg1"/>
                </a:solidFill>
                <a:latin typeface="Courier-Bold"/>
              </a:rPr>
              <a:t>    if (! in_bus[ I ])</a:t>
            </a:r>
          </a:p>
          <a:p>
            <a:pPr eaLnBrk="1" hangingPunct="1">
              <a:spcBef>
                <a:spcPct val="0"/>
              </a:spcBef>
              <a:buFontTx/>
              <a:buNone/>
            </a:pPr>
            <a:r>
              <a:rPr lang="en-US" altLang="zh-CN" sz="1800" b="1">
                <a:solidFill>
                  <a:schemeClr val="bg1"/>
                </a:solidFill>
                <a:latin typeface="Courier-Bold"/>
              </a:rPr>
              <a:t>    </a:t>
            </a:r>
            <a:r>
              <a:rPr lang="en-US" altLang="zh-CN" sz="1800" b="1">
                <a:solidFill>
                  <a:srgbClr val="FF0000"/>
                </a:solidFill>
                <a:latin typeface="Courier-Bold"/>
              </a:rPr>
              <a:t>zero_count</a:t>
            </a:r>
            <a:r>
              <a:rPr lang="en-US" altLang="zh-CN" sz="1800" b="1">
                <a:solidFill>
                  <a:schemeClr val="bg1"/>
                </a:solidFill>
                <a:latin typeface="Courier-Bold"/>
              </a:rPr>
              <a:t> = zero_count + 1;</a:t>
            </a:r>
          </a:p>
          <a:p>
            <a:pPr eaLnBrk="1" hangingPunct="1">
              <a:spcBef>
                <a:spcPct val="0"/>
              </a:spcBef>
              <a:buFontTx/>
              <a:buNone/>
            </a:pPr>
            <a:r>
              <a:rPr lang="en-US" altLang="zh-CN" sz="1800" b="1">
                <a:solidFill>
                  <a:schemeClr val="bg1"/>
                </a:solidFill>
                <a:latin typeface="Courier-Bold"/>
              </a:rPr>
              <a:t>  end</a:t>
            </a:r>
          </a:p>
          <a:p>
            <a:pPr eaLnBrk="1" hangingPunct="1">
              <a:spcBef>
                <a:spcPct val="0"/>
              </a:spcBef>
              <a:buFontTx/>
              <a:buNone/>
            </a:pPr>
            <a:r>
              <a:rPr lang="en-US" altLang="zh-CN" sz="1800" b="1">
                <a:solidFill>
                  <a:srgbClr val="FFFF00"/>
                </a:solidFill>
                <a:latin typeface="Courier-Bold"/>
              </a:rPr>
              <a:t>  endfunction</a:t>
            </a:r>
          </a:p>
          <a:p>
            <a:pPr eaLnBrk="1" hangingPunct="1">
              <a:spcBef>
                <a:spcPct val="0"/>
              </a:spcBef>
              <a:buFontTx/>
              <a:buNone/>
            </a:pPr>
            <a:r>
              <a:rPr lang="en-US" altLang="zh-CN" sz="1800" b="1">
                <a:solidFill>
                  <a:schemeClr val="accent2"/>
                </a:solidFill>
                <a:latin typeface="Courier-Bold"/>
              </a:rPr>
              <a:t>endmodule</a:t>
            </a:r>
          </a:p>
        </p:txBody>
      </p:sp>
    </p:spTree>
    <p:extLst>
      <p:ext uri="{BB962C8B-B14F-4D97-AF65-F5344CB8AC3E}">
        <p14:creationId xmlns:p14="http://schemas.microsoft.com/office/powerpoint/2010/main" val="357831997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8970DD16-97D0-49D3-84E9-62BF34870BBB}"/>
              </a:ext>
            </a:extLst>
          </p:cNvPr>
          <p:cNvSpPr>
            <a:spLocks noGrp="1" noChangeArrowheads="1"/>
          </p:cNvSpPr>
          <p:nvPr>
            <p:ph type="title"/>
          </p:nvPr>
        </p:nvSpPr>
        <p:spPr/>
        <p:txBody>
          <a:bodyPr/>
          <a:lstStyle/>
          <a:p>
            <a:pPr eaLnBrk="1" hangingPunct="1"/>
            <a:r>
              <a:rPr lang="zh-CN" altLang="en-US" sz="3200" b="1" dirty="0">
                <a:solidFill>
                  <a:srgbClr val="FF7C80"/>
                </a:solidFill>
                <a:latin typeface="+mn-lt"/>
              </a:rPr>
              <a:t>函数</a:t>
            </a:r>
          </a:p>
        </p:txBody>
      </p:sp>
      <p:sp>
        <p:nvSpPr>
          <p:cNvPr id="132099" name="Text Box 4">
            <a:extLst>
              <a:ext uri="{FF2B5EF4-FFF2-40B4-BE49-F238E27FC236}">
                <a16:creationId xmlns:a16="http://schemas.microsoft.com/office/drawing/2014/main" id="{14D93EAA-D7C8-4A89-A081-73F175D6E10D}"/>
              </a:ext>
            </a:extLst>
          </p:cNvPr>
          <p:cNvSpPr txBox="1">
            <a:spLocks noChangeArrowheads="1"/>
          </p:cNvSpPr>
          <p:nvPr/>
        </p:nvSpPr>
        <p:spPr bwMode="auto">
          <a:xfrm>
            <a:off x="2034074" y="1203325"/>
            <a:ext cx="7109926"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FontTx/>
              <a:buNone/>
            </a:pPr>
            <a:r>
              <a:rPr lang="zh-CN" altLang="en-US" sz="2000" b="1" dirty="0"/>
              <a:t>函数返回值可以声明为其它</a:t>
            </a:r>
            <a:r>
              <a:rPr lang="en-US" altLang="zh-CN" sz="2000" b="1" dirty="0"/>
              <a:t>register</a:t>
            </a:r>
            <a:r>
              <a:rPr lang="zh-CN" altLang="en-US" sz="2000" b="1" dirty="0"/>
              <a:t>类型：</a:t>
            </a:r>
            <a:r>
              <a:rPr lang="en-US" altLang="zh-CN" sz="2000" b="1" dirty="0"/>
              <a:t>integer, real, </a:t>
            </a:r>
            <a:r>
              <a:rPr lang="zh-CN" altLang="en-US" sz="2000" b="1" dirty="0"/>
              <a:t>或</a:t>
            </a:r>
            <a:r>
              <a:rPr lang="en-US" altLang="zh-CN" sz="2000" b="1" dirty="0"/>
              <a:t>time</a:t>
            </a:r>
            <a:r>
              <a:rPr lang="zh-CN" altLang="en-US" sz="2000" b="1" dirty="0"/>
              <a:t>。</a:t>
            </a:r>
          </a:p>
          <a:p>
            <a:pPr eaLnBrk="1" hangingPunct="1">
              <a:spcBef>
                <a:spcPts val="600"/>
              </a:spcBef>
              <a:buFontTx/>
              <a:buNone/>
            </a:pPr>
            <a:r>
              <a:rPr lang="zh-CN" altLang="en-US" sz="2000" b="1" dirty="0"/>
              <a:t>在任何表达式中都可调用函数</a:t>
            </a:r>
          </a:p>
        </p:txBody>
      </p:sp>
      <p:sp>
        <p:nvSpPr>
          <p:cNvPr id="132101" name="Rectangle 6">
            <a:extLst>
              <a:ext uri="{FF2B5EF4-FFF2-40B4-BE49-F238E27FC236}">
                <a16:creationId xmlns:a16="http://schemas.microsoft.com/office/drawing/2014/main" id="{8A0D62AE-CCA0-49CF-A58C-B15871098D65}"/>
              </a:ext>
            </a:extLst>
          </p:cNvPr>
          <p:cNvSpPr>
            <a:spLocks noChangeArrowheads="1"/>
          </p:cNvSpPr>
          <p:nvPr/>
        </p:nvSpPr>
        <p:spPr bwMode="auto">
          <a:xfrm>
            <a:off x="878839" y="3429672"/>
            <a:ext cx="7156816" cy="1058352"/>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a:solidFill>
                <a:schemeClr val="bg1"/>
              </a:solidFill>
            </a:endParaRPr>
          </a:p>
        </p:txBody>
      </p:sp>
      <p:sp>
        <p:nvSpPr>
          <p:cNvPr id="132102" name="Text Box 5">
            <a:extLst>
              <a:ext uri="{FF2B5EF4-FFF2-40B4-BE49-F238E27FC236}">
                <a16:creationId xmlns:a16="http://schemas.microsoft.com/office/drawing/2014/main" id="{30C10CF5-9FAF-4CE6-BAB7-CA6E1674669A}"/>
              </a:ext>
            </a:extLst>
          </p:cNvPr>
          <p:cNvSpPr txBox="1">
            <a:spLocks noChangeArrowheads="1"/>
          </p:cNvSpPr>
          <p:nvPr/>
        </p:nvSpPr>
        <p:spPr bwMode="auto">
          <a:xfrm>
            <a:off x="878838" y="2286672"/>
            <a:ext cx="7156816" cy="39703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ts val="0"/>
              </a:spcBef>
              <a:buFontTx/>
              <a:buNone/>
            </a:pPr>
            <a:r>
              <a:rPr lang="en-US" altLang="zh-CN" sz="1800" b="1" dirty="0">
                <a:solidFill>
                  <a:schemeClr val="accent2"/>
                </a:solidFill>
                <a:latin typeface="Courier-Bold"/>
              </a:rPr>
              <a:t>module</a:t>
            </a:r>
            <a:r>
              <a:rPr lang="en-US" altLang="zh-CN" sz="1800" b="1" dirty="0">
                <a:latin typeface="Courier-Bold"/>
              </a:rPr>
              <a:t> </a:t>
            </a:r>
            <a:r>
              <a:rPr lang="en-US" altLang="zh-CN" sz="1800" b="1" dirty="0" err="1">
                <a:latin typeface="Courier-Bold"/>
              </a:rPr>
              <a:t>checksub</a:t>
            </a:r>
            <a:r>
              <a:rPr lang="en-US" altLang="zh-CN" sz="1800" b="1" dirty="0">
                <a:latin typeface="Courier-Bold"/>
              </a:rPr>
              <a:t> (neg, a, b);</a:t>
            </a:r>
          </a:p>
          <a:p>
            <a:pPr eaLnBrk="1" hangingPunct="1">
              <a:spcBef>
                <a:spcPts val="0"/>
              </a:spcBef>
              <a:buFontTx/>
              <a:buNone/>
            </a:pPr>
            <a:r>
              <a:rPr lang="en-US" altLang="zh-CN" sz="1800" b="1" dirty="0">
                <a:latin typeface="Courier-Bold"/>
              </a:rPr>
              <a:t>        </a:t>
            </a:r>
            <a:r>
              <a:rPr lang="en-US" altLang="zh-CN" sz="1800" b="1" dirty="0">
                <a:solidFill>
                  <a:schemeClr val="accent2"/>
                </a:solidFill>
                <a:latin typeface="Courier-Bold"/>
              </a:rPr>
              <a:t>output</a:t>
            </a:r>
            <a:r>
              <a:rPr lang="en-US" altLang="zh-CN" sz="1800" b="1" dirty="0">
                <a:latin typeface="Courier-Bold"/>
              </a:rPr>
              <a:t> neg;</a:t>
            </a:r>
          </a:p>
          <a:p>
            <a:pPr eaLnBrk="1" hangingPunct="1">
              <a:spcBef>
                <a:spcPts val="0"/>
              </a:spcBef>
              <a:buFontTx/>
              <a:buNone/>
            </a:pPr>
            <a:r>
              <a:rPr lang="en-US" altLang="zh-CN" sz="1800" b="1" dirty="0">
                <a:latin typeface="Courier-Bold"/>
              </a:rPr>
              <a:t>        </a:t>
            </a:r>
            <a:r>
              <a:rPr lang="en-US" altLang="zh-CN" sz="1800" b="1" dirty="0">
                <a:solidFill>
                  <a:schemeClr val="accent2"/>
                </a:solidFill>
                <a:latin typeface="Courier-Bold"/>
              </a:rPr>
              <a:t>reg</a:t>
            </a:r>
            <a:r>
              <a:rPr lang="en-US" altLang="zh-CN" sz="1800" b="1" dirty="0">
                <a:latin typeface="Courier-Bold"/>
              </a:rPr>
              <a:t> neg;</a:t>
            </a:r>
          </a:p>
          <a:p>
            <a:pPr eaLnBrk="1" hangingPunct="1">
              <a:spcBef>
                <a:spcPts val="0"/>
              </a:spcBef>
              <a:buFontTx/>
              <a:buNone/>
            </a:pPr>
            <a:r>
              <a:rPr lang="en-US" altLang="zh-CN" sz="1800" b="1" dirty="0">
                <a:latin typeface="Courier-Bold"/>
              </a:rPr>
              <a:t>        </a:t>
            </a:r>
            <a:r>
              <a:rPr lang="en-US" altLang="zh-CN" sz="1800" b="1" dirty="0">
                <a:solidFill>
                  <a:schemeClr val="accent2"/>
                </a:solidFill>
                <a:latin typeface="Courier-Bold"/>
              </a:rPr>
              <a:t>input</a:t>
            </a:r>
            <a:r>
              <a:rPr lang="en-US" altLang="zh-CN" sz="1800" b="1" dirty="0">
                <a:latin typeface="Courier-Bold"/>
              </a:rPr>
              <a:t> a, b;</a:t>
            </a:r>
          </a:p>
          <a:p>
            <a:pPr eaLnBrk="1" hangingPunct="1">
              <a:spcBef>
                <a:spcPts val="0"/>
              </a:spcBef>
              <a:buFontTx/>
              <a:buNone/>
            </a:pPr>
            <a:r>
              <a:rPr lang="en-US" altLang="zh-CN" sz="1800" b="1" dirty="0">
                <a:latin typeface="Courier-Bold"/>
              </a:rPr>
              <a:t>        </a:t>
            </a:r>
            <a:r>
              <a:rPr lang="en-US" altLang="zh-CN" sz="1800" b="1" dirty="0">
                <a:solidFill>
                  <a:srgbClr val="FFFF00"/>
                </a:solidFill>
                <a:latin typeface="Courier-Bold"/>
              </a:rPr>
              <a:t>function</a:t>
            </a:r>
            <a:r>
              <a:rPr lang="en-US" altLang="zh-CN" sz="1800" b="1" dirty="0">
                <a:solidFill>
                  <a:schemeClr val="bg1"/>
                </a:solidFill>
                <a:latin typeface="Courier-Bold"/>
              </a:rPr>
              <a:t>  </a:t>
            </a:r>
            <a:r>
              <a:rPr lang="en-US" altLang="zh-CN" sz="1800" b="1" dirty="0">
                <a:solidFill>
                  <a:srgbClr val="FF99FF"/>
                </a:solidFill>
                <a:latin typeface="Courier-Bold"/>
              </a:rPr>
              <a:t>integer</a:t>
            </a:r>
            <a:r>
              <a:rPr lang="en-US" altLang="zh-CN" sz="1800" b="1" dirty="0">
                <a:solidFill>
                  <a:schemeClr val="bg1"/>
                </a:solidFill>
                <a:latin typeface="Courier-Bold"/>
              </a:rPr>
              <a:t>  </a:t>
            </a:r>
            <a:r>
              <a:rPr lang="en-US" altLang="zh-CN" sz="1800" b="1" dirty="0" err="1">
                <a:solidFill>
                  <a:srgbClr val="FF0000"/>
                </a:solidFill>
                <a:latin typeface="Courier-Bold"/>
              </a:rPr>
              <a:t>subtr</a:t>
            </a:r>
            <a:r>
              <a:rPr lang="en-US" altLang="zh-CN" sz="1800" b="1" dirty="0">
                <a:solidFill>
                  <a:schemeClr val="bg1"/>
                </a:solidFill>
                <a:latin typeface="Courier-Bold"/>
              </a:rPr>
              <a:t>;</a:t>
            </a:r>
          </a:p>
          <a:p>
            <a:pPr eaLnBrk="1" hangingPunct="1">
              <a:spcBef>
                <a:spcPts val="0"/>
              </a:spcBef>
              <a:buFontTx/>
              <a:buNone/>
            </a:pPr>
            <a:r>
              <a:rPr lang="en-US" altLang="zh-CN" sz="1800" b="1" dirty="0">
                <a:solidFill>
                  <a:schemeClr val="bg1"/>
                </a:solidFill>
                <a:latin typeface="Courier-Bold"/>
              </a:rPr>
              <a:t>                </a:t>
            </a:r>
            <a:r>
              <a:rPr lang="en-US" altLang="zh-CN" sz="1800" b="1" dirty="0">
                <a:solidFill>
                  <a:srgbClr val="FFFF00"/>
                </a:solidFill>
                <a:latin typeface="Courier-Bold"/>
              </a:rPr>
              <a:t>input</a:t>
            </a:r>
            <a:r>
              <a:rPr lang="en-US" altLang="zh-CN" sz="1800" b="1" dirty="0">
                <a:solidFill>
                  <a:schemeClr val="bg1"/>
                </a:solidFill>
                <a:latin typeface="Courier-Bold"/>
              </a:rPr>
              <a:t> [7: 0] </a:t>
            </a:r>
            <a:r>
              <a:rPr lang="en-US" altLang="zh-CN" sz="1800" b="1" dirty="0" err="1">
                <a:solidFill>
                  <a:schemeClr val="bg1"/>
                </a:solidFill>
                <a:latin typeface="Courier-Bold"/>
              </a:rPr>
              <a:t>in_a</a:t>
            </a:r>
            <a:r>
              <a:rPr lang="en-US" altLang="zh-CN" sz="1800" b="1" dirty="0">
                <a:solidFill>
                  <a:schemeClr val="bg1"/>
                </a:solidFill>
                <a:latin typeface="Courier-Bold"/>
              </a:rPr>
              <a:t>, </a:t>
            </a:r>
            <a:r>
              <a:rPr lang="en-US" altLang="zh-CN" sz="1800" b="1" dirty="0" err="1">
                <a:solidFill>
                  <a:schemeClr val="bg1"/>
                </a:solidFill>
                <a:latin typeface="Courier-Bold"/>
              </a:rPr>
              <a:t>in_b</a:t>
            </a:r>
            <a:r>
              <a:rPr lang="en-US" altLang="zh-CN" sz="1800" b="1" dirty="0">
                <a:solidFill>
                  <a:schemeClr val="bg1"/>
                </a:solidFill>
                <a:latin typeface="Courier-Bold"/>
              </a:rPr>
              <a:t>;</a:t>
            </a:r>
          </a:p>
          <a:p>
            <a:pPr eaLnBrk="1" hangingPunct="1">
              <a:spcBef>
                <a:spcPts val="0"/>
              </a:spcBef>
              <a:buFontTx/>
              <a:buNone/>
            </a:pPr>
            <a:r>
              <a:rPr lang="en-US" altLang="zh-CN" sz="1800" b="1" dirty="0">
                <a:solidFill>
                  <a:schemeClr val="bg1"/>
                </a:solidFill>
                <a:latin typeface="Courier-Bold"/>
              </a:rPr>
              <a:t>                </a:t>
            </a:r>
            <a:r>
              <a:rPr lang="en-US" altLang="zh-CN" sz="1800" b="1" dirty="0" err="1">
                <a:solidFill>
                  <a:srgbClr val="FF0000"/>
                </a:solidFill>
                <a:latin typeface="Courier-Bold"/>
              </a:rPr>
              <a:t>subtr</a:t>
            </a:r>
            <a:r>
              <a:rPr lang="en-US" altLang="zh-CN" sz="1800" b="1" dirty="0">
                <a:solidFill>
                  <a:schemeClr val="bg1"/>
                </a:solidFill>
                <a:latin typeface="Courier-Bold"/>
              </a:rPr>
              <a:t> = </a:t>
            </a:r>
            <a:r>
              <a:rPr lang="en-US" altLang="zh-CN" sz="1800" b="1" dirty="0" err="1">
                <a:solidFill>
                  <a:schemeClr val="bg1"/>
                </a:solidFill>
                <a:latin typeface="Courier-Bold"/>
              </a:rPr>
              <a:t>in_a</a:t>
            </a:r>
            <a:r>
              <a:rPr lang="en-US" altLang="zh-CN" sz="1800" b="1" dirty="0">
                <a:solidFill>
                  <a:schemeClr val="bg1"/>
                </a:solidFill>
                <a:latin typeface="Courier-Bold"/>
              </a:rPr>
              <a:t> - </a:t>
            </a:r>
            <a:r>
              <a:rPr lang="en-US" altLang="zh-CN" sz="1800" b="1" dirty="0" err="1">
                <a:solidFill>
                  <a:schemeClr val="bg1"/>
                </a:solidFill>
                <a:latin typeface="Courier-Bold"/>
              </a:rPr>
              <a:t>in_b</a:t>
            </a:r>
            <a:r>
              <a:rPr lang="en-US" altLang="zh-CN" sz="1800" b="1" dirty="0">
                <a:solidFill>
                  <a:schemeClr val="bg1"/>
                </a:solidFill>
                <a:latin typeface="Courier-Bold"/>
              </a:rPr>
              <a:t>; // </a:t>
            </a:r>
            <a:r>
              <a:rPr lang="zh-CN" altLang="en-US" sz="1800" b="1" dirty="0">
                <a:solidFill>
                  <a:schemeClr val="bg1"/>
                </a:solidFill>
                <a:latin typeface="Courier-Bold"/>
              </a:rPr>
              <a:t>结果可能为负</a:t>
            </a:r>
          </a:p>
          <a:p>
            <a:pPr eaLnBrk="1" hangingPunct="1">
              <a:spcBef>
                <a:spcPts val="0"/>
              </a:spcBef>
              <a:buFontTx/>
              <a:buNone/>
            </a:pPr>
            <a:r>
              <a:rPr lang="zh-CN" altLang="en-US" sz="1800" b="1" dirty="0">
                <a:solidFill>
                  <a:schemeClr val="bg1"/>
                </a:solidFill>
                <a:latin typeface="Courier-Bold"/>
              </a:rPr>
              <a:t>        </a:t>
            </a:r>
            <a:r>
              <a:rPr lang="en-US" altLang="zh-CN" sz="1800" b="1" dirty="0" err="1">
                <a:solidFill>
                  <a:srgbClr val="FFFF00"/>
                </a:solidFill>
                <a:latin typeface="Courier-Bold"/>
              </a:rPr>
              <a:t>endfunction</a:t>
            </a:r>
            <a:endParaRPr lang="en-US" altLang="zh-CN" sz="1800" b="1" dirty="0">
              <a:solidFill>
                <a:srgbClr val="FFFF00"/>
              </a:solidFill>
              <a:latin typeface="Courier-Bold"/>
            </a:endParaRPr>
          </a:p>
          <a:p>
            <a:pPr eaLnBrk="1" hangingPunct="1">
              <a:spcBef>
                <a:spcPts val="0"/>
              </a:spcBef>
              <a:buFontTx/>
              <a:buNone/>
            </a:pPr>
            <a:r>
              <a:rPr lang="en-US" altLang="zh-CN" sz="1800" b="1" dirty="0">
                <a:latin typeface="Courier-Bold"/>
              </a:rPr>
              <a:t>        </a:t>
            </a:r>
            <a:r>
              <a:rPr lang="en-US" altLang="zh-CN" sz="1800" b="1" dirty="0">
                <a:solidFill>
                  <a:schemeClr val="accent2"/>
                </a:solidFill>
                <a:latin typeface="Courier-Bold"/>
              </a:rPr>
              <a:t>always</a:t>
            </a:r>
            <a:r>
              <a:rPr lang="en-US" altLang="zh-CN" sz="1800" b="1" dirty="0">
                <a:latin typeface="Courier-Bold"/>
              </a:rPr>
              <a:t> </a:t>
            </a:r>
            <a:r>
              <a:rPr lang="en-US" altLang="zh-CN" sz="1800" b="1" dirty="0">
                <a:solidFill>
                  <a:schemeClr val="accent2"/>
                </a:solidFill>
                <a:latin typeface="Courier-Bold"/>
              </a:rPr>
              <a:t>@</a:t>
            </a:r>
            <a:r>
              <a:rPr lang="en-US" altLang="zh-CN" sz="1800" b="1" dirty="0">
                <a:latin typeface="Courier-Bold"/>
              </a:rPr>
              <a:t> (a </a:t>
            </a:r>
            <a:r>
              <a:rPr lang="en-US" altLang="zh-CN" sz="1800" b="1" dirty="0">
                <a:solidFill>
                  <a:schemeClr val="accent2"/>
                </a:solidFill>
                <a:latin typeface="Courier-Bold"/>
              </a:rPr>
              <a:t>or</a:t>
            </a:r>
            <a:r>
              <a:rPr lang="en-US" altLang="zh-CN" sz="1800" b="1" dirty="0">
                <a:latin typeface="Courier-Bold"/>
              </a:rPr>
              <a:t> b)</a:t>
            </a:r>
          </a:p>
          <a:p>
            <a:pPr eaLnBrk="1" hangingPunct="1">
              <a:spcBef>
                <a:spcPts val="0"/>
              </a:spcBef>
              <a:buFontTx/>
              <a:buNone/>
            </a:pPr>
            <a:r>
              <a:rPr lang="en-US" altLang="zh-CN" sz="1800" b="1" dirty="0">
                <a:latin typeface="Courier-Bold"/>
              </a:rPr>
              <a:t>                </a:t>
            </a:r>
            <a:r>
              <a:rPr lang="en-US" altLang="zh-CN" sz="1800" b="1" dirty="0">
                <a:solidFill>
                  <a:schemeClr val="accent2"/>
                </a:solidFill>
                <a:latin typeface="Courier-Bold"/>
              </a:rPr>
              <a:t>if</a:t>
            </a:r>
            <a:r>
              <a:rPr lang="en-US" altLang="zh-CN" sz="1800" b="1" dirty="0">
                <a:latin typeface="Courier-Bold"/>
              </a:rPr>
              <a:t> (</a:t>
            </a:r>
            <a:r>
              <a:rPr lang="en-US" altLang="zh-CN" sz="1800" b="1" dirty="0" err="1">
                <a:solidFill>
                  <a:srgbClr val="FF0000"/>
                </a:solidFill>
                <a:latin typeface="Courier-Bold"/>
              </a:rPr>
              <a:t>subtr</a:t>
            </a:r>
            <a:r>
              <a:rPr lang="en-US" altLang="zh-CN" sz="1800" b="1" dirty="0">
                <a:latin typeface="Courier-Bold"/>
              </a:rPr>
              <a:t>( a, b) &lt; 0)</a:t>
            </a:r>
          </a:p>
          <a:p>
            <a:pPr eaLnBrk="1" hangingPunct="1">
              <a:spcBef>
                <a:spcPts val="0"/>
              </a:spcBef>
              <a:buFontTx/>
              <a:buNone/>
            </a:pPr>
            <a:r>
              <a:rPr lang="en-US" altLang="zh-CN" sz="1800" b="1" dirty="0">
                <a:latin typeface="Courier-Bold"/>
              </a:rPr>
              <a:t>                    neg = 1;</a:t>
            </a:r>
          </a:p>
          <a:p>
            <a:pPr eaLnBrk="1" hangingPunct="1">
              <a:spcBef>
                <a:spcPts val="0"/>
              </a:spcBef>
              <a:buFontTx/>
              <a:buNone/>
            </a:pPr>
            <a:r>
              <a:rPr lang="en-US" altLang="zh-CN" sz="1800" b="1" dirty="0">
                <a:latin typeface="Courier-Bold"/>
              </a:rPr>
              <a:t>                </a:t>
            </a:r>
            <a:r>
              <a:rPr lang="en-US" altLang="zh-CN" sz="1800" b="1" dirty="0">
                <a:solidFill>
                  <a:schemeClr val="accent2"/>
                </a:solidFill>
                <a:latin typeface="Courier-Bold"/>
              </a:rPr>
              <a:t>else</a:t>
            </a:r>
          </a:p>
          <a:p>
            <a:pPr eaLnBrk="1" hangingPunct="1">
              <a:spcBef>
                <a:spcPts val="0"/>
              </a:spcBef>
              <a:buFontTx/>
              <a:buNone/>
            </a:pPr>
            <a:r>
              <a:rPr lang="en-US" altLang="zh-CN" sz="1800" b="1" dirty="0">
                <a:latin typeface="Courier-Bold"/>
              </a:rPr>
              <a:t>                    neg = 0;</a:t>
            </a:r>
          </a:p>
          <a:p>
            <a:pPr eaLnBrk="1" hangingPunct="1">
              <a:spcBef>
                <a:spcPts val="0"/>
              </a:spcBef>
              <a:buFontTx/>
              <a:buNone/>
            </a:pPr>
            <a:r>
              <a:rPr lang="en-US" altLang="zh-CN" sz="1800" b="1" dirty="0" err="1">
                <a:solidFill>
                  <a:schemeClr val="accent2"/>
                </a:solidFill>
                <a:latin typeface="Courier-Bold"/>
              </a:rPr>
              <a:t>endmodule</a:t>
            </a:r>
            <a:endParaRPr lang="en-US" altLang="zh-CN" sz="1800" b="1" dirty="0">
              <a:solidFill>
                <a:schemeClr val="accent2"/>
              </a:solidFill>
              <a:latin typeface="Courier-Bold"/>
            </a:endParaRPr>
          </a:p>
        </p:txBody>
      </p:sp>
    </p:spTree>
    <p:extLst>
      <p:ext uri="{BB962C8B-B14F-4D97-AF65-F5344CB8AC3E}">
        <p14:creationId xmlns:p14="http://schemas.microsoft.com/office/powerpoint/2010/main" val="54120531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CD3C17DE-E683-4FCF-BCC3-A0ABBC649743}"/>
              </a:ext>
            </a:extLst>
          </p:cNvPr>
          <p:cNvSpPr>
            <a:spLocks noGrp="1" noChangeArrowheads="1"/>
          </p:cNvSpPr>
          <p:nvPr>
            <p:ph type="title"/>
          </p:nvPr>
        </p:nvSpPr>
        <p:spPr/>
        <p:txBody>
          <a:bodyPr/>
          <a:lstStyle/>
          <a:p>
            <a:pPr eaLnBrk="1" hangingPunct="1"/>
            <a:r>
              <a:rPr lang="zh-CN" altLang="en-US" sz="3200" b="1" dirty="0">
                <a:solidFill>
                  <a:srgbClr val="FF7C80"/>
                </a:solidFill>
                <a:latin typeface="+mn-lt"/>
              </a:rPr>
              <a:t>函数</a:t>
            </a:r>
          </a:p>
        </p:txBody>
      </p:sp>
      <p:sp>
        <p:nvSpPr>
          <p:cNvPr id="133123" name="Text Box 3">
            <a:extLst>
              <a:ext uri="{FF2B5EF4-FFF2-40B4-BE49-F238E27FC236}">
                <a16:creationId xmlns:a16="http://schemas.microsoft.com/office/drawing/2014/main" id="{7C60DF59-2B6F-4D48-A8A9-C759B54365EB}"/>
              </a:ext>
            </a:extLst>
          </p:cNvPr>
          <p:cNvSpPr txBox="1">
            <a:spLocks noChangeArrowheads="1"/>
          </p:cNvSpPr>
          <p:nvPr/>
        </p:nvSpPr>
        <p:spPr bwMode="auto">
          <a:xfrm>
            <a:off x="1595534" y="1381192"/>
            <a:ext cx="62219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dirty="0"/>
              <a:t>函数中可以对返回值的个别位进行赋值。</a:t>
            </a:r>
          </a:p>
          <a:p>
            <a:pPr eaLnBrk="1" hangingPunct="1">
              <a:spcBef>
                <a:spcPct val="50000"/>
              </a:spcBef>
              <a:buFontTx/>
              <a:buNone/>
            </a:pPr>
            <a:r>
              <a:rPr lang="zh-CN" altLang="en-US" sz="2000" b="1" dirty="0"/>
              <a:t>函数值的位数、函数端口甚至函数功能都可以参数化。</a:t>
            </a:r>
          </a:p>
        </p:txBody>
      </p:sp>
      <p:sp>
        <p:nvSpPr>
          <p:cNvPr id="133124" name="Rectangle 5">
            <a:extLst>
              <a:ext uri="{FF2B5EF4-FFF2-40B4-BE49-F238E27FC236}">
                <a16:creationId xmlns:a16="http://schemas.microsoft.com/office/drawing/2014/main" id="{28973644-1F5D-4ED3-8D4C-DF9482BAC727}"/>
              </a:ext>
            </a:extLst>
          </p:cNvPr>
          <p:cNvSpPr>
            <a:spLocks noChangeArrowheads="1"/>
          </p:cNvSpPr>
          <p:nvPr/>
        </p:nvSpPr>
        <p:spPr bwMode="auto">
          <a:xfrm>
            <a:off x="870857" y="3302067"/>
            <a:ext cx="7826375" cy="190500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a:solidFill>
                <a:schemeClr val="bg1"/>
              </a:solidFill>
            </a:endParaRPr>
          </a:p>
        </p:txBody>
      </p:sp>
      <p:sp>
        <p:nvSpPr>
          <p:cNvPr id="133125" name="Text Box 6">
            <a:extLst>
              <a:ext uri="{FF2B5EF4-FFF2-40B4-BE49-F238E27FC236}">
                <a16:creationId xmlns:a16="http://schemas.microsoft.com/office/drawing/2014/main" id="{BD13F947-34C2-4419-B34A-819DC6AA4760}"/>
              </a:ext>
            </a:extLst>
          </p:cNvPr>
          <p:cNvSpPr txBox="1">
            <a:spLocks noChangeArrowheads="1"/>
          </p:cNvSpPr>
          <p:nvPr/>
        </p:nvSpPr>
        <p:spPr bwMode="auto">
          <a:xfrm>
            <a:off x="870857" y="2235267"/>
            <a:ext cx="7826375" cy="40259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800" b="1">
                <a:latin typeface="Courier-Bold"/>
              </a:rPr>
              <a:t>. . .</a:t>
            </a:r>
          </a:p>
          <a:p>
            <a:pPr eaLnBrk="1" hangingPunct="1">
              <a:buFontTx/>
              <a:buNone/>
            </a:pPr>
            <a:r>
              <a:rPr lang="en-US" altLang="zh-CN" sz="1800" b="1">
                <a:solidFill>
                  <a:schemeClr val="accent2"/>
                </a:solidFill>
                <a:latin typeface="Courier-Bold"/>
              </a:rPr>
              <a:t>parameter</a:t>
            </a:r>
            <a:r>
              <a:rPr lang="en-US" altLang="zh-CN" sz="1800" b="1">
                <a:latin typeface="Courier-Bold"/>
              </a:rPr>
              <a:t> MAX_BITS = 8;</a:t>
            </a:r>
          </a:p>
          <a:p>
            <a:pPr eaLnBrk="1" hangingPunct="1">
              <a:buFontTx/>
              <a:buNone/>
            </a:pPr>
            <a:r>
              <a:rPr lang="en-US" altLang="zh-CN" sz="1800" b="1">
                <a:solidFill>
                  <a:schemeClr val="accent2"/>
                </a:solidFill>
                <a:latin typeface="Courier-Bold"/>
              </a:rPr>
              <a:t>reg</a:t>
            </a:r>
            <a:r>
              <a:rPr lang="en-US" altLang="zh-CN" sz="1800" b="1">
                <a:latin typeface="Courier-Bold"/>
              </a:rPr>
              <a:t> [MAX_BITS: 1]  D;</a:t>
            </a:r>
          </a:p>
          <a:p>
            <a:pPr eaLnBrk="1" hangingPunct="1">
              <a:buFontTx/>
              <a:buNone/>
            </a:pPr>
            <a:r>
              <a:rPr lang="en-US" altLang="zh-CN" sz="1800" b="1">
                <a:solidFill>
                  <a:srgbClr val="FFFF00"/>
                </a:solidFill>
                <a:latin typeface="Courier-Bold"/>
              </a:rPr>
              <a:t>function</a:t>
            </a:r>
            <a:r>
              <a:rPr lang="en-US" altLang="zh-CN" sz="1800" b="1">
                <a:solidFill>
                  <a:schemeClr val="bg1"/>
                </a:solidFill>
                <a:latin typeface="Courier-Bold"/>
              </a:rPr>
              <a:t>  </a:t>
            </a:r>
            <a:r>
              <a:rPr lang="en-US" altLang="zh-CN" sz="1800" b="1">
                <a:solidFill>
                  <a:srgbClr val="FF99FF"/>
                </a:solidFill>
                <a:latin typeface="Courier-Bold"/>
              </a:rPr>
              <a:t>[MAX_BITS: 1]</a:t>
            </a:r>
            <a:r>
              <a:rPr lang="en-US" altLang="zh-CN" sz="1800" b="1">
                <a:solidFill>
                  <a:schemeClr val="bg1"/>
                </a:solidFill>
                <a:latin typeface="Courier-Bold"/>
              </a:rPr>
              <a:t>  </a:t>
            </a:r>
            <a:r>
              <a:rPr lang="en-US" altLang="zh-CN" sz="1800" b="1">
                <a:solidFill>
                  <a:srgbClr val="FF0000"/>
                </a:solidFill>
                <a:latin typeface="Courier-Bold"/>
              </a:rPr>
              <a:t>reverse_bits</a:t>
            </a:r>
            <a:r>
              <a:rPr lang="en-US" altLang="zh-CN" sz="1800" b="1">
                <a:solidFill>
                  <a:schemeClr val="bg1"/>
                </a:solidFill>
                <a:latin typeface="Courier-Bold"/>
              </a:rPr>
              <a:t>;</a:t>
            </a:r>
          </a:p>
          <a:p>
            <a:pPr eaLnBrk="1" hangingPunct="1">
              <a:buFontTx/>
              <a:buNone/>
            </a:pPr>
            <a:r>
              <a:rPr lang="en-US" altLang="zh-CN" sz="1800" b="1">
                <a:solidFill>
                  <a:schemeClr val="bg1"/>
                </a:solidFill>
                <a:latin typeface="Courier-Bold"/>
              </a:rPr>
              <a:t>        </a:t>
            </a:r>
            <a:r>
              <a:rPr lang="en-US" altLang="zh-CN" sz="1800" b="1">
                <a:solidFill>
                  <a:srgbClr val="FFFF00"/>
                </a:solidFill>
                <a:latin typeface="Courier-Bold"/>
              </a:rPr>
              <a:t>input</a:t>
            </a:r>
            <a:r>
              <a:rPr lang="en-US" altLang="zh-CN" sz="1800" b="1">
                <a:solidFill>
                  <a:schemeClr val="bg1"/>
                </a:solidFill>
                <a:latin typeface="Courier-Bold"/>
              </a:rPr>
              <a:t> [MAX_BITS-1: 0] data;</a:t>
            </a:r>
          </a:p>
          <a:p>
            <a:pPr eaLnBrk="1" hangingPunct="1">
              <a:buFontTx/>
              <a:buNone/>
            </a:pPr>
            <a:r>
              <a:rPr lang="en-US" altLang="zh-CN" sz="1800" b="1">
                <a:solidFill>
                  <a:schemeClr val="bg1"/>
                </a:solidFill>
                <a:latin typeface="Courier-Bold"/>
              </a:rPr>
              <a:t>        </a:t>
            </a:r>
            <a:r>
              <a:rPr lang="en-US" altLang="zh-CN" sz="1800" b="1">
                <a:solidFill>
                  <a:srgbClr val="FFFF00"/>
                </a:solidFill>
                <a:latin typeface="Courier-Bold"/>
              </a:rPr>
              <a:t>integer</a:t>
            </a:r>
            <a:r>
              <a:rPr lang="en-US" altLang="zh-CN" sz="1800" b="1">
                <a:solidFill>
                  <a:schemeClr val="bg1"/>
                </a:solidFill>
                <a:latin typeface="Courier-Bold"/>
              </a:rPr>
              <a:t> K;</a:t>
            </a:r>
          </a:p>
          <a:p>
            <a:pPr eaLnBrk="1" hangingPunct="1">
              <a:buFontTx/>
              <a:buNone/>
            </a:pPr>
            <a:r>
              <a:rPr lang="en-US" altLang="zh-CN" sz="1800" b="1">
                <a:solidFill>
                  <a:schemeClr val="bg1"/>
                </a:solidFill>
                <a:latin typeface="Courier-Bold"/>
              </a:rPr>
              <a:t>        </a:t>
            </a:r>
            <a:r>
              <a:rPr lang="en-US" altLang="zh-CN" sz="1800" b="1">
                <a:solidFill>
                  <a:srgbClr val="FFFF00"/>
                </a:solidFill>
                <a:latin typeface="Courier-Bold"/>
              </a:rPr>
              <a:t>for</a:t>
            </a:r>
            <a:r>
              <a:rPr lang="en-US" altLang="zh-CN" sz="1800" b="1">
                <a:solidFill>
                  <a:schemeClr val="bg1"/>
                </a:solidFill>
                <a:latin typeface="Courier-Bold"/>
              </a:rPr>
              <a:t> (K = 0; K &lt; MAX_BITS; K = K + 1)</a:t>
            </a:r>
          </a:p>
          <a:p>
            <a:pPr eaLnBrk="1" hangingPunct="1">
              <a:buFontTx/>
              <a:buNone/>
            </a:pPr>
            <a:r>
              <a:rPr lang="en-US" altLang="zh-CN" sz="1800" b="1">
                <a:solidFill>
                  <a:schemeClr val="bg1"/>
                </a:solidFill>
                <a:latin typeface="Courier-Bold"/>
              </a:rPr>
              <a:t>           reverse_ bits [MAX_BITS - (K+ 1)] = data [K];</a:t>
            </a:r>
          </a:p>
          <a:p>
            <a:pPr eaLnBrk="1" hangingPunct="1">
              <a:buFontTx/>
              <a:buNone/>
            </a:pPr>
            <a:r>
              <a:rPr lang="en-US" altLang="zh-CN" sz="1800" b="1">
                <a:solidFill>
                  <a:srgbClr val="FFFF00"/>
                </a:solidFill>
                <a:latin typeface="Courier-Bold"/>
              </a:rPr>
              <a:t>endfunction</a:t>
            </a:r>
          </a:p>
          <a:p>
            <a:pPr eaLnBrk="1" hangingPunct="1">
              <a:buFontTx/>
              <a:buNone/>
            </a:pPr>
            <a:r>
              <a:rPr lang="en-US" altLang="zh-CN" sz="1800" b="1">
                <a:solidFill>
                  <a:schemeClr val="accent2"/>
                </a:solidFill>
                <a:latin typeface="Courier-Bold"/>
              </a:rPr>
              <a:t>always</a:t>
            </a:r>
            <a:r>
              <a:rPr lang="en-US" altLang="zh-CN" sz="1800" b="1">
                <a:latin typeface="Courier-Bold"/>
              </a:rPr>
              <a:t> </a:t>
            </a:r>
            <a:r>
              <a:rPr lang="en-US" altLang="zh-CN" sz="1800" b="1">
                <a:solidFill>
                  <a:schemeClr val="accent2"/>
                </a:solidFill>
                <a:latin typeface="Courier-Bold"/>
              </a:rPr>
              <a:t>@</a:t>
            </a:r>
            <a:r>
              <a:rPr lang="en-US" altLang="zh-CN" sz="1800" b="1">
                <a:latin typeface="Courier-Bold"/>
              </a:rPr>
              <a:t> (</a:t>
            </a:r>
            <a:r>
              <a:rPr lang="en-US" altLang="zh-CN" sz="1800" b="1">
                <a:solidFill>
                  <a:schemeClr val="accent2"/>
                </a:solidFill>
                <a:latin typeface="Courier-Bold"/>
              </a:rPr>
              <a:t>posedge</a:t>
            </a:r>
            <a:r>
              <a:rPr lang="en-US" altLang="zh-CN" sz="1800" b="1">
                <a:latin typeface="Courier-Bold"/>
              </a:rPr>
              <a:t> clk)</a:t>
            </a:r>
          </a:p>
          <a:p>
            <a:pPr eaLnBrk="1" hangingPunct="1">
              <a:buFontTx/>
              <a:buNone/>
            </a:pPr>
            <a:r>
              <a:rPr lang="en-US" altLang="zh-CN" sz="1800" b="1">
                <a:latin typeface="Courier-Bold"/>
              </a:rPr>
              <a:t>        D = </a:t>
            </a:r>
            <a:r>
              <a:rPr lang="en-US" altLang="zh-CN" sz="1800" b="1">
                <a:solidFill>
                  <a:srgbClr val="FF0000"/>
                </a:solidFill>
                <a:latin typeface="Courier-Bold"/>
              </a:rPr>
              <a:t>reverse_bits</a:t>
            </a:r>
            <a:r>
              <a:rPr lang="en-US" altLang="zh-CN" sz="1800" b="1">
                <a:latin typeface="Courier-Bold"/>
              </a:rPr>
              <a:t> (D) ;</a:t>
            </a:r>
          </a:p>
          <a:p>
            <a:pPr eaLnBrk="1" hangingPunct="1">
              <a:buFontTx/>
              <a:buNone/>
            </a:pPr>
            <a:r>
              <a:rPr lang="en-US" altLang="zh-CN" sz="1800" b="1">
                <a:latin typeface="Courier-Bold"/>
              </a:rPr>
              <a:t>. . .</a:t>
            </a:r>
          </a:p>
        </p:txBody>
      </p:sp>
    </p:spTree>
    <p:extLst>
      <p:ext uri="{BB962C8B-B14F-4D97-AF65-F5344CB8AC3E}">
        <p14:creationId xmlns:p14="http://schemas.microsoft.com/office/powerpoint/2010/main" val="19691616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EB5DCD2F-E20F-4F2D-A606-0C046B836CA1}"/>
              </a:ext>
            </a:extLst>
          </p:cNvPr>
          <p:cNvSpPr>
            <a:spLocks noGrp="1" noChangeArrowheads="1"/>
          </p:cNvSpPr>
          <p:nvPr>
            <p:ph type="title"/>
          </p:nvPr>
        </p:nvSpPr>
        <p:spPr/>
        <p:txBody>
          <a:bodyPr/>
          <a:lstStyle/>
          <a:p>
            <a:pPr algn="l" eaLnBrk="1" hangingPunct="1"/>
            <a:r>
              <a:rPr lang="en-US" altLang="zh-CN" sz="3200" b="1" dirty="0">
                <a:solidFill>
                  <a:srgbClr val="FF7C80"/>
                </a:solidFill>
              </a:rPr>
              <a:t>Verilog </a:t>
            </a:r>
            <a:r>
              <a:rPr lang="zh-CN" altLang="en-US" sz="3200" b="1" dirty="0">
                <a:solidFill>
                  <a:srgbClr val="FF7C80"/>
                </a:solidFill>
              </a:rPr>
              <a:t>系统函数</a:t>
            </a:r>
          </a:p>
        </p:txBody>
      </p:sp>
      <p:sp>
        <p:nvSpPr>
          <p:cNvPr id="131075" name="Rectangle 3">
            <a:extLst>
              <a:ext uri="{FF2B5EF4-FFF2-40B4-BE49-F238E27FC236}">
                <a16:creationId xmlns:a16="http://schemas.microsoft.com/office/drawing/2014/main" id="{51EAD2AC-963D-4EE4-8D62-02C05ABC7E4B}"/>
              </a:ext>
            </a:extLst>
          </p:cNvPr>
          <p:cNvSpPr>
            <a:spLocks noGrp="1" noChangeArrowheads="1"/>
          </p:cNvSpPr>
          <p:nvPr>
            <p:ph type="body" idx="4294967295"/>
          </p:nvPr>
        </p:nvSpPr>
        <p:spPr>
          <a:xfrm>
            <a:off x="1033462" y="1887894"/>
            <a:ext cx="7558088" cy="4114800"/>
          </a:xfrm>
        </p:spPr>
        <p:txBody>
          <a:bodyPr/>
          <a:lstStyle/>
          <a:p>
            <a:pPr>
              <a:lnSpc>
                <a:spcPct val="90000"/>
              </a:lnSpc>
              <a:defRPr/>
            </a:pPr>
            <a:r>
              <a:rPr lang="zh-CN" altLang="en-US" sz="2800" b="1" dirty="0">
                <a:solidFill>
                  <a:schemeClr val="accent2"/>
                </a:solidFill>
              </a:rPr>
              <a:t>统一以“</a:t>
            </a:r>
            <a:r>
              <a:rPr lang="en-US" altLang="zh-CN" sz="2800" b="1" dirty="0">
                <a:solidFill>
                  <a:schemeClr val="accent2"/>
                </a:solidFill>
              </a:rPr>
              <a:t>$”</a:t>
            </a:r>
            <a:r>
              <a:rPr lang="zh-CN" altLang="en-US" sz="2800" b="1" dirty="0">
                <a:solidFill>
                  <a:schemeClr val="accent2"/>
                </a:solidFill>
              </a:rPr>
              <a:t>开头</a:t>
            </a:r>
            <a:endParaRPr lang="en-US" altLang="zh-CN" sz="2800" b="1" dirty="0">
              <a:solidFill>
                <a:schemeClr val="accent2"/>
              </a:solidFill>
            </a:endParaRPr>
          </a:p>
          <a:p>
            <a:pPr>
              <a:lnSpc>
                <a:spcPct val="90000"/>
              </a:lnSpc>
              <a:defRPr/>
            </a:pPr>
            <a:endParaRPr lang="zh-CN" altLang="en-US" sz="2800" b="1" dirty="0">
              <a:solidFill>
                <a:schemeClr val="accent2"/>
              </a:solidFill>
            </a:endParaRPr>
          </a:p>
          <a:p>
            <a:pPr lvl="1">
              <a:lnSpc>
                <a:spcPct val="90000"/>
              </a:lnSpc>
              <a:defRPr/>
            </a:pPr>
            <a:r>
              <a:rPr lang="zh-CN" altLang="en-US" sz="2400" b="1" dirty="0">
                <a:solidFill>
                  <a:schemeClr val="tx2"/>
                </a:solidFill>
              </a:rPr>
              <a:t>输出控制：</a:t>
            </a:r>
            <a:r>
              <a:rPr lang="en-US" altLang="zh-CN" sz="2400" b="1" dirty="0">
                <a:solidFill>
                  <a:schemeClr val="tx2"/>
                </a:solidFill>
              </a:rPr>
              <a:t>$</a:t>
            </a:r>
            <a:r>
              <a:rPr lang="en-US" altLang="zh-CN" sz="2400" b="1" dirty="0" err="1">
                <a:solidFill>
                  <a:schemeClr val="tx2"/>
                </a:solidFill>
              </a:rPr>
              <a:t>display,$write,$monitor</a:t>
            </a:r>
            <a:endParaRPr lang="en-US" altLang="zh-CN" sz="2400" b="1" dirty="0">
              <a:solidFill>
                <a:schemeClr val="tx2"/>
              </a:solidFill>
            </a:endParaRPr>
          </a:p>
          <a:p>
            <a:pPr lvl="1">
              <a:lnSpc>
                <a:spcPct val="90000"/>
              </a:lnSpc>
              <a:defRPr/>
            </a:pPr>
            <a:r>
              <a:rPr lang="zh-CN" altLang="en-US" sz="2400" b="1" dirty="0">
                <a:solidFill>
                  <a:schemeClr val="tx2"/>
                </a:solidFill>
              </a:rPr>
              <a:t>模拟时标：</a:t>
            </a:r>
            <a:r>
              <a:rPr lang="en-US" altLang="zh-CN" sz="2400" b="1" dirty="0">
                <a:solidFill>
                  <a:schemeClr val="tx2"/>
                </a:solidFill>
              </a:rPr>
              <a:t>$time,$</a:t>
            </a:r>
            <a:r>
              <a:rPr lang="en-US" altLang="zh-CN" sz="2400" b="1" dirty="0" err="1">
                <a:solidFill>
                  <a:schemeClr val="tx2"/>
                </a:solidFill>
              </a:rPr>
              <a:t>realtime</a:t>
            </a:r>
            <a:endParaRPr lang="en-US" altLang="zh-CN" sz="2400" b="1" dirty="0">
              <a:solidFill>
                <a:schemeClr val="tx2"/>
              </a:solidFill>
            </a:endParaRPr>
          </a:p>
          <a:p>
            <a:pPr lvl="1">
              <a:lnSpc>
                <a:spcPct val="90000"/>
              </a:lnSpc>
              <a:defRPr/>
            </a:pPr>
            <a:r>
              <a:rPr lang="zh-CN" altLang="en-US" sz="2400" b="1" dirty="0">
                <a:solidFill>
                  <a:schemeClr val="tx2"/>
                </a:solidFill>
              </a:rPr>
              <a:t>进程控制：</a:t>
            </a:r>
            <a:r>
              <a:rPr lang="en-US" altLang="zh-CN" sz="2400" b="1" dirty="0">
                <a:solidFill>
                  <a:schemeClr val="tx2"/>
                </a:solidFill>
              </a:rPr>
              <a:t>$</a:t>
            </a:r>
            <a:r>
              <a:rPr lang="en-US" altLang="zh-CN" sz="2400" b="1" dirty="0" err="1">
                <a:solidFill>
                  <a:schemeClr val="tx2"/>
                </a:solidFill>
              </a:rPr>
              <a:t>finish,$stop</a:t>
            </a:r>
            <a:endParaRPr lang="en-US" altLang="zh-CN" sz="2400" b="1" dirty="0">
              <a:solidFill>
                <a:schemeClr val="tx2"/>
              </a:solidFill>
            </a:endParaRPr>
          </a:p>
          <a:p>
            <a:pPr lvl="1">
              <a:lnSpc>
                <a:spcPct val="90000"/>
              </a:lnSpc>
              <a:defRPr/>
            </a:pPr>
            <a:r>
              <a:rPr lang="zh-CN" altLang="en-US" sz="2400" b="1" dirty="0">
                <a:solidFill>
                  <a:schemeClr val="tx2"/>
                </a:solidFill>
              </a:rPr>
              <a:t>文件读写：</a:t>
            </a:r>
            <a:r>
              <a:rPr lang="en-US" altLang="zh-CN" sz="2400" b="1" dirty="0">
                <a:solidFill>
                  <a:schemeClr val="tx2"/>
                </a:solidFill>
              </a:rPr>
              <a:t>$</a:t>
            </a:r>
            <a:r>
              <a:rPr lang="en-US" altLang="zh-CN" sz="2400" b="1" dirty="0" err="1">
                <a:solidFill>
                  <a:schemeClr val="tx2"/>
                </a:solidFill>
              </a:rPr>
              <a:t>readmem</a:t>
            </a:r>
            <a:endParaRPr lang="en-US" altLang="zh-CN" sz="2400" b="1" dirty="0">
              <a:solidFill>
                <a:schemeClr val="tx2"/>
              </a:solidFill>
            </a:endParaRPr>
          </a:p>
          <a:p>
            <a:pPr marL="715963" lvl="1" indent="-273050">
              <a:lnSpc>
                <a:spcPct val="90000"/>
              </a:lnSpc>
              <a:defRPr/>
            </a:pPr>
            <a:r>
              <a:rPr lang="zh-CN" altLang="en-US" sz="2400" b="1" dirty="0">
                <a:solidFill>
                  <a:schemeClr val="tx2"/>
                </a:solidFill>
              </a:rPr>
              <a:t>其它：       </a:t>
            </a:r>
            <a:r>
              <a:rPr lang="en-US" altLang="zh-CN" sz="2400" b="1" dirty="0">
                <a:solidFill>
                  <a:schemeClr val="tx2"/>
                </a:solidFill>
              </a:rPr>
              <a:t>$random  $signed  $unsigned          $</a:t>
            </a:r>
            <a:r>
              <a:rPr lang="en-US" altLang="zh-CN" sz="2400" b="1" dirty="0" err="1">
                <a:solidFill>
                  <a:schemeClr val="tx2"/>
                </a:solidFill>
              </a:rPr>
              <a:t>fopen</a:t>
            </a:r>
            <a:r>
              <a:rPr lang="en-US" altLang="zh-CN" sz="2400" b="1" dirty="0">
                <a:solidFill>
                  <a:schemeClr val="tx2"/>
                </a:solidFill>
              </a:rPr>
              <a:t>  $</a:t>
            </a:r>
            <a:r>
              <a:rPr lang="en-US" altLang="zh-CN" sz="2400" b="1" dirty="0" err="1">
                <a:solidFill>
                  <a:schemeClr val="tx2"/>
                </a:solidFill>
              </a:rPr>
              <a:t>fclose</a:t>
            </a:r>
            <a:r>
              <a:rPr lang="en-US" altLang="zh-CN" sz="2400" b="1" dirty="0">
                <a:solidFill>
                  <a:schemeClr val="tx2"/>
                </a:solidFill>
              </a:rPr>
              <a:t>  $</a:t>
            </a:r>
            <a:r>
              <a:rPr lang="en-US" altLang="zh-CN" sz="2400" b="1" dirty="0" err="1">
                <a:solidFill>
                  <a:schemeClr val="tx2"/>
                </a:solidFill>
              </a:rPr>
              <a:t>fdisplay</a:t>
            </a:r>
            <a:r>
              <a:rPr lang="en-US" altLang="zh-CN" sz="2400" b="1" dirty="0">
                <a:solidFill>
                  <a:schemeClr val="tx2"/>
                </a:solidFill>
              </a:rPr>
              <a:t>  $</a:t>
            </a:r>
            <a:r>
              <a:rPr lang="en-US" altLang="zh-CN" sz="2400" b="1" dirty="0" err="1">
                <a:solidFill>
                  <a:schemeClr val="tx2"/>
                </a:solidFill>
              </a:rPr>
              <a:t>fwrite</a:t>
            </a:r>
            <a:r>
              <a:rPr lang="en-US" altLang="zh-CN" sz="2400" b="1" dirty="0">
                <a:solidFill>
                  <a:schemeClr val="tx2"/>
                </a:solidFill>
              </a:rPr>
              <a:t>  $</a:t>
            </a:r>
            <a:r>
              <a:rPr lang="en-US" altLang="zh-CN" sz="2400" b="1" dirty="0" err="1">
                <a:solidFill>
                  <a:schemeClr val="tx2"/>
                </a:solidFill>
              </a:rPr>
              <a:t>fmonitor</a:t>
            </a:r>
            <a:r>
              <a:rPr lang="en-US" altLang="zh-CN" sz="2400" b="1" dirty="0">
                <a:solidFill>
                  <a:schemeClr val="tx2"/>
                </a:solidFill>
              </a:rPr>
              <a:t>……</a:t>
            </a:r>
          </a:p>
        </p:txBody>
      </p:sp>
    </p:spTree>
    <p:extLst>
      <p:ext uri="{BB962C8B-B14F-4D97-AF65-F5344CB8AC3E}">
        <p14:creationId xmlns:p14="http://schemas.microsoft.com/office/powerpoint/2010/main" val="407519243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3">
            <a:extLst>
              <a:ext uri="{FF2B5EF4-FFF2-40B4-BE49-F238E27FC236}">
                <a16:creationId xmlns:a16="http://schemas.microsoft.com/office/drawing/2014/main" id="{F861E4F6-0033-48C5-9E49-58B9338A2340}"/>
              </a:ext>
            </a:extLst>
          </p:cNvPr>
          <p:cNvSpPr>
            <a:spLocks noGrp="1" noChangeArrowheads="1"/>
          </p:cNvSpPr>
          <p:nvPr>
            <p:ph type="body" idx="4294967295"/>
          </p:nvPr>
        </p:nvSpPr>
        <p:spPr>
          <a:xfrm>
            <a:off x="1162050" y="1676400"/>
            <a:ext cx="7981950" cy="4648200"/>
          </a:xfrm>
        </p:spPr>
        <p:txBody>
          <a:bodyPr/>
          <a:lstStyle/>
          <a:p>
            <a:pPr>
              <a:lnSpc>
                <a:spcPct val="90000"/>
              </a:lnSpc>
            </a:pPr>
            <a:r>
              <a:rPr lang="en-US" altLang="zh-CN" sz="2800">
                <a:solidFill>
                  <a:schemeClr val="accent2"/>
                </a:solidFill>
              </a:rPr>
              <a:t> </a:t>
            </a:r>
            <a:r>
              <a:rPr lang="zh-TW" altLang="en-US" sz="2800" b="1">
                <a:solidFill>
                  <a:schemeClr val="accent2"/>
                </a:solidFill>
                <a:ea typeface="DFKai-SB" pitchFamily="65" charset="-128"/>
              </a:rPr>
              <a:t>$</a:t>
            </a:r>
            <a:r>
              <a:rPr lang="en-US" altLang="zh-TW" sz="2800" b="1">
                <a:solidFill>
                  <a:schemeClr val="accent2"/>
                </a:solidFill>
                <a:ea typeface="DFKai-SB" pitchFamily="65" charset="-128"/>
              </a:rPr>
              <a:t>display</a:t>
            </a:r>
            <a:r>
              <a:rPr lang="zh-CN" altLang="en-US" sz="2800" b="1">
                <a:solidFill>
                  <a:schemeClr val="accent2"/>
                </a:solidFill>
              </a:rPr>
              <a:t>与 </a:t>
            </a:r>
            <a:r>
              <a:rPr lang="zh-TW" altLang="en-US" sz="2800" b="1">
                <a:solidFill>
                  <a:schemeClr val="accent2"/>
                </a:solidFill>
                <a:ea typeface="DFKai-SB" pitchFamily="65" charset="-128"/>
              </a:rPr>
              <a:t>$</a:t>
            </a:r>
            <a:r>
              <a:rPr lang="en-US" altLang="zh-TW" sz="2800" b="1">
                <a:solidFill>
                  <a:schemeClr val="accent2"/>
                </a:solidFill>
                <a:ea typeface="DFKai-SB" pitchFamily="65" charset="-128"/>
              </a:rPr>
              <a:t>write</a:t>
            </a:r>
            <a:endParaRPr lang="en-US" altLang="zh-TW" sz="2800" b="1">
              <a:solidFill>
                <a:schemeClr val="accent2"/>
              </a:solidFill>
            </a:endParaRPr>
          </a:p>
          <a:p>
            <a:pPr>
              <a:lnSpc>
                <a:spcPct val="150000"/>
              </a:lnSpc>
              <a:spcBef>
                <a:spcPts val="1200"/>
              </a:spcBef>
              <a:buFontTx/>
              <a:buNone/>
            </a:pPr>
            <a:r>
              <a:rPr lang="zh-TW" altLang="en-US" sz="2400" b="1">
                <a:ea typeface="DFKai-SB" pitchFamily="65" charset="-128"/>
              </a:rPr>
              <a:t>    $</a:t>
            </a:r>
            <a:r>
              <a:rPr lang="en-US" altLang="zh-TW" sz="2400" b="1">
                <a:ea typeface="DFKai-SB" pitchFamily="65" charset="-128"/>
              </a:rPr>
              <a:t>write</a:t>
            </a:r>
            <a:r>
              <a:rPr lang="zh-TW" altLang="en-US" sz="2400">
                <a:ea typeface="DFKai-SB" pitchFamily="65" charset="-128"/>
              </a:rPr>
              <a:t>和</a:t>
            </a:r>
            <a:r>
              <a:rPr lang="zh-TW" altLang="en-US" sz="2400" b="1">
                <a:ea typeface="DFKai-SB" pitchFamily="65" charset="-128"/>
              </a:rPr>
              <a:t>$</a:t>
            </a:r>
            <a:r>
              <a:rPr lang="en-US" altLang="zh-TW" sz="2400" b="1">
                <a:ea typeface="DFKai-SB" pitchFamily="65" charset="-128"/>
              </a:rPr>
              <a:t>display</a:t>
            </a:r>
            <a:r>
              <a:rPr lang="zh-TW" altLang="en-US" sz="2400"/>
              <a:t>列出所指定信</a:t>
            </a:r>
            <a:r>
              <a:rPr lang="zh-CN" altLang="en-US" sz="2400"/>
              <a:t>号</a:t>
            </a:r>
            <a:r>
              <a:rPr lang="zh-TW" altLang="en-US" sz="2400"/>
              <a:t>的值，</a:t>
            </a:r>
            <a:r>
              <a:rPr lang="zh-CN" altLang="en-US" sz="2400"/>
              <a:t>它们</a:t>
            </a:r>
            <a:r>
              <a:rPr lang="zh-TW" altLang="en-US" sz="2400"/>
              <a:t>的功能都相同</a:t>
            </a:r>
            <a:r>
              <a:rPr lang="zh-TW" altLang="en-US" sz="2400">
                <a:ea typeface="DFKai-SB" pitchFamily="65" charset="-128"/>
              </a:rPr>
              <a:t>，唯一不同</a:t>
            </a:r>
            <a:r>
              <a:rPr lang="zh-CN" altLang="en-US" sz="2400"/>
              <a:t>点</a:t>
            </a:r>
            <a:r>
              <a:rPr lang="zh-TW" altLang="en-US" sz="2400">
                <a:ea typeface="DFKai-SB" pitchFamily="65" charset="-128"/>
              </a:rPr>
              <a:t>在</a:t>
            </a:r>
            <a:r>
              <a:rPr lang="zh-TW" altLang="en-US" sz="2400" b="1">
                <a:ea typeface="DFKai-SB" pitchFamily="65" charset="-128"/>
              </a:rPr>
              <a:t>$</a:t>
            </a:r>
            <a:r>
              <a:rPr lang="en-US" altLang="zh-TW" sz="2400" b="1">
                <a:ea typeface="DFKai-SB" pitchFamily="65" charset="-128"/>
              </a:rPr>
              <a:t>display</a:t>
            </a:r>
            <a:r>
              <a:rPr lang="zh-CN" altLang="en-US" sz="2400"/>
              <a:t>输出结束后会</a:t>
            </a:r>
            <a:r>
              <a:rPr lang="zh-TW" altLang="en-US" sz="2400">
                <a:ea typeface="DFKai-SB" pitchFamily="65" charset="-128"/>
              </a:rPr>
              <a:t>自</a:t>
            </a:r>
            <a:r>
              <a:rPr lang="zh-CN" altLang="en-US" sz="2400"/>
              <a:t>动换</a:t>
            </a:r>
            <a:r>
              <a:rPr lang="zh-TW" altLang="en-US" sz="2400">
                <a:ea typeface="DFKai-SB" pitchFamily="65" charset="-128"/>
              </a:rPr>
              <a:t>行，而</a:t>
            </a:r>
            <a:r>
              <a:rPr lang="zh-TW" altLang="en-US" sz="2400" b="1">
                <a:ea typeface="DFKai-SB" pitchFamily="65" charset="-128"/>
              </a:rPr>
              <a:t>$</a:t>
            </a:r>
            <a:r>
              <a:rPr lang="en-US" altLang="zh-TW" sz="2400" b="1">
                <a:ea typeface="DFKai-SB" pitchFamily="65" charset="-128"/>
              </a:rPr>
              <a:t>write</a:t>
            </a:r>
            <a:r>
              <a:rPr lang="zh-TW" altLang="en-US" sz="2400">
                <a:ea typeface="DFKai-SB" pitchFamily="65" charset="-128"/>
              </a:rPr>
              <a:t>不</a:t>
            </a:r>
            <a:r>
              <a:rPr lang="zh-CN" altLang="en-US" sz="2400"/>
              <a:t>会换</a:t>
            </a:r>
            <a:r>
              <a:rPr lang="zh-TW" altLang="en-US" sz="2400">
                <a:ea typeface="DFKai-SB" pitchFamily="65" charset="-128"/>
              </a:rPr>
              <a:t>行。</a:t>
            </a:r>
            <a:endParaRPr lang="en-US" altLang="zh-TW" sz="2400" b="1">
              <a:ea typeface="DFKai-SB" pitchFamily="65" charset="-128"/>
            </a:endParaRPr>
          </a:p>
          <a:p>
            <a:pPr>
              <a:lnSpc>
                <a:spcPct val="150000"/>
              </a:lnSpc>
              <a:spcBef>
                <a:spcPts val="1200"/>
              </a:spcBef>
              <a:buFontTx/>
              <a:buNone/>
            </a:pPr>
            <a:r>
              <a:rPr lang="zh-CN" altLang="en-US" sz="2400" b="1"/>
              <a:t>例</a:t>
            </a:r>
            <a:r>
              <a:rPr lang="zh-TW" altLang="en-US" sz="2400">
                <a:ea typeface="DFKai-SB" pitchFamily="65" charset="-128"/>
              </a:rPr>
              <a:t>：</a:t>
            </a:r>
          </a:p>
          <a:p>
            <a:pPr>
              <a:lnSpc>
                <a:spcPct val="150000"/>
              </a:lnSpc>
              <a:spcBef>
                <a:spcPts val="1200"/>
              </a:spcBef>
              <a:buFontTx/>
              <a:buNone/>
            </a:pPr>
            <a:r>
              <a:rPr lang="en-US" altLang="zh-TW" sz="2400" b="1">
                <a:solidFill>
                  <a:srgbClr val="FF0000"/>
                </a:solidFill>
                <a:ea typeface="DFKai-SB" pitchFamily="65" charset="-128"/>
              </a:rPr>
              <a:t>$</a:t>
            </a:r>
            <a:r>
              <a:rPr lang="en-US" altLang="zh-CN" sz="2400" b="1">
                <a:solidFill>
                  <a:srgbClr val="FF0000"/>
                </a:solidFill>
              </a:rPr>
              <a:t>write</a:t>
            </a:r>
            <a:r>
              <a:rPr lang="en-US" altLang="zh-TW" sz="2400" b="1">
                <a:solidFill>
                  <a:srgbClr val="FF0000"/>
                </a:solidFill>
                <a:ea typeface="DFKai-SB" pitchFamily="65" charset="-128"/>
              </a:rPr>
              <a:t> ("%b \t %h \t %d \t %o\n", a, b, c, d)；</a:t>
            </a:r>
            <a:endParaRPr lang="zh-TW" altLang="en-US" sz="2400">
              <a:solidFill>
                <a:srgbClr val="FF0000"/>
              </a:solidFill>
              <a:ea typeface="DFKai-SB" pitchFamily="65" charset="-128"/>
            </a:endParaRPr>
          </a:p>
          <a:p>
            <a:pPr>
              <a:lnSpc>
                <a:spcPct val="150000"/>
              </a:lnSpc>
              <a:spcBef>
                <a:spcPts val="1200"/>
              </a:spcBef>
              <a:buFontTx/>
              <a:buNone/>
            </a:pPr>
            <a:r>
              <a:rPr lang="en-US" altLang="zh-TW" sz="2400" b="1">
                <a:solidFill>
                  <a:srgbClr val="FF0000"/>
                </a:solidFill>
                <a:ea typeface="DFKai-SB" pitchFamily="65" charset="-128"/>
              </a:rPr>
              <a:t>$display ("%b \t %h \t %d \t %o", a, b, c, d)；</a:t>
            </a:r>
            <a:endParaRPr lang="zh-CN" altLang="en-US" sz="2400" b="1">
              <a:solidFill>
                <a:srgbClr val="FF0000"/>
              </a:solidFill>
              <a:ea typeface="DFKai-SB" pitchFamily="65" charset="-128"/>
            </a:endParaRPr>
          </a:p>
        </p:txBody>
      </p:sp>
      <p:sp>
        <p:nvSpPr>
          <p:cNvPr id="5" name="Rectangle 2">
            <a:extLst>
              <a:ext uri="{FF2B5EF4-FFF2-40B4-BE49-F238E27FC236}">
                <a16:creationId xmlns:a16="http://schemas.microsoft.com/office/drawing/2014/main" id="{6C7F5100-81BA-41F9-80BA-9AE9BFBC1794}"/>
              </a:ext>
            </a:extLst>
          </p:cNvPr>
          <p:cNvSpPr txBox="1">
            <a:spLocks noChangeArrowheads="1"/>
          </p:cNvSpPr>
          <p:nvPr/>
        </p:nvSpPr>
        <p:spPr bwMode="auto">
          <a:xfrm>
            <a:off x="395288" y="2603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defRPr/>
            </a:pPr>
            <a:r>
              <a:rPr lang="en-US" altLang="zh-CN" sz="3200" b="1" kern="0" dirty="0">
                <a:solidFill>
                  <a:srgbClr val="FF7C80"/>
                </a:solidFill>
              </a:rPr>
              <a:t>Verilog </a:t>
            </a:r>
            <a:r>
              <a:rPr lang="zh-CN" altLang="en-US" sz="3200" b="1" kern="0" dirty="0">
                <a:solidFill>
                  <a:srgbClr val="FF7C80"/>
                </a:solidFill>
              </a:rPr>
              <a:t>系统函数</a:t>
            </a:r>
          </a:p>
        </p:txBody>
      </p:sp>
    </p:spTree>
    <p:extLst>
      <p:ext uri="{BB962C8B-B14F-4D97-AF65-F5344CB8AC3E}">
        <p14:creationId xmlns:p14="http://schemas.microsoft.com/office/powerpoint/2010/main" val="860424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AD68A02-8E27-4DC2-94E4-C30248F08195}"/>
              </a:ext>
            </a:extLst>
          </p:cNvPr>
          <p:cNvSpPr>
            <a:spLocks noGrp="1" noChangeArrowheads="1"/>
          </p:cNvSpPr>
          <p:nvPr>
            <p:ph type="title"/>
          </p:nvPr>
        </p:nvSpPr>
        <p:spPr/>
        <p:txBody>
          <a:bodyPr/>
          <a:lstStyle/>
          <a:p>
            <a:pPr algn="l" eaLnBrk="1" hangingPunct="1"/>
            <a:r>
              <a:rPr lang="zh-CN" altLang="en-US" sz="3200" b="1">
                <a:solidFill>
                  <a:srgbClr val="FF7C80"/>
                </a:solidFill>
              </a:rPr>
              <a:t>语言的主要特点</a:t>
            </a:r>
          </a:p>
        </p:txBody>
      </p:sp>
      <p:sp>
        <p:nvSpPr>
          <p:cNvPr id="19463" name="Rectangle 9">
            <a:extLst>
              <a:ext uri="{FF2B5EF4-FFF2-40B4-BE49-F238E27FC236}">
                <a16:creationId xmlns:a16="http://schemas.microsoft.com/office/drawing/2014/main" id="{DC4C173C-18ED-4738-9363-D1EDF8DC1FE8}"/>
              </a:ext>
            </a:extLst>
          </p:cNvPr>
          <p:cNvSpPr>
            <a:spLocks noGrp="1" noChangeArrowheads="1"/>
          </p:cNvSpPr>
          <p:nvPr>
            <p:ph type="body" idx="4294967295"/>
          </p:nvPr>
        </p:nvSpPr>
        <p:spPr>
          <a:xfrm>
            <a:off x="228600" y="4551430"/>
            <a:ext cx="7924800" cy="1752600"/>
          </a:xfrm>
        </p:spPr>
        <p:txBody>
          <a:bodyPr/>
          <a:lstStyle/>
          <a:p>
            <a:pPr marL="533400" indent="-533400" eaLnBrk="1" hangingPunct="1">
              <a:lnSpc>
                <a:spcPct val="90000"/>
              </a:lnSpc>
            </a:pPr>
            <a:r>
              <a:rPr lang="en-US" altLang="zh-CN" sz="2000" b="1" dirty="0">
                <a:solidFill>
                  <a:srgbClr val="0000FF"/>
                </a:solidFill>
                <a:latin typeface="Arial" panose="020B0604020202020204" pitchFamily="34" charset="0"/>
              </a:rPr>
              <a:t>module</a:t>
            </a:r>
            <a:r>
              <a:rPr lang="zh-CN" altLang="en-US" sz="2000" b="1" dirty="0">
                <a:solidFill>
                  <a:srgbClr val="0000FF"/>
                </a:solidFill>
                <a:latin typeface="Arial" panose="020B0604020202020204" pitchFamily="34" charset="0"/>
              </a:rPr>
              <a:t>能够表示：</a:t>
            </a:r>
          </a:p>
          <a:p>
            <a:pPr marL="914400" lvl="1" indent="-457200" eaLnBrk="1" hangingPunct="1">
              <a:lnSpc>
                <a:spcPct val="90000"/>
              </a:lnSpc>
            </a:pPr>
            <a:r>
              <a:rPr lang="zh-CN" altLang="en-US" sz="1800" b="1" dirty="0">
                <a:solidFill>
                  <a:srgbClr val="0000FF"/>
                </a:solidFill>
                <a:latin typeface="Arial" panose="020B0604020202020204" pitchFamily="34" charset="0"/>
              </a:rPr>
              <a:t>物理块，如</a:t>
            </a:r>
            <a:r>
              <a:rPr lang="en-US" altLang="zh-CN" sz="1800" b="1" dirty="0">
                <a:solidFill>
                  <a:srgbClr val="0000FF"/>
                </a:solidFill>
                <a:latin typeface="Arial" panose="020B0604020202020204" pitchFamily="34" charset="0"/>
              </a:rPr>
              <a:t>IC</a:t>
            </a:r>
            <a:r>
              <a:rPr lang="zh-CN" altLang="en-US" sz="1800" b="1" dirty="0">
                <a:solidFill>
                  <a:srgbClr val="0000FF"/>
                </a:solidFill>
                <a:latin typeface="Arial" panose="020B0604020202020204" pitchFamily="34" charset="0"/>
              </a:rPr>
              <a:t>或</a:t>
            </a:r>
            <a:r>
              <a:rPr lang="en-US" altLang="zh-CN" sz="1800" b="1" dirty="0">
                <a:solidFill>
                  <a:srgbClr val="0000FF"/>
                </a:solidFill>
                <a:latin typeface="Arial" panose="020B0604020202020204" pitchFamily="34" charset="0"/>
              </a:rPr>
              <a:t>ASIC</a:t>
            </a:r>
            <a:r>
              <a:rPr lang="zh-CN" altLang="en-US" sz="1800" b="1" dirty="0">
                <a:solidFill>
                  <a:srgbClr val="0000FF"/>
                </a:solidFill>
                <a:latin typeface="Arial" panose="020B0604020202020204" pitchFamily="34" charset="0"/>
              </a:rPr>
              <a:t>单元</a:t>
            </a:r>
          </a:p>
          <a:p>
            <a:pPr marL="914400" lvl="1" indent="-457200" eaLnBrk="1" hangingPunct="1">
              <a:lnSpc>
                <a:spcPct val="90000"/>
              </a:lnSpc>
            </a:pPr>
            <a:r>
              <a:rPr lang="zh-CN" altLang="en-US" sz="1800" b="1" dirty="0">
                <a:solidFill>
                  <a:srgbClr val="0000FF"/>
                </a:solidFill>
                <a:latin typeface="Arial" panose="020B0604020202020204" pitchFamily="34" charset="0"/>
              </a:rPr>
              <a:t>逻辑块，如一个</a:t>
            </a:r>
            <a:r>
              <a:rPr lang="en-US" altLang="zh-CN" sz="1800" b="1" dirty="0">
                <a:solidFill>
                  <a:srgbClr val="0000FF"/>
                </a:solidFill>
                <a:latin typeface="Arial" panose="020B0604020202020204" pitchFamily="34" charset="0"/>
              </a:rPr>
              <a:t>CPU</a:t>
            </a:r>
            <a:r>
              <a:rPr lang="zh-CN" altLang="en-US" sz="1800" b="1" dirty="0">
                <a:solidFill>
                  <a:srgbClr val="0000FF"/>
                </a:solidFill>
                <a:latin typeface="Arial" panose="020B0604020202020204" pitchFamily="34" charset="0"/>
              </a:rPr>
              <a:t>设计的</a:t>
            </a:r>
            <a:r>
              <a:rPr lang="en-US" altLang="zh-CN" sz="1800" b="1" dirty="0">
                <a:solidFill>
                  <a:srgbClr val="0000FF"/>
                </a:solidFill>
                <a:latin typeface="Arial" panose="020B0604020202020204" pitchFamily="34" charset="0"/>
              </a:rPr>
              <a:t>ALU</a:t>
            </a:r>
            <a:r>
              <a:rPr lang="zh-CN" altLang="en-US" sz="1800" b="1" dirty="0">
                <a:solidFill>
                  <a:srgbClr val="0000FF"/>
                </a:solidFill>
                <a:latin typeface="Arial" panose="020B0604020202020204" pitchFamily="34" charset="0"/>
              </a:rPr>
              <a:t>部分</a:t>
            </a:r>
          </a:p>
          <a:p>
            <a:pPr marL="914400" lvl="1" indent="-457200" eaLnBrk="1" hangingPunct="1">
              <a:lnSpc>
                <a:spcPct val="90000"/>
              </a:lnSpc>
            </a:pPr>
            <a:r>
              <a:rPr lang="zh-CN" altLang="en-US" sz="1800" b="1" dirty="0">
                <a:solidFill>
                  <a:srgbClr val="0000FF"/>
                </a:solidFill>
                <a:latin typeface="Arial" panose="020B0604020202020204" pitchFamily="34" charset="0"/>
              </a:rPr>
              <a:t>整个系统</a:t>
            </a:r>
          </a:p>
          <a:p>
            <a:pPr marL="533400" indent="-533400" eaLnBrk="1" hangingPunct="1">
              <a:lnSpc>
                <a:spcPct val="90000"/>
              </a:lnSpc>
            </a:pPr>
            <a:r>
              <a:rPr lang="zh-CN" altLang="en-US" sz="2000" b="1" dirty="0">
                <a:solidFill>
                  <a:srgbClr val="0000FF"/>
                </a:solidFill>
                <a:latin typeface="Arial" panose="020B0604020202020204" pitchFamily="34" charset="0"/>
              </a:rPr>
              <a:t>每一个模块的描述从关键词</a:t>
            </a:r>
            <a:r>
              <a:rPr lang="en-US" altLang="zh-CN" sz="2000" b="1" i="1" dirty="0">
                <a:solidFill>
                  <a:srgbClr val="FF3300"/>
                </a:solidFill>
                <a:latin typeface="Arial" panose="020B0604020202020204" pitchFamily="34" charset="0"/>
              </a:rPr>
              <a:t>module</a:t>
            </a:r>
            <a:r>
              <a:rPr lang="zh-CN" altLang="en-US" sz="2000" b="1" dirty="0">
                <a:solidFill>
                  <a:srgbClr val="0000FF"/>
                </a:solidFill>
                <a:latin typeface="Arial" panose="020B0604020202020204" pitchFamily="34" charset="0"/>
              </a:rPr>
              <a:t>开始，有一个</a:t>
            </a:r>
            <a:r>
              <a:rPr lang="zh-CN" altLang="en-US" sz="2000" b="1" dirty="0">
                <a:solidFill>
                  <a:srgbClr val="FF3300"/>
                </a:solidFill>
                <a:latin typeface="Arial" panose="020B0604020202020204" pitchFamily="34" charset="0"/>
              </a:rPr>
              <a:t>名称</a:t>
            </a:r>
            <a:r>
              <a:rPr lang="zh-CN" altLang="en-US" sz="2000" b="1" dirty="0">
                <a:solidFill>
                  <a:srgbClr val="0000FF"/>
                </a:solidFill>
                <a:latin typeface="Arial" panose="020B0604020202020204" pitchFamily="34" charset="0"/>
              </a:rPr>
              <a:t>（如</a:t>
            </a:r>
            <a:r>
              <a:rPr lang="en-US" altLang="zh-CN" sz="2000" b="1" dirty="0">
                <a:solidFill>
                  <a:srgbClr val="0000FF"/>
                </a:solidFill>
                <a:latin typeface="Arial" panose="020B0604020202020204" pitchFamily="34" charset="0"/>
              </a:rPr>
              <a:t>SN74LS74</a:t>
            </a:r>
            <a:r>
              <a:rPr lang="zh-CN" altLang="en-US" sz="2000" b="1" dirty="0">
                <a:solidFill>
                  <a:srgbClr val="0000FF"/>
                </a:solidFill>
                <a:latin typeface="Arial" panose="020B0604020202020204" pitchFamily="34" charset="0"/>
              </a:rPr>
              <a:t>，</a:t>
            </a:r>
            <a:r>
              <a:rPr lang="en-US" altLang="zh-CN" sz="2000" b="1" dirty="0">
                <a:solidFill>
                  <a:srgbClr val="0000FF"/>
                </a:solidFill>
                <a:latin typeface="Arial" panose="020B0604020202020204" pitchFamily="34" charset="0"/>
              </a:rPr>
              <a:t>DFF</a:t>
            </a:r>
            <a:r>
              <a:rPr lang="zh-CN" altLang="en-US" sz="2000" b="1" dirty="0">
                <a:solidFill>
                  <a:srgbClr val="0000FF"/>
                </a:solidFill>
                <a:latin typeface="Arial" panose="020B0604020202020204" pitchFamily="34" charset="0"/>
              </a:rPr>
              <a:t>，</a:t>
            </a:r>
            <a:r>
              <a:rPr lang="en-US" altLang="zh-CN" sz="2000" b="1" dirty="0">
                <a:solidFill>
                  <a:srgbClr val="0000FF"/>
                </a:solidFill>
                <a:latin typeface="Arial" panose="020B0604020202020204" pitchFamily="34" charset="0"/>
              </a:rPr>
              <a:t>ALU</a:t>
            </a:r>
            <a:r>
              <a:rPr lang="zh-CN" altLang="en-US" sz="2000" b="1" dirty="0">
                <a:solidFill>
                  <a:srgbClr val="0000FF"/>
                </a:solidFill>
                <a:latin typeface="Arial" panose="020B0604020202020204" pitchFamily="34" charset="0"/>
              </a:rPr>
              <a:t>等等），由关键词</a:t>
            </a:r>
            <a:r>
              <a:rPr lang="en-US" altLang="zh-CN" sz="2000" b="1" i="1" dirty="0" err="1">
                <a:solidFill>
                  <a:srgbClr val="FF3300"/>
                </a:solidFill>
                <a:latin typeface="Arial" panose="020B0604020202020204" pitchFamily="34" charset="0"/>
              </a:rPr>
              <a:t>endmodule</a:t>
            </a:r>
            <a:r>
              <a:rPr lang="zh-CN" altLang="en-US" sz="2000" b="1" dirty="0">
                <a:solidFill>
                  <a:srgbClr val="0000FF"/>
                </a:solidFill>
                <a:latin typeface="Arial" panose="020B0604020202020204" pitchFamily="34" charset="0"/>
              </a:rPr>
              <a:t>结束。</a:t>
            </a:r>
          </a:p>
        </p:txBody>
      </p:sp>
      <p:graphicFrame>
        <p:nvGraphicFramePr>
          <p:cNvPr id="19462" name="Object 0">
            <a:extLst>
              <a:ext uri="{FF2B5EF4-FFF2-40B4-BE49-F238E27FC236}">
                <a16:creationId xmlns:a16="http://schemas.microsoft.com/office/drawing/2014/main" id="{4443A1D2-6BAE-45A3-B5E5-D2E05E9FE420}"/>
              </a:ext>
            </a:extLst>
          </p:cNvPr>
          <p:cNvGraphicFramePr>
            <a:graphicFrameLocks noChangeAspect="1"/>
          </p:cNvGraphicFramePr>
          <p:nvPr/>
        </p:nvGraphicFramePr>
        <p:xfrm>
          <a:off x="2590800" y="1676400"/>
          <a:ext cx="6096000" cy="2903538"/>
        </p:xfrm>
        <a:graphic>
          <a:graphicData uri="http://schemas.openxmlformats.org/presentationml/2006/ole">
            <mc:AlternateContent xmlns:mc="http://schemas.openxmlformats.org/markup-compatibility/2006">
              <mc:Choice xmlns:v="urn:schemas-microsoft-com:vml" Requires="v">
                <p:oleObj spid="_x0000_s1030" name="BMP 图象" r:id="rId3" imgW="4819048" imgH="2295238" progId="Paint.Picture">
                  <p:embed/>
                </p:oleObj>
              </mc:Choice>
              <mc:Fallback>
                <p:oleObj name="BMP 图象" r:id="rId3" imgW="4819048" imgH="2295238" progId="Paint.Picture">
                  <p:embed/>
                  <p:pic>
                    <p:nvPicPr>
                      <p:cNvPr id="19462" name="Object 0">
                        <a:extLst>
                          <a:ext uri="{FF2B5EF4-FFF2-40B4-BE49-F238E27FC236}">
                            <a16:creationId xmlns:a16="http://schemas.microsoft.com/office/drawing/2014/main" id="{4443A1D2-6BAE-45A3-B5E5-D2E05E9FE4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676400"/>
                        <a:ext cx="6096000" cy="290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4" name="AutoShape 10">
            <a:extLst>
              <a:ext uri="{FF2B5EF4-FFF2-40B4-BE49-F238E27FC236}">
                <a16:creationId xmlns:a16="http://schemas.microsoft.com/office/drawing/2014/main" id="{AAACD329-261E-40D3-89C8-940826349A97}"/>
              </a:ext>
            </a:extLst>
          </p:cNvPr>
          <p:cNvSpPr>
            <a:spLocks noChangeArrowheads="1"/>
          </p:cNvSpPr>
          <p:nvPr/>
        </p:nvSpPr>
        <p:spPr bwMode="auto">
          <a:xfrm>
            <a:off x="228600" y="1752600"/>
            <a:ext cx="1752600" cy="990600"/>
          </a:xfrm>
          <a:prstGeom prst="wedgeRectCallout">
            <a:avLst>
              <a:gd name="adj1" fmla="val 87500"/>
              <a:gd name="adj2" fmla="val -32852"/>
            </a:avLst>
          </a:prstGeom>
          <a:solidFill>
            <a:srgbClr val="CCFFCC"/>
          </a:solidFill>
          <a:ln w="9525">
            <a:solidFill>
              <a:schemeClr val="tx1"/>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FF0000"/>
                </a:solidFill>
                <a:latin typeface="Arial" panose="020B0604020202020204" pitchFamily="34" charset="0"/>
              </a:rPr>
              <a:t>module</a:t>
            </a:r>
            <a:r>
              <a:rPr lang="zh-CN" altLang="en-US" sz="2000" b="1">
                <a:solidFill>
                  <a:srgbClr val="FF0000"/>
                </a:solidFill>
                <a:latin typeface="Arial" panose="020B0604020202020204" pitchFamily="34" charset="0"/>
              </a:rPr>
              <a:t>是层次化设计的基本构件</a:t>
            </a:r>
          </a:p>
        </p:txBody>
      </p:sp>
      <p:sp>
        <p:nvSpPr>
          <p:cNvPr id="19465" name="AutoShape 11">
            <a:extLst>
              <a:ext uri="{FF2B5EF4-FFF2-40B4-BE49-F238E27FC236}">
                <a16:creationId xmlns:a16="http://schemas.microsoft.com/office/drawing/2014/main" id="{DCADBF02-6B3E-43CE-9EAF-6CEB8F3812DC}"/>
              </a:ext>
            </a:extLst>
          </p:cNvPr>
          <p:cNvSpPr>
            <a:spLocks noChangeArrowheads="1"/>
          </p:cNvSpPr>
          <p:nvPr/>
        </p:nvSpPr>
        <p:spPr bwMode="auto">
          <a:xfrm>
            <a:off x="228600" y="3124200"/>
            <a:ext cx="1752600" cy="762000"/>
          </a:xfrm>
          <a:prstGeom prst="wedgeRectCallout">
            <a:avLst>
              <a:gd name="adj1" fmla="val 107157"/>
              <a:gd name="adj2" fmla="val -49792"/>
            </a:avLst>
          </a:prstGeom>
          <a:solidFill>
            <a:srgbClr val="CCFFCC"/>
          </a:solidFill>
          <a:ln w="9525">
            <a:solidFill>
              <a:schemeClr val="tx1"/>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solidFill>
                  <a:srgbClr val="FF0000"/>
                </a:solidFill>
                <a:latin typeface="Arial" panose="020B0604020202020204" pitchFamily="34" charset="0"/>
              </a:rPr>
              <a:t>逻辑描述放在</a:t>
            </a:r>
            <a:r>
              <a:rPr lang="en-US" altLang="zh-CN" sz="2000" b="1">
                <a:solidFill>
                  <a:srgbClr val="FF0000"/>
                </a:solidFill>
                <a:latin typeface="Arial" panose="020B0604020202020204" pitchFamily="34" charset="0"/>
              </a:rPr>
              <a:t>module</a:t>
            </a:r>
            <a:r>
              <a:rPr lang="zh-CN" altLang="en-US" sz="2000" b="1">
                <a:solidFill>
                  <a:srgbClr val="FF0000"/>
                </a:solidFill>
                <a:latin typeface="Arial" panose="020B0604020202020204" pitchFamily="34" charset="0"/>
              </a:rPr>
              <a:t>内部</a:t>
            </a:r>
          </a:p>
        </p:txBody>
      </p:sp>
    </p:spTree>
    <p:extLst>
      <p:ext uri="{BB962C8B-B14F-4D97-AF65-F5344CB8AC3E}">
        <p14:creationId xmlns:p14="http://schemas.microsoft.com/office/powerpoint/2010/main" val="85984054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194" name="Object 2">
            <a:extLst>
              <a:ext uri="{FF2B5EF4-FFF2-40B4-BE49-F238E27FC236}">
                <a16:creationId xmlns:a16="http://schemas.microsoft.com/office/drawing/2014/main" id="{F67886E6-B1B9-4538-8A64-A113CF9C2BA1}"/>
              </a:ext>
            </a:extLst>
          </p:cNvPr>
          <p:cNvGraphicFramePr>
            <a:graphicFrameLocks noChangeAspect="1"/>
          </p:cNvGraphicFramePr>
          <p:nvPr/>
        </p:nvGraphicFramePr>
        <p:xfrm>
          <a:off x="227013" y="1751013"/>
          <a:ext cx="8866187" cy="5140325"/>
        </p:xfrm>
        <a:graphic>
          <a:graphicData uri="http://schemas.openxmlformats.org/presentationml/2006/ole">
            <mc:AlternateContent xmlns:mc="http://schemas.openxmlformats.org/markup-compatibility/2006">
              <mc:Choice xmlns:v="urn:schemas-microsoft-com:vml" Requires="v">
                <p:oleObj spid="_x0000_s20487" name="文档" r:id="rId3" imgW="9127172" imgH="5266420" progId="Word.Document.8">
                  <p:embed/>
                </p:oleObj>
              </mc:Choice>
              <mc:Fallback>
                <p:oleObj name="文档" r:id="rId3" imgW="9127172" imgH="5266420" progId="Word.Document.8">
                  <p:embed/>
                  <p:pic>
                    <p:nvPicPr>
                      <p:cNvPr id="136194" name="Object 2">
                        <a:extLst>
                          <a:ext uri="{FF2B5EF4-FFF2-40B4-BE49-F238E27FC236}">
                            <a16:creationId xmlns:a16="http://schemas.microsoft.com/office/drawing/2014/main" id="{F67886E6-B1B9-4538-8A64-A113CF9C2B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013" y="1751013"/>
                        <a:ext cx="8866187" cy="514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6195" name="Text Box 3">
            <a:extLst>
              <a:ext uri="{FF2B5EF4-FFF2-40B4-BE49-F238E27FC236}">
                <a16:creationId xmlns:a16="http://schemas.microsoft.com/office/drawing/2014/main" id="{01EB7582-4486-411C-A4D6-C11A9D771C01}"/>
              </a:ext>
            </a:extLst>
          </p:cNvPr>
          <p:cNvSpPr txBox="1">
            <a:spLocks noChangeArrowheads="1"/>
          </p:cNvSpPr>
          <p:nvPr/>
        </p:nvSpPr>
        <p:spPr bwMode="auto">
          <a:xfrm>
            <a:off x="2835373" y="1192213"/>
            <a:ext cx="464777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dirty="0">
                <a:latin typeface="Tahoma" panose="020B0604030504040204" pitchFamily="34" charset="0"/>
              </a:rPr>
              <a:t>输出格式说明符以及转义字符</a:t>
            </a:r>
          </a:p>
        </p:txBody>
      </p:sp>
      <p:sp>
        <p:nvSpPr>
          <p:cNvPr id="4" name="Rectangle 2">
            <a:extLst>
              <a:ext uri="{FF2B5EF4-FFF2-40B4-BE49-F238E27FC236}">
                <a16:creationId xmlns:a16="http://schemas.microsoft.com/office/drawing/2014/main" id="{47671241-FF35-48BE-8B46-26C860FF94D6}"/>
              </a:ext>
            </a:extLst>
          </p:cNvPr>
          <p:cNvSpPr txBox="1">
            <a:spLocks noChangeArrowheads="1"/>
          </p:cNvSpPr>
          <p:nvPr/>
        </p:nvSpPr>
        <p:spPr>
          <a:xfrm>
            <a:off x="668338" y="404813"/>
            <a:ext cx="7772400" cy="1143000"/>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defRPr/>
            </a:pPr>
            <a:r>
              <a:rPr lang="en-US" altLang="zh-CN" sz="3200" b="1" kern="0">
                <a:solidFill>
                  <a:srgbClr val="FF7C80"/>
                </a:solidFill>
              </a:rPr>
              <a:t>Verilog </a:t>
            </a:r>
            <a:r>
              <a:rPr lang="zh-CN" altLang="en-US" sz="3200" b="1" kern="0">
                <a:solidFill>
                  <a:srgbClr val="FF7C80"/>
                </a:solidFill>
              </a:rPr>
              <a:t>系统函数</a:t>
            </a:r>
            <a:endParaRPr lang="zh-CN" altLang="en-US" sz="3200" b="1" kern="0" dirty="0">
              <a:solidFill>
                <a:srgbClr val="FF7C80"/>
              </a:solidFill>
            </a:endParaRPr>
          </a:p>
        </p:txBody>
      </p:sp>
    </p:spTree>
    <p:extLst>
      <p:ext uri="{BB962C8B-B14F-4D97-AF65-F5344CB8AC3E}">
        <p14:creationId xmlns:p14="http://schemas.microsoft.com/office/powerpoint/2010/main" val="13249349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a:extLst>
              <a:ext uri="{FF2B5EF4-FFF2-40B4-BE49-F238E27FC236}">
                <a16:creationId xmlns:a16="http://schemas.microsoft.com/office/drawing/2014/main" id="{8AFFB98C-BD8B-4590-A686-D26F245B1BDC}"/>
              </a:ext>
            </a:extLst>
          </p:cNvPr>
          <p:cNvSpPr>
            <a:spLocks noGrp="1" noChangeArrowheads="1"/>
          </p:cNvSpPr>
          <p:nvPr>
            <p:ph type="body" idx="4294967295"/>
          </p:nvPr>
        </p:nvSpPr>
        <p:spPr>
          <a:xfrm>
            <a:off x="1143000" y="1403350"/>
            <a:ext cx="8001000" cy="4953000"/>
          </a:xfrm>
        </p:spPr>
        <p:txBody>
          <a:bodyPr/>
          <a:lstStyle/>
          <a:p>
            <a:r>
              <a:rPr lang="zh-TW" altLang="en-US" sz="2400" b="1" dirty="0">
                <a:solidFill>
                  <a:schemeClr val="accent2"/>
                </a:solidFill>
                <a:ea typeface="DFKai-SB" pitchFamily="65" charset="-128"/>
              </a:rPr>
              <a:t>$</a:t>
            </a:r>
            <a:r>
              <a:rPr lang="en-US" altLang="zh-TW" sz="2400" b="1" dirty="0">
                <a:solidFill>
                  <a:schemeClr val="accent2"/>
                </a:solidFill>
                <a:ea typeface="DFKai-SB" pitchFamily="65" charset="-128"/>
              </a:rPr>
              <a:t>monitor</a:t>
            </a:r>
            <a:r>
              <a:rPr lang="zh-CN" altLang="en-US" sz="2400" b="1" dirty="0">
                <a:solidFill>
                  <a:schemeClr val="accent2"/>
                </a:solidFill>
              </a:rPr>
              <a:t>：输出变量的任何变化，都会输出一次结果；而</a:t>
            </a:r>
            <a:r>
              <a:rPr lang="zh-TW" altLang="en-US" sz="2400" b="1" dirty="0">
                <a:solidFill>
                  <a:schemeClr val="accent2"/>
                </a:solidFill>
                <a:ea typeface="DFKai-SB" pitchFamily="65" charset="-128"/>
              </a:rPr>
              <a:t>$</a:t>
            </a:r>
            <a:r>
              <a:rPr lang="en-US" altLang="zh-TW" sz="2400" b="1" dirty="0">
                <a:solidFill>
                  <a:schemeClr val="accent2"/>
                </a:solidFill>
                <a:ea typeface="DFKai-SB" pitchFamily="65" charset="-128"/>
              </a:rPr>
              <a:t>write</a:t>
            </a:r>
            <a:r>
              <a:rPr lang="zh-TW" altLang="en-US" sz="2400" b="1" dirty="0">
                <a:solidFill>
                  <a:schemeClr val="accent2"/>
                </a:solidFill>
                <a:ea typeface="DFKai-SB" pitchFamily="65" charset="-128"/>
              </a:rPr>
              <a:t>和$</a:t>
            </a:r>
            <a:r>
              <a:rPr lang="en-US" altLang="zh-TW" sz="2400" b="1" dirty="0">
                <a:solidFill>
                  <a:schemeClr val="accent2"/>
                </a:solidFill>
                <a:ea typeface="DFKai-SB" pitchFamily="65" charset="-128"/>
              </a:rPr>
              <a:t>display</a:t>
            </a:r>
            <a:r>
              <a:rPr lang="zh-CN" altLang="en-US" sz="2400" b="1" dirty="0">
                <a:solidFill>
                  <a:schemeClr val="accent2"/>
                </a:solidFill>
              </a:rPr>
              <a:t>每调用一次执行一次</a:t>
            </a:r>
          </a:p>
          <a:p>
            <a:pPr>
              <a:buFontTx/>
              <a:buNone/>
            </a:pPr>
            <a:r>
              <a:rPr lang="zh-CN" altLang="en-US" sz="2400" dirty="0"/>
              <a:t>例：</a:t>
            </a:r>
            <a:endParaRPr lang="en-US" altLang="zh-TW" sz="2400" dirty="0"/>
          </a:p>
          <a:p>
            <a:pPr lvl="2">
              <a:spcBef>
                <a:spcPct val="0"/>
              </a:spcBef>
              <a:buFontTx/>
              <a:buNone/>
            </a:pPr>
            <a:r>
              <a:rPr lang="en-US" altLang="zh-TW" dirty="0">
                <a:ea typeface="DFKai-SB" pitchFamily="65" charset="-128"/>
              </a:rPr>
              <a:t>module </a:t>
            </a:r>
            <a:r>
              <a:rPr lang="en-US" altLang="zh-TW" dirty="0" err="1">
                <a:ea typeface="DFKai-SB" pitchFamily="65" charset="-128"/>
              </a:rPr>
              <a:t>monitor_test</a:t>
            </a:r>
            <a:r>
              <a:rPr lang="en-US" altLang="zh-TW" dirty="0">
                <a:ea typeface="DFKai-SB" pitchFamily="65" charset="-128"/>
              </a:rPr>
              <a:t>；</a:t>
            </a:r>
          </a:p>
          <a:p>
            <a:pPr lvl="2">
              <a:spcBef>
                <a:spcPct val="0"/>
              </a:spcBef>
              <a:buFontTx/>
              <a:buNone/>
            </a:pPr>
            <a:r>
              <a:rPr lang="zh-CN" altLang="en-US" dirty="0">
                <a:ea typeface="DFKai-SB" pitchFamily="65" charset="-128"/>
              </a:rPr>
              <a:t>   </a:t>
            </a:r>
            <a:r>
              <a:rPr lang="en-US" altLang="zh-TW" dirty="0">
                <a:ea typeface="DFKai-SB" pitchFamily="65" charset="-128"/>
              </a:rPr>
              <a:t>reg in; wire out；</a:t>
            </a:r>
          </a:p>
          <a:p>
            <a:pPr lvl="2">
              <a:spcBef>
                <a:spcPct val="0"/>
              </a:spcBef>
              <a:buFontTx/>
              <a:buNone/>
            </a:pPr>
            <a:r>
              <a:rPr lang="zh-CN" altLang="en-US" dirty="0">
                <a:ea typeface="DFKai-SB" pitchFamily="65" charset="-128"/>
              </a:rPr>
              <a:t>   </a:t>
            </a:r>
            <a:r>
              <a:rPr lang="en-US" altLang="zh-TW" dirty="0">
                <a:ea typeface="DFKai-SB" pitchFamily="65" charset="-128"/>
              </a:rPr>
              <a:t>not #1 U0(out, in)；</a:t>
            </a:r>
          </a:p>
          <a:p>
            <a:pPr lvl="2">
              <a:spcBef>
                <a:spcPct val="0"/>
              </a:spcBef>
              <a:buFontTx/>
              <a:buNone/>
            </a:pPr>
            <a:r>
              <a:rPr lang="zh-CN" altLang="en-US" dirty="0">
                <a:ea typeface="DFKai-SB" pitchFamily="65" charset="-128"/>
              </a:rPr>
              <a:t>   </a:t>
            </a:r>
            <a:r>
              <a:rPr lang="en-US" altLang="zh-TW" dirty="0">
                <a:ea typeface="DFKai-SB" pitchFamily="65" charset="-128"/>
              </a:rPr>
              <a:t>initial</a:t>
            </a:r>
          </a:p>
          <a:p>
            <a:pPr lvl="2">
              <a:spcBef>
                <a:spcPct val="0"/>
              </a:spcBef>
              <a:buFontTx/>
              <a:buNone/>
            </a:pPr>
            <a:r>
              <a:rPr lang="en-US" altLang="zh-TW" dirty="0">
                <a:ea typeface="DFKai-SB" pitchFamily="65" charset="-128"/>
              </a:rPr>
              <a:t>  </a:t>
            </a:r>
            <a:r>
              <a:rPr lang="en-US" altLang="zh-CN" dirty="0">
                <a:ea typeface="DFKai-SB" pitchFamily="65" charset="-128"/>
              </a:rPr>
              <a:t>    </a:t>
            </a:r>
            <a:r>
              <a:rPr lang="en-US" altLang="zh-TW" dirty="0">
                <a:ea typeface="DFKai-SB" pitchFamily="65" charset="-128"/>
              </a:rPr>
              <a:t>$monitor($time, "out = %</a:t>
            </a:r>
            <a:r>
              <a:rPr lang="en-US" altLang="zh-CN" dirty="0"/>
              <a:t>b</a:t>
            </a:r>
            <a:r>
              <a:rPr lang="en-US" altLang="zh-TW" dirty="0">
                <a:ea typeface="DFKai-SB" pitchFamily="65" charset="-128"/>
              </a:rPr>
              <a:t> in = %b", out, in)；</a:t>
            </a:r>
          </a:p>
          <a:p>
            <a:pPr lvl="2">
              <a:spcBef>
                <a:spcPct val="0"/>
              </a:spcBef>
              <a:buFontTx/>
              <a:buNone/>
            </a:pPr>
            <a:r>
              <a:rPr lang="zh-CN" altLang="en-US" dirty="0">
                <a:ea typeface="DFKai-SB" pitchFamily="65" charset="-128"/>
              </a:rPr>
              <a:t>   </a:t>
            </a:r>
            <a:r>
              <a:rPr lang="en-US" altLang="zh-TW" dirty="0">
                <a:ea typeface="DFKai-SB" pitchFamily="65" charset="-128"/>
              </a:rPr>
              <a:t>initial begin</a:t>
            </a:r>
          </a:p>
          <a:p>
            <a:pPr lvl="2">
              <a:spcBef>
                <a:spcPct val="0"/>
              </a:spcBef>
              <a:buFontTx/>
              <a:buNone/>
            </a:pPr>
            <a:r>
              <a:rPr lang="en-US" altLang="zh-TW" dirty="0">
                <a:ea typeface="DFKai-SB" pitchFamily="65" charset="-128"/>
              </a:rPr>
              <a:t>  </a:t>
            </a:r>
            <a:r>
              <a:rPr lang="en-US" altLang="zh-CN" dirty="0">
                <a:ea typeface="DFKai-SB" pitchFamily="65" charset="-128"/>
              </a:rPr>
              <a:t>    </a:t>
            </a:r>
            <a:r>
              <a:rPr lang="en-US" altLang="zh-TW" dirty="0">
                <a:ea typeface="DFKai-SB" pitchFamily="65" charset="-128"/>
              </a:rPr>
              <a:t>in = 0；</a:t>
            </a:r>
          </a:p>
          <a:p>
            <a:pPr lvl="2">
              <a:spcBef>
                <a:spcPct val="0"/>
              </a:spcBef>
              <a:buFontTx/>
              <a:buNone/>
            </a:pPr>
            <a:r>
              <a:rPr lang="en-US" altLang="zh-TW" dirty="0">
                <a:ea typeface="DFKai-SB" pitchFamily="65" charset="-128"/>
              </a:rPr>
              <a:t>  </a:t>
            </a:r>
            <a:r>
              <a:rPr lang="zh-CN" altLang="en-US" dirty="0">
                <a:ea typeface="DFKai-SB" pitchFamily="65" charset="-128"/>
              </a:rPr>
              <a:t>    </a:t>
            </a:r>
            <a:r>
              <a:rPr lang="en-US" altLang="zh-TW" dirty="0">
                <a:ea typeface="DFKai-SB" pitchFamily="65" charset="-128"/>
              </a:rPr>
              <a:t># 10 in = 1；</a:t>
            </a:r>
          </a:p>
          <a:p>
            <a:pPr lvl="2">
              <a:spcBef>
                <a:spcPct val="0"/>
              </a:spcBef>
              <a:buFontTx/>
              <a:buNone/>
            </a:pPr>
            <a:r>
              <a:rPr lang="en-US" altLang="zh-TW" dirty="0">
                <a:ea typeface="DFKai-SB" pitchFamily="65" charset="-128"/>
              </a:rPr>
              <a:t>  </a:t>
            </a:r>
            <a:r>
              <a:rPr lang="zh-CN" altLang="en-US" dirty="0">
                <a:ea typeface="DFKai-SB" pitchFamily="65" charset="-128"/>
              </a:rPr>
              <a:t>    </a:t>
            </a:r>
            <a:r>
              <a:rPr lang="en-US" altLang="zh-TW" dirty="0">
                <a:ea typeface="DFKai-SB" pitchFamily="65" charset="-128"/>
              </a:rPr>
              <a:t># 10 in = 0；</a:t>
            </a:r>
          </a:p>
          <a:p>
            <a:pPr lvl="2">
              <a:spcBef>
                <a:spcPct val="0"/>
              </a:spcBef>
              <a:buFontTx/>
              <a:buNone/>
            </a:pPr>
            <a:r>
              <a:rPr lang="zh-CN" altLang="en-US" dirty="0">
                <a:ea typeface="DFKai-SB" pitchFamily="65" charset="-128"/>
              </a:rPr>
              <a:t>    </a:t>
            </a:r>
            <a:r>
              <a:rPr lang="en-US" altLang="zh-TW" dirty="0">
                <a:ea typeface="DFKai-SB" pitchFamily="65" charset="-128"/>
              </a:rPr>
              <a:t>end</a:t>
            </a:r>
          </a:p>
          <a:p>
            <a:pPr lvl="2">
              <a:spcBef>
                <a:spcPct val="0"/>
              </a:spcBef>
              <a:buFontTx/>
              <a:buNone/>
            </a:pPr>
            <a:r>
              <a:rPr lang="en-US" altLang="zh-TW" dirty="0" err="1">
                <a:ea typeface="DFKai-SB" pitchFamily="65" charset="-128"/>
              </a:rPr>
              <a:t>endmodule</a:t>
            </a:r>
            <a:endParaRPr lang="en-US" altLang="zh-CN" dirty="0">
              <a:ea typeface="DFKai-SB" pitchFamily="65" charset="-128"/>
            </a:endParaRPr>
          </a:p>
        </p:txBody>
      </p:sp>
      <p:sp>
        <p:nvSpPr>
          <p:cNvPr id="5" name="Rectangle 2">
            <a:extLst>
              <a:ext uri="{FF2B5EF4-FFF2-40B4-BE49-F238E27FC236}">
                <a16:creationId xmlns:a16="http://schemas.microsoft.com/office/drawing/2014/main" id="{FBCD6D2B-B1CC-451F-8C22-BEB2FFBC3EA1}"/>
              </a:ext>
            </a:extLst>
          </p:cNvPr>
          <p:cNvSpPr txBox="1">
            <a:spLocks noChangeArrowheads="1"/>
          </p:cNvSpPr>
          <p:nvPr/>
        </p:nvSpPr>
        <p:spPr bwMode="auto">
          <a:xfrm>
            <a:off x="323850" y="2603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defRPr/>
            </a:pPr>
            <a:r>
              <a:rPr lang="en-US" altLang="zh-CN" sz="3200" b="1" kern="0" dirty="0">
                <a:solidFill>
                  <a:srgbClr val="FF7C80"/>
                </a:solidFill>
              </a:rPr>
              <a:t>Verilog </a:t>
            </a:r>
            <a:r>
              <a:rPr lang="zh-CN" altLang="en-US" sz="3200" b="1" kern="0" dirty="0">
                <a:solidFill>
                  <a:srgbClr val="FF7C80"/>
                </a:solidFill>
              </a:rPr>
              <a:t>系统函数</a:t>
            </a:r>
          </a:p>
        </p:txBody>
      </p:sp>
    </p:spTree>
    <p:extLst>
      <p:ext uri="{BB962C8B-B14F-4D97-AF65-F5344CB8AC3E}">
        <p14:creationId xmlns:p14="http://schemas.microsoft.com/office/powerpoint/2010/main" val="416400085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60974E28-F216-4A99-BC8C-B65906D6CF2E}"/>
              </a:ext>
            </a:extLst>
          </p:cNvPr>
          <p:cNvSpPr>
            <a:spLocks noGrp="1" noChangeArrowheads="1"/>
          </p:cNvSpPr>
          <p:nvPr>
            <p:ph type="body" idx="4294967295"/>
          </p:nvPr>
        </p:nvSpPr>
        <p:spPr>
          <a:xfrm>
            <a:off x="1707502" y="1517779"/>
            <a:ext cx="5719665" cy="4481805"/>
          </a:xfrm>
        </p:spPr>
        <p:txBody>
          <a:bodyPr/>
          <a:lstStyle/>
          <a:p>
            <a:pPr>
              <a:lnSpc>
                <a:spcPct val="130000"/>
              </a:lnSpc>
              <a:spcBef>
                <a:spcPts val="1200"/>
              </a:spcBef>
              <a:buFontTx/>
              <a:buNone/>
            </a:pPr>
            <a:r>
              <a:rPr lang="zh-TW" altLang="en-US" dirty="0">
                <a:solidFill>
                  <a:srgbClr val="FF0000"/>
                </a:solidFill>
              </a:rPr>
              <a:t>输出结果为</a:t>
            </a:r>
            <a:r>
              <a:rPr lang="zh-CN" altLang="en-US" dirty="0">
                <a:solidFill>
                  <a:srgbClr val="FF0000"/>
                </a:solidFill>
                <a:sym typeface="Wingdings" panose="05000000000000000000" pitchFamily="2" charset="2"/>
              </a:rPr>
              <a:t>：</a:t>
            </a:r>
            <a:r>
              <a:rPr lang="en-US" altLang="zh-CN" dirty="0">
                <a:solidFill>
                  <a:srgbClr val="FF0000"/>
                </a:solidFill>
                <a:sym typeface="Wingdings" panose="05000000000000000000" pitchFamily="2" charset="2"/>
              </a:rPr>
              <a:t>(</a:t>
            </a:r>
            <a:r>
              <a:rPr lang="zh-CN" altLang="en-US" dirty="0">
                <a:solidFill>
                  <a:srgbClr val="FF0000"/>
                </a:solidFill>
                <a:sym typeface="Wingdings" panose="05000000000000000000" pitchFamily="2" charset="2"/>
              </a:rPr>
              <a:t>注意延迟！</a:t>
            </a:r>
            <a:r>
              <a:rPr lang="en-US" altLang="zh-CN" dirty="0">
                <a:solidFill>
                  <a:srgbClr val="FF0000"/>
                </a:solidFill>
                <a:sym typeface="Wingdings" panose="05000000000000000000" pitchFamily="2" charset="2"/>
              </a:rPr>
              <a:t>)</a:t>
            </a:r>
            <a:endParaRPr lang="en-US" altLang="zh-TW" dirty="0">
              <a:solidFill>
                <a:srgbClr val="FF0000"/>
              </a:solidFill>
            </a:endParaRPr>
          </a:p>
          <a:p>
            <a:pPr>
              <a:lnSpc>
                <a:spcPct val="130000"/>
              </a:lnSpc>
              <a:spcBef>
                <a:spcPct val="0"/>
              </a:spcBef>
              <a:buFontTx/>
              <a:buNone/>
            </a:pPr>
            <a:r>
              <a:rPr lang="zh-TW" altLang="en-US" dirty="0">
                <a:ea typeface="DFKai-SB" pitchFamily="65" charset="-128"/>
              </a:rPr>
              <a:t>0   </a:t>
            </a:r>
            <a:r>
              <a:rPr lang="en-US" altLang="zh-TW" dirty="0">
                <a:ea typeface="DFKai-SB" pitchFamily="65" charset="-128"/>
              </a:rPr>
              <a:t>out = x     in = 0</a:t>
            </a:r>
          </a:p>
          <a:p>
            <a:pPr>
              <a:lnSpc>
                <a:spcPct val="130000"/>
              </a:lnSpc>
              <a:spcBef>
                <a:spcPct val="0"/>
              </a:spcBef>
              <a:buFontTx/>
              <a:buNone/>
            </a:pPr>
            <a:r>
              <a:rPr lang="en-US" altLang="zh-TW" dirty="0">
                <a:ea typeface="DFKai-SB" pitchFamily="65" charset="-128"/>
              </a:rPr>
              <a:t>1   out = 1     in = 0</a:t>
            </a:r>
          </a:p>
          <a:p>
            <a:pPr>
              <a:lnSpc>
                <a:spcPct val="130000"/>
              </a:lnSpc>
              <a:spcBef>
                <a:spcPct val="0"/>
              </a:spcBef>
              <a:buFontTx/>
              <a:buNone/>
            </a:pPr>
            <a:r>
              <a:rPr lang="en-US" altLang="zh-TW" dirty="0">
                <a:ea typeface="DFKai-SB" pitchFamily="65" charset="-128"/>
              </a:rPr>
              <a:t>10   out = 1    in = 1</a:t>
            </a:r>
          </a:p>
          <a:p>
            <a:pPr>
              <a:lnSpc>
                <a:spcPct val="130000"/>
              </a:lnSpc>
              <a:spcBef>
                <a:spcPct val="0"/>
              </a:spcBef>
              <a:buFontTx/>
              <a:buNone/>
            </a:pPr>
            <a:r>
              <a:rPr lang="en-US" altLang="zh-TW" dirty="0">
                <a:ea typeface="DFKai-SB" pitchFamily="65" charset="-128"/>
              </a:rPr>
              <a:t>11   out = 0    in = 1</a:t>
            </a:r>
          </a:p>
          <a:p>
            <a:pPr>
              <a:lnSpc>
                <a:spcPct val="130000"/>
              </a:lnSpc>
              <a:spcBef>
                <a:spcPct val="0"/>
              </a:spcBef>
              <a:buFontTx/>
              <a:buNone/>
            </a:pPr>
            <a:r>
              <a:rPr lang="en-US" altLang="zh-TW" dirty="0">
                <a:ea typeface="DFKai-SB" pitchFamily="65" charset="-128"/>
              </a:rPr>
              <a:t>20   out = 0    in = 0</a:t>
            </a:r>
          </a:p>
          <a:p>
            <a:pPr>
              <a:lnSpc>
                <a:spcPct val="130000"/>
              </a:lnSpc>
              <a:spcBef>
                <a:spcPct val="0"/>
              </a:spcBef>
              <a:buFontTx/>
              <a:buNone/>
            </a:pPr>
            <a:r>
              <a:rPr lang="en-US" altLang="zh-TW" dirty="0">
                <a:ea typeface="DFKai-SB" pitchFamily="65" charset="-128"/>
              </a:rPr>
              <a:t>21   out = 1    in = 0</a:t>
            </a:r>
            <a:endParaRPr lang="en-US" altLang="zh-CN" dirty="0"/>
          </a:p>
        </p:txBody>
      </p:sp>
      <p:sp>
        <p:nvSpPr>
          <p:cNvPr id="5" name="Rectangle 2">
            <a:extLst>
              <a:ext uri="{FF2B5EF4-FFF2-40B4-BE49-F238E27FC236}">
                <a16:creationId xmlns:a16="http://schemas.microsoft.com/office/drawing/2014/main" id="{D09EC947-1F25-4ABB-8AF1-C7A455A404A0}"/>
              </a:ext>
            </a:extLst>
          </p:cNvPr>
          <p:cNvSpPr txBox="1">
            <a:spLocks noChangeArrowheads="1"/>
          </p:cNvSpPr>
          <p:nvPr/>
        </p:nvSpPr>
        <p:spPr>
          <a:xfrm>
            <a:off x="452534" y="402510"/>
            <a:ext cx="8229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72000" rIns="0" bIns="72000"/>
          <a:lstStyle>
            <a:lvl1pPr algn="l" rtl="0" eaLnBrk="0" fontAlgn="base" hangingPunct="0">
              <a:spcBef>
                <a:spcPct val="0"/>
              </a:spcBef>
              <a:spcAft>
                <a:spcPct val="0"/>
              </a:spcAft>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2pPr>
            <a:lvl3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3pPr>
            <a:lvl4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4pPr>
            <a:lvl5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5pPr>
            <a:lvl6pPr marL="457200" algn="r" rtl="0" fontAlgn="base">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r>
              <a:rPr lang="en-US" altLang="zh-CN" sz="3200" b="1" dirty="0">
                <a:solidFill>
                  <a:srgbClr val="FF7C80"/>
                </a:solidFill>
              </a:rPr>
              <a:t>Verilog</a:t>
            </a:r>
            <a:r>
              <a:rPr lang="zh-CN" altLang="en-US" sz="3200" b="1" dirty="0">
                <a:solidFill>
                  <a:srgbClr val="FF7C80"/>
                </a:solidFill>
              </a:rPr>
              <a:t>系统函数</a:t>
            </a:r>
          </a:p>
        </p:txBody>
      </p:sp>
    </p:spTree>
    <p:extLst>
      <p:ext uri="{BB962C8B-B14F-4D97-AF65-F5344CB8AC3E}">
        <p14:creationId xmlns:p14="http://schemas.microsoft.com/office/powerpoint/2010/main" val="229910254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0BF3026E-0161-4E66-859F-65E0B98417A3}"/>
              </a:ext>
            </a:extLst>
          </p:cNvPr>
          <p:cNvSpPr>
            <a:spLocks noGrp="1" noChangeArrowheads="1"/>
          </p:cNvSpPr>
          <p:nvPr>
            <p:ph type="body" idx="4294967295"/>
          </p:nvPr>
        </p:nvSpPr>
        <p:spPr>
          <a:xfrm>
            <a:off x="1222310" y="1542662"/>
            <a:ext cx="7772400" cy="5410200"/>
          </a:xfrm>
        </p:spPr>
        <p:txBody>
          <a:bodyPr/>
          <a:lstStyle/>
          <a:p>
            <a:pPr>
              <a:lnSpc>
                <a:spcPct val="90000"/>
              </a:lnSpc>
              <a:spcBef>
                <a:spcPct val="0"/>
              </a:spcBef>
              <a:buFontTx/>
              <a:buNone/>
            </a:pPr>
            <a:r>
              <a:rPr lang="zh-CN" altLang="en-US" sz="2400" dirty="0"/>
              <a:t>例</a:t>
            </a:r>
            <a:r>
              <a:rPr lang="en-US" altLang="zh-TW" sz="2400" dirty="0">
                <a:ea typeface="DFKai-SB" pitchFamily="65" charset="-128"/>
              </a:rPr>
              <a:t>:</a:t>
            </a:r>
          </a:p>
          <a:p>
            <a:pPr lvl="2">
              <a:lnSpc>
                <a:spcPct val="90000"/>
              </a:lnSpc>
              <a:spcBef>
                <a:spcPct val="0"/>
              </a:spcBef>
              <a:buFontTx/>
              <a:buNone/>
            </a:pPr>
            <a:r>
              <a:rPr lang="en-US" altLang="zh-TW" dirty="0">
                <a:ea typeface="DFKai-SB" pitchFamily="65" charset="-128"/>
              </a:rPr>
              <a:t>module </a:t>
            </a:r>
            <a:r>
              <a:rPr lang="en-US" altLang="zh-TW" dirty="0" err="1">
                <a:ea typeface="DFKai-SB" pitchFamily="65" charset="-128"/>
              </a:rPr>
              <a:t>monitor_test</a:t>
            </a:r>
            <a:r>
              <a:rPr lang="en-US" altLang="zh-TW" dirty="0">
                <a:ea typeface="DFKai-SB" pitchFamily="65" charset="-128"/>
              </a:rPr>
              <a:t>；</a:t>
            </a:r>
          </a:p>
          <a:p>
            <a:pPr lvl="2">
              <a:lnSpc>
                <a:spcPct val="90000"/>
              </a:lnSpc>
              <a:spcBef>
                <a:spcPct val="0"/>
              </a:spcBef>
              <a:buFontTx/>
              <a:buNone/>
            </a:pPr>
            <a:r>
              <a:rPr lang="en-US" altLang="zh-TW" dirty="0">
                <a:ea typeface="DFKai-SB" pitchFamily="65" charset="-128"/>
              </a:rPr>
              <a:t>  </a:t>
            </a:r>
            <a:r>
              <a:rPr lang="zh-CN" altLang="en-US" dirty="0">
                <a:ea typeface="DFKai-SB" pitchFamily="65" charset="-128"/>
              </a:rPr>
              <a:t>  </a:t>
            </a:r>
            <a:r>
              <a:rPr lang="en-US" altLang="zh-TW" dirty="0">
                <a:ea typeface="DFKai-SB" pitchFamily="65" charset="-128"/>
              </a:rPr>
              <a:t>reg </a:t>
            </a:r>
            <a:r>
              <a:rPr lang="en-US" altLang="zh-TW" dirty="0" err="1">
                <a:ea typeface="DFKai-SB" pitchFamily="65" charset="-128"/>
              </a:rPr>
              <a:t>in；wire</a:t>
            </a:r>
            <a:r>
              <a:rPr lang="en-US" altLang="zh-TW" dirty="0">
                <a:ea typeface="DFKai-SB" pitchFamily="65" charset="-128"/>
              </a:rPr>
              <a:t> out；</a:t>
            </a:r>
          </a:p>
          <a:p>
            <a:pPr lvl="2">
              <a:lnSpc>
                <a:spcPct val="90000"/>
              </a:lnSpc>
              <a:spcBef>
                <a:spcPct val="0"/>
              </a:spcBef>
              <a:buFontTx/>
              <a:buNone/>
            </a:pPr>
            <a:r>
              <a:rPr lang="en-US" altLang="zh-TW" dirty="0">
                <a:ea typeface="DFKai-SB" pitchFamily="65" charset="-128"/>
              </a:rPr>
              <a:t>  </a:t>
            </a:r>
            <a:r>
              <a:rPr lang="zh-CN" altLang="en-US" dirty="0">
                <a:ea typeface="DFKai-SB" pitchFamily="65" charset="-128"/>
              </a:rPr>
              <a:t>  </a:t>
            </a:r>
            <a:r>
              <a:rPr lang="en-US" altLang="zh-TW" dirty="0">
                <a:ea typeface="DFKai-SB" pitchFamily="65" charset="-128"/>
              </a:rPr>
              <a:t>not #1 U0(out, in)；</a:t>
            </a:r>
          </a:p>
          <a:p>
            <a:pPr lvl="2">
              <a:lnSpc>
                <a:spcPct val="90000"/>
              </a:lnSpc>
              <a:spcBef>
                <a:spcPct val="0"/>
              </a:spcBef>
              <a:buFontTx/>
              <a:buNone/>
            </a:pPr>
            <a:r>
              <a:rPr lang="zh-CN" altLang="en-US" dirty="0">
                <a:ea typeface="DFKai-SB" pitchFamily="65" charset="-128"/>
              </a:rPr>
              <a:t>    </a:t>
            </a:r>
            <a:r>
              <a:rPr lang="en-US" altLang="zh-TW" dirty="0">
                <a:ea typeface="DFKai-SB" pitchFamily="65" charset="-128"/>
              </a:rPr>
              <a:t>initial</a:t>
            </a:r>
          </a:p>
          <a:p>
            <a:pPr lvl="2">
              <a:lnSpc>
                <a:spcPct val="90000"/>
              </a:lnSpc>
              <a:spcBef>
                <a:spcPct val="0"/>
              </a:spcBef>
              <a:buFontTx/>
              <a:buNone/>
            </a:pPr>
            <a:r>
              <a:rPr lang="en-US" altLang="zh-TW" dirty="0">
                <a:ea typeface="DFKai-SB" pitchFamily="65" charset="-128"/>
              </a:rPr>
              <a:t>  </a:t>
            </a:r>
            <a:r>
              <a:rPr lang="en-US" altLang="zh-CN" dirty="0">
                <a:ea typeface="DFKai-SB" pitchFamily="65" charset="-128"/>
              </a:rPr>
              <a:t>     </a:t>
            </a:r>
            <a:r>
              <a:rPr lang="en-US" altLang="zh-TW" dirty="0">
                <a:ea typeface="DFKai-SB" pitchFamily="65" charset="-128"/>
              </a:rPr>
              <a:t>$display($time, "out = %b in = %b", out, in)；</a:t>
            </a:r>
          </a:p>
          <a:p>
            <a:pPr lvl="2">
              <a:lnSpc>
                <a:spcPct val="90000"/>
              </a:lnSpc>
              <a:spcBef>
                <a:spcPct val="0"/>
              </a:spcBef>
              <a:buFontTx/>
              <a:buNone/>
            </a:pPr>
            <a:r>
              <a:rPr lang="zh-CN" altLang="en-US" dirty="0">
                <a:ea typeface="DFKai-SB" pitchFamily="65" charset="-128"/>
              </a:rPr>
              <a:t>    </a:t>
            </a:r>
            <a:r>
              <a:rPr lang="en-US" altLang="zh-TW" dirty="0">
                <a:ea typeface="DFKai-SB" pitchFamily="65" charset="-128"/>
              </a:rPr>
              <a:t>initial begin</a:t>
            </a:r>
          </a:p>
          <a:p>
            <a:pPr lvl="2">
              <a:lnSpc>
                <a:spcPct val="90000"/>
              </a:lnSpc>
              <a:spcBef>
                <a:spcPct val="0"/>
              </a:spcBef>
              <a:buFontTx/>
              <a:buNone/>
            </a:pPr>
            <a:r>
              <a:rPr lang="en-US" altLang="zh-TW" dirty="0">
                <a:ea typeface="DFKai-SB" pitchFamily="65" charset="-128"/>
              </a:rPr>
              <a:t>  </a:t>
            </a:r>
            <a:r>
              <a:rPr lang="en-US" altLang="zh-CN" dirty="0">
                <a:ea typeface="DFKai-SB" pitchFamily="65" charset="-128"/>
              </a:rPr>
              <a:t>      </a:t>
            </a:r>
            <a:r>
              <a:rPr lang="en-US" altLang="zh-TW" dirty="0">
                <a:ea typeface="DFKai-SB" pitchFamily="65" charset="-128"/>
              </a:rPr>
              <a:t>in = 0；</a:t>
            </a:r>
          </a:p>
          <a:p>
            <a:pPr lvl="2">
              <a:lnSpc>
                <a:spcPct val="90000"/>
              </a:lnSpc>
              <a:spcBef>
                <a:spcPct val="0"/>
              </a:spcBef>
              <a:buFontTx/>
              <a:buNone/>
            </a:pPr>
            <a:r>
              <a:rPr lang="en-US" altLang="zh-TW" dirty="0">
                <a:ea typeface="DFKai-SB" pitchFamily="65" charset="-128"/>
              </a:rPr>
              <a:t>  </a:t>
            </a:r>
            <a:r>
              <a:rPr lang="zh-CN" altLang="en-US" dirty="0">
                <a:ea typeface="DFKai-SB" pitchFamily="65" charset="-128"/>
              </a:rPr>
              <a:t>      </a:t>
            </a:r>
            <a:r>
              <a:rPr lang="en-US" altLang="zh-TW" dirty="0">
                <a:ea typeface="DFKai-SB" pitchFamily="65" charset="-128"/>
              </a:rPr>
              <a:t>#10 in = 1；</a:t>
            </a:r>
          </a:p>
          <a:p>
            <a:pPr lvl="2">
              <a:lnSpc>
                <a:spcPct val="90000"/>
              </a:lnSpc>
              <a:spcBef>
                <a:spcPct val="0"/>
              </a:spcBef>
              <a:buFontTx/>
              <a:buNone/>
            </a:pPr>
            <a:r>
              <a:rPr lang="en-US" altLang="zh-TW" dirty="0">
                <a:ea typeface="DFKai-SB" pitchFamily="65" charset="-128"/>
              </a:rPr>
              <a:t>  </a:t>
            </a:r>
            <a:r>
              <a:rPr lang="zh-CN" altLang="en-US" dirty="0">
                <a:ea typeface="DFKai-SB" pitchFamily="65" charset="-128"/>
              </a:rPr>
              <a:t>      </a:t>
            </a:r>
            <a:r>
              <a:rPr lang="en-US" altLang="zh-TW" dirty="0">
                <a:ea typeface="DFKai-SB" pitchFamily="65" charset="-128"/>
              </a:rPr>
              <a:t>#10 in = 0；</a:t>
            </a:r>
          </a:p>
          <a:p>
            <a:pPr lvl="2">
              <a:lnSpc>
                <a:spcPct val="90000"/>
              </a:lnSpc>
              <a:spcBef>
                <a:spcPct val="0"/>
              </a:spcBef>
              <a:buFontTx/>
              <a:buNone/>
            </a:pPr>
            <a:r>
              <a:rPr lang="zh-CN" altLang="en-US" dirty="0">
                <a:ea typeface="DFKai-SB" pitchFamily="65" charset="-128"/>
              </a:rPr>
              <a:t>    </a:t>
            </a:r>
            <a:r>
              <a:rPr lang="en-US" altLang="zh-TW" dirty="0">
                <a:ea typeface="DFKai-SB" pitchFamily="65" charset="-128"/>
              </a:rPr>
              <a:t>end</a:t>
            </a:r>
          </a:p>
          <a:p>
            <a:pPr lvl="2">
              <a:lnSpc>
                <a:spcPct val="90000"/>
              </a:lnSpc>
              <a:spcBef>
                <a:spcPct val="0"/>
              </a:spcBef>
              <a:buFontTx/>
              <a:buNone/>
            </a:pPr>
            <a:r>
              <a:rPr lang="en-US" altLang="zh-TW" dirty="0" err="1">
                <a:ea typeface="DFKai-SB" pitchFamily="65" charset="-128"/>
              </a:rPr>
              <a:t>endmodule</a:t>
            </a:r>
            <a:endParaRPr lang="en-US" altLang="zh-TW" dirty="0">
              <a:ea typeface="DFKai-SB" pitchFamily="65" charset="-128"/>
            </a:endParaRPr>
          </a:p>
          <a:p>
            <a:pPr lvl="2">
              <a:lnSpc>
                <a:spcPct val="90000"/>
              </a:lnSpc>
              <a:spcBef>
                <a:spcPct val="0"/>
              </a:spcBef>
              <a:buFontTx/>
              <a:buNone/>
            </a:pPr>
            <a:endParaRPr lang="en-US" altLang="zh-TW" dirty="0">
              <a:ea typeface="DFKai-SB" pitchFamily="65" charset="-128"/>
            </a:endParaRPr>
          </a:p>
          <a:p>
            <a:pPr>
              <a:lnSpc>
                <a:spcPct val="90000"/>
              </a:lnSpc>
              <a:spcBef>
                <a:spcPts val="1200"/>
              </a:spcBef>
              <a:buFontTx/>
              <a:buNone/>
            </a:pPr>
            <a:r>
              <a:rPr lang="zh-TW" altLang="en-US" sz="2400" dirty="0">
                <a:ea typeface="DFKai-SB" pitchFamily="65" charset="-128"/>
              </a:rPr>
              <a:t>输出结果为：</a:t>
            </a:r>
          </a:p>
          <a:p>
            <a:pPr lvl="3">
              <a:lnSpc>
                <a:spcPct val="90000"/>
              </a:lnSpc>
              <a:spcBef>
                <a:spcPct val="0"/>
              </a:spcBef>
              <a:buFontTx/>
              <a:buNone/>
            </a:pPr>
            <a:r>
              <a:rPr lang="en-US" altLang="zh-TW" sz="2400" dirty="0">
                <a:ea typeface="DFKai-SB" pitchFamily="65" charset="-128"/>
              </a:rPr>
              <a:t>out = x  in = x</a:t>
            </a:r>
            <a:endParaRPr lang="en-US" altLang="zh-CN" sz="1800" dirty="0"/>
          </a:p>
        </p:txBody>
      </p:sp>
      <p:sp>
        <p:nvSpPr>
          <p:cNvPr id="3" name="矩形 2">
            <a:extLst>
              <a:ext uri="{FF2B5EF4-FFF2-40B4-BE49-F238E27FC236}">
                <a16:creationId xmlns:a16="http://schemas.microsoft.com/office/drawing/2014/main" id="{AD100B9E-290E-47B9-82EB-849371B8F000}"/>
              </a:ext>
            </a:extLst>
          </p:cNvPr>
          <p:cNvSpPr/>
          <p:nvPr/>
        </p:nvSpPr>
        <p:spPr>
          <a:xfrm>
            <a:off x="376970" y="473629"/>
            <a:ext cx="2549096" cy="461665"/>
          </a:xfrm>
          <a:prstGeom prst="rect">
            <a:avLst/>
          </a:prstGeom>
        </p:spPr>
        <p:txBody>
          <a:bodyPr wrap="none">
            <a:spAutoFit/>
          </a:bodyPr>
          <a:lstStyle/>
          <a:p>
            <a:pPr>
              <a:defRPr/>
            </a:pPr>
            <a:r>
              <a:rPr lang="en-US" altLang="zh-CN" b="1" kern="0" dirty="0">
                <a:solidFill>
                  <a:srgbClr val="FF7C80"/>
                </a:solidFill>
              </a:rPr>
              <a:t>Verilog </a:t>
            </a:r>
            <a:r>
              <a:rPr lang="zh-CN" altLang="en-US" b="1" kern="0" dirty="0">
                <a:solidFill>
                  <a:srgbClr val="FF7C80"/>
                </a:solidFill>
              </a:rPr>
              <a:t>系统函数</a:t>
            </a:r>
          </a:p>
        </p:txBody>
      </p:sp>
    </p:spTree>
    <p:extLst>
      <p:ext uri="{BB962C8B-B14F-4D97-AF65-F5344CB8AC3E}">
        <p14:creationId xmlns:p14="http://schemas.microsoft.com/office/powerpoint/2010/main" val="101368313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CFAC6F9D-ED7E-4034-84BA-2D13041EEDD1}"/>
              </a:ext>
            </a:extLst>
          </p:cNvPr>
          <p:cNvSpPr>
            <a:spLocks noGrp="1" noChangeArrowheads="1"/>
          </p:cNvSpPr>
          <p:nvPr>
            <p:ph type="title"/>
          </p:nvPr>
        </p:nvSpPr>
        <p:spPr/>
        <p:txBody>
          <a:bodyPr/>
          <a:lstStyle/>
          <a:p>
            <a:pPr algn="l" eaLnBrk="1" hangingPunct="1"/>
            <a:r>
              <a:rPr lang="en-US" altLang="zh-CN" sz="3200" b="1" dirty="0">
                <a:solidFill>
                  <a:srgbClr val="FF7C80"/>
                </a:solidFill>
              </a:rPr>
              <a:t>Verilog</a:t>
            </a:r>
            <a:r>
              <a:rPr lang="zh-CN" altLang="en-US" sz="3200" b="1" dirty="0">
                <a:solidFill>
                  <a:srgbClr val="FF7C80"/>
                </a:solidFill>
              </a:rPr>
              <a:t>系统函数</a:t>
            </a:r>
          </a:p>
        </p:txBody>
      </p:sp>
      <p:sp>
        <p:nvSpPr>
          <p:cNvPr id="140291" name="Rectangle 3">
            <a:extLst>
              <a:ext uri="{FF2B5EF4-FFF2-40B4-BE49-F238E27FC236}">
                <a16:creationId xmlns:a16="http://schemas.microsoft.com/office/drawing/2014/main" id="{E2D907F4-2600-4663-BE2A-544EC7ACD5A4}"/>
              </a:ext>
            </a:extLst>
          </p:cNvPr>
          <p:cNvSpPr>
            <a:spLocks noGrp="1" noChangeArrowheads="1"/>
          </p:cNvSpPr>
          <p:nvPr>
            <p:ph type="body" idx="4294967295"/>
          </p:nvPr>
        </p:nvSpPr>
        <p:spPr>
          <a:xfrm>
            <a:off x="727788" y="1787396"/>
            <a:ext cx="8229600" cy="4525963"/>
          </a:xfrm>
        </p:spPr>
        <p:txBody>
          <a:bodyPr/>
          <a:lstStyle/>
          <a:p>
            <a:r>
              <a:rPr lang="en-US" altLang="zh-CN" sz="2400" dirty="0"/>
              <a:t> </a:t>
            </a:r>
            <a:r>
              <a:rPr lang="zh-CN" altLang="en-US" sz="2400" b="1" dirty="0">
                <a:solidFill>
                  <a:schemeClr val="accent2"/>
                </a:solidFill>
              </a:rPr>
              <a:t>模拟时标：返回从执行到调用时刻的时间</a:t>
            </a:r>
            <a:endParaRPr lang="zh-TW" altLang="en-US" sz="2400" b="1" dirty="0">
              <a:solidFill>
                <a:schemeClr val="accent2"/>
              </a:solidFill>
            </a:endParaRPr>
          </a:p>
          <a:p>
            <a:pPr algn="just">
              <a:lnSpc>
                <a:spcPct val="150000"/>
              </a:lnSpc>
              <a:spcBef>
                <a:spcPts val="1200"/>
              </a:spcBef>
              <a:buFontTx/>
              <a:buNone/>
            </a:pPr>
            <a:r>
              <a:rPr lang="en-US" altLang="zh-TW" sz="2400" dirty="0">
                <a:ea typeface="DFKai-SB" pitchFamily="65" charset="-128"/>
              </a:rPr>
              <a:t>	$time : </a:t>
            </a:r>
            <a:r>
              <a:rPr lang="zh-CN" altLang="en-US" sz="2400" dirty="0"/>
              <a:t>返回</a:t>
            </a:r>
            <a:r>
              <a:rPr lang="zh-TW" altLang="en-US" sz="2400" dirty="0">
                <a:ea typeface="DFKai-SB" pitchFamily="65" charset="-128"/>
              </a:rPr>
              <a:t>一个 64-</a:t>
            </a:r>
            <a:r>
              <a:rPr lang="en-US" altLang="zh-TW" sz="2400" dirty="0">
                <a:ea typeface="DFKai-SB" pitchFamily="65" charset="-128"/>
              </a:rPr>
              <a:t>bit </a:t>
            </a:r>
            <a:r>
              <a:rPr lang="zh-TW" altLang="en-US" sz="2400" dirty="0">
                <a:ea typeface="DFKai-SB" pitchFamily="65" charset="-128"/>
              </a:rPr>
              <a:t>的</a:t>
            </a:r>
            <a:r>
              <a:rPr lang="zh-CN" altLang="en-US" sz="2400" dirty="0"/>
              <a:t>整数</a:t>
            </a:r>
            <a:r>
              <a:rPr lang="en-US" altLang="zh-TW" sz="2400" dirty="0">
                <a:ea typeface="DFKai-SB" pitchFamily="65" charset="-128"/>
              </a:rPr>
              <a:t>。</a:t>
            </a:r>
          </a:p>
          <a:p>
            <a:pPr algn="just">
              <a:lnSpc>
                <a:spcPct val="150000"/>
              </a:lnSpc>
              <a:spcBef>
                <a:spcPts val="1200"/>
              </a:spcBef>
              <a:buFontTx/>
              <a:buNone/>
            </a:pPr>
            <a:r>
              <a:rPr lang="en-US" altLang="zh-TW" sz="2400" dirty="0">
                <a:ea typeface="DFKai-SB" pitchFamily="65" charset="-128"/>
              </a:rPr>
              <a:t>	$</a:t>
            </a:r>
            <a:r>
              <a:rPr lang="en-US" altLang="zh-TW" sz="2400" dirty="0" err="1">
                <a:ea typeface="DFKai-SB" pitchFamily="65" charset="-128"/>
              </a:rPr>
              <a:t>realtime</a:t>
            </a:r>
            <a:r>
              <a:rPr lang="en-US" altLang="zh-TW" sz="2400" dirty="0">
                <a:ea typeface="DFKai-SB" pitchFamily="65" charset="-128"/>
              </a:rPr>
              <a:t> : </a:t>
            </a:r>
            <a:r>
              <a:rPr lang="zh-CN" altLang="en-US" sz="2400" dirty="0"/>
              <a:t>返回</a:t>
            </a:r>
            <a:r>
              <a:rPr lang="zh-TW" altLang="en-US" sz="2400" dirty="0">
                <a:ea typeface="DFKai-SB" pitchFamily="65" charset="-128"/>
              </a:rPr>
              <a:t>一个实数。</a:t>
            </a:r>
          </a:p>
          <a:p>
            <a:pPr algn="just">
              <a:lnSpc>
                <a:spcPct val="150000"/>
              </a:lnSpc>
              <a:spcBef>
                <a:spcPts val="1200"/>
              </a:spcBef>
              <a:buFontTx/>
              <a:buNone/>
            </a:pPr>
            <a:r>
              <a:rPr lang="zh-CN" altLang="en-US" sz="2400" dirty="0"/>
              <a:t>例：</a:t>
            </a:r>
          </a:p>
          <a:p>
            <a:pPr algn="just">
              <a:lnSpc>
                <a:spcPct val="150000"/>
              </a:lnSpc>
              <a:spcBef>
                <a:spcPts val="1200"/>
              </a:spcBef>
              <a:buFontTx/>
              <a:buNone/>
            </a:pPr>
            <a:r>
              <a:rPr lang="zh-CN" altLang="en-US" sz="2400" b="1" dirty="0">
                <a:solidFill>
                  <a:srgbClr val="FF0000"/>
                </a:solidFill>
                <a:ea typeface="DFKai-SB" pitchFamily="65" charset="-128"/>
              </a:rPr>
              <a:t>    </a:t>
            </a:r>
            <a:r>
              <a:rPr lang="en-US" altLang="zh-TW" sz="2400" b="1" dirty="0">
                <a:solidFill>
                  <a:srgbClr val="FF0000"/>
                </a:solidFill>
                <a:ea typeface="DFKai-SB" pitchFamily="65" charset="-128"/>
              </a:rPr>
              <a:t>$monitor($time, "out = %</a:t>
            </a:r>
            <a:r>
              <a:rPr lang="en-US" altLang="zh-CN" sz="2400" b="1" dirty="0">
                <a:solidFill>
                  <a:srgbClr val="FF0000"/>
                </a:solidFill>
              </a:rPr>
              <a:t>b</a:t>
            </a:r>
            <a:r>
              <a:rPr lang="en-US" altLang="zh-TW" sz="2400" b="1" dirty="0">
                <a:solidFill>
                  <a:srgbClr val="FF0000"/>
                </a:solidFill>
                <a:ea typeface="DFKai-SB" pitchFamily="65" charset="-128"/>
              </a:rPr>
              <a:t> in = %b", out, in)；</a:t>
            </a:r>
            <a:endParaRPr lang="zh-CN" altLang="en-US" sz="2400" b="1" dirty="0">
              <a:solidFill>
                <a:srgbClr val="FF0000"/>
              </a:solidFill>
              <a:ea typeface="DFKai-SB" pitchFamily="65" charset="-128"/>
            </a:endParaRPr>
          </a:p>
        </p:txBody>
      </p:sp>
    </p:spTree>
    <p:extLst>
      <p:ext uri="{BB962C8B-B14F-4D97-AF65-F5344CB8AC3E}">
        <p14:creationId xmlns:p14="http://schemas.microsoft.com/office/powerpoint/2010/main" val="249508764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2">
            <a:extLst>
              <a:ext uri="{FF2B5EF4-FFF2-40B4-BE49-F238E27FC236}">
                <a16:creationId xmlns:a16="http://schemas.microsoft.com/office/drawing/2014/main" id="{8D31D01B-2F30-4935-A268-75CC66528D7B}"/>
              </a:ext>
            </a:extLst>
          </p:cNvPr>
          <p:cNvSpPr>
            <a:spLocks noGrp="1" noChangeArrowheads="1"/>
          </p:cNvSpPr>
          <p:nvPr>
            <p:ph type="title"/>
          </p:nvPr>
        </p:nvSpPr>
        <p:spPr/>
        <p:txBody>
          <a:bodyPr/>
          <a:lstStyle/>
          <a:p>
            <a:pPr algn="l" eaLnBrk="1" hangingPunct="1"/>
            <a:r>
              <a:rPr lang="en-US" altLang="zh-CN" sz="3200" b="1" dirty="0">
                <a:solidFill>
                  <a:srgbClr val="FF7C80"/>
                </a:solidFill>
              </a:rPr>
              <a:t>Verilog </a:t>
            </a:r>
            <a:r>
              <a:rPr lang="zh-CN" altLang="en-US" sz="3200" b="1" dirty="0">
                <a:solidFill>
                  <a:srgbClr val="FF7C80"/>
                </a:solidFill>
              </a:rPr>
              <a:t>系统函数</a:t>
            </a:r>
          </a:p>
        </p:txBody>
      </p:sp>
      <p:sp>
        <p:nvSpPr>
          <p:cNvPr id="141314" name="Rectangle 3">
            <a:extLst>
              <a:ext uri="{FF2B5EF4-FFF2-40B4-BE49-F238E27FC236}">
                <a16:creationId xmlns:a16="http://schemas.microsoft.com/office/drawing/2014/main" id="{79ED79C7-FCC2-4806-BDAD-6EA14D520957}"/>
              </a:ext>
            </a:extLst>
          </p:cNvPr>
          <p:cNvSpPr>
            <a:spLocks noGrp="1" noChangeArrowheads="1"/>
          </p:cNvSpPr>
          <p:nvPr>
            <p:ph type="body" idx="4294967295"/>
          </p:nvPr>
        </p:nvSpPr>
        <p:spPr>
          <a:xfrm>
            <a:off x="537060" y="1690883"/>
            <a:ext cx="8466979" cy="4548187"/>
          </a:xfrm>
        </p:spPr>
        <p:txBody>
          <a:bodyPr/>
          <a:lstStyle/>
          <a:p>
            <a:r>
              <a:rPr lang="en-US" altLang="zh-CN" sz="2400" b="1" dirty="0">
                <a:solidFill>
                  <a:schemeClr val="accent2"/>
                </a:solidFill>
              </a:rPr>
              <a:t>$finish</a:t>
            </a:r>
            <a:r>
              <a:rPr lang="zh-CN" altLang="en-US" sz="2400" b="1" dirty="0">
                <a:solidFill>
                  <a:schemeClr val="accent2"/>
                </a:solidFill>
              </a:rPr>
              <a:t>与</a:t>
            </a:r>
            <a:r>
              <a:rPr lang="en-US" altLang="zh-CN" sz="2400" b="1" dirty="0">
                <a:solidFill>
                  <a:schemeClr val="accent2"/>
                </a:solidFill>
              </a:rPr>
              <a:t>$stop</a:t>
            </a:r>
          </a:p>
          <a:p>
            <a:pPr lvl="1"/>
            <a:r>
              <a:rPr lang="en-US" altLang="zh-CN" sz="2400" dirty="0"/>
              <a:t>$finish</a:t>
            </a:r>
            <a:r>
              <a:rPr lang="zh-CN" altLang="en-US" sz="2400" dirty="0"/>
              <a:t>终止仿真器的运行</a:t>
            </a:r>
          </a:p>
          <a:p>
            <a:pPr lvl="1"/>
            <a:r>
              <a:rPr lang="en-US" altLang="zh-CN" sz="2400" dirty="0"/>
              <a:t>$stop</a:t>
            </a:r>
            <a:r>
              <a:rPr lang="zh-CN" altLang="en-US" sz="2400" dirty="0"/>
              <a:t>暂停模拟程序的执行，不退出仿真进程</a:t>
            </a:r>
            <a:endParaRPr lang="en-US" altLang="zh-CN" sz="2400" dirty="0"/>
          </a:p>
          <a:p>
            <a:pPr lvl="1"/>
            <a:endParaRPr lang="zh-CN" altLang="en-US" sz="2400" dirty="0"/>
          </a:p>
          <a:p>
            <a:r>
              <a:rPr lang="en-US" altLang="zh-CN" sz="2400" b="1" dirty="0">
                <a:solidFill>
                  <a:schemeClr val="accent2"/>
                </a:solidFill>
              </a:rPr>
              <a:t>$</a:t>
            </a:r>
            <a:r>
              <a:rPr lang="en-US" altLang="zh-CN" sz="2400" b="1" dirty="0" err="1">
                <a:solidFill>
                  <a:schemeClr val="accent2"/>
                </a:solidFill>
              </a:rPr>
              <a:t>readmem</a:t>
            </a:r>
            <a:r>
              <a:rPr lang="en-US" altLang="zh-CN" sz="2400" b="1" dirty="0">
                <a:solidFill>
                  <a:schemeClr val="accent2"/>
                </a:solidFill>
              </a:rPr>
              <a:t>:</a:t>
            </a:r>
            <a:r>
              <a:rPr lang="zh-CN" altLang="en-US" sz="2400" b="1" dirty="0">
                <a:solidFill>
                  <a:schemeClr val="accent2"/>
                </a:solidFill>
              </a:rPr>
              <a:t>把文件内容读入指定存储器</a:t>
            </a:r>
          </a:p>
          <a:p>
            <a:pPr>
              <a:buFontTx/>
              <a:buNone/>
            </a:pPr>
            <a:r>
              <a:rPr lang="zh-CN" altLang="en-US" sz="2000" dirty="0"/>
              <a:t> </a:t>
            </a:r>
            <a:r>
              <a:rPr lang="zh-CN" altLang="en-US" sz="2400" dirty="0"/>
              <a:t>	</a:t>
            </a:r>
            <a:r>
              <a:rPr lang="en-US" altLang="zh-CN" sz="2400" dirty="0" err="1"/>
              <a:t>readmemb</a:t>
            </a:r>
            <a:r>
              <a:rPr lang="en-US" altLang="zh-CN" sz="2400" dirty="0"/>
              <a:t>(“</a:t>
            </a:r>
            <a:r>
              <a:rPr lang="zh-CN" altLang="en-US" sz="2400" dirty="0"/>
              <a:t>文件名”，存储器名，起始地址，结束地址</a:t>
            </a:r>
            <a:r>
              <a:rPr lang="en-US" altLang="zh-CN" sz="2400" dirty="0"/>
              <a:t>)</a:t>
            </a:r>
            <a:r>
              <a:rPr lang="zh-CN" altLang="en-US" sz="2400" dirty="0"/>
              <a:t>；</a:t>
            </a:r>
          </a:p>
          <a:p>
            <a:pPr>
              <a:buFontTx/>
              <a:buNone/>
            </a:pPr>
            <a:r>
              <a:rPr lang="zh-CN" altLang="en-US" sz="2400" dirty="0"/>
              <a:t> 	</a:t>
            </a:r>
            <a:r>
              <a:rPr lang="en-US" altLang="zh-CN" sz="2400" dirty="0" err="1"/>
              <a:t>readmemh</a:t>
            </a:r>
            <a:r>
              <a:rPr lang="en-US" altLang="zh-CN" sz="2400" dirty="0"/>
              <a:t>(“</a:t>
            </a:r>
            <a:r>
              <a:rPr lang="zh-CN" altLang="en-US" sz="2400" dirty="0"/>
              <a:t>文件名”，存储器名，起始地址，结束地址</a:t>
            </a:r>
            <a:r>
              <a:rPr lang="en-US" altLang="zh-CN" sz="2400" dirty="0"/>
              <a:t>)</a:t>
            </a:r>
            <a:r>
              <a:rPr lang="zh-CN" altLang="en-US" sz="2400" dirty="0"/>
              <a:t>；</a:t>
            </a:r>
          </a:p>
          <a:p>
            <a:pPr>
              <a:spcBef>
                <a:spcPts val="600"/>
              </a:spcBef>
              <a:buFontTx/>
              <a:buNone/>
            </a:pPr>
            <a:r>
              <a:rPr lang="zh-CN" altLang="en-US" sz="2000" dirty="0"/>
              <a:t>例</a:t>
            </a:r>
            <a:r>
              <a:rPr lang="zh-TW" altLang="en-US" sz="2000" dirty="0">
                <a:ea typeface="DFKai-SB" pitchFamily="65" charset="-128"/>
              </a:rPr>
              <a:t>：</a:t>
            </a:r>
          </a:p>
          <a:p>
            <a:pPr>
              <a:spcBef>
                <a:spcPct val="0"/>
              </a:spcBef>
              <a:buFontTx/>
              <a:buNone/>
            </a:pPr>
            <a:r>
              <a:rPr lang="en-US" altLang="zh-TW" sz="2000" b="1" dirty="0">
                <a:solidFill>
                  <a:srgbClr val="FF0000"/>
                </a:solidFill>
                <a:ea typeface="DFKai-SB" pitchFamily="65" charset="-128"/>
              </a:rPr>
              <a:t>	reg [7：0] mem[1：256];</a:t>
            </a:r>
          </a:p>
          <a:p>
            <a:pPr>
              <a:spcBef>
                <a:spcPct val="0"/>
              </a:spcBef>
              <a:buFontTx/>
              <a:buNone/>
            </a:pPr>
            <a:r>
              <a:rPr lang="en-US" altLang="zh-TW" sz="2000" b="1" dirty="0">
                <a:solidFill>
                  <a:srgbClr val="FF0000"/>
                </a:solidFill>
                <a:ea typeface="DFKai-SB" pitchFamily="65" charset="-128"/>
              </a:rPr>
              <a:t>	initial $</a:t>
            </a:r>
            <a:r>
              <a:rPr lang="en-US" altLang="zh-TW" sz="2000" b="1" dirty="0" err="1">
                <a:solidFill>
                  <a:srgbClr val="FF0000"/>
                </a:solidFill>
                <a:ea typeface="DFKai-SB" pitchFamily="65" charset="-128"/>
              </a:rPr>
              <a:t>readmemh</a:t>
            </a:r>
            <a:r>
              <a:rPr lang="en-US" altLang="zh-TW" sz="2000" b="1" dirty="0">
                <a:solidFill>
                  <a:srgbClr val="FF0000"/>
                </a:solidFill>
                <a:ea typeface="DFKai-SB" pitchFamily="65" charset="-128"/>
              </a:rPr>
              <a:t>（”</a:t>
            </a:r>
            <a:r>
              <a:rPr lang="en-US" altLang="zh-TW" sz="2000" b="1" dirty="0" err="1">
                <a:solidFill>
                  <a:srgbClr val="FF0000"/>
                </a:solidFill>
                <a:ea typeface="DFKai-SB" pitchFamily="65" charset="-128"/>
              </a:rPr>
              <a:t>mem.data</a:t>
            </a:r>
            <a:r>
              <a:rPr lang="en-US" altLang="zh-TW" sz="2000" b="1" dirty="0">
                <a:solidFill>
                  <a:srgbClr val="FF0000"/>
                </a:solidFill>
                <a:ea typeface="DFKai-SB" pitchFamily="65" charset="-128"/>
              </a:rPr>
              <a:t>”, mem）；</a:t>
            </a:r>
          </a:p>
          <a:p>
            <a:pPr>
              <a:spcBef>
                <a:spcPct val="0"/>
              </a:spcBef>
              <a:buFontTx/>
              <a:buNone/>
            </a:pPr>
            <a:r>
              <a:rPr lang="en-US" altLang="zh-TW" sz="2000" b="1" dirty="0">
                <a:solidFill>
                  <a:srgbClr val="FF0000"/>
                </a:solidFill>
                <a:ea typeface="DFKai-SB" pitchFamily="65" charset="-128"/>
              </a:rPr>
              <a:t>	initial $</a:t>
            </a:r>
            <a:r>
              <a:rPr lang="en-US" altLang="zh-TW" sz="2000" b="1" dirty="0" err="1">
                <a:solidFill>
                  <a:srgbClr val="FF0000"/>
                </a:solidFill>
                <a:ea typeface="DFKai-SB" pitchFamily="65" charset="-128"/>
              </a:rPr>
              <a:t>readmemh</a:t>
            </a:r>
            <a:r>
              <a:rPr lang="en-US" altLang="zh-TW" sz="2000" b="1" dirty="0">
                <a:solidFill>
                  <a:srgbClr val="FF0000"/>
                </a:solidFill>
                <a:ea typeface="DFKai-SB" pitchFamily="65" charset="-128"/>
              </a:rPr>
              <a:t>（”</a:t>
            </a:r>
            <a:r>
              <a:rPr lang="en-US" altLang="zh-TW" sz="2000" b="1" dirty="0" err="1">
                <a:solidFill>
                  <a:srgbClr val="FF0000"/>
                </a:solidFill>
                <a:ea typeface="DFKai-SB" pitchFamily="65" charset="-128"/>
              </a:rPr>
              <a:t>mem.data</a:t>
            </a:r>
            <a:r>
              <a:rPr lang="en-US" altLang="zh-TW" sz="2000" b="1" dirty="0">
                <a:solidFill>
                  <a:srgbClr val="FF0000"/>
                </a:solidFill>
                <a:ea typeface="DFKai-SB" pitchFamily="65" charset="-128"/>
              </a:rPr>
              <a:t>”, mem, 128, 156）；</a:t>
            </a:r>
            <a:endParaRPr lang="zh-CN" altLang="en-US" sz="2000" b="1" dirty="0">
              <a:solidFill>
                <a:srgbClr val="FF0000"/>
              </a:solidFill>
            </a:endParaRPr>
          </a:p>
        </p:txBody>
      </p:sp>
    </p:spTree>
    <p:extLst>
      <p:ext uri="{BB962C8B-B14F-4D97-AF65-F5344CB8AC3E}">
        <p14:creationId xmlns:p14="http://schemas.microsoft.com/office/powerpoint/2010/main" val="256514849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25F75FF8-AFDB-40D5-BEF1-938E24B19BC6}"/>
              </a:ext>
            </a:extLst>
          </p:cNvPr>
          <p:cNvSpPr>
            <a:spLocks noGrp="1" noChangeArrowheads="1"/>
          </p:cNvSpPr>
          <p:nvPr>
            <p:ph type="title"/>
          </p:nvPr>
        </p:nvSpPr>
        <p:spPr/>
        <p:txBody>
          <a:bodyPr/>
          <a:lstStyle/>
          <a:p>
            <a:pPr algn="l" eaLnBrk="1" hangingPunct="1">
              <a:defRPr/>
            </a:pPr>
            <a:r>
              <a:rPr lang="zh-CN" altLang="en-US" sz="3200" b="1" dirty="0">
                <a:solidFill>
                  <a:srgbClr val="FF7C80"/>
                </a:solidFill>
              </a:rPr>
              <a:t>命名块</a:t>
            </a:r>
            <a:r>
              <a:rPr lang="en-US" altLang="zh-CN" sz="3200" b="1" dirty="0">
                <a:solidFill>
                  <a:srgbClr val="FF7C80"/>
                </a:solidFill>
              </a:rPr>
              <a:t>(named block)</a:t>
            </a:r>
          </a:p>
        </p:txBody>
      </p:sp>
      <p:sp>
        <p:nvSpPr>
          <p:cNvPr id="115715" name="Text Box 3">
            <a:extLst>
              <a:ext uri="{FF2B5EF4-FFF2-40B4-BE49-F238E27FC236}">
                <a16:creationId xmlns:a16="http://schemas.microsoft.com/office/drawing/2014/main" id="{8C3B7A04-BE91-40E7-8DF1-602A95A3D22A}"/>
              </a:ext>
            </a:extLst>
          </p:cNvPr>
          <p:cNvSpPr txBox="1">
            <a:spLocks noChangeArrowheads="1"/>
          </p:cNvSpPr>
          <p:nvPr/>
        </p:nvSpPr>
        <p:spPr bwMode="auto">
          <a:xfrm>
            <a:off x="1800419" y="1259633"/>
            <a:ext cx="6791131"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defRPr/>
            </a:pPr>
            <a:r>
              <a:rPr lang="en-US" altLang="zh-CN" sz="2000" b="1" dirty="0">
                <a:latin typeface="+mn-lt"/>
              </a:rPr>
              <a:t>  </a:t>
            </a:r>
            <a:r>
              <a:rPr lang="zh-CN" altLang="en-US" sz="2000" b="1" dirty="0">
                <a:latin typeface="+mn-lt"/>
              </a:rPr>
              <a:t>在关键词</a:t>
            </a:r>
            <a:r>
              <a:rPr lang="en-US" altLang="zh-CN" sz="2000" b="1" dirty="0">
                <a:latin typeface="+mn-lt"/>
              </a:rPr>
              <a:t>begin</a:t>
            </a:r>
            <a:r>
              <a:rPr lang="zh-CN" altLang="en-US" sz="2000" b="1" dirty="0">
                <a:latin typeface="+mn-lt"/>
              </a:rPr>
              <a:t>或</a:t>
            </a:r>
            <a:r>
              <a:rPr lang="en-US" altLang="zh-CN" sz="2000" b="1" dirty="0">
                <a:latin typeface="+mn-lt"/>
              </a:rPr>
              <a:t>fork</a:t>
            </a:r>
            <a:r>
              <a:rPr lang="zh-CN" altLang="en-US" sz="2000" b="1" dirty="0">
                <a:latin typeface="+mn-lt"/>
              </a:rPr>
              <a:t>后加上 </a:t>
            </a:r>
            <a:r>
              <a:rPr lang="zh-CN" altLang="en-US" sz="2000" b="1" dirty="0">
                <a:solidFill>
                  <a:srgbClr val="FF0000"/>
                </a:solidFill>
                <a:latin typeface="+mn-lt"/>
              </a:rPr>
              <a:t>：</a:t>
            </a:r>
            <a:r>
              <a:rPr lang="en-US" altLang="zh-CN" sz="2000" b="1" dirty="0">
                <a:solidFill>
                  <a:srgbClr val="FF0000"/>
                </a:solidFill>
                <a:latin typeface="+mn-lt"/>
              </a:rPr>
              <a:t>&lt;</a:t>
            </a:r>
            <a:r>
              <a:rPr lang="zh-CN" altLang="en-US" sz="2000" b="1" dirty="0">
                <a:solidFill>
                  <a:srgbClr val="FF0000"/>
                </a:solidFill>
                <a:latin typeface="+mn-lt"/>
              </a:rPr>
              <a:t>块名称</a:t>
            </a:r>
            <a:r>
              <a:rPr lang="en-US" altLang="zh-CN" sz="2000" b="1" dirty="0">
                <a:solidFill>
                  <a:srgbClr val="FF0000"/>
                </a:solidFill>
                <a:latin typeface="+mn-lt"/>
              </a:rPr>
              <a:t>&gt; </a:t>
            </a:r>
            <a:r>
              <a:rPr lang="en-US" altLang="zh-CN" sz="2000" b="1" dirty="0">
                <a:latin typeface="+mn-lt"/>
              </a:rPr>
              <a:t> </a:t>
            </a:r>
            <a:r>
              <a:rPr lang="zh-CN" altLang="en-US" sz="2000" b="1" dirty="0">
                <a:latin typeface="+mn-lt"/>
              </a:rPr>
              <a:t>对块进行命名</a:t>
            </a:r>
          </a:p>
        </p:txBody>
      </p:sp>
      <p:sp>
        <p:nvSpPr>
          <p:cNvPr id="115716" name="Text Box 5">
            <a:extLst>
              <a:ext uri="{FF2B5EF4-FFF2-40B4-BE49-F238E27FC236}">
                <a16:creationId xmlns:a16="http://schemas.microsoft.com/office/drawing/2014/main" id="{12B294D0-93B7-4463-94BA-0FBAE223D4BA}"/>
              </a:ext>
            </a:extLst>
          </p:cNvPr>
          <p:cNvSpPr txBox="1">
            <a:spLocks noChangeArrowheads="1"/>
          </p:cNvSpPr>
          <p:nvPr/>
        </p:nvSpPr>
        <p:spPr bwMode="auto">
          <a:xfrm>
            <a:off x="2116494" y="1732756"/>
            <a:ext cx="4343400" cy="33924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800" b="1">
                <a:latin typeface="+mn-lt"/>
              </a:rPr>
              <a:t>module named_ blk;</a:t>
            </a:r>
          </a:p>
          <a:p>
            <a:pPr eaLnBrk="1" hangingPunct="1">
              <a:spcBef>
                <a:spcPct val="10000"/>
              </a:spcBef>
              <a:buFontTx/>
              <a:buNone/>
              <a:defRPr/>
            </a:pPr>
            <a:r>
              <a:rPr lang="en-US" altLang="zh-CN" sz="1800" b="1">
                <a:latin typeface="+mn-lt"/>
              </a:rPr>
              <a:t> . . .</a:t>
            </a:r>
          </a:p>
          <a:p>
            <a:pPr eaLnBrk="1" hangingPunct="1">
              <a:spcBef>
                <a:spcPct val="10000"/>
              </a:spcBef>
              <a:buFontTx/>
              <a:buNone/>
              <a:defRPr/>
            </a:pPr>
            <a:r>
              <a:rPr lang="en-US" altLang="zh-CN" sz="1800" b="1">
                <a:latin typeface="+mn-lt"/>
              </a:rPr>
              <a:t>    begin </a:t>
            </a:r>
            <a:r>
              <a:rPr lang="en-US" altLang="zh-CN" sz="1800" b="1">
                <a:solidFill>
                  <a:srgbClr val="FF0000"/>
                </a:solidFill>
                <a:latin typeface="+mn-lt"/>
              </a:rPr>
              <a:t>: seq_blk</a:t>
            </a:r>
          </a:p>
          <a:p>
            <a:pPr eaLnBrk="1" hangingPunct="1">
              <a:spcBef>
                <a:spcPct val="10000"/>
              </a:spcBef>
              <a:buFontTx/>
              <a:buNone/>
              <a:defRPr/>
            </a:pPr>
            <a:r>
              <a:rPr lang="en-US" altLang="zh-CN" sz="1800" b="1">
                <a:latin typeface="+mn-lt"/>
              </a:rPr>
              <a:t>. . .</a:t>
            </a:r>
          </a:p>
          <a:p>
            <a:pPr eaLnBrk="1" hangingPunct="1">
              <a:spcBef>
                <a:spcPct val="10000"/>
              </a:spcBef>
              <a:buFontTx/>
              <a:buNone/>
              <a:defRPr/>
            </a:pPr>
            <a:r>
              <a:rPr lang="en-US" altLang="zh-CN" sz="1800" b="1">
                <a:latin typeface="+mn-lt"/>
              </a:rPr>
              <a:t>    end</a:t>
            </a:r>
          </a:p>
          <a:p>
            <a:pPr eaLnBrk="1" hangingPunct="1">
              <a:spcBef>
                <a:spcPct val="10000"/>
              </a:spcBef>
              <a:buFontTx/>
              <a:buNone/>
              <a:defRPr/>
            </a:pPr>
            <a:r>
              <a:rPr lang="en-US" altLang="zh-CN" sz="1800" b="1">
                <a:latin typeface="+mn-lt"/>
              </a:rPr>
              <a:t>. . .</a:t>
            </a:r>
          </a:p>
          <a:p>
            <a:pPr eaLnBrk="1" hangingPunct="1">
              <a:spcBef>
                <a:spcPct val="10000"/>
              </a:spcBef>
              <a:buFontTx/>
              <a:buNone/>
              <a:defRPr/>
            </a:pPr>
            <a:r>
              <a:rPr lang="en-US" altLang="zh-CN" sz="1800" b="1">
                <a:latin typeface="+mn-lt"/>
              </a:rPr>
              <a:t>    fork : </a:t>
            </a:r>
            <a:r>
              <a:rPr lang="en-US" altLang="zh-CN" sz="1800" b="1">
                <a:solidFill>
                  <a:srgbClr val="FF0000"/>
                </a:solidFill>
                <a:latin typeface="+mn-lt"/>
              </a:rPr>
              <a:t>par_blk</a:t>
            </a:r>
          </a:p>
          <a:p>
            <a:pPr eaLnBrk="1" hangingPunct="1">
              <a:spcBef>
                <a:spcPct val="10000"/>
              </a:spcBef>
              <a:buFontTx/>
              <a:buNone/>
              <a:defRPr/>
            </a:pPr>
            <a:r>
              <a:rPr lang="en-US" altLang="zh-CN" sz="1800" b="1">
                <a:latin typeface="+mn-lt"/>
              </a:rPr>
              <a:t>. . .</a:t>
            </a:r>
          </a:p>
          <a:p>
            <a:pPr eaLnBrk="1" hangingPunct="1">
              <a:spcBef>
                <a:spcPct val="10000"/>
              </a:spcBef>
              <a:buFontTx/>
              <a:buNone/>
              <a:defRPr/>
            </a:pPr>
            <a:r>
              <a:rPr lang="en-US" altLang="zh-CN" sz="1800" b="1">
                <a:latin typeface="+mn-lt"/>
              </a:rPr>
              <a:t>    join</a:t>
            </a:r>
          </a:p>
          <a:p>
            <a:pPr eaLnBrk="1" hangingPunct="1">
              <a:spcBef>
                <a:spcPct val="10000"/>
              </a:spcBef>
              <a:buFontTx/>
              <a:buNone/>
              <a:defRPr/>
            </a:pPr>
            <a:r>
              <a:rPr lang="en-US" altLang="zh-CN" sz="1800" b="1">
                <a:latin typeface="+mn-lt"/>
              </a:rPr>
              <a:t>. . .</a:t>
            </a:r>
          </a:p>
          <a:p>
            <a:pPr eaLnBrk="1" hangingPunct="1">
              <a:spcBef>
                <a:spcPct val="10000"/>
              </a:spcBef>
              <a:buFontTx/>
              <a:buNone/>
              <a:defRPr/>
            </a:pPr>
            <a:r>
              <a:rPr lang="en-US" altLang="zh-CN" sz="1800" b="1">
                <a:latin typeface="+mn-lt"/>
              </a:rPr>
              <a:t>endmodule</a:t>
            </a:r>
          </a:p>
        </p:txBody>
      </p:sp>
      <p:sp>
        <p:nvSpPr>
          <p:cNvPr id="115717" name="Text Box 6">
            <a:extLst>
              <a:ext uri="{FF2B5EF4-FFF2-40B4-BE49-F238E27FC236}">
                <a16:creationId xmlns:a16="http://schemas.microsoft.com/office/drawing/2014/main" id="{DF9E890A-6125-49A2-8209-721C6CA50CBD}"/>
              </a:ext>
            </a:extLst>
          </p:cNvPr>
          <p:cNvSpPr txBox="1">
            <a:spLocks noChangeArrowheads="1"/>
          </p:cNvSpPr>
          <p:nvPr/>
        </p:nvSpPr>
        <p:spPr bwMode="auto">
          <a:xfrm>
            <a:off x="2041849" y="5201492"/>
            <a:ext cx="5060302" cy="155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ts val="600"/>
              </a:spcBef>
              <a:defRPr/>
            </a:pPr>
            <a:r>
              <a:rPr lang="en-US" altLang="zh-CN" sz="2000" b="1" dirty="0">
                <a:latin typeface="+mn-lt"/>
              </a:rPr>
              <a:t>  </a:t>
            </a:r>
            <a:r>
              <a:rPr lang="zh-CN" altLang="en-US" sz="2000" b="1" dirty="0">
                <a:latin typeface="+mn-lt"/>
              </a:rPr>
              <a:t>在命名块中可以声明局部变量</a:t>
            </a:r>
          </a:p>
          <a:p>
            <a:pPr eaLnBrk="1" hangingPunct="1">
              <a:spcBef>
                <a:spcPts val="600"/>
              </a:spcBef>
              <a:defRPr/>
            </a:pPr>
            <a:r>
              <a:rPr lang="zh-CN" altLang="en-US" sz="2000" b="1" dirty="0">
                <a:latin typeface="+mn-lt"/>
              </a:rPr>
              <a:t>  可以使用关键词</a:t>
            </a:r>
            <a:r>
              <a:rPr lang="en-US" altLang="zh-CN" sz="2000" b="1" dirty="0">
                <a:latin typeface="+mn-lt"/>
              </a:rPr>
              <a:t>disable</a:t>
            </a:r>
            <a:r>
              <a:rPr lang="zh-CN" altLang="en-US" sz="2000" b="1" dirty="0">
                <a:latin typeface="+mn-lt"/>
              </a:rPr>
              <a:t>禁止一个命名块</a:t>
            </a:r>
          </a:p>
          <a:p>
            <a:pPr eaLnBrk="1" hangingPunct="1">
              <a:spcBef>
                <a:spcPts val="600"/>
              </a:spcBef>
              <a:defRPr/>
            </a:pPr>
            <a:r>
              <a:rPr lang="zh-CN" altLang="en-US" sz="2000" b="1" dirty="0">
                <a:latin typeface="+mn-lt"/>
              </a:rPr>
              <a:t>  命名块定义了一个新的范围</a:t>
            </a:r>
          </a:p>
          <a:p>
            <a:pPr eaLnBrk="1" hangingPunct="1">
              <a:spcBef>
                <a:spcPts val="600"/>
              </a:spcBef>
              <a:defRPr/>
            </a:pPr>
            <a:r>
              <a:rPr lang="zh-CN" altLang="en-US" sz="2000" b="1" dirty="0">
                <a:latin typeface="+mn-lt"/>
              </a:rPr>
              <a:t>  命名块会降低仿真速度</a:t>
            </a:r>
          </a:p>
        </p:txBody>
      </p:sp>
    </p:spTree>
    <p:extLst>
      <p:ext uri="{BB962C8B-B14F-4D97-AF65-F5344CB8AC3E}">
        <p14:creationId xmlns:p14="http://schemas.microsoft.com/office/powerpoint/2010/main" val="212676567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150E84B0-3295-447C-A1D6-E82AA87AEB6B}"/>
              </a:ext>
            </a:extLst>
          </p:cNvPr>
          <p:cNvSpPr>
            <a:spLocks noGrp="1" noChangeArrowheads="1"/>
          </p:cNvSpPr>
          <p:nvPr>
            <p:ph type="title"/>
          </p:nvPr>
        </p:nvSpPr>
        <p:spPr/>
        <p:txBody>
          <a:bodyPr/>
          <a:lstStyle/>
          <a:p>
            <a:pPr eaLnBrk="1" hangingPunct="1">
              <a:defRPr/>
            </a:pPr>
            <a:r>
              <a:rPr lang="zh-CN" altLang="en-US" sz="3200" b="1" dirty="0">
                <a:solidFill>
                  <a:srgbClr val="FF7C80"/>
                </a:solidFill>
              </a:rPr>
              <a:t>禁止命名块和任务</a:t>
            </a:r>
          </a:p>
        </p:txBody>
      </p:sp>
      <p:sp>
        <p:nvSpPr>
          <p:cNvPr id="116739" name="Text Box 4">
            <a:extLst>
              <a:ext uri="{FF2B5EF4-FFF2-40B4-BE49-F238E27FC236}">
                <a16:creationId xmlns:a16="http://schemas.microsoft.com/office/drawing/2014/main" id="{E059F748-AD9B-442C-B674-77581E7B9460}"/>
              </a:ext>
            </a:extLst>
          </p:cNvPr>
          <p:cNvSpPr txBox="1">
            <a:spLocks noChangeArrowheads="1"/>
          </p:cNvSpPr>
          <p:nvPr/>
        </p:nvSpPr>
        <p:spPr bwMode="auto">
          <a:xfrm>
            <a:off x="1452466" y="1439249"/>
            <a:ext cx="6441232" cy="494289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600" b="1" dirty="0">
                <a:solidFill>
                  <a:schemeClr val="accent2"/>
                </a:solidFill>
                <a:latin typeface="+mn-lt"/>
              </a:rPr>
              <a:t>module</a:t>
            </a:r>
            <a:r>
              <a:rPr lang="en-US" altLang="zh-CN" sz="1600" b="1" dirty="0">
                <a:latin typeface="+mn-lt"/>
              </a:rPr>
              <a:t> </a:t>
            </a:r>
            <a:r>
              <a:rPr lang="en-US" altLang="zh-CN" sz="1600" b="1" dirty="0" err="1">
                <a:latin typeface="+mn-lt"/>
              </a:rPr>
              <a:t>do_arith</a:t>
            </a:r>
            <a:r>
              <a:rPr lang="en-US" altLang="zh-CN" sz="1600" b="1" dirty="0">
                <a:latin typeface="+mn-lt"/>
              </a:rPr>
              <a:t> (out, a, b, c, d, e, </a:t>
            </a:r>
            <a:r>
              <a:rPr lang="en-US" altLang="zh-CN" sz="1600" b="1" dirty="0" err="1">
                <a:latin typeface="+mn-lt"/>
              </a:rPr>
              <a:t>clk</a:t>
            </a:r>
            <a:r>
              <a:rPr lang="en-US" altLang="zh-CN" sz="1600" b="1" dirty="0">
                <a:latin typeface="+mn-lt"/>
              </a:rPr>
              <a:t>, </a:t>
            </a:r>
            <a:r>
              <a:rPr lang="en-US" altLang="zh-CN" sz="1600" b="1" dirty="0" err="1">
                <a:latin typeface="+mn-lt"/>
              </a:rPr>
              <a:t>en_mult</a:t>
            </a:r>
            <a:r>
              <a:rPr lang="en-US" altLang="zh-CN" sz="1600" b="1" dirty="0">
                <a:latin typeface="+mn-lt"/>
              </a:rPr>
              <a:t>);</a:t>
            </a:r>
          </a:p>
          <a:p>
            <a:pPr eaLnBrk="1" hangingPunct="1">
              <a:spcBef>
                <a:spcPct val="10000"/>
              </a:spcBef>
              <a:buFontTx/>
              <a:buNone/>
              <a:defRPr/>
            </a:pPr>
            <a:r>
              <a:rPr lang="en-US" altLang="zh-CN" sz="1600" b="1" dirty="0">
                <a:latin typeface="+mn-lt"/>
              </a:rPr>
              <a:t>        </a:t>
            </a:r>
            <a:r>
              <a:rPr lang="en-US" altLang="zh-CN" sz="1600" b="1" dirty="0">
                <a:solidFill>
                  <a:schemeClr val="accent2"/>
                </a:solidFill>
                <a:latin typeface="+mn-lt"/>
              </a:rPr>
              <a:t>input</a:t>
            </a:r>
            <a:r>
              <a:rPr lang="en-US" altLang="zh-CN" sz="1600" b="1" dirty="0">
                <a:latin typeface="+mn-lt"/>
              </a:rPr>
              <a:t> </a:t>
            </a:r>
            <a:r>
              <a:rPr lang="en-US" altLang="zh-CN" sz="1600" b="1" dirty="0" err="1">
                <a:latin typeface="+mn-lt"/>
              </a:rPr>
              <a:t>clk</a:t>
            </a:r>
            <a:r>
              <a:rPr lang="en-US" altLang="zh-CN" sz="1600" b="1" dirty="0">
                <a:latin typeface="+mn-lt"/>
              </a:rPr>
              <a:t>, </a:t>
            </a:r>
            <a:r>
              <a:rPr lang="en-US" altLang="zh-CN" sz="1600" b="1" dirty="0" err="1">
                <a:latin typeface="+mn-lt"/>
              </a:rPr>
              <a:t>en_mult</a:t>
            </a:r>
            <a:r>
              <a:rPr lang="en-US" altLang="zh-CN" sz="1600" b="1" dirty="0">
                <a:latin typeface="+mn-lt"/>
              </a:rPr>
              <a:t>;</a:t>
            </a:r>
          </a:p>
          <a:p>
            <a:pPr eaLnBrk="1" hangingPunct="1">
              <a:spcBef>
                <a:spcPct val="10000"/>
              </a:spcBef>
              <a:buFontTx/>
              <a:buNone/>
              <a:defRPr/>
            </a:pPr>
            <a:r>
              <a:rPr lang="en-US" altLang="zh-CN" sz="1600" b="1" dirty="0">
                <a:latin typeface="+mn-lt"/>
              </a:rPr>
              <a:t>        </a:t>
            </a:r>
            <a:r>
              <a:rPr lang="en-US" altLang="zh-CN" sz="1600" b="1" dirty="0">
                <a:solidFill>
                  <a:schemeClr val="accent2"/>
                </a:solidFill>
                <a:latin typeface="+mn-lt"/>
              </a:rPr>
              <a:t>input</a:t>
            </a:r>
            <a:r>
              <a:rPr lang="en-US" altLang="zh-CN" sz="1600" b="1" dirty="0">
                <a:latin typeface="+mn-lt"/>
              </a:rPr>
              <a:t> [7: 0] a, b, c, d, e;</a:t>
            </a:r>
          </a:p>
          <a:p>
            <a:pPr eaLnBrk="1" hangingPunct="1">
              <a:spcBef>
                <a:spcPct val="10000"/>
              </a:spcBef>
              <a:buFontTx/>
              <a:buNone/>
              <a:defRPr/>
            </a:pPr>
            <a:r>
              <a:rPr lang="en-US" altLang="zh-CN" sz="1600" b="1" dirty="0">
                <a:latin typeface="+mn-lt"/>
              </a:rPr>
              <a:t>        </a:t>
            </a:r>
            <a:r>
              <a:rPr lang="en-US" altLang="zh-CN" sz="1600" b="1" dirty="0">
                <a:solidFill>
                  <a:schemeClr val="accent2"/>
                </a:solidFill>
                <a:latin typeface="+mn-lt"/>
              </a:rPr>
              <a:t>output</a:t>
            </a:r>
            <a:r>
              <a:rPr lang="en-US" altLang="zh-CN" sz="1600" b="1" dirty="0">
                <a:latin typeface="+mn-lt"/>
              </a:rPr>
              <a:t> [15: 0] out;</a:t>
            </a:r>
          </a:p>
          <a:p>
            <a:pPr eaLnBrk="1" hangingPunct="1">
              <a:spcBef>
                <a:spcPct val="10000"/>
              </a:spcBef>
              <a:buFontTx/>
              <a:buNone/>
              <a:defRPr/>
            </a:pPr>
            <a:r>
              <a:rPr lang="en-US" altLang="zh-CN" sz="1600" b="1" dirty="0">
                <a:latin typeface="+mn-lt"/>
              </a:rPr>
              <a:t>        </a:t>
            </a:r>
            <a:r>
              <a:rPr lang="en-US" altLang="zh-CN" sz="1600" b="1" dirty="0" err="1">
                <a:solidFill>
                  <a:schemeClr val="accent2"/>
                </a:solidFill>
                <a:latin typeface="+mn-lt"/>
              </a:rPr>
              <a:t>reg</a:t>
            </a:r>
            <a:r>
              <a:rPr lang="en-US" altLang="zh-CN" sz="1600" b="1" dirty="0">
                <a:latin typeface="+mn-lt"/>
              </a:rPr>
              <a:t> [15: 0] out;</a:t>
            </a:r>
          </a:p>
          <a:p>
            <a:pPr eaLnBrk="1" hangingPunct="1">
              <a:spcBef>
                <a:spcPct val="10000"/>
              </a:spcBef>
              <a:buFontTx/>
              <a:buNone/>
              <a:defRPr/>
            </a:pPr>
            <a:r>
              <a:rPr lang="en-US" altLang="zh-CN" sz="1600" b="1" dirty="0">
                <a:latin typeface="+mn-lt"/>
              </a:rPr>
              <a:t>        </a:t>
            </a:r>
            <a:r>
              <a:rPr lang="en-US" altLang="zh-CN" sz="1600" b="1" dirty="0">
                <a:solidFill>
                  <a:schemeClr val="accent2"/>
                </a:solidFill>
                <a:latin typeface="+mn-lt"/>
              </a:rPr>
              <a:t>always</a:t>
            </a:r>
            <a:r>
              <a:rPr lang="en-US" altLang="zh-CN" sz="1600" b="1" dirty="0">
                <a:latin typeface="+mn-lt"/>
              </a:rPr>
              <a:t> @( </a:t>
            </a:r>
            <a:r>
              <a:rPr lang="en-US" altLang="zh-CN" sz="1600" b="1" dirty="0" err="1">
                <a:solidFill>
                  <a:schemeClr val="accent2"/>
                </a:solidFill>
                <a:latin typeface="+mn-lt"/>
              </a:rPr>
              <a:t>posedge</a:t>
            </a:r>
            <a:r>
              <a:rPr lang="en-US" altLang="zh-CN" sz="1600" b="1" dirty="0">
                <a:latin typeface="+mn-lt"/>
              </a:rPr>
              <a:t> </a:t>
            </a:r>
            <a:r>
              <a:rPr lang="en-US" altLang="zh-CN" sz="1600" b="1" dirty="0" err="1">
                <a:latin typeface="+mn-lt"/>
              </a:rPr>
              <a:t>clk</a:t>
            </a:r>
            <a:r>
              <a:rPr lang="en-US" altLang="zh-CN" sz="1600" b="1" dirty="0">
                <a:latin typeface="+mn-lt"/>
              </a:rPr>
              <a:t>)</a:t>
            </a:r>
          </a:p>
          <a:p>
            <a:pPr eaLnBrk="1" hangingPunct="1">
              <a:spcBef>
                <a:spcPct val="10000"/>
              </a:spcBef>
              <a:buFontTx/>
              <a:buNone/>
              <a:defRPr/>
            </a:pPr>
            <a:r>
              <a:rPr lang="en-US" altLang="zh-CN" sz="1600" b="1" dirty="0">
                <a:latin typeface="+mn-lt"/>
              </a:rPr>
              <a:t>                </a:t>
            </a:r>
            <a:r>
              <a:rPr lang="en-US" altLang="zh-CN" sz="1600" b="1" dirty="0">
                <a:solidFill>
                  <a:schemeClr val="accent2"/>
                </a:solidFill>
                <a:latin typeface="+mn-lt"/>
              </a:rPr>
              <a:t>begin</a:t>
            </a:r>
            <a:r>
              <a:rPr lang="en-US" altLang="zh-CN" sz="1600" b="1" dirty="0">
                <a:latin typeface="+mn-lt"/>
              </a:rPr>
              <a:t> : </a:t>
            </a:r>
            <a:r>
              <a:rPr lang="en-US" altLang="zh-CN" sz="1600" b="1" dirty="0" err="1">
                <a:solidFill>
                  <a:srgbClr val="CC00CC"/>
                </a:solidFill>
                <a:latin typeface="+mn-lt"/>
              </a:rPr>
              <a:t>arith_block</a:t>
            </a:r>
            <a:r>
              <a:rPr lang="en-US" altLang="zh-CN" sz="1600" b="1" dirty="0">
                <a:latin typeface="+mn-lt"/>
              </a:rPr>
              <a:t> // *** </a:t>
            </a:r>
            <a:r>
              <a:rPr lang="zh-CN" altLang="en-US" sz="1600" b="1" dirty="0">
                <a:latin typeface="+mn-lt"/>
              </a:rPr>
              <a:t>命名块 ***</a:t>
            </a:r>
          </a:p>
          <a:p>
            <a:pPr eaLnBrk="1" hangingPunct="1">
              <a:spcBef>
                <a:spcPct val="10000"/>
              </a:spcBef>
              <a:buFontTx/>
              <a:buNone/>
              <a:defRPr/>
            </a:pPr>
            <a:r>
              <a:rPr lang="zh-CN" altLang="en-US" sz="1600" b="1" dirty="0">
                <a:latin typeface="+mn-lt"/>
              </a:rPr>
              <a:t>                        </a:t>
            </a:r>
            <a:r>
              <a:rPr lang="en-US" altLang="zh-CN" sz="1600" b="1" dirty="0" err="1">
                <a:latin typeface="+mn-lt"/>
              </a:rPr>
              <a:t>reg</a:t>
            </a:r>
            <a:r>
              <a:rPr lang="en-US" altLang="zh-CN" sz="1600" b="1" dirty="0">
                <a:latin typeface="+mn-lt"/>
              </a:rPr>
              <a:t> [3: 0] tmp1, tmp2; // *** </a:t>
            </a:r>
            <a:r>
              <a:rPr lang="zh-CN" altLang="en-US" sz="1600" b="1" dirty="0">
                <a:latin typeface="+mn-lt"/>
              </a:rPr>
              <a:t>局部变量 ***</a:t>
            </a:r>
          </a:p>
          <a:p>
            <a:pPr eaLnBrk="1" hangingPunct="1">
              <a:spcBef>
                <a:spcPct val="10000"/>
              </a:spcBef>
              <a:buFontTx/>
              <a:buNone/>
              <a:defRPr/>
            </a:pPr>
            <a:r>
              <a:rPr lang="zh-CN" altLang="en-US" sz="1600" b="1" dirty="0">
                <a:latin typeface="+mn-lt"/>
              </a:rPr>
              <a:t>                        </a:t>
            </a:r>
            <a:r>
              <a:rPr lang="en-US" altLang="zh-CN" sz="1600" b="1" dirty="0">
                <a:latin typeface="+mn-lt"/>
              </a:rPr>
              <a:t>{tmp1, tmp2} = </a:t>
            </a:r>
            <a:r>
              <a:rPr lang="en-US" altLang="zh-CN" sz="1600" b="1" dirty="0" err="1">
                <a:latin typeface="+mn-lt"/>
              </a:rPr>
              <a:t>f_or_and</a:t>
            </a:r>
            <a:r>
              <a:rPr lang="en-US" altLang="zh-CN" sz="1600" b="1" dirty="0">
                <a:latin typeface="+mn-lt"/>
              </a:rPr>
              <a:t> (a, b, c, d, e); // </a:t>
            </a:r>
            <a:r>
              <a:rPr lang="zh-CN" altLang="en-US" sz="1600" b="1" dirty="0">
                <a:latin typeface="+mn-lt"/>
              </a:rPr>
              <a:t>函数调用</a:t>
            </a:r>
          </a:p>
          <a:p>
            <a:pPr eaLnBrk="1" hangingPunct="1">
              <a:spcBef>
                <a:spcPct val="10000"/>
              </a:spcBef>
              <a:buFontTx/>
              <a:buNone/>
              <a:defRPr/>
            </a:pPr>
            <a:r>
              <a:rPr lang="zh-CN" altLang="en-US" sz="1600" b="1" dirty="0">
                <a:latin typeface="+mn-lt"/>
              </a:rPr>
              <a:t>                        </a:t>
            </a:r>
            <a:r>
              <a:rPr lang="en-US" altLang="zh-CN" sz="1600" b="1" dirty="0">
                <a:latin typeface="+mn-lt"/>
              </a:rPr>
              <a:t>if (</a:t>
            </a:r>
            <a:r>
              <a:rPr lang="en-US" altLang="zh-CN" sz="1600" b="1" dirty="0" err="1">
                <a:latin typeface="+mn-lt"/>
              </a:rPr>
              <a:t>en_mult</a:t>
            </a:r>
            <a:r>
              <a:rPr lang="en-US" altLang="zh-CN" sz="1600" b="1" dirty="0">
                <a:latin typeface="+mn-lt"/>
              </a:rPr>
              <a:t>)  </a:t>
            </a:r>
            <a:r>
              <a:rPr lang="en-US" altLang="zh-CN" sz="1600" b="1" dirty="0" err="1">
                <a:latin typeface="+mn-lt"/>
              </a:rPr>
              <a:t>multme</a:t>
            </a:r>
            <a:r>
              <a:rPr lang="en-US" altLang="zh-CN" sz="1600" b="1" dirty="0">
                <a:latin typeface="+mn-lt"/>
              </a:rPr>
              <a:t> (tmp1, tmp2, out); // </a:t>
            </a:r>
            <a:r>
              <a:rPr lang="zh-CN" altLang="en-US" sz="1600" b="1" dirty="0">
                <a:latin typeface="+mn-lt"/>
              </a:rPr>
              <a:t>任务调用</a:t>
            </a:r>
          </a:p>
          <a:p>
            <a:pPr eaLnBrk="1" hangingPunct="1">
              <a:spcBef>
                <a:spcPct val="10000"/>
              </a:spcBef>
              <a:buFontTx/>
              <a:buNone/>
              <a:defRPr/>
            </a:pPr>
            <a:r>
              <a:rPr lang="zh-CN" altLang="en-US" sz="1600" b="1" dirty="0">
                <a:latin typeface="+mn-lt"/>
              </a:rPr>
              <a:t>                </a:t>
            </a:r>
            <a:r>
              <a:rPr lang="en-US" altLang="zh-CN" sz="1600" b="1" dirty="0">
                <a:solidFill>
                  <a:schemeClr val="accent2"/>
                </a:solidFill>
                <a:latin typeface="+mn-lt"/>
              </a:rPr>
              <a:t>end</a:t>
            </a:r>
          </a:p>
          <a:p>
            <a:pPr eaLnBrk="1" hangingPunct="1">
              <a:spcBef>
                <a:spcPct val="10000"/>
              </a:spcBef>
              <a:buFontTx/>
              <a:buNone/>
              <a:defRPr/>
            </a:pPr>
            <a:r>
              <a:rPr lang="en-US" altLang="zh-CN" sz="1600" b="1" dirty="0">
                <a:latin typeface="+mn-lt"/>
              </a:rPr>
              <a:t>        </a:t>
            </a:r>
            <a:r>
              <a:rPr lang="en-US" altLang="zh-CN" sz="1600" b="1" dirty="0">
                <a:solidFill>
                  <a:schemeClr val="accent2"/>
                </a:solidFill>
                <a:latin typeface="+mn-lt"/>
              </a:rPr>
              <a:t>always</a:t>
            </a:r>
            <a:r>
              <a:rPr lang="en-US" altLang="zh-CN" sz="1600" b="1" dirty="0">
                <a:latin typeface="+mn-lt"/>
              </a:rPr>
              <a:t> @( </a:t>
            </a:r>
            <a:r>
              <a:rPr lang="en-US" altLang="zh-CN" sz="1600" b="1" dirty="0" err="1">
                <a:solidFill>
                  <a:schemeClr val="accent2"/>
                </a:solidFill>
                <a:latin typeface="+mn-lt"/>
              </a:rPr>
              <a:t>negedge</a:t>
            </a:r>
            <a:r>
              <a:rPr lang="en-US" altLang="zh-CN" sz="1600" b="1" dirty="0">
                <a:latin typeface="+mn-lt"/>
              </a:rPr>
              <a:t> </a:t>
            </a:r>
            <a:r>
              <a:rPr lang="en-US" altLang="zh-CN" sz="1600" b="1" dirty="0" err="1">
                <a:latin typeface="+mn-lt"/>
              </a:rPr>
              <a:t>en_mult</a:t>
            </a:r>
            <a:r>
              <a:rPr lang="en-US" altLang="zh-CN" sz="1600" b="1" dirty="0">
                <a:latin typeface="+mn-lt"/>
              </a:rPr>
              <a:t>) </a:t>
            </a:r>
            <a:r>
              <a:rPr lang="en-US" altLang="zh-CN" sz="1600" b="1" dirty="0">
                <a:solidFill>
                  <a:schemeClr val="accent2"/>
                </a:solidFill>
                <a:latin typeface="+mn-lt"/>
              </a:rPr>
              <a:t>begin</a:t>
            </a:r>
            <a:r>
              <a:rPr lang="en-US" altLang="zh-CN" sz="1600" b="1" dirty="0">
                <a:latin typeface="+mn-lt"/>
              </a:rPr>
              <a:t> // </a:t>
            </a:r>
            <a:r>
              <a:rPr lang="zh-CN" altLang="en-US" sz="1600" b="1" dirty="0">
                <a:latin typeface="+mn-lt"/>
              </a:rPr>
              <a:t>中止运算</a:t>
            </a:r>
          </a:p>
          <a:p>
            <a:pPr eaLnBrk="1" hangingPunct="1">
              <a:spcBef>
                <a:spcPct val="10000"/>
              </a:spcBef>
              <a:buFontTx/>
              <a:buNone/>
              <a:defRPr/>
            </a:pPr>
            <a:r>
              <a:rPr lang="zh-CN" altLang="en-US" sz="1600" b="1" dirty="0">
                <a:latin typeface="+mn-lt"/>
              </a:rPr>
              <a:t>                </a:t>
            </a:r>
            <a:r>
              <a:rPr lang="en-US" altLang="zh-CN" sz="1600" b="1" dirty="0">
                <a:solidFill>
                  <a:srgbClr val="FF0000"/>
                </a:solidFill>
                <a:latin typeface="+mn-lt"/>
              </a:rPr>
              <a:t>disable</a:t>
            </a:r>
            <a:r>
              <a:rPr lang="en-US" altLang="zh-CN" sz="1600" b="1" dirty="0">
                <a:latin typeface="+mn-lt"/>
              </a:rPr>
              <a:t>  </a:t>
            </a:r>
            <a:r>
              <a:rPr lang="en-US" altLang="zh-CN" sz="1600" b="1" dirty="0" err="1">
                <a:latin typeface="+mn-lt"/>
              </a:rPr>
              <a:t>multme</a:t>
            </a:r>
            <a:r>
              <a:rPr lang="en-US" altLang="zh-CN" sz="1600" b="1" dirty="0">
                <a:latin typeface="+mn-lt"/>
              </a:rPr>
              <a:t> ; // *** </a:t>
            </a:r>
            <a:r>
              <a:rPr lang="zh-CN" altLang="en-US" sz="1600" b="1" dirty="0">
                <a:latin typeface="+mn-lt"/>
              </a:rPr>
              <a:t>禁止任务 ***</a:t>
            </a:r>
          </a:p>
          <a:p>
            <a:pPr eaLnBrk="1" hangingPunct="1">
              <a:spcBef>
                <a:spcPct val="10000"/>
              </a:spcBef>
              <a:buFontTx/>
              <a:buNone/>
              <a:defRPr/>
            </a:pPr>
            <a:r>
              <a:rPr lang="zh-CN" altLang="en-US" sz="1600" b="1" dirty="0">
                <a:latin typeface="+mn-lt"/>
              </a:rPr>
              <a:t>                </a:t>
            </a:r>
            <a:r>
              <a:rPr lang="en-US" altLang="zh-CN" sz="1600" b="1" dirty="0">
                <a:solidFill>
                  <a:srgbClr val="FF0000"/>
                </a:solidFill>
                <a:latin typeface="+mn-lt"/>
              </a:rPr>
              <a:t>disable</a:t>
            </a:r>
            <a:r>
              <a:rPr lang="en-US" altLang="zh-CN" sz="1600" b="1" dirty="0">
                <a:latin typeface="+mn-lt"/>
              </a:rPr>
              <a:t>  </a:t>
            </a:r>
            <a:r>
              <a:rPr lang="en-US" altLang="zh-CN" sz="1600" b="1" dirty="0" err="1">
                <a:solidFill>
                  <a:srgbClr val="CC00CC"/>
                </a:solidFill>
                <a:latin typeface="+mn-lt"/>
              </a:rPr>
              <a:t>arith_block</a:t>
            </a:r>
            <a:r>
              <a:rPr lang="en-US" altLang="zh-CN" sz="1600" b="1" dirty="0">
                <a:latin typeface="+mn-lt"/>
              </a:rPr>
              <a:t>; // *** </a:t>
            </a:r>
            <a:r>
              <a:rPr lang="zh-CN" altLang="en-US" sz="1600" b="1" dirty="0">
                <a:latin typeface="+mn-lt"/>
              </a:rPr>
              <a:t>禁止命名块 ***</a:t>
            </a:r>
          </a:p>
          <a:p>
            <a:pPr eaLnBrk="1" hangingPunct="1">
              <a:spcBef>
                <a:spcPct val="10000"/>
              </a:spcBef>
              <a:buFontTx/>
              <a:buNone/>
              <a:defRPr/>
            </a:pPr>
            <a:r>
              <a:rPr lang="zh-CN" altLang="en-US" sz="1600" b="1" dirty="0">
                <a:latin typeface="+mn-lt"/>
              </a:rPr>
              <a:t>        </a:t>
            </a:r>
            <a:r>
              <a:rPr lang="en-US" altLang="zh-CN" sz="1600" b="1" dirty="0">
                <a:solidFill>
                  <a:schemeClr val="accent2"/>
                </a:solidFill>
                <a:latin typeface="+mn-lt"/>
              </a:rPr>
              <a:t>end</a:t>
            </a:r>
          </a:p>
          <a:p>
            <a:pPr eaLnBrk="1" hangingPunct="1">
              <a:spcBef>
                <a:spcPct val="10000"/>
              </a:spcBef>
              <a:buFontTx/>
              <a:buNone/>
              <a:defRPr/>
            </a:pPr>
            <a:r>
              <a:rPr lang="en-US" altLang="zh-CN" sz="1600" b="1" dirty="0">
                <a:latin typeface="+mn-lt"/>
              </a:rPr>
              <a:t>// </a:t>
            </a:r>
            <a:r>
              <a:rPr lang="zh-CN" altLang="en-US" sz="1600" b="1" dirty="0">
                <a:latin typeface="+mn-lt"/>
              </a:rPr>
              <a:t>下面</a:t>
            </a:r>
            <a:r>
              <a:rPr lang="en-US" altLang="zh-CN" sz="1600" b="1" dirty="0">
                <a:latin typeface="+mn-lt"/>
              </a:rPr>
              <a:t>[</a:t>
            </a:r>
            <a:r>
              <a:rPr lang="zh-CN" altLang="en-US" sz="1600" b="1" dirty="0">
                <a:latin typeface="+mn-lt"/>
              </a:rPr>
              <a:t>定义任务和函数</a:t>
            </a:r>
          </a:p>
          <a:p>
            <a:pPr eaLnBrk="1" hangingPunct="1">
              <a:spcBef>
                <a:spcPct val="10000"/>
              </a:spcBef>
              <a:buFontTx/>
              <a:buNone/>
              <a:defRPr/>
            </a:pPr>
            <a:r>
              <a:rPr lang="zh-CN" altLang="en-US" sz="1600" b="1" dirty="0">
                <a:latin typeface="+mn-lt"/>
              </a:rPr>
              <a:t>        </a:t>
            </a:r>
            <a:r>
              <a:rPr lang="en-US" altLang="zh-CN" sz="1600" b="1" dirty="0">
                <a:latin typeface="+mn-lt"/>
              </a:rPr>
              <a:t>……</a:t>
            </a:r>
          </a:p>
          <a:p>
            <a:pPr eaLnBrk="1" hangingPunct="1">
              <a:spcBef>
                <a:spcPct val="10000"/>
              </a:spcBef>
              <a:buFontTx/>
              <a:buNone/>
              <a:defRPr/>
            </a:pPr>
            <a:r>
              <a:rPr lang="en-US" altLang="zh-CN" sz="1600" b="1" dirty="0" err="1">
                <a:solidFill>
                  <a:schemeClr val="accent2"/>
                </a:solidFill>
                <a:latin typeface="+mn-lt"/>
              </a:rPr>
              <a:t>endmodule</a:t>
            </a:r>
            <a:endParaRPr lang="en-US" altLang="zh-CN" sz="1600" b="1" dirty="0">
              <a:solidFill>
                <a:schemeClr val="accent2"/>
              </a:solidFill>
              <a:latin typeface="+mn-lt"/>
            </a:endParaRPr>
          </a:p>
        </p:txBody>
      </p:sp>
    </p:spTree>
    <p:extLst>
      <p:ext uri="{BB962C8B-B14F-4D97-AF65-F5344CB8AC3E}">
        <p14:creationId xmlns:p14="http://schemas.microsoft.com/office/powerpoint/2010/main" val="200208236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BEDEAB28-2B9E-4398-8136-B8835D69D378}"/>
              </a:ext>
            </a:extLst>
          </p:cNvPr>
          <p:cNvSpPr>
            <a:spLocks noGrp="1" noChangeArrowheads="1"/>
          </p:cNvSpPr>
          <p:nvPr>
            <p:ph type="title"/>
          </p:nvPr>
        </p:nvSpPr>
        <p:spPr/>
        <p:txBody>
          <a:bodyPr/>
          <a:lstStyle/>
          <a:p>
            <a:pPr eaLnBrk="1" hangingPunct="1">
              <a:defRPr/>
            </a:pPr>
            <a:r>
              <a:rPr lang="zh-CN" altLang="en-US" sz="3200" b="1" dirty="0">
                <a:solidFill>
                  <a:srgbClr val="FF7C80"/>
                </a:solidFill>
              </a:rPr>
              <a:t>禁止命名块和任务</a:t>
            </a:r>
          </a:p>
        </p:txBody>
      </p:sp>
      <p:sp>
        <p:nvSpPr>
          <p:cNvPr id="144387" name="Text Box 6">
            <a:extLst>
              <a:ext uri="{FF2B5EF4-FFF2-40B4-BE49-F238E27FC236}">
                <a16:creationId xmlns:a16="http://schemas.microsoft.com/office/drawing/2014/main" id="{30688A0D-865F-4291-916E-4FD7D346E8B3}"/>
              </a:ext>
            </a:extLst>
          </p:cNvPr>
          <p:cNvSpPr txBox="1">
            <a:spLocks noChangeArrowheads="1"/>
          </p:cNvSpPr>
          <p:nvPr/>
        </p:nvSpPr>
        <p:spPr bwMode="auto">
          <a:xfrm>
            <a:off x="738673" y="1688516"/>
            <a:ext cx="807720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dirty="0">
                <a:solidFill>
                  <a:schemeClr val="accent2"/>
                </a:solidFill>
              </a:rPr>
              <a:t>disable</a:t>
            </a:r>
            <a:r>
              <a:rPr lang="zh-CN" altLang="en-US" sz="2000" b="1" dirty="0"/>
              <a:t>语句终结一个命名块或任务的所有活动。也就是说，在一个命名块或任务中的所有语句执行完之前就返回。</a:t>
            </a:r>
          </a:p>
          <a:p>
            <a:pPr eaLnBrk="1" hangingPunct="1">
              <a:spcBef>
                <a:spcPct val="50000"/>
              </a:spcBef>
              <a:buFontTx/>
              <a:buNone/>
            </a:pPr>
            <a:r>
              <a:rPr lang="zh-CN" altLang="en-US" sz="2000" b="1" dirty="0"/>
              <a:t>        语法：</a:t>
            </a:r>
          </a:p>
          <a:p>
            <a:pPr algn="just" eaLnBrk="1" hangingPunct="1">
              <a:spcBef>
                <a:spcPct val="50000"/>
              </a:spcBef>
              <a:buFontTx/>
              <a:buNone/>
            </a:pPr>
            <a:r>
              <a:rPr lang="zh-CN" altLang="en-US" sz="2000" b="1" dirty="0"/>
              <a:t>               </a:t>
            </a:r>
            <a:r>
              <a:rPr lang="en-US" altLang="zh-CN" sz="2000" b="1" dirty="0">
                <a:solidFill>
                  <a:schemeClr val="accent2"/>
                </a:solidFill>
              </a:rPr>
              <a:t>disable</a:t>
            </a:r>
            <a:r>
              <a:rPr lang="en-US" altLang="zh-CN" sz="2000" b="1" dirty="0"/>
              <a:t>  &lt;</a:t>
            </a:r>
            <a:r>
              <a:rPr lang="zh-CN" altLang="en-US" sz="2000" b="1" dirty="0"/>
              <a:t>块名称</a:t>
            </a:r>
            <a:r>
              <a:rPr lang="en-US" altLang="zh-CN" sz="2000" b="1" dirty="0"/>
              <a:t>&gt;</a:t>
            </a:r>
          </a:p>
          <a:p>
            <a:pPr algn="just" eaLnBrk="1" hangingPunct="1">
              <a:spcBef>
                <a:spcPct val="50000"/>
              </a:spcBef>
              <a:buFontTx/>
              <a:buNone/>
            </a:pPr>
            <a:r>
              <a:rPr lang="en-US" altLang="zh-CN" sz="2000" b="1" dirty="0"/>
              <a:t>           </a:t>
            </a:r>
            <a:r>
              <a:rPr lang="zh-CN" altLang="en-US" sz="2000" b="1" dirty="0"/>
              <a:t>或</a:t>
            </a:r>
          </a:p>
          <a:p>
            <a:pPr algn="just" eaLnBrk="1" hangingPunct="1">
              <a:spcBef>
                <a:spcPct val="50000"/>
              </a:spcBef>
              <a:buFontTx/>
              <a:buNone/>
            </a:pPr>
            <a:r>
              <a:rPr lang="zh-CN" altLang="en-US" sz="2000" b="1" dirty="0"/>
              <a:t>               </a:t>
            </a:r>
            <a:r>
              <a:rPr lang="en-US" altLang="zh-CN" sz="2000" b="1" dirty="0">
                <a:solidFill>
                  <a:schemeClr val="accent2"/>
                </a:solidFill>
              </a:rPr>
              <a:t>disable</a:t>
            </a:r>
            <a:r>
              <a:rPr lang="en-US" altLang="zh-CN" sz="2000" b="1" dirty="0"/>
              <a:t>  &lt;</a:t>
            </a:r>
            <a:r>
              <a:rPr lang="zh-CN" altLang="en-US" sz="2000" b="1" dirty="0"/>
              <a:t>任务名称</a:t>
            </a:r>
            <a:r>
              <a:rPr lang="en-US" altLang="zh-CN" sz="2000" b="1" dirty="0"/>
              <a:t>&gt;</a:t>
            </a:r>
          </a:p>
          <a:p>
            <a:pPr algn="just" eaLnBrk="1" hangingPunct="1">
              <a:spcBef>
                <a:spcPct val="50000"/>
              </a:spcBef>
            </a:pPr>
            <a:r>
              <a:rPr lang="zh-CN" altLang="en-US" sz="2000" b="1" dirty="0"/>
              <a:t>当命名块或任务被禁止时，所有因他们调度的事件将从事件队列中清除</a:t>
            </a:r>
          </a:p>
          <a:p>
            <a:pPr algn="just" eaLnBrk="1" hangingPunct="1">
              <a:spcBef>
                <a:spcPct val="50000"/>
              </a:spcBef>
            </a:pPr>
            <a:r>
              <a:rPr lang="en-US" altLang="zh-CN" sz="2000" b="1" dirty="0">
                <a:solidFill>
                  <a:schemeClr val="accent2"/>
                </a:solidFill>
              </a:rPr>
              <a:t>disable</a:t>
            </a:r>
            <a:r>
              <a:rPr lang="zh-CN" altLang="en-US" sz="2000" b="1" dirty="0"/>
              <a:t>是典型的不可综合语句。</a:t>
            </a:r>
          </a:p>
          <a:p>
            <a:pPr algn="just" eaLnBrk="1" hangingPunct="1">
              <a:spcBef>
                <a:spcPct val="50000"/>
              </a:spcBef>
            </a:pPr>
            <a:r>
              <a:rPr lang="zh-CN" altLang="en-US" sz="2000" b="1" dirty="0"/>
              <a:t>在前面的例子中，只禁止命名块也可以达到同样的目的：所有由命名块、任务及其中的函数调度的事件都被取消。</a:t>
            </a:r>
          </a:p>
        </p:txBody>
      </p:sp>
    </p:spTree>
    <p:extLst>
      <p:ext uri="{BB962C8B-B14F-4D97-AF65-F5344CB8AC3E}">
        <p14:creationId xmlns:p14="http://schemas.microsoft.com/office/powerpoint/2010/main" val="204127402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523" t="15384" b="513"/>
          <a:stretch>
            <a:fillRect/>
          </a:stretch>
        </p:blipFill>
        <p:spPr bwMode="auto">
          <a:xfrm>
            <a:off x="0" y="1"/>
            <a:ext cx="9143999" cy="4760686"/>
          </a:xfrm>
          <a:prstGeom prst="rect">
            <a:avLst/>
          </a:prstGeom>
          <a:noFill/>
          <a:extLst>
            <a:ext uri="{909E8E84-426E-40DD-AFC4-6F175D3DCCD1}">
              <a14:hiddenFill xmlns:a14="http://schemas.microsoft.com/office/drawing/2010/main">
                <a:solidFill>
                  <a:srgbClr val="FFFFFF"/>
                </a:solidFill>
              </a14:hiddenFill>
            </a:ext>
          </a:extLst>
        </p:spPr>
      </p:pic>
      <p:sp>
        <p:nvSpPr>
          <p:cNvPr id="14" name="任意多边形 13"/>
          <p:cNvSpPr/>
          <p:nvPr/>
        </p:nvSpPr>
        <p:spPr>
          <a:xfrm>
            <a:off x="0" y="2842036"/>
            <a:ext cx="9143999" cy="2051818"/>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任意多边形 14"/>
          <p:cNvSpPr/>
          <p:nvPr/>
        </p:nvSpPr>
        <p:spPr>
          <a:xfrm>
            <a:off x="0" y="3379990"/>
            <a:ext cx="9143999" cy="3478011"/>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flip="none" rotWithShape="1">
            <a:gsLst>
              <a:gs pos="17000">
                <a:schemeClr val="bg1"/>
              </a:gs>
              <a:gs pos="100000">
                <a:srgbClr val="DFDFDF">
                  <a:lumMod val="52000"/>
                  <a:lumOff val="48000"/>
                </a:srgb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ea typeface="微软雅黑" panose="020B0503020204020204" pitchFamily="34" charset="-122"/>
            </a:endParaRPr>
          </a:p>
        </p:txBody>
      </p:sp>
      <p:sp>
        <p:nvSpPr>
          <p:cNvPr id="8" name="TextBox 8"/>
          <p:cNvSpPr txBox="1"/>
          <p:nvPr/>
        </p:nvSpPr>
        <p:spPr>
          <a:xfrm>
            <a:off x="6588842" y="5305300"/>
            <a:ext cx="2228139" cy="1200329"/>
          </a:xfrm>
          <a:prstGeom prst="rect">
            <a:avLst/>
          </a:prstGeom>
          <a:noFill/>
        </p:spPr>
        <p:txBody>
          <a:bodyPr wrap="square" rtlCol="0">
            <a:spAutoFit/>
          </a:bodyPr>
          <a:lstStyle/>
          <a:p>
            <a:pPr algn="r">
              <a:lnSpc>
                <a:spcPct val="120000"/>
              </a:lnSpc>
            </a:pPr>
            <a:r>
              <a:rPr lang="zh-CN" altLang="en-US" sz="3600" b="1">
                <a:solidFill>
                  <a:srgbClr val="04619D"/>
                </a:solidFill>
                <a:latin typeface="Arial" panose="020B0604020202020204" pitchFamily="34" charset="0"/>
                <a:ea typeface="微软雅黑" panose="020B0503020204020204" pitchFamily="34" charset="-122"/>
                <a:cs typeface="Arial" panose="020B0604020202020204" pitchFamily="34" charset="0"/>
              </a:rPr>
              <a:t>谢谢聆听</a:t>
            </a:r>
            <a:endParaRPr lang="en-US" altLang="zh-CN" sz="3600" b="1" dirty="0">
              <a:solidFill>
                <a:srgbClr val="04619D"/>
              </a:solidFill>
              <a:latin typeface="Arial" panose="020B0604020202020204" pitchFamily="34" charset="0"/>
              <a:ea typeface="微软雅黑" panose="020B0503020204020204" pitchFamily="34" charset="-122"/>
              <a:cs typeface="Arial" panose="020B0604020202020204" pitchFamily="34" charset="0"/>
            </a:endParaRPr>
          </a:p>
          <a:p>
            <a:pPr algn="r">
              <a:lnSpc>
                <a:spcPct val="120000"/>
              </a:lnSpc>
            </a:pPr>
            <a:r>
              <a:rPr lang="en-US" altLang="zh-CN">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Thank You</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pic>
        <p:nvPicPr>
          <p:cNvPr id="13" name="图片 12"/>
          <p:cNvPicPr>
            <a:picLocks noChangeAspect="1"/>
          </p:cNvPicPr>
          <p:nvPr/>
        </p:nvPicPr>
        <p:blipFill rotWithShape="1">
          <a:blip r:embed="rId3" cstate="print">
            <a:extLst>
              <a:ext uri="{28A0092B-C50C-407E-A947-70E740481C1C}">
                <a14:useLocalDpi xmlns:a14="http://schemas.microsoft.com/office/drawing/2010/main" val="0"/>
              </a:ext>
            </a:extLst>
          </a:blip>
          <a:srcRect r="69975"/>
          <a:stretch>
            <a:fillRect/>
          </a:stretch>
        </p:blipFill>
        <p:spPr>
          <a:xfrm>
            <a:off x="352949" y="5516842"/>
            <a:ext cx="865985" cy="869670"/>
          </a:xfrm>
          <a:prstGeom prst="rect">
            <a:avLst/>
          </a:prstGeom>
        </p:spPr>
      </p:pic>
    </p:spTree>
    <p:extLst>
      <p:ext uri="{BB962C8B-B14F-4D97-AF65-F5344CB8AC3E}">
        <p14:creationId xmlns:p14="http://schemas.microsoft.com/office/powerpoint/2010/main" val="2373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858656C-901B-4E85-B717-896794AB4670}"/>
              </a:ext>
            </a:extLst>
          </p:cNvPr>
          <p:cNvSpPr>
            <a:spLocks noGrp="1" noChangeArrowheads="1"/>
          </p:cNvSpPr>
          <p:nvPr>
            <p:ph type="title"/>
          </p:nvPr>
        </p:nvSpPr>
        <p:spPr/>
        <p:txBody>
          <a:bodyPr/>
          <a:lstStyle/>
          <a:p>
            <a:pPr algn="l" eaLnBrk="1" hangingPunct="1"/>
            <a:r>
              <a:rPr lang="zh-CN" altLang="en-US" sz="3200" b="1">
                <a:solidFill>
                  <a:srgbClr val="FF7C80"/>
                </a:solidFill>
              </a:rPr>
              <a:t>语言的主要特点</a:t>
            </a:r>
            <a:r>
              <a:rPr lang="en-US" altLang="zh-CN" sz="3200" b="1">
                <a:solidFill>
                  <a:srgbClr val="FF7C80"/>
                </a:solidFill>
              </a:rPr>
              <a:t>—</a:t>
            </a:r>
            <a:r>
              <a:rPr lang="zh-CN" altLang="en-US" sz="2800">
                <a:solidFill>
                  <a:srgbClr val="CC3300"/>
                </a:solidFill>
              </a:rPr>
              <a:t>模块端口</a:t>
            </a:r>
            <a:r>
              <a:rPr lang="en-US" altLang="zh-CN" sz="2800">
                <a:solidFill>
                  <a:srgbClr val="CC3300"/>
                </a:solidFill>
              </a:rPr>
              <a:t>(module ports)</a:t>
            </a:r>
          </a:p>
        </p:txBody>
      </p:sp>
      <p:sp>
        <p:nvSpPr>
          <p:cNvPr id="20491" name="Rectangle 14">
            <a:extLst>
              <a:ext uri="{FF2B5EF4-FFF2-40B4-BE49-F238E27FC236}">
                <a16:creationId xmlns:a16="http://schemas.microsoft.com/office/drawing/2014/main" id="{9A7B3680-72FD-4D48-BD5F-D0714A19B6F7}"/>
              </a:ext>
            </a:extLst>
          </p:cNvPr>
          <p:cNvSpPr>
            <a:spLocks noGrp="1" noChangeArrowheads="1"/>
          </p:cNvSpPr>
          <p:nvPr>
            <p:ph type="body" idx="4294967295"/>
          </p:nvPr>
        </p:nvSpPr>
        <p:spPr>
          <a:xfrm>
            <a:off x="27993" y="5576596"/>
            <a:ext cx="7924800" cy="1066800"/>
          </a:xfrm>
        </p:spPr>
        <p:txBody>
          <a:bodyPr/>
          <a:lstStyle/>
          <a:p>
            <a:pPr marL="533400" indent="-533400" eaLnBrk="1" hangingPunct="1"/>
            <a:r>
              <a:rPr lang="zh-CN" altLang="en-US" sz="2400" dirty="0">
                <a:solidFill>
                  <a:srgbClr val="0000FF"/>
                </a:solidFill>
                <a:latin typeface="Arial" panose="020B0604020202020204" pitchFamily="34" charset="0"/>
              </a:rPr>
              <a:t>注意模块的名称</a:t>
            </a:r>
            <a:r>
              <a:rPr lang="en-US" altLang="zh-CN" sz="2400" dirty="0">
                <a:solidFill>
                  <a:srgbClr val="0000FF"/>
                </a:solidFill>
                <a:latin typeface="Arial" panose="020B0604020202020204" pitchFamily="34" charset="0"/>
              </a:rPr>
              <a:t>DFF</a:t>
            </a:r>
            <a:r>
              <a:rPr lang="zh-CN" altLang="en-US" sz="2400" dirty="0">
                <a:solidFill>
                  <a:srgbClr val="0000FF"/>
                </a:solidFill>
                <a:latin typeface="Arial" panose="020B0604020202020204" pitchFamily="34" charset="0"/>
              </a:rPr>
              <a:t>，端口列表及说明</a:t>
            </a:r>
          </a:p>
          <a:p>
            <a:pPr marL="533400" indent="-533400" eaLnBrk="1" hangingPunct="1"/>
            <a:r>
              <a:rPr lang="zh-CN" altLang="en-US" sz="2400" dirty="0">
                <a:solidFill>
                  <a:srgbClr val="0000FF"/>
                </a:solidFill>
                <a:latin typeface="Arial" panose="020B0604020202020204" pitchFamily="34" charset="0"/>
              </a:rPr>
              <a:t>模块通过端口与外部通信</a:t>
            </a:r>
          </a:p>
        </p:txBody>
      </p:sp>
      <p:graphicFrame>
        <p:nvGraphicFramePr>
          <p:cNvPr id="20485" name="Object 1024">
            <a:extLst>
              <a:ext uri="{FF2B5EF4-FFF2-40B4-BE49-F238E27FC236}">
                <a16:creationId xmlns:a16="http://schemas.microsoft.com/office/drawing/2014/main" id="{D254F34B-DF23-40F1-A66F-F50985688C60}"/>
              </a:ext>
            </a:extLst>
          </p:cNvPr>
          <p:cNvGraphicFramePr>
            <a:graphicFrameLocks noChangeAspect="1"/>
          </p:cNvGraphicFramePr>
          <p:nvPr>
            <p:extLst>
              <p:ext uri="{D42A27DB-BD31-4B8C-83A1-F6EECF244321}">
                <p14:modId xmlns:p14="http://schemas.microsoft.com/office/powerpoint/2010/main" val="954005590"/>
              </p:ext>
            </p:extLst>
          </p:nvPr>
        </p:nvGraphicFramePr>
        <p:xfrm>
          <a:off x="713793" y="1690396"/>
          <a:ext cx="6019800" cy="3810000"/>
        </p:xfrm>
        <a:graphic>
          <a:graphicData uri="http://schemas.openxmlformats.org/presentationml/2006/ole">
            <mc:AlternateContent xmlns:mc="http://schemas.openxmlformats.org/markup-compatibility/2006">
              <mc:Choice xmlns:v="urn:schemas-microsoft-com:vml" Requires="v">
                <p:oleObj spid="_x0000_s2055" name="BMP 图象" r:id="rId3" imgW="5266667" imgH="3333333" progId="Paint.Picture">
                  <p:embed/>
                </p:oleObj>
              </mc:Choice>
              <mc:Fallback>
                <p:oleObj name="BMP 图象" r:id="rId3" imgW="5266667" imgH="3333333" progId="Paint.Picture">
                  <p:embed/>
                  <p:pic>
                    <p:nvPicPr>
                      <p:cNvPr id="20485" name="Object 1024">
                        <a:extLst>
                          <a:ext uri="{FF2B5EF4-FFF2-40B4-BE49-F238E27FC236}">
                            <a16:creationId xmlns:a16="http://schemas.microsoft.com/office/drawing/2014/main" id="{D254F34B-DF23-40F1-A66F-F50985688C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793" y="1690396"/>
                        <a:ext cx="60198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6" name="AutoShape 9">
            <a:extLst>
              <a:ext uri="{FF2B5EF4-FFF2-40B4-BE49-F238E27FC236}">
                <a16:creationId xmlns:a16="http://schemas.microsoft.com/office/drawing/2014/main" id="{E9EE1EDC-BF8C-4814-94FE-D0270D7F64B0}"/>
              </a:ext>
            </a:extLst>
          </p:cNvPr>
          <p:cNvSpPr>
            <a:spLocks noChangeArrowheads="1"/>
          </p:cNvSpPr>
          <p:nvPr/>
        </p:nvSpPr>
        <p:spPr bwMode="auto">
          <a:xfrm>
            <a:off x="6809793" y="1842796"/>
            <a:ext cx="2133600" cy="762000"/>
          </a:xfrm>
          <a:prstGeom prst="wedgeRectCallout">
            <a:avLst>
              <a:gd name="adj1" fmla="val -71204"/>
              <a:gd name="adj2" fmla="val -27917"/>
            </a:avLst>
          </a:prstGeom>
          <a:solidFill>
            <a:srgbClr val="CCFFCC"/>
          </a:solidFill>
          <a:ln w="9525">
            <a:solidFill>
              <a:schemeClr val="tx1"/>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solidFill>
                  <a:srgbClr val="FF0000"/>
                </a:solidFill>
                <a:latin typeface="Arial" panose="020B0604020202020204" pitchFamily="34" charset="0"/>
              </a:rPr>
              <a:t>端口在模块名字后的括号中列出</a:t>
            </a:r>
          </a:p>
        </p:txBody>
      </p:sp>
      <p:sp>
        <p:nvSpPr>
          <p:cNvPr id="20487" name="AutoShape 10">
            <a:extLst>
              <a:ext uri="{FF2B5EF4-FFF2-40B4-BE49-F238E27FC236}">
                <a16:creationId xmlns:a16="http://schemas.microsoft.com/office/drawing/2014/main" id="{16C2B2B9-BF54-4418-8735-87AF5FF5424E}"/>
              </a:ext>
            </a:extLst>
          </p:cNvPr>
          <p:cNvSpPr>
            <a:spLocks noChangeArrowheads="1"/>
          </p:cNvSpPr>
          <p:nvPr/>
        </p:nvSpPr>
        <p:spPr bwMode="auto">
          <a:xfrm>
            <a:off x="6885993" y="3290596"/>
            <a:ext cx="2133600" cy="990600"/>
          </a:xfrm>
          <a:prstGeom prst="wedgeRectCallout">
            <a:avLst>
              <a:gd name="adj1" fmla="val -126338"/>
              <a:gd name="adj2" fmla="val -138301"/>
            </a:avLst>
          </a:prstGeom>
          <a:solidFill>
            <a:srgbClr val="CCFFCC"/>
          </a:solidFill>
          <a:ln w="9525">
            <a:solidFill>
              <a:schemeClr val="tx1"/>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solidFill>
                  <a:srgbClr val="FF0000"/>
                </a:solidFill>
                <a:latin typeface="Arial" panose="020B0604020202020204" pitchFamily="34" charset="0"/>
              </a:rPr>
              <a:t>端口可以说明为</a:t>
            </a:r>
            <a:r>
              <a:rPr lang="en-US" altLang="zh-CN" sz="2000" b="1" i="1">
                <a:solidFill>
                  <a:srgbClr val="FF0000"/>
                </a:solidFill>
                <a:latin typeface="Arial" panose="020B0604020202020204" pitchFamily="34" charset="0"/>
              </a:rPr>
              <a:t>input</a:t>
            </a:r>
            <a:r>
              <a:rPr lang="en-US" altLang="zh-CN" sz="2000" b="1">
                <a:solidFill>
                  <a:srgbClr val="FF0000"/>
                </a:solidFill>
                <a:latin typeface="Arial" panose="020B0604020202020204" pitchFamily="34" charset="0"/>
              </a:rPr>
              <a:t>, </a:t>
            </a:r>
            <a:r>
              <a:rPr lang="en-US" altLang="zh-CN" sz="2000" b="1" i="1">
                <a:solidFill>
                  <a:srgbClr val="FF0000"/>
                </a:solidFill>
                <a:latin typeface="Arial" panose="020B0604020202020204" pitchFamily="34" charset="0"/>
              </a:rPr>
              <a:t>output</a:t>
            </a:r>
            <a:r>
              <a:rPr lang="zh-CN" altLang="en-US" sz="2000" b="1">
                <a:solidFill>
                  <a:srgbClr val="FF0000"/>
                </a:solidFill>
                <a:latin typeface="Arial" panose="020B0604020202020204" pitchFamily="34" charset="0"/>
              </a:rPr>
              <a:t>及</a:t>
            </a:r>
            <a:r>
              <a:rPr lang="en-US" altLang="zh-CN" sz="2000" b="1" i="1">
                <a:solidFill>
                  <a:srgbClr val="FF0000"/>
                </a:solidFill>
                <a:latin typeface="Arial" panose="020B0604020202020204" pitchFamily="34" charset="0"/>
              </a:rPr>
              <a:t>inout</a:t>
            </a:r>
          </a:p>
        </p:txBody>
      </p:sp>
      <p:sp>
        <p:nvSpPr>
          <p:cNvPr id="20488" name="AutoShape 11">
            <a:extLst>
              <a:ext uri="{FF2B5EF4-FFF2-40B4-BE49-F238E27FC236}">
                <a16:creationId xmlns:a16="http://schemas.microsoft.com/office/drawing/2014/main" id="{8E52D428-C908-4646-BBD8-4BD5E5BC0F70}"/>
              </a:ext>
            </a:extLst>
          </p:cNvPr>
          <p:cNvSpPr>
            <a:spLocks noChangeArrowheads="1"/>
          </p:cNvSpPr>
          <p:nvPr/>
        </p:nvSpPr>
        <p:spPr bwMode="auto">
          <a:xfrm>
            <a:off x="1018593" y="1461796"/>
            <a:ext cx="2133600" cy="838200"/>
          </a:xfrm>
          <a:prstGeom prst="wedgeRectCallout">
            <a:avLst>
              <a:gd name="adj1" fmla="val 51412"/>
              <a:gd name="adj2" fmla="val 23676"/>
            </a:avLst>
          </a:prstGeom>
          <a:solidFill>
            <a:srgbClr val="CCFFCC"/>
          </a:solidFill>
          <a:ln w="9525">
            <a:solidFill>
              <a:schemeClr val="tx1"/>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solidFill>
                  <a:srgbClr val="FF3399"/>
                </a:solidFill>
                <a:latin typeface="Arial" panose="020B0604020202020204" pitchFamily="34" charset="0"/>
              </a:rPr>
              <a:t>端口等价于硬件的引脚</a:t>
            </a:r>
            <a:r>
              <a:rPr lang="en-US" altLang="zh-CN" sz="2000" b="1">
                <a:solidFill>
                  <a:srgbClr val="FF3399"/>
                </a:solidFill>
                <a:latin typeface="Arial" panose="020B0604020202020204" pitchFamily="34" charset="0"/>
              </a:rPr>
              <a:t>(pin)</a:t>
            </a:r>
          </a:p>
        </p:txBody>
      </p:sp>
      <p:sp>
        <p:nvSpPr>
          <p:cNvPr id="20489" name="Line 12">
            <a:extLst>
              <a:ext uri="{FF2B5EF4-FFF2-40B4-BE49-F238E27FC236}">
                <a16:creationId xmlns:a16="http://schemas.microsoft.com/office/drawing/2014/main" id="{5929C005-517D-461E-B793-ED5DD9ACED33}"/>
              </a:ext>
            </a:extLst>
          </p:cNvPr>
          <p:cNvSpPr>
            <a:spLocks noChangeShapeType="1"/>
          </p:cNvSpPr>
          <p:nvPr/>
        </p:nvSpPr>
        <p:spPr bwMode="auto">
          <a:xfrm flipH="1">
            <a:off x="2847393" y="2299996"/>
            <a:ext cx="304800" cy="457200"/>
          </a:xfrm>
          <a:prstGeom prst="line">
            <a:avLst/>
          </a:prstGeom>
          <a:noFill/>
          <a:ln w="25400">
            <a:solidFill>
              <a:srgbClr val="FF66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20490" name="Line 13">
            <a:extLst>
              <a:ext uri="{FF2B5EF4-FFF2-40B4-BE49-F238E27FC236}">
                <a16:creationId xmlns:a16="http://schemas.microsoft.com/office/drawing/2014/main" id="{B03BAED8-C70F-4DDB-8F6D-A11CEA082701}"/>
              </a:ext>
            </a:extLst>
          </p:cNvPr>
          <p:cNvSpPr>
            <a:spLocks noChangeShapeType="1"/>
          </p:cNvSpPr>
          <p:nvPr/>
        </p:nvSpPr>
        <p:spPr bwMode="auto">
          <a:xfrm flipV="1">
            <a:off x="3152193" y="1995196"/>
            <a:ext cx="2590800" cy="304800"/>
          </a:xfrm>
          <a:prstGeom prst="line">
            <a:avLst/>
          </a:prstGeom>
          <a:noFill/>
          <a:ln w="254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078150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2">
            <a:extLst>
              <a:ext uri="{FF2B5EF4-FFF2-40B4-BE49-F238E27FC236}">
                <a16:creationId xmlns:a16="http://schemas.microsoft.com/office/drawing/2014/main" id="{5DF0303E-9002-45CB-A232-D65800050D38}"/>
              </a:ext>
            </a:extLst>
          </p:cNvPr>
          <p:cNvSpPr>
            <a:spLocks noChangeArrowheads="1"/>
          </p:cNvSpPr>
          <p:nvPr/>
        </p:nvSpPr>
        <p:spPr bwMode="auto">
          <a:xfrm>
            <a:off x="3962400" y="5047857"/>
            <a:ext cx="4038600" cy="12954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endParaRPr lang="zh-CN" altLang="en-US" sz="2400">
              <a:latin typeface="+mn-lt"/>
            </a:endParaRPr>
          </a:p>
        </p:txBody>
      </p:sp>
      <p:sp>
        <p:nvSpPr>
          <p:cNvPr id="10243" name="Rectangle 2">
            <a:extLst>
              <a:ext uri="{FF2B5EF4-FFF2-40B4-BE49-F238E27FC236}">
                <a16:creationId xmlns:a16="http://schemas.microsoft.com/office/drawing/2014/main" id="{71F84118-A510-45E1-9B9C-CEE99722A735}"/>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语言的主要特点</a:t>
            </a:r>
          </a:p>
        </p:txBody>
      </p:sp>
      <p:sp>
        <p:nvSpPr>
          <p:cNvPr id="10246" name="Text Box 6">
            <a:extLst>
              <a:ext uri="{FF2B5EF4-FFF2-40B4-BE49-F238E27FC236}">
                <a16:creationId xmlns:a16="http://schemas.microsoft.com/office/drawing/2014/main" id="{229C1EE1-42D2-42A4-B470-DAC4D7B25F75}"/>
              </a:ext>
            </a:extLst>
          </p:cNvPr>
          <p:cNvSpPr txBox="1">
            <a:spLocks noChangeArrowheads="1"/>
          </p:cNvSpPr>
          <p:nvPr/>
        </p:nvSpPr>
        <p:spPr bwMode="auto">
          <a:xfrm>
            <a:off x="685800" y="1695057"/>
            <a:ext cx="784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90000"/>
              </a:lnSpc>
              <a:buFontTx/>
              <a:buNone/>
              <a:defRPr/>
            </a:pPr>
            <a:r>
              <a:rPr lang="zh-CN" altLang="en-US" sz="2800" b="1">
                <a:solidFill>
                  <a:srgbClr val="CC3300"/>
                </a:solidFill>
                <a:latin typeface="+mn-lt"/>
              </a:rPr>
              <a:t>模块实例化</a:t>
            </a:r>
            <a:r>
              <a:rPr lang="en-US" altLang="zh-CN" sz="2800" b="1">
                <a:solidFill>
                  <a:srgbClr val="CC3300"/>
                </a:solidFill>
                <a:latin typeface="+mn-lt"/>
              </a:rPr>
              <a:t>(module instances)</a:t>
            </a:r>
          </a:p>
        </p:txBody>
      </p:sp>
      <p:graphicFrame>
        <p:nvGraphicFramePr>
          <p:cNvPr id="21511" name="Object 8">
            <a:extLst>
              <a:ext uri="{FF2B5EF4-FFF2-40B4-BE49-F238E27FC236}">
                <a16:creationId xmlns:a16="http://schemas.microsoft.com/office/drawing/2014/main" id="{7C7B9D2D-87A0-4519-859C-5E17B06EE0B0}"/>
              </a:ext>
            </a:extLst>
          </p:cNvPr>
          <p:cNvGraphicFramePr>
            <a:graphicFrameLocks noChangeAspect="1"/>
          </p:cNvGraphicFramePr>
          <p:nvPr>
            <p:extLst>
              <p:ext uri="{D42A27DB-BD31-4B8C-83A1-F6EECF244321}">
                <p14:modId xmlns:p14="http://schemas.microsoft.com/office/powerpoint/2010/main" val="1261511076"/>
              </p:ext>
            </p:extLst>
          </p:nvPr>
        </p:nvGraphicFramePr>
        <p:xfrm>
          <a:off x="836613" y="2838057"/>
          <a:ext cx="2516187" cy="3200400"/>
        </p:xfrm>
        <a:graphic>
          <a:graphicData uri="http://schemas.openxmlformats.org/presentationml/2006/ole">
            <mc:AlternateContent xmlns:mc="http://schemas.openxmlformats.org/markup-compatibility/2006">
              <mc:Choice xmlns:v="urn:schemas-microsoft-com:vml" Requires="v">
                <p:oleObj spid="_x0000_s3079" name="BMP 图象" r:id="rId3" imgW="1819529" imgH="2314286" progId="Paint.Picture">
                  <p:embed/>
                </p:oleObj>
              </mc:Choice>
              <mc:Fallback>
                <p:oleObj name="BMP 图象" r:id="rId3" imgW="1819529" imgH="2314286" progId="Paint.Picture">
                  <p:embed/>
                  <p:pic>
                    <p:nvPicPr>
                      <p:cNvPr id="21511" name="Object 8">
                        <a:extLst>
                          <a:ext uri="{FF2B5EF4-FFF2-40B4-BE49-F238E27FC236}">
                            <a16:creationId xmlns:a16="http://schemas.microsoft.com/office/drawing/2014/main" id="{7C7B9D2D-87A0-4519-859C-5E17B06EE0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613" y="2838057"/>
                        <a:ext cx="2516187"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8" name="Text Box 9">
            <a:extLst>
              <a:ext uri="{FF2B5EF4-FFF2-40B4-BE49-F238E27FC236}">
                <a16:creationId xmlns:a16="http://schemas.microsoft.com/office/drawing/2014/main" id="{C81538AB-8CD0-42A8-9A17-E4C0F27532C8}"/>
              </a:ext>
            </a:extLst>
          </p:cNvPr>
          <p:cNvSpPr txBox="1">
            <a:spLocks noChangeArrowheads="1"/>
          </p:cNvSpPr>
          <p:nvPr/>
        </p:nvSpPr>
        <p:spPr bwMode="auto">
          <a:xfrm>
            <a:off x="3733800" y="2304657"/>
            <a:ext cx="4419600" cy="3995738"/>
          </a:xfrm>
          <a:prstGeom prst="rect">
            <a:avLst/>
          </a:prstGeom>
          <a:noFill/>
          <a:ln w="9525">
            <a:solidFill>
              <a:srgbClr val="FF33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800" b="1">
                <a:solidFill>
                  <a:srgbClr val="3333CC"/>
                </a:solidFill>
                <a:latin typeface="+mn-lt"/>
              </a:rPr>
              <a:t>module DFF (d, clk, clr, q, qb);</a:t>
            </a:r>
          </a:p>
          <a:p>
            <a:pPr eaLnBrk="1" hangingPunct="1">
              <a:spcBef>
                <a:spcPct val="10000"/>
              </a:spcBef>
              <a:buFontTx/>
              <a:buNone/>
              <a:defRPr/>
            </a:pPr>
            <a:r>
              <a:rPr lang="en-US" altLang="zh-CN" sz="1800" b="1">
                <a:solidFill>
                  <a:srgbClr val="3333CC"/>
                </a:solidFill>
                <a:latin typeface="+mn-lt"/>
              </a:rPr>
              <a:t>    ....</a:t>
            </a:r>
          </a:p>
          <a:p>
            <a:pPr eaLnBrk="1" hangingPunct="1">
              <a:spcBef>
                <a:spcPct val="10000"/>
              </a:spcBef>
              <a:buFontTx/>
              <a:buNone/>
              <a:defRPr/>
            </a:pPr>
            <a:r>
              <a:rPr lang="en-US" altLang="zh-CN" sz="1800" b="1">
                <a:solidFill>
                  <a:srgbClr val="3333CC"/>
                </a:solidFill>
                <a:latin typeface="+mn-lt"/>
              </a:rPr>
              <a:t>endmodule</a:t>
            </a:r>
          </a:p>
          <a:p>
            <a:pPr eaLnBrk="1" hangingPunct="1">
              <a:spcBef>
                <a:spcPct val="10000"/>
              </a:spcBef>
              <a:buFontTx/>
              <a:buNone/>
              <a:defRPr/>
            </a:pPr>
            <a:endParaRPr lang="en-US" altLang="zh-CN" sz="1800">
              <a:solidFill>
                <a:srgbClr val="3333CC"/>
              </a:solidFill>
              <a:latin typeface="+mn-lt"/>
            </a:endParaRPr>
          </a:p>
          <a:p>
            <a:pPr eaLnBrk="1" hangingPunct="1">
              <a:spcBef>
                <a:spcPct val="10000"/>
              </a:spcBef>
              <a:buFontTx/>
              <a:buNone/>
              <a:defRPr/>
            </a:pPr>
            <a:r>
              <a:rPr lang="en-US" altLang="zh-CN" sz="1800" b="1">
                <a:latin typeface="+mn-lt"/>
              </a:rPr>
              <a:t>module </a:t>
            </a:r>
            <a:r>
              <a:rPr lang="en-US" altLang="zh-CN" sz="1800" b="1">
                <a:solidFill>
                  <a:srgbClr val="FF3399"/>
                </a:solidFill>
                <a:latin typeface="+mn-lt"/>
              </a:rPr>
              <a:t>REG4</a:t>
            </a:r>
            <a:r>
              <a:rPr lang="en-US" altLang="zh-CN" sz="1800" b="1">
                <a:latin typeface="+mn-lt"/>
              </a:rPr>
              <a:t>( d, clk, clr, q, qb);</a:t>
            </a:r>
          </a:p>
          <a:p>
            <a:pPr eaLnBrk="1" hangingPunct="1">
              <a:spcBef>
                <a:spcPct val="10000"/>
              </a:spcBef>
              <a:buFontTx/>
              <a:buNone/>
              <a:defRPr/>
            </a:pPr>
            <a:r>
              <a:rPr lang="en-US" altLang="zh-CN" sz="1800" b="1">
                <a:latin typeface="+mn-lt"/>
              </a:rPr>
              <a:t>    output [3: 0] q, qb;</a:t>
            </a:r>
          </a:p>
          <a:p>
            <a:pPr eaLnBrk="1" hangingPunct="1">
              <a:spcBef>
                <a:spcPct val="10000"/>
              </a:spcBef>
              <a:buFontTx/>
              <a:buNone/>
              <a:defRPr/>
            </a:pPr>
            <a:r>
              <a:rPr lang="en-US" altLang="zh-CN" sz="1800" b="1">
                <a:latin typeface="+mn-lt"/>
              </a:rPr>
              <a:t>    input [3: 0] d;</a:t>
            </a:r>
          </a:p>
          <a:p>
            <a:pPr eaLnBrk="1" hangingPunct="1">
              <a:spcBef>
                <a:spcPct val="10000"/>
              </a:spcBef>
              <a:buFontTx/>
              <a:buNone/>
              <a:defRPr/>
            </a:pPr>
            <a:r>
              <a:rPr lang="en-US" altLang="zh-CN" sz="1800" b="1">
                <a:latin typeface="+mn-lt"/>
              </a:rPr>
              <a:t>    input clk, clr;</a:t>
            </a:r>
          </a:p>
          <a:p>
            <a:pPr eaLnBrk="1" hangingPunct="1">
              <a:spcBef>
                <a:spcPct val="10000"/>
              </a:spcBef>
              <a:buFontTx/>
              <a:buNone/>
              <a:defRPr/>
            </a:pPr>
            <a:r>
              <a:rPr lang="en-US" altLang="zh-CN" sz="1800" b="1">
                <a:solidFill>
                  <a:srgbClr val="3333CC"/>
                </a:solidFill>
                <a:latin typeface="+mn-lt"/>
              </a:rPr>
              <a:t>    DFF d0 (d[ 0], clk, clr, q[ 0], qb[ 0]);</a:t>
            </a:r>
          </a:p>
          <a:p>
            <a:pPr eaLnBrk="1" hangingPunct="1">
              <a:spcBef>
                <a:spcPct val="10000"/>
              </a:spcBef>
              <a:buFontTx/>
              <a:buNone/>
              <a:defRPr/>
            </a:pPr>
            <a:r>
              <a:rPr lang="en-US" altLang="zh-CN" sz="1800" b="1">
                <a:solidFill>
                  <a:srgbClr val="3333CC"/>
                </a:solidFill>
                <a:latin typeface="+mn-lt"/>
              </a:rPr>
              <a:t>    DFF d1 (d[ 1], clk, clr, q[ 1], qb[ 1]);</a:t>
            </a:r>
          </a:p>
          <a:p>
            <a:pPr eaLnBrk="1" hangingPunct="1">
              <a:spcBef>
                <a:spcPct val="10000"/>
              </a:spcBef>
              <a:buFontTx/>
              <a:buNone/>
              <a:defRPr/>
            </a:pPr>
            <a:r>
              <a:rPr lang="en-US" altLang="zh-CN" sz="1800" b="1">
                <a:solidFill>
                  <a:srgbClr val="3333CC"/>
                </a:solidFill>
                <a:latin typeface="+mn-lt"/>
              </a:rPr>
              <a:t>    DFF d2 (d[ 2], clk, clr, q[ 2], qb[ 2]);</a:t>
            </a:r>
          </a:p>
          <a:p>
            <a:pPr eaLnBrk="1" hangingPunct="1">
              <a:spcBef>
                <a:spcPct val="10000"/>
              </a:spcBef>
              <a:buFontTx/>
              <a:buNone/>
              <a:defRPr/>
            </a:pPr>
            <a:r>
              <a:rPr lang="en-US" altLang="zh-CN" sz="1800" b="1">
                <a:solidFill>
                  <a:srgbClr val="3333CC"/>
                </a:solidFill>
                <a:latin typeface="+mn-lt"/>
              </a:rPr>
              <a:t>    DFF </a:t>
            </a:r>
            <a:r>
              <a:rPr lang="en-US" altLang="zh-CN" sz="1800" b="1">
                <a:solidFill>
                  <a:srgbClr val="FF3399"/>
                </a:solidFill>
                <a:latin typeface="+mn-lt"/>
              </a:rPr>
              <a:t>d3</a:t>
            </a:r>
            <a:r>
              <a:rPr lang="en-US" altLang="zh-CN" sz="1800" b="1">
                <a:solidFill>
                  <a:srgbClr val="3333CC"/>
                </a:solidFill>
                <a:latin typeface="+mn-lt"/>
              </a:rPr>
              <a:t> (d[ 3], clk, clr, q[ 3], qb[ 3]);</a:t>
            </a:r>
          </a:p>
          <a:p>
            <a:pPr eaLnBrk="1" hangingPunct="1">
              <a:spcBef>
                <a:spcPct val="10000"/>
              </a:spcBef>
              <a:buFontTx/>
              <a:buNone/>
              <a:defRPr/>
            </a:pPr>
            <a:r>
              <a:rPr lang="en-US" altLang="zh-CN" sz="1800" b="1">
                <a:latin typeface="+mn-lt"/>
              </a:rPr>
              <a:t>endmodule</a:t>
            </a:r>
          </a:p>
        </p:txBody>
      </p:sp>
      <p:sp>
        <p:nvSpPr>
          <p:cNvPr id="10249" name="Line 10">
            <a:extLst>
              <a:ext uri="{FF2B5EF4-FFF2-40B4-BE49-F238E27FC236}">
                <a16:creationId xmlns:a16="http://schemas.microsoft.com/office/drawing/2014/main" id="{F74226B9-58C5-48F8-88AA-584D98074D2D}"/>
              </a:ext>
            </a:extLst>
          </p:cNvPr>
          <p:cNvSpPr>
            <a:spLocks noChangeShapeType="1"/>
          </p:cNvSpPr>
          <p:nvPr/>
        </p:nvSpPr>
        <p:spPr bwMode="auto">
          <a:xfrm flipH="1" flipV="1">
            <a:off x="2514600" y="3066657"/>
            <a:ext cx="2362200" cy="609600"/>
          </a:xfrm>
          <a:prstGeom prst="line">
            <a:avLst/>
          </a:prstGeom>
          <a:noFill/>
          <a:ln w="9525">
            <a:solidFill>
              <a:srgbClr val="FF3399"/>
            </a:solidFill>
            <a:round/>
            <a:headEnd type="arrow" w="med" len="med"/>
            <a:tailEnd type="arrow" w="med" len="med"/>
          </a:ln>
          <a:extLst>
            <a:ext uri="{909E8E84-426E-40DD-AFC4-6F175D3DCCD1}">
              <a14:hiddenFill xmlns:a14="http://schemas.microsoft.com/office/drawing/2010/main">
                <a:noFill/>
              </a14:hiddenFill>
            </a:ext>
          </a:extLst>
        </p:spPr>
        <p:txBody>
          <a:bodyPr/>
          <a:lstStyle/>
          <a:p>
            <a:pPr eaLnBrk="1" hangingPunct="1">
              <a:defRPr/>
            </a:pPr>
            <a:endParaRPr lang="zh-CN" altLang="en-US">
              <a:latin typeface="+mn-lt"/>
            </a:endParaRPr>
          </a:p>
        </p:txBody>
      </p:sp>
      <p:sp>
        <p:nvSpPr>
          <p:cNvPr id="10250" name="Line 11">
            <a:extLst>
              <a:ext uri="{FF2B5EF4-FFF2-40B4-BE49-F238E27FC236}">
                <a16:creationId xmlns:a16="http://schemas.microsoft.com/office/drawing/2014/main" id="{AA7D43B1-B45A-4CC2-8E0C-63DE6ABF31AD}"/>
              </a:ext>
            </a:extLst>
          </p:cNvPr>
          <p:cNvSpPr>
            <a:spLocks noChangeShapeType="1"/>
          </p:cNvSpPr>
          <p:nvPr/>
        </p:nvSpPr>
        <p:spPr bwMode="auto">
          <a:xfrm flipH="1" flipV="1">
            <a:off x="2895600" y="4133457"/>
            <a:ext cx="1752600" cy="1981200"/>
          </a:xfrm>
          <a:prstGeom prst="line">
            <a:avLst/>
          </a:prstGeom>
          <a:noFill/>
          <a:ln w="9525">
            <a:solidFill>
              <a:srgbClr val="FF3399"/>
            </a:solidFill>
            <a:round/>
            <a:headEnd type="arrow" w="med" len="med"/>
            <a:tailEnd type="arrow" w="med" len="med"/>
          </a:ln>
          <a:extLst>
            <a:ext uri="{909E8E84-426E-40DD-AFC4-6F175D3DCCD1}">
              <a14:hiddenFill xmlns:a14="http://schemas.microsoft.com/office/drawing/2010/main">
                <a:noFill/>
              </a14:hiddenFill>
            </a:ext>
          </a:extLst>
        </p:spPr>
        <p:txBody>
          <a:bodyPr/>
          <a:lstStyle/>
          <a:p>
            <a:pPr eaLnBrk="1" hangingPunct="1">
              <a:defRPr/>
            </a:pPr>
            <a:endParaRPr lang="zh-CN" altLang="en-US">
              <a:latin typeface="+mn-lt"/>
            </a:endParaRPr>
          </a:p>
        </p:txBody>
      </p:sp>
    </p:spTree>
    <p:extLst>
      <p:ext uri="{BB962C8B-B14F-4D97-AF65-F5344CB8AC3E}">
        <p14:creationId xmlns:p14="http://schemas.microsoft.com/office/powerpoint/2010/main" val="1378094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CCC4D61-DE3C-4A47-8755-3FCF695AC491}"/>
              </a:ext>
            </a:extLst>
          </p:cNvPr>
          <p:cNvSpPr>
            <a:spLocks noGrp="1" noChangeArrowheads="1"/>
          </p:cNvSpPr>
          <p:nvPr>
            <p:ph type="title"/>
          </p:nvPr>
        </p:nvSpPr>
        <p:spPr/>
        <p:txBody>
          <a:bodyPr/>
          <a:lstStyle/>
          <a:p>
            <a:pPr algn="l" eaLnBrk="1" hangingPunct="1"/>
            <a:r>
              <a:rPr lang="zh-CN" altLang="en-US" sz="3200" b="1">
                <a:solidFill>
                  <a:srgbClr val="FF7C80"/>
                </a:solidFill>
              </a:rPr>
              <a:t>语言的主要特点</a:t>
            </a:r>
          </a:p>
        </p:txBody>
      </p:sp>
      <p:sp>
        <p:nvSpPr>
          <p:cNvPr id="22532" name="Rectangle 4">
            <a:extLst>
              <a:ext uri="{FF2B5EF4-FFF2-40B4-BE49-F238E27FC236}">
                <a16:creationId xmlns:a16="http://schemas.microsoft.com/office/drawing/2014/main" id="{5C7B6AA7-A536-474A-9516-6439ED27A0E4}"/>
              </a:ext>
            </a:extLst>
          </p:cNvPr>
          <p:cNvSpPr>
            <a:spLocks noGrp="1" noChangeArrowheads="1"/>
          </p:cNvSpPr>
          <p:nvPr>
            <p:ph type="body" idx="4294967295"/>
          </p:nvPr>
        </p:nvSpPr>
        <p:spPr>
          <a:xfrm>
            <a:off x="1219200" y="2040297"/>
            <a:ext cx="7924800" cy="4495800"/>
          </a:xfrm>
        </p:spPr>
        <p:txBody>
          <a:bodyPr/>
          <a:lstStyle/>
          <a:p>
            <a:pPr marL="533400" indent="-533400" eaLnBrk="1" hangingPunct="1">
              <a:spcBef>
                <a:spcPct val="50000"/>
              </a:spcBef>
            </a:pPr>
            <a:r>
              <a:rPr lang="zh-CN" altLang="en-US" sz="2400" b="1" dirty="0">
                <a:solidFill>
                  <a:srgbClr val="0000FF"/>
                </a:solidFill>
              </a:rPr>
              <a:t>可以将模块的实例通过端口连接起来构成一个大的系统或元件。</a:t>
            </a:r>
          </a:p>
          <a:p>
            <a:pPr marL="533400" indent="-533400" eaLnBrk="1" hangingPunct="1">
              <a:spcBef>
                <a:spcPct val="50000"/>
              </a:spcBef>
            </a:pPr>
            <a:r>
              <a:rPr lang="zh-CN" altLang="en-US" sz="2400" b="1" dirty="0">
                <a:solidFill>
                  <a:srgbClr val="0000FF"/>
                </a:solidFill>
              </a:rPr>
              <a:t>在上面的例子中，</a:t>
            </a:r>
            <a:r>
              <a:rPr lang="en-US" altLang="zh-CN" sz="2400" b="1" dirty="0">
                <a:solidFill>
                  <a:srgbClr val="0000FF"/>
                </a:solidFill>
              </a:rPr>
              <a:t>REG4</a:t>
            </a:r>
            <a:r>
              <a:rPr lang="zh-CN" altLang="en-US" sz="2400" b="1" dirty="0">
                <a:solidFill>
                  <a:srgbClr val="0000FF"/>
                </a:solidFill>
              </a:rPr>
              <a:t>有模块</a:t>
            </a:r>
            <a:r>
              <a:rPr lang="en-US" altLang="zh-CN" sz="2400" b="1" dirty="0">
                <a:solidFill>
                  <a:srgbClr val="0000FF"/>
                </a:solidFill>
              </a:rPr>
              <a:t>DFF</a:t>
            </a:r>
            <a:r>
              <a:rPr lang="zh-CN" altLang="en-US" sz="2400" b="1" dirty="0">
                <a:solidFill>
                  <a:srgbClr val="0000FF"/>
                </a:solidFill>
              </a:rPr>
              <a:t>的四个实例。注意，每个实例都有自己的名字</a:t>
            </a:r>
            <a:r>
              <a:rPr lang="en-US" altLang="zh-CN" sz="2400" b="1" dirty="0">
                <a:solidFill>
                  <a:srgbClr val="0000FF"/>
                </a:solidFill>
              </a:rPr>
              <a:t>(d0, d1, d2, d3)</a:t>
            </a:r>
            <a:r>
              <a:rPr lang="zh-CN" altLang="en-US" sz="2400" b="1" dirty="0">
                <a:solidFill>
                  <a:srgbClr val="0000FF"/>
                </a:solidFill>
              </a:rPr>
              <a:t>。实例名是每个对象唯一的标记，通过这个标记可以查看每个实例的内部。</a:t>
            </a:r>
          </a:p>
          <a:p>
            <a:pPr marL="533400" indent="-533400" eaLnBrk="1" hangingPunct="1">
              <a:spcBef>
                <a:spcPct val="50000"/>
              </a:spcBef>
            </a:pPr>
            <a:r>
              <a:rPr lang="zh-CN" altLang="en-US" sz="2400" b="1" dirty="0">
                <a:solidFill>
                  <a:srgbClr val="0000FF"/>
                </a:solidFill>
              </a:rPr>
              <a:t>实例中端口的次序与模块定义的次序相同。</a:t>
            </a:r>
          </a:p>
          <a:p>
            <a:pPr marL="533400" indent="-533400" eaLnBrk="1" hangingPunct="1">
              <a:spcBef>
                <a:spcPct val="50000"/>
              </a:spcBef>
            </a:pPr>
            <a:r>
              <a:rPr lang="zh-CN" altLang="en-US" sz="2400" b="1" dirty="0">
                <a:solidFill>
                  <a:srgbClr val="0000FF"/>
                </a:solidFill>
              </a:rPr>
              <a:t>模块实例化与调用程序不同。每个实例都是模块的一个完全的拷贝，相互独立、并行。</a:t>
            </a:r>
          </a:p>
        </p:txBody>
      </p:sp>
      <p:sp>
        <p:nvSpPr>
          <p:cNvPr id="22534" name="Text Box 6">
            <a:extLst>
              <a:ext uri="{FF2B5EF4-FFF2-40B4-BE49-F238E27FC236}">
                <a16:creationId xmlns:a16="http://schemas.microsoft.com/office/drawing/2014/main" id="{44FD4BDE-D8E8-4DC4-A669-EF0F6A399A2A}"/>
              </a:ext>
            </a:extLst>
          </p:cNvPr>
          <p:cNvSpPr txBox="1">
            <a:spLocks noChangeArrowheads="1"/>
          </p:cNvSpPr>
          <p:nvPr/>
        </p:nvSpPr>
        <p:spPr bwMode="auto">
          <a:xfrm>
            <a:off x="685800" y="1583097"/>
            <a:ext cx="784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zh-CN" altLang="en-US" sz="2800" b="1">
                <a:solidFill>
                  <a:srgbClr val="CC3300"/>
                </a:solidFill>
              </a:rPr>
              <a:t>模块实例化</a:t>
            </a:r>
            <a:r>
              <a:rPr lang="en-US" altLang="zh-CN" sz="2800" b="1">
                <a:solidFill>
                  <a:srgbClr val="CC3300"/>
                </a:solidFill>
              </a:rPr>
              <a:t>(module instances)</a:t>
            </a:r>
          </a:p>
        </p:txBody>
      </p:sp>
    </p:spTree>
    <p:extLst>
      <p:ext uri="{BB962C8B-B14F-4D97-AF65-F5344CB8AC3E}">
        <p14:creationId xmlns:p14="http://schemas.microsoft.com/office/powerpoint/2010/main" val="3005496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DC643E5-5EC5-4A14-AE4B-E3C91F85E870}"/>
              </a:ext>
            </a:extLst>
          </p:cNvPr>
          <p:cNvSpPr>
            <a:spLocks noGrp="1" noChangeArrowheads="1"/>
          </p:cNvSpPr>
          <p:nvPr>
            <p:ph type="title"/>
          </p:nvPr>
        </p:nvSpPr>
        <p:spPr/>
        <p:txBody>
          <a:bodyPr/>
          <a:lstStyle/>
          <a:p>
            <a:pPr algn="l" eaLnBrk="1" hangingPunct="1"/>
            <a:r>
              <a:rPr lang="en-US" altLang="zh-CN" b="1" dirty="0">
                <a:solidFill>
                  <a:srgbClr val="FF7C80"/>
                </a:solidFill>
              </a:rPr>
              <a:t>2.2</a:t>
            </a:r>
            <a:r>
              <a:rPr lang="zh-CN" altLang="en-US" b="1" dirty="0">
                <a:solidFill>
                  <a:srgbClr val="FF7C80"/>
                </a:solidFill>
              </a:rPr>
              <a:t>  </a:t>
            </a:r>
            <a:r>
              <a:rPr lang="en-US" altLang="zh-CN" b="1" dirty="0">
                <a:solidFill>
                  <a:srgbClr val="FF7C80"/>
                </a:solidFill>
              </a:rPr>
              <a:t>Verilog</a:t>
            </a:r>
            <a:r>
              <a:rPr lang="zh-CN" altLang="en-US" b="1" dirty="0">
                <a:solidFill>
                  <a:srgbClr val="FF7C80"/>
                </a:solidFill>
              </a:rPr>
              <a:t>的语言规则</a:t>
            </a:r>
            <a:endParaRPr lang="en-US" altLang="zh-CN" b="1" dirty="0">
              <a:solidFill>
                <a:srgbClr val="FF7C80"/>
              </a:solidFill>
            </a:endParaRPr>
          </a:p>
        </p:txBody>
      </p:sp>
      <p:sp>
        <p:nvSpPr>
          <p:cNvPr id="97285" name="Rectangle 5">
            <a:extLst>
              <a:ext uri="{FF2B5EF4-FFF2-40B4-BE49-F238E27FC236}">
                <a16:creationId xmlns:a16="http://schemas.microsoft.com/office/drawing/2014/main" id="{87317484-B4DE-4B9C-8B74-63204D520FED}"/>
              </a:ext>
            </a:extLst>
          </p:cNvPr>
          <p:cNvSpPr>
            <a:spLocks noGrp="1" noChangeArrowheads="1"/>
          </p:cNvSpPr>
          <p:nvPr>
            <p:ph type="body" idx="4294967295"/>
          </p:nvPr>
        </p:nvSpPr>
        <p:spPr>
          <a:xfrm>
            <a:off x="1219200" y="2522376"/>
            <a:ext cx="7924800" cy="2057400"/>
          </a:xfrm>
        </p:spPr>
        <p:txBody>
          <a:bodyPr/>
          <a:lstStyle/>
          <a:p>
            <a:pPr marL="609600" indent="-609600" eaLnBrk="1" hangingPunct="1">
              <a:buFontTx/>
              <a:buAutoNum type="arabicPeriod"/>
            </a:pPr>
            <a:r>
              <a:rPr lang="zh-CN" altLang="en-US" sz="2400" dirty="0">
                <a:latin typeface="Courier-Bold"/>
              </a:rPr>
              <a:t>文字规则</a:t>
            </a:r>
            <a:endParaRPr lang="en-US" altLang="zh-CN" sz="2400" dirty="0">
              <a:latin typeface="Courier-Bold"/>
            </a:endParaRPr>
          </a:p>
          <a:p>
            <a:pPr marL="609600" indent="-609600" eaLnBrk="1" hangingPunct="1">
              <a:buFontTx/>
              <a:buAutoNum type="arabicPeriod"/>
            </a:pPr>
            <a:r>
              <a:rPr lang="zh-CN" altLang="en-US" sz="2400" dirty="0">
                <a:latin typeface="Courier-Bold"/>
              </a:rPr>
              <a:t>操作符</a:t>
            </a:r>
            <a:endParaRPr lang="en-US" altLang="zh-CN" sz="2400" dirty="0">
              <a:latin typeface="Courier-Bold"/>
            </a:endParaRPr>
          </a:p>
        </p:txBody>
      </p:sp>
      <p:sp>
        <p:nvSpPr>
          <p:cNvPr id="23558" name="Text Box 6">
            <a:extLst>
              <a:ext uri="{FF2B5EF4-FFF2-40B4-BE49-F238E27FC236}">
                <a16:creationId xmlns:a16="http://schemas.microsoft.com/office/drawing/2014/main" id="{4576C549-DA53-49AD-B8D4-CA87A57B08BF}"/>
              </a:ext>
            </a:extLst>
          </p:cNvPr>
          <p:cNvSpPr txBox="1">
            <a:spLocks noChangeArrowheads="1"/>
          </p:cNvSpPr>
          <p:nvPr/>
        </p:nvSpPr>
        <p:spPr bwMode="auto">
          <a:xfrm>
            <a:off x="533400" y="1988976"/>
            <a:ext cx="381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dirty="0">
                <a:solidFill>
                  <a:srgbClr val="6600CC"/>
                </a:solidFill>
              </a:rPr>
              <a:t>学习内容：</a:t>
            </a:r>
          </a:p>
        </p:txBody>
      </p:sp>
    </p:spTree>
    <p:extLst>
      <p:ext uri="{BB962C8B-B14F-4D97-AF65-F5344CB8AC3E}">
        <p14:creationId xmlns:p14="http://schemas.microsoft.com/office/powerpoint/2010/main" val="1181447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285">
                                            <p:txEl>
                                              <p:pRg st="0" end="0"/>
                                            </p:txEl>
                                          </p:spTgt>
                                        </p:tgtEl>
                                        <p:attrNameLst>
                                          <p:attrName>style.visibility</p:attrName>
                                        </p:attrNameLst>
                                      </p:cBhvr>
                                      <p:to>
                                        <p:strVal val="visible"/>
                                      </p:to>
                                    </p:set>
                                    <p:anim calcmode="lin" valueType="num">
                                      <p:cBhvr additive="base">
                                        <p:cTn id="7" dur="500" fill="hold"/>
                                        <p:tgtEl>
                                          <p:spTgt spid="9728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728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7285">
                                            <p:txEl>
                                              <p:pRg st="0" end="0"/>
                                            </p:txEl>
                                          </p:spTgt>
                                        </p:tgtEl>
                                        <p:attrNameLst>
                                          <p:attrName>ppt_c</p:attrName>
                                        </p:attrNameLst>
                                      </p:cBhvr>
                                      <p:to>
                                        <a:srgbClr val="00CC00"/>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7285">
                                            <p:txEl>
                                              <p:pRg st="1" end="1"/>
                                            </p:txEl>
                                          </p:spTgt>
                                        </p:tgtEl>
                                        <p:attrNameLst>
                                          <p:attrName>style.visibility</p:attrName>
                                        </p:attrNameLst>
                                      </p:cBhvr>
                                      <p:to>
                                        <p:strVal val="visible"/>
                                      </p:to>
                                    </p:set>
                                    <p:anim calcmode="lin" valueType="num">
                                      <p:cBhvr additive="base">
                                        <p:cTn id="13" dur="500" fill="hold"/>
                                        <p:tgtEl>
                                          <p:spTgt spid="9728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7285">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7285">
                                            <p:txEl>
                                              <p:pRg st="1" end="1"/>
                                            </p:txEl>
                                          </p:spTgt>
                                        </p:tgtEl>
                                        <p:attrNameLst>
                                          <p:attrName>ppt_c</p:attrName>
                                        </p:attrNameLst>
                                      </p:cBhvr>
                                      <p:to>
                                        <a:srgbClr val="00CC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a:extLst>
              <a:ext uri="{FF2B5EF4-FFF2-40B4-BE49-F238E27FC236}">
                <a16:creationId xmlns:a16="http://schemas.microsoft.com/office/drawing/2014/main" id="{77CE85F4-2368-4F31-ADFD-50B51264EB46}"/>
              </a:ext>
            </a:extLst>
          </p:cNvPr>
          <p:cNvSpPr>
            <a:spLocks noGrp="1" noChangeArrowheads="1"/>
          </p:cNvSpPr>
          <p:nvPr>
            <p:ph type="title"/>
          </p:nvPr>
        </p:nvSpPr>
        <p:spPr/>
        <p:txBody>
          <a:bodyPr/>
          <a:lstStyle/>
          <a:p>
            <a:pPr algn="l" eaLnBrk="1" hangingPunct="1"/>
            <a:r>
              <a:rPr lang="zh-CN" altLang="en-US" sz="3200" b="1">
                <a:solidFill>
                  <a:srgbClr val="FF7C80"/>
                </a:solidFill>
              </a:rPr>
              <a:t>文字规则</a:t>
            </a:r>
            <a:r>
              <a:rPr lang="en-US" altLang="zh-CN" sz="3200" b="1">
                <a:solidFill>
                  <a:srgbClr val="FF7C80"/>
                </a:solidFill>
              </a:rPr>
              <a:t>—</a:t>
            </a:r>
            <a:r>
              <a:rPr lang="zh-CN" altLang="en-US" sz="3200" b="1">
                <a:solidFill>
                  <a:srgbClr val="FF7C80"/>
                </a:solidFill>
              </a:rPr>
              <a:t>空白符和注释</a:t>
            </a:r>
          </a:p>
        </p:txBody>
      </p:sp>
      <p:sp>
        <p:nvSpPr>
          <p:cNvPr id="13317" name="Text Box 1030">
            <a:extLst>
              <a:ext uri="{FF2B5EF4-FFF2-40B4-BE49-F238E27FC236}">
                <a16:creationId xmlns:a16="http://schemas.microsoft.com/office/drawing/2014/main" id="{C3F9BB8C-28E5-49F3-9E70-1531D0C39548}"/>
              </a:ext>
            </a:extLst>
          </p:cNvPr>
          <p:cNvSpPr txBox="1">
            <a:spLocks noChangeArrowheads="1"/>
          </p:cNvSpPr>
          <p:nvPr/>
        </p:nvSpPr>
        <p:spPr bwMode="auto">
          <a:xfrm>
            <a:off x="124408" y="1799217"/>
            <a:ext cx="6248400" cy="435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buFontTx/>
              <a:buNone/>
              <a:defRPr/>
            </a:pPr>
            <a:r>
              <a:rPr lang="en-US" altLang="zh-CN" sz="1800" b="1" dirty="0">
                <a:solidFill>
                  <a:srgbClr val="6600CC"/>
                </a:solidFill>
                <a:latin typeface="+mn-lt"/>
              </a:rPr>
              <a:t>module MUX2_1 (out, a, b, </a:t>
            </a:r>
            <a:r>
              <a:rPr lang="en-US" altLang="zh-CN" sz="1800" b="1" dirty="0" err="1">
                <a:solidFill>
                  <a:srgbClr val="6600CC"/>
                </a:solidFill>
                <a:latin typeface="+mn-lt"/>
              </a:rPr>
              <a:t>sel</a:t>
            </a:r>
            <a:r>
              <a:rPr lang="en-US" altLang="zh-CN" sz="1800" b="1" dirty="0">
                <a:solidFill>
                  <a:srgbClr val="6600CC"/>
                </a:solidFill>
                <a:latin typeface="+mn-lt"/>
              </a:rPr>
              <a:t>);</a:t>
            </a:r>
          </a:p>
          <a:p>
            <a:pPr eaLnBrk="1" hangingPunct="1">
              <a:buFontTx/>
              <a:buNone/>
              <a:defRPr/>
            </a:pPr>
            <a:r>
              <a:rPr lang="en-US" altLang="zh-CN" sz="1800" b="1" dirty="0">
                <a:solidFill>
                  <a:srgbClr val="6600CC"/>
                </a:solidFill>
                <a:latin typeface="+mn-lt"/>
              </a:rPr>
              <a:t>  // Port declarations</a:t>
            </a:r>
          </a:p>
          <a:p>
            <a:pPr eaLnBrk="1" hangingPunct="1">
              <a:buFontTx/>
              <a:buNone/>
              <a:defRPr/>
            </a:pPr>
            <a:r>
              <a:rPr lang="en-US" altLang="zh-CN" sz="1800" b="1" dirty="0">
                <a:solidFill>
                  <a:srgbClr val="6600CC"/>
                </a:solidFill>
                <a:latin typeface="+mn-lt"/>
              </a:rPr>
              <a:t>    output out;</a:t>
            </a:r>
          </a:p>
          <a:p>
            <a:pPr eaLnBrk="1" hangingPunct="1">
              <a:buFontTx/>
              <a:buNone/>
              <a:defRPr/>
            </a:pPr>
            <a:r>
              <a:rPr lang="en-US" altLang="zh-CN" sz="1800" b="1" dirty="0">
                <a:solidFill>
                  <a:srgbClr val="6600CC"/>
                </a:solidFill>
                <a:latin typeface="+mn-lt"/>
              </a:rPr>
              <a:t>    input </a:t>
            </a:r>
            <a:r>
              <a:rPr lang="en-US" altLang="zh-CN" sz="1800" b="1" dirty="0" err="1">
                <a:solidFill>
                  <a:srgbClr val="6600CC"/>
                </a:solidFill>
                <a:latin typeface="+mn-lt"/>
              </a:rPr>
              <a:t>sel</a:t>
            </a:r>
            <a:r>
              <a:rPr lang="en-US" altLang="zh-CN" sz="1800" b="1" dirty="0">
                <a:solidFill>
                  <a:srgbClr val="6600CC"/>
                </a:solidFill>
                <a:latin typeface="+mn-lt"/>
              </a:rPr>
              <a:t>, // control input</a:t>
            </a:r>
          </a:p>
          <a:p>
            <a:pPr eaLnBrk="1" hangingPunct="1">
              <a:buFontTx/>
              <a:buNone/>
              <a:defRPr/>
            </a:pPr>
            <a:r>
              <a:rPr lang="en-US" altLang="zh-CN" sz="1800" b="1" dirty="0">
                <a:solidFill>
                  <a:srgbClr val="6600CC"/>
                </a:solidFill>
                <a:latin typeface="+mn-lt"/>
              </a:rPr>
              <a:t>                 b, /* data inputs */ a;</a:t>
            </a:r>
          </a:p>
          <a:p>
            <a:pPr eaLnBrk="1" hangingPunct="1">
              <a:buFontTx/>
              <a:buNone/>
              <a:defRPr/>
            </a:pPr>
            <a:r>
              <a:rPr lang="en-US" altLang="zh-CN" sz="1800" b="1" dirty="0">
                <a:solidFill>
                  <a:srgbClr val="6600CC"/>
                </a:solidFill>
                <a:latin typeface="+mn-lt"/>
              </a:rPr>
              <a:t>/*</a:t>
            </a:r>
          </a:p>
          <a:p>
            <a:pPr eaLnBrk="1" hangingPunct="1">
              <a:buFontTx/>
              <a:buNone/>
              <a:defRPr/>
            </a:pPr>
            <a:r>
              <a:rPr lang="en-US" altLang="zh-CN" sz="1800" b="1" dirty="0">
                <a:solidFill>
                  <a:srgbClr val="6600CC"/>
                </a:solidFill>
                <a:latin typeface="+mn-lt"/>
              </a:rPr>
              <a:t>  The netlist logic selects input ”a” when</a:t>
            </a:r>
          </a:p>
          <a:p>
            <a:pPr eaLnBrk="1" hangingPunct="1">
              <a:buFontTx/>
              <a:buNone/>
              <a:defRPr/>
            </a:pPr>
            <a:r>
              <a:rPr lang="en-US" altLang="zh-CN" sz="1800" b="1" dirty="0">
                <a:solidFill>
                  <a:srgbClr val="6600CC"/>
                </a:solidFill>
                <a:latin typeface="+mn-lt"/>
              </a:rPr>
              <a:t>  </a:t>
            </a:r>
            <a:r>
              <a:rPr lang="en-US" altLang="zh-CN" sz="1800" b="1" dirty="0" err="1">
                <a:solidFill>
                  <a:srgbClr val="6600CC"/>
                </a:solidFill>
                <a:latin typeface="+mn-lt"/>
              </a:rPr>
              <a:t>sel</a:t>
            </a:r>
            <a:r>
              <a:rPr lang="en-US" altLang="zh-CN" sz="1800" b="1" dirty="0">
                <a:solidFill>
                  <a:srgbClr val="6600CC"/>
                </a:solidFill>
                <a:latin typeface="+mn-lt"/>
              </a:rPr>
              <a:t> = 0 and it selects ”b” when </a:t>
            </a:r>
            <a:r>
              <a:rPr lang="en-US" altLang="zh-CN" sz="1800" b="1" dirty="0" err="1">
                <a:solidFill>
                  <a:srgbClr val="6600CC"/>
                </a:solidFill>
                <a:latin typeface="+mn-lt"/>
              </a:rPr>
              <a:t>sel</a:t>
            </a:r>
            <a:r>
              <a:rPr lang="en-US" altLang="zh-CN" sz="1800" b="1" dirty="0">
                <a:solidFill>
                  <a:srgbClr val="6600CC"/>
                </a:solidFill>
                <a:latin typeface="+mn-lt"/>
              </a:rPr>
              <a:t> = 1.</a:t>
            </a:r>
          </a:p>
          <a:p>
            <a:pPr eaLnBrk="1" hangingPunct="1">
              <a:buFontTx/>
              <a:buNone/>
              <a:defRPr/>
            </a:pPr>
            <a:r>
              <a:rPr lang="en-US" altLang="zh-CN" sz="1800" b="1" dirty="0">
                <a:solidFill>
                  <a:srgbClr val="6600CC"/>
                </a:solidFill>
                <a:latin typeface="+mn-lt"/>
              </a:rPr>
              <a:t>*/</a:t>
            </a:r>
          </a:p>
          <a:p>
            <a:pPr eaLnBrk="1" hangingPunct="1">
              <a:buFontTx/>
              <a:buNone/>
              <a:defRPr/>
            </a:pPr>
            <a:r>
              <a:rPr lang="en-US" altLang="zh-CN" sz="1800" b="1" dirty="0">
                <a:solidFill>
                  <a:srgbClr val="6600CC"/>
                </a:solidFill>
                <a:latin typeface="+mn-lt"/>
              </a:rPr>
              <a:t>    not (</a:t>
            </a:r>
            <a:r>
              <a:rPr lang="en-US" altLang="zh-CN" sz="1800" b="1" dirty="0" err="1">
                <a:solidFill>
                  <a:srgbClr val="6600CC"/>
                </a:solidFill>
                <a:latin typeface="+mn-lt"/>
              </a:rPr>
              <a:t>sel</a:t>
            </a:r>
            <a:r>
              <a:rPr lang="en-US" altLang="zh-CN" sz="1800" b="1" dirty="0">
                <a:solidFill>
                  <a:srgbClr val="6600CC"/>
                </a:solidFill>
                <a:latin typeface="+mn-lt"/>
              </a:rPr>
              <a:t>_, </a:t>
            </a:r>
            <a:r>
              <a:rPr lang="en-US" altLang="zh-CN" sz="1800" b="1" dirty="0" err="1">
                <a:solidFill>
                  <a:srgbClr val="6600CC"/>
                </a:solidFill>
                <a:latin typeface="+mn-lt"/>
              </a:rPr>
              <a:t>sel</a:t>
            </a:r>
            <a:r>
              <a:rPr lang="en-US" altLang="zh-CN" sz="1800" b="1" dirty="0">
                <a:solidFill>
                  <a:srgbClr val="6600CC"/>
                </a:solidFill>
                <a:latin typeface="+mn-lt"/>
              </a:rPr>
              <a:t>);</a:t>
            </a:r>
          </a:p>
          <a:p>
            <a:pPr eaLnBrk="1" hangingPunct="1">
              <a:buFontTx/>
              <a:buNone/>
              <a:defRPr/>
            </a:pPr>
            <a:r>
              <a:rPr lang="en-US" altLang="zh-CN" sz="1800" b="1" dirty="0">
                <a:solidFill>
                  <a:srgbClr val="6600CC"/>
                </a:solidFill>
                <a:latin typeface="+mn-lt"/>
              </a:rPr>
              <a:t>    and (a1, a, </a:t>
            </a:r>
            <a:r>
              <a:rPr lang="en-US" altLang="zh-CN" sz="1800" b="1" dirty="0" err="1">
                <a:solidFill>
                  <a:srgbClr val="6600CC"/>
                </a:solidFill>
                <a:latin typeface="+mn-lt"/>
              </a:rPr>
              <a:t>sel</a:t>
            </a:r>
            <a:r>
              <a:rPr lang="en-US" altLang="zh-CN" sz="1800" b="1" dirty="0">
                <a:solidFill>
                  <a:srgbClr val="6600CC"/>
                </a:solidFill>
                <a:latin typeface="+mn-lt"/>
              </a:rPr>
              <a:t>_), (b1, b, </a:t>
            </a:r>
            <a:r>
              <a:rPr lang="en-US" altLang="zh-CN" sz="1800" b="1" dirty="0" err="1">
                <a:solidFill>
                  <a:srgbClr val="6600CC"/>
                </a:solidFill>
                <a:latin typeface="+mn-lt"/>
              </a:rPr>
              <a:t>sel</a:t>
            </a:r>
            <a:r>
              <a:rPr lang="en-US" altLang="zh-CN" sz="1800" b="1" dirty="0">
                <a:solidFill>
                  <a:srgbClr val="6600CC"/>
                </a:solidFill>
                <a:latin typeface="+mn-lt"/>
              </a:rPr>
              <a:t>); // What does this line do?</a:t>
            </a:r>
          </a:p>
          <a:p>
            <a:pPr eaLnBrk="1" hangingPunct="1">
              <a:buFontTx/>
              <a:buNone/>
              <a:defRPr/>
            </a:pPr>
            <a:r>
              <a:rPr lang="en-US" altLang="zh-CN" sz="1800" b="1" dirty="0">
                <a:solidFill>
                  <a:srgbClr val="6600CC"/>
                </a:solidFill>
                <a:latin typeface="+mn-lt"/>
              </a:rPr>
              <a:t>    or (out, a1, b1);</a:t>
            </a:r>
          </a:p>
          <a:p>
            <a:pPr eaLnBrk="1" hangingPunct="1">
              <a:buFontTx/>
              <a:buNone/>
              <a:defRPr/>
            </a:pPr>
            <a:r>
              <a:rPr lang="en-US" altLang="zh-CN" sz="1800" b="1" dirty="0" err="1">
                <a:solidFill>
                  <a:srgbClr val="6600CC"/>
                </a:solidFill>
                <a:latin typeface="+mn-lt"/>
              </a:rPr>
              <a:t>endmodule</a:t>
            </a:r>
            <a:endParaRPr lang="en-US" altLang="zh-CN" sz="1800" b="1" dirty="0">
              <a:solidFill>
                <a:srgbClr val="6600CC"/>
              </a:solidFill>
              <a:latin typeface="+mn-lt"/>
            </a:endParaRPr>
          </a:p>
        </p:txBody>
      </p:sp>
      <p:sp>
        <p:nvSpPr>
          <p:cNvPr id="24582" name="Text Box 1032">
            <a:extLst>
              <a:ext uri="{FF2B5EF4-FFF2-40B4-BE49-F238E27FC236}">
                <a16:creationId xmlns:a16="http://schemas.microsoft.com/office/drawing/2014/main" id="{48B4D948-F658-4596-A9B8-D61CF48A939D}"/>
              </a:ext>
            </a:extLst>
          </p:cNvPr>
          <p:cNvSpPr txBox="1">
            <a:spLocks noChangeArrowheads="1"/>
          </p:cNvSpPr>
          <p:nvPr/>
        </p:nvSpPr>
        <p:spPr bwMode="auto">
          <a:xfrm>
            <a:off x="5334000" y="1371600"/>
            <a:ext cx="3810000" cy="14636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solidFill>
                  <a:srgbClr val="6600CC"/>
                </a:solidFill>
              </a:rPr>
              <a:t>格式自由</a:t>
            </a:r>
          </a:p>
          <a:p>
            <a:pPr eaLnBrk="1" hangingPunct="1">
              <a:spcBef>
                <a:spcPct val="50000"/>
              </a:spcBef>
              <a:buFontTx/>
              <a:buNone/>
            </a:pPr>
            <a:r>
              <a:rPr lang="zh-CN" altLang="en-US" sz="2000" b="1">
                <a:solidFill>
                  <a:srgbClr val="6600CC"/>
                </a:solidFill>
              </a:rPr>
              <a:t>使用空白符提高可读性及代码组织。</a:t>
            </a:r>
            <a:r>
              <a:rPr lang="en-US" altLang="zh-CN" sz="2000" b="1">
                <a:solidFill>
                  <a:srgbClr val="6600CC"/>
                </a:solidFill>
              </a:rPr>
              <a:t>Verilog</a:t>
            </a:r>
            <a:r>
              <a:rPr lang="zh-CN" altLang="en-US" sz="2000" b="1">
                <a:solidFill>
                  <a:srgbClr val="6600CC"/>
                </a:solidFill>
              </a:rPr>
              <a:t>忽略空白符除非用于分开其它的语言标记。</a:t>
            </a:r>
          </a:p>
        </p:txBody>
      </p:sp>
      <p:sp>
        <p:nvSpPr>
          <p:cNvPr id="24583" name="AutoShape 1033">
            <a:extLst>
              <a:ext uri="{FF2B5EF4-FFF2-40B4-BE49-F238E27FC236}">
                <a16:creationId xmlns:a16="http://schemas.microsoft.com/office/drawing/2014/main" id="{9742D11F-9874-4599-AE17-2B97366B0C19}"/>
              </a:ext>
            </a:extLst>
          </p:cNvPr>
          <p:cNvSpPr>
            <a:spLocks noChangeArrowheads="1"/>
          </p:cNvSpPr>
          <p:nvPr/>
        </p:nvSpPr>
        <p:spPr bwMode="auto">
          <a:xfrm>
            <a:off x="5334000" y="3733800"/>
            <a:ext cx="457200" cy="228600"/>
          </a:xfrm>
          <a:prstGeom prst="leftArrow">
            <a:avLst>
              <a:gd name="adj1" fmla="val 50000"/>
              <a:gd name="adj2" fmla="val 50000"/>
            </a:avLst>
          </a:prstGeom>
          <a:solidFill>
            <a:schemeClr val="accent1"/>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4584" name="Text Box 1034">
            <a:extLst>
              <a:ext uri="{FF2B5EF4-FFF2-40B4-BE49-F238E27FC236}">
                <a16:creationId xmlns:a16="http://schemas.microsoft.com/office/drawing/2014/main" id="{4F169984-2AC7-4589-AB0A-C3CC476F7AE4}"/>
              </a:ext>
            </a:extLst>
          </p:cNvPr>
          <p:cNvSpPr txBox="1">
            <a:spLocks noChangeArrowheads="1"/>
          </p:cNvSpPr>
          <p:nvPr/>
        </p:nvSpPr>
        <p:spPr bwMode="auto">
          <a:xfrm>
            <a:off x="6019800" y="3581400"/>
            <a:ext cx="2590800" cy="396875"/>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t>多行注释，在</a:t>
            </a:r>
            <a:r>
              <a:rPr lang="en-US" altLang="zh-CN" sz="2000" b="1"/>
              <a:t>/*   */</a:t>
            </a:r>
            <a:r>
              <a:rPr lang="zh-CN" altLang="en-US" sz="2000" b="1"/>
              <a:t>内</a:t>
            </a:r>
          </a:p>
        </p:txBody>
      </p:sp>
      <p:sp>
        <p:nvSpPr>
          <p:cNvPr id="24585" name="Text Box 1035">
            <a:extLst>
              <a:ext uri="{FF2B5EF4-FFF2-40B4-BE49-F238E27FC236}">
                <a16:creationId xmlns:a16="http://schemas.microsoft.com/office/drawing/2014/main" id="{1127A660-3606-4495-8350-F01B442A77F3}"/>
              </a:ext>
            </a:extLst>
          </p:cNvPr>
          <p:cNvSpPr txBox="1">
            <a:spLocks noChangeArrowheads="1"/>
          </p:cNvSpPr>
          <p:nvPr/>
        </p:nvSpPr>
        <p:spPr bwMode="auto">
          <a:xfrm>
            <a:off x="3890865" y="2773362"/>
            <a:ext cx="1524000" cy="7016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dirty="0"/>
              <a:t>单行注释</a:t>
            </a:r>
          </a:p>
          <a:p>
            <a:pPr eaLnBrk="1" hangingPunct="1">
              <a:spcBef>
                <a:spcPct val="0"/>
              </a:spcBef>
              <a:buFontTx/>
              <a:buNone/>
            </a:pPr>
            <a:r>
              <a:rPr lang="zh-CN" altLang="en-US" sz="2000" b="1" dirty="0"/>
              <a:t>到行末结束</a:t>
            </a:r>
          </a:p>
        </p:txBody>
      </p:sp>
      <p:sp>
        <p:nvSpPr>
          <p:cNvPr id="24586" name="AutoShape 1036">
            <a:extLst>
              <a:ext uri="{FF2B5EF4-FFF2-40B4-BE49-F238E27FC236}">
                <a16:creationId xmlns:a16="http://schemas.microsoft.com/office/drawing/2014/main" id="{2E343433-ACAB-4A9C-8EC9-4D965626263B}"/>
              </a:ext>
            </a:extLst>
          </p:cNvPr>
          <p:cNvSpPr>
            <a:spLocks noChangeArrowheads="1"/>
          </p:cNvSpPr>
          <p:nvPr/>
        </p:nvSpPr>
        <p:spPr bwMode="auto">
          <a:xfrm>
            <a:off x="3411440" y="2849562"/>
            <a:ext cx="457200" cy="228600"/>
          </a:xfrm>
          <a:prstGeom prst="leftArrow">
            <a:avLst>
              <a:gd name="adj1" fmla="val 50000"/>
              <a:gd name="adj2" fmla="val 50000"/>
            </a:avLst>
          </a:prstGeom>
          <a:solidFill>
            <a:schemeClr val="accent1"/>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Tree>
    <p:extLst>
      <p:ext uri="{BB962C8B-B14F-4D97-AF65-F5344CB8AC3E}">
        <p14:creationId xmlns:p14="http://schemas.microsoft.com/office/powerpoint/2010/main" val="4170702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0C2B938-F4D1-47FD-9022-F869D80AEA34}"/>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文字规则</a:t>
            </a:r>
            <a:r>
              <a:rPr lang="en-US" altLang="zh-CN" sz="3200" b="1">
                <a:solidFill>
                  <a:srgbClr val="FF7C80"/>
                </a:solidFill>
                <a:latin typeface="+mn-lt"/>
              </a:rPr>
              <a:t>—</a:t>
            </a:r>
            <a:r>
              <a:rPr lang="zh-CN" altLang="en-US" sz="3200" b="1">
                <a:solidFill>
                  <a:srgbClr val="FF7C80"/>
                </a:solidFill>
                <a:latin typeface="+mn-lt"/>
              </a:rPr>
              <a:t>整数常量和实数常量</a:t>
            </a:r>
          </a:p>
        </p:txBody>
      </p:sp>
      <p:sp>
        <p:nvSpPr>
          <p:cNvPr id="25604" name="Rectangle 5">
            <a:extLst>
              <a:ext uri="{FF2B5EF4-FFF2-40B4-BE49-F238E27FC236}">
                <a16:creationId xmlns:a16="http://schemas.microsoft.com/office/drawing/2014/main" id="{938A7A6F-4A4F-4200-AF03-32CD46E3DED9}"/>
              </a:ext>
            </a:extLst>
          </p:cNvPr>
          <p:cNvSpPr>
            <a:spLocks noGrp="1" noChangeArrowheads="1"/>
          </p:cNvSpPr>
          <p:nvPr>
            <p:ph type="body" idx="4294967295"/>
          </p:nvPr>
        </p:nvSpPr>
        <p:spPr>
          <a:xfrm>
            <a:off x="609600" y="1670179"/>
            <a:ext cx="8534400" cy="2209800"/>
          </a:xfrm>
        </p:spPr>
        <p:txBody>
          <a:bodyPr/>
          <a:lstStyle/>
          <a:p>
            <a:pPr marL="609600" indent="-609600" eaLnBrk="1" hangingPunct="1">
              <a:lnSpc>
                <a:spcPct val="90000"/>
              </a:lnSpc>
            </a:pPr>
            <a:r>
              <a:rPr lang="zh-CN" altLang="en-US" sz="2000" b="1" dirty="0">
                <a:solidFill>
                  <a:srgbClr val="3333FF"/>
                </a:solidFill>
              </a:rPr>
              <a:t>整数的大小可以定义也可以不定义。整数表示为：</a:t>
            </a:r>
          </a:p>
          <a:p>
            <a:pPr marL="609600" indent="-609600" eaLnBrk="1" hangingPunct="1">
              <a:lnSpc>
                <a:spcPct val="90000"/>
              </a:lnSpc>
              <a:buFontTx/>
              <a:buNone/>
            </a:pPr>
            <a:r>
              <a:rPr lang="zh-CN" altLang="en-US" sz="2000" b="1" dirty="0">
                <a:solidFill>
                  <a:srgbClr val="FF0000"/>
                </a:solidFill>
              </a:rPr>
              <a:t>             </a:t>
            </a:r>
            <a:r>
              <a:rPr lang="en-US" altLang="zh-CN" sz="2000" b="1" dirty="0"/>
              <a:t>&lt;size&gt;</a:t>
            </a:r>
            <a:r>
              <a:rPr lang="en-US" altLang="zh-CN" sz="2000" b="1" dirty="0">
                <a:cs typeface="Courier New" panose="02070309020205020404" pitchFamily="49" charset="0"/>
              </a:rPr>
              <a:t>’</a:t>
            </a:r>
            <a:r>
              <a:rPr lang="en-US" altLang="zh-CN" sz="2000" b="1" dirty="0"/>
              <a:t>&lt;base&gt;&lt;value&gt;</a:t>
            </a:r>
          </a:p>
          <a:p>
            <a:pPr marL="609600" indent="-609600" eaLnBrk="1" hangingPunct="1">
              <a:lnSpc>
                <a:spcPct val="90000"/>
              </a:lnSpc>
              <a:buFontTx/>
              <a:buNone/>
            </a:pPr>
            <a:r>
              <a:rPr lang="en-US" altLang="zh-CN" sz="2000" b="1" dirty="0">
                <a:solidFill>
                  <a:srgbClr val="FF0000"/>
                </a:solidFill>
              </a:rPr>
              <a:t>  </a:t>
            </a:r>
            <a:r>
              <a:rPr lang="zh-CN" altLang="en-US" sz="2000" b="1" dirty="0"/>
              <a:t>其中</a:t>
            </a:r>
            <a:r>
              <a:rPr lang="zh-CN" altLang="en-US" sz="2000" b="1" dirty="0">
                <a:solidFill>
                  <a:srgbClr val="FF0000"/>
                </a:solidFill>
              </a:rPr>
              <a:t>  </a:t>
            </a:r>
            <a:r>
              <a:rPr lang="en-US" altLang="zh-CN" sz="2000" b="1" dirty="0">
                <a:solidFill>
                  <a:srgbClr val="FF0000"/>
                </a:solidFill>
              </a:rPr>
              <a:t>size </a:t>
            </a:r>
            <a:r>
              <a:rPr lang="zh-CN" altLang="en-US" sz="2000" b="1" dirty="0">
                <a:solidFill>
                  <a:srgbClr val="FF0000"/>
                </a:solidFill>
              </a:rPr>
              <a:t>：</a:t>
            </a:r>
            <a:r>
              <a:rPr lang="zh-CN" altLang="en-US" sz="2000" b="1" dirty="0"/>
              <a:t>大小，由十进制数表示的位数</a:t>
            </a:r>
            <a:r>
              <a:rPr lang="en-US" altLang="zh-CN" sz="2000" b="1" dirty="0"/>
              <a:t>(bit)</a:t>
            </a:r>
            <a:r>
              <a:rPr lang="zh-CN" altLang="en-US" sz="2000" b="1" dirty="0"/>
              <a:t>表示。缺省为</a:t>
            </a:r>
            <a:r>
              <a:rPr lang="en-US" altLang="zh-CN" sz="2000" b="1" dirty="0"/>
              <a:t>32</a:t>
            </a:r>
            <a:r>
              <a:rPr lang="zh-CN" altLang="en-US" sz="2000" b="1" dirty="0"/>
              <a:t>位</a:t>
            </a:r>
          </a:p>
          <a:p>
            <a:pPr marL="609600" indent="-609600" eaLnBrk="1" hangingPunct="1">
              <a:lnSpc>
                <a:spcPct val="90000"/>
              </a:lnSpc>
              <a:buFontTx/>
              <a:buNone/>
            </a:pPr>
            <a:r>
              <a:rPr lang="zh-CN" altLang="en-US" sz="2000" b="1" dirty="0">
                <a:solidFill>
                  <a:srgbClr val="FF0000"/>
                </a:solidFill>
              </a:rPr>
              <a:t>            </a:t>
            </a:r>
            <a:r>
              <a:rPr lang="en-US" altLang="zh-CN" sz="2000" b="1" dirty="0">
                <a:solidFill>
                  <a:srgbClr val="FF0000"/>
                </a:solidFill>
              </a:rPr>
              <a:t>base</a:t>
            </a:r>
            <a:r>
              <a:rPr lang="zh-CN" altLang="en-US" sz="2000" b="1" dirty="0">
                <a:solidFill>
                  <a:srgbClr val="FF0000"/>
                </a:solidFill>
              </a:rPr>
              <a:t>：</a:t>
            </a:r>
            <a:r>
              <a:rPr lang="zh-CN" altLang="en-US" sz="2000" b="1" dirty="0"/>
              <a:t>数基，可为</a:t>
            </a:r>
            <a:r>
              <a:rPr lang="en-US" altLang="zh-CN" sz="2000" b="1" dirty="0"/>
              <a:t>2(b)</a:t>
            </a:r>
            <a:r>
              <a:rPr lang="zh-CN" altLang="en-US" sz="2000" b="1" dirty="0"/>
              <a:t>、</a:t>
            </a:r>
            <a:r>
              <a:rPr lang="en-US" altLang="zh-CN" sz="2000" b="1" dirty="0"/>
              <a:t>8(o)</a:t>
            </a:r>
            <a:r>
              <a:rPr lang="zh-CN" altLang="en-US" sz="2000" b="1" dirty="0"/>
              <a:t>、</a:t>
            </a:r>
            <a:r>
              <a:rPr lang="en-US" altLang="zh-CN" sz="2000" b="1" dirty="0"/>
              <a:t>10(d)</a:t>
            </a:r>
            <a:r>
              <a:rPr lang="zh-CN" altLang="en-US" sz="2000" b="1" dirty="0"/>
              <a:t>、</a:t>
            </a:r>
            <a:r>
              <a:rPr lang="en-US" altLang="zh-CN" sz="2000" b="1" dirty="0"/>
              <a:t>16(h)</a:t>
            </a:r>
            <a:r>
              <a:rPr lang="zh-CN" altLang="en-US" sz="2000" b="1" dirty="0"/>
              <a:t>进制。缺省为</a:t>
            </a:r>
            <a:r>
              <a:rPr lang="en-US" altLang="zh-CN" sz="2000" b="1" dirty="0"/>
              <a:t>10</a:t>
            </a:r>
            <a:r>
              <a:rPr lang="zh-CN" altLang="en-US" sz="2000" b="1" dirty="0"/>
              <a:t>进制</a:t>
            </a:r>
          </a:p>
          <a:p>
            <a:pPr marL="609600" indent="-609600" eaLnBrk="1" hangingPunct="1">
              <a:lnSpc>
                <a:spcPct val="90000"/>
              </a:lnSpc>
              <a:buFontTx/>
              <a:buNone/>
            </a:pPr>
            <a:r>
              <a:rPr lang="zh-CN" altLang="en-US" sz="2000" b="1" dirty="0">
                <a:solidFill>
                  <a:srgbClr val="FF0000"/>
                </a:solidFill>
              </a:rPr>
              <a:t>            </a:t>
            </a:r>
            <a:r>
              <a:rPr lang="en-US" altLang="zh-CN" sz="2000" b="1" dirty="0">
                <a:solidFill>
                  <a:srgbClr val="FF0000"/>
                </a:solidFill>
              </a:rPr>
              <a:t>value</a:t>
            </a:r>
            <a:r>
              <a:rPr lang="zh-CN" altLang="en-US" sz="2000" b="1" dirty="0">
                <a:solidFill>
                  <a:srgbClr val="FF0000"/>
                </a:solidFill>
              </a:rPr>
              <a:t>：</a:t>
            </a:r>
            <a:r>
              <a:rPr lang="zh-CN" altLang="en-US" sz="2000" b="1" dirty="0"/>
              <a:t>是所选数基内任意有效数字，包括</a:t>
            </a:r>
            <a:r>
              <a:rPr lang="en-US" altLang="zh-CN" sz="2000" b="1" dirty="0"/>
              <a:t>X</a:t>
            </a:r>
            <a:r>
              <a:rPr lang="zh-CN" altLang="en-US" sz="2000" b="1" dirty="0"/>
              <a:t>、</a:t>
            </a:r>
            <a:r>
              <a:rPr lang="en-US" altLang="zh-CN" sz="2000" b="1" dirty="0"/>
              <a:t>Z</a:t>
            </a:r>
            <a:r>
              <a:rPr lang="zh-CN" altLang="en-US" sz="2000" b="1" dirty="0"/>
              <a:t>。</a:t>
            </a:r>
          </a:p>
          <a:p>
            <a:pPr marL="609600" indent="-609600" eaLnBrk="1" hangingPunct="1">
              <a:lnSpc>
                <a:spcPct val="90000"/>
              </a:lnSpc>
            </a:pPr>
            <a:r>
              <a:rPr lang="zh-CN" altLang="en-US" sz="2000" b="1" dirty="0">
                <a:solidFill>
                  <a:srgbClr val="3333FF"/>
                </a:solidFill>
              </a:rPr>
              <a:t>实数常量可以用十进制或科学表示法表示。</a:t>
            </a:r>
          </a:p>
        </p:txBody>
      </p:sp>
      <p:sp>
        <p:nvSpPr>
          <p:cNvPr id="14341" name="Text Box 6">
            <a:extLst>
              <a:ext uri="{FF2B5EF4-FFF2-40B4-BE49-F238E27FC236}">
                <a16:creationId xmlns:a16="http://schemas.microsoft.com/office/drawing/2014/main" id="{35900255-AECB-4E65-BEF1-C4241106E1A6}"/>
              </a:ext>
            </a:extLst>
          </p:cNvPr>
          <p:cNvSpPr txBox="1">
            <a:spLocks noChangeArrowheads="1"/>
          </p:cNvSpPr>
          <p:nvPr/>
        </p:nvSpPr>
        <p:spPr bwMode="auto">
          <a:xfrm>
            <a:off x="1808583" y="1212979"/>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en-US" altLang="zh-CN" sz="2400" b="1" dirty="0">
                <a:solidFill>
                  <a:srgbClr val="6600CC"/>
                </a:solidFill>
                <a:latin typeface="+mn-lt"/>
              </a:rPr>
              <a:t> Verilog</a:t>
            </a:r>
            <a:r>
              <a:rPr lang="zh-CN" altLang="en-US" sz="2400" b="1" dirty="0">
                <a:solidFill>
                  <a:srgbClr val="6600CC"/>
                </a:solidFill>
                <a:latin typeface="+mn-lt"/>
              </a:rPr>
              <a:t>中，常量</a:t>
            </a:r>
            <a:r>
              <a:rPr lang="en-US" altLang="zh-CN" sz="2400" b="1" dirty="0">
                <a:solidFill>
                  <a:srgbClr val="6600CC"/>
                </a:solidFill>
                <a:latin typeface="+mn-lt"/>
              </a:rPr>
              <a:t>(literals)</a:t>
            </a:r>
            <a:r>
              <a:rPr lang="zh-CN" altLang="en-US" sz="2400" b="1" dirty="0">
                <a:solidFill>
                  <a:srgbClr val="6600CC"/>
                </a:solidFill>
                <a:latin typeface="+mn-lt"/>
              </a:rPr>
              <a:t>可是整数也可以是实数</a:t>
            </a:r>
          </a:p>
        </p:txBody>
      </p:sp>
      <p:graphicFrame>
        <p:nvGraphicFramePr>
          <p:cNvPr id="100368" name="Group 16">
            <a:extLst>
              <a:ext uri="{FF2B5EF4-FFF2-40B4-BE49-F238E27FC236}">
                <a16:creationId xmlns:a16="http://schemas.microsoft.com/office/drawing/2014/main" id="{564C21AA-FE2B-4588-A5D6-703BEFFBB608}"/>
              </a:ext>
            </a:extLst>
          </p:cNvPr>
          <p:cNvGraphicFramePr>
            <a:graphicFrameLocks noGrp="1"/>
          </p:cNvGraphicFramePr>
          <p:nvPr>
            <p:extLst>
              <p:ext uri="{D42A27DB-BD31-4B8C-83A1-F6EECF244321}">
                <p14:modId xmlns:p14="http://schemas.microsoft.com/office/powerpoint/2010/main" val="3209339324"/>
              </p:ext>
            </p:extLst>
          </p:nvPr>
        </p:nvGraphicFramePr>
        <p:xfrm>
          <a:off x="499900" y="3751938"/>
          <a:ext cx="8423275" cy="2734654"/>
        </p:xfrm>
        <a:graphic>
          <a:graphicData uri="http://schemas.openxmlformats.org/drawingml/2006/table">
            <a:tbl>
              <a:tblPr/>
              <a:tblGrid>
                <a:gridCol w="8193541">
                  <a:extLst>
                    <a:ext uri="{9D8B030D-6E8A-4147-A177-3AD203B41FA5}">
                      <a16:colId xmlns:a16="http://schemas.microsoft.com/office/drawing/2014/main" val="20000"/>
                    </a:ext>
                  </a:extLst>
                </a:gridCol>
                <a:gridCol w="229734">
                  <a:extLst>
                    <a:ext uri="{9D8B030D-6E8A-4147-A177-3AD203B41FA5}">
                      <a16:colId xmlns:a16="http://schemas.microsoft.com/office/drawing/2014/main" val="20001"/>
                    </a:ext>
                  </a:extLst>
                </a:gridCol>
              </a:tblGrid>
              <a:tr h="26789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Courier-Bold" charset="0"/>
                          <a:ea typeface="宋体" pitchFamily="2" charset="-122"/>
                        </a:rPr>
                        <a:t>12                           </a:t>
                      </a:r>
                      <a:r>
                        <a:rPr kumimoji="1" lang="en-US" altLang="zh-CN" sz="1700" b="0" i="0" u="none" strike="noStrike" cap="none" normalizeH="0" baseline="0" dirty="0" err="1">
                          <a:ln>
                            <a:noFill/>
                          </a:ln>
                          <a:solidFill>
                            <a:schemeClr val="tx1"/>
                          </a:solidFill>
                          <a:effectLst/>
                          <a:latin typeface="Arial" pitchFamily="34" charset="0"/>
                          <a:ea typeface="宋体" pitchFamily="2" charset="-122"/>
                        </a:rPr>
                        <a:t>unsized</a:t>
                      </a:r>
                      <a:r>
                        <a:rPr kumimoji="1" lang="en-US" altLang="zh-CN" sz="1700" b="0" i="0" u="none" strike="noStrike" cap="none" normalizeH="0" baseline="0" dirty="0">
                          <a:ln>
                            <a:noFill/>
                          </a:ln>
                          <a:solidFill>
                            <a:schemeClr val="tx1"/>
                          </a:solidFill>
                          <a:effectLst/>
                          <a:latin typeface="Arial" pitchFamily="34" charset="0"/>
                          <a:ea typeface="宋体" pitchFamily="2" charset="-122"/>
                        </a:rPr>
                        <a:t> decimal (zero-extended to 32 bits)</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Courier New" pitchFamily="49" charset="0"/>
                          <a:ea typeface="宋体" pitchFamily="2" charset="-122"/>
                          <a:cs typeface="Courier New" pitchFamily="49" charset="0"/>
                        </a:rPr>
                        <a:t>'</a:t>
                      </a:r>
                      <a:r>
                        <a:rPr kumimoji="1" lang="en-US" altLang="zh-CN" sz="1700" b="1" i="0" u="none" strike="noStrike" cap="none" normalizeH="0" baseline="0" dirty="0">
                          <a:ln>
                            <a:noFill/>
                          </a:ln>
                          <a:solidFill>
                            <a:schemeClr val="tx1"/>
                          </a:solidFill>
                          <a:effectLst/>
                          <a:latin typeface="Courier-Bold" charset="0"/>
                          <a:ea typeface="宋体" pitchFamily="2" charset="-122"/>
                        </a:rPr>
                        <a:t>H83a                    </a:t>
                      </a:r>
                      <a:r>
                        <a:rPr kumimoji="1" lang="en-US" altLang="zh-CN" sz="1700" b="0" i="0" u="none" strike="noStrike" cap="none" normalizeH="0" baseline="0" dirty="0" err="1">
                          <a:ln>
                            <a:noFill/>
                          </a:ln>
                          <a:solidFill>
                            <a:schemeClr val="tx1"/>
                          </a:solidFill>
                          <a:effectLst/>
                          <a:latin typeface="Arial" pitchFamily="34" charset="0"/>
                          <a:ea typeface="宋体" pitchFamily="2" charset="-122"/>
                        </a:rPr>
                        <a:t>unsized</a:t>
                      </a:r>
                      <a:r>
                        <a:rPr kumimoji="1" lang="en-US" altLang="zh-CN" sz="1700" b="0" i="0" u="none" strike="noStrike" cap="none" normalizeH="0" baseline="0" dirty="0">
                          <a:ln>
                            <a:noFill/>
                          </a:ln>
                          <a:solidFill>
                            <a:schemeClr val="tx1"/>
                          </a:solidFill>
                          <a:effectLst/>
                          <a:latin typeface="Arial" pitchFamily="34" charset="0"/>
                          <a:ea typeface="宋体" pitchFamily="2" charset="-122"/>
                        </a:rPr>
                        <a:t> hexadecimal (zero- extended to 32 bits)</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Courier-Bold" charset="0"/>
                          <a:ea typeface="宋体" pitchFamily="2" charset="-122"/>
                        </a:rPr>
                        <a:t>8</a:t>
                      </a:r>
                      <a:r>
                        <a:rPr kumimoji="1" lang="en-US" altLang="zh-CN" sz="1700" b="1" i="0" u="none" strike="noStrike" kern="1200" cap="none" normalizeH="0" baseline="0" dirty="0">
                          <a:ln>
                            <a:noFill/>
                          </a:ln>
                          <a:solidFill>
                            <a:schemeClr val="tx1"/>
                          </a:solidFill>
                          <a:effectLst/>
                          <a:latin typeface="Courier New" pitchFamily="49" charset="0"/>
                          <a:ea typeface="宋体" pitchFamily="2" charset="-122"/>
                          <a:cs typeface="Courier New" pitchFamily="49" charset="0"/>
                        </a:rPr>
                        <a:t>'</a:t>
                      </a:r>
                      <a:r>
                        <a:rPr kumimoji="1" lang="en-US" altLang="zh-CN" sz="1700" b="1" i="0" u="none" strike="noStrike" cap="none" normalizeH="0" baseline="0" dirty="0">
                          <a:ln>
                            <a:noFill/>
                          </a:ln>
                          <a:solidFill>
                            <a:schemeClr val="tx1"/>
                          </a:solidFill>
                          <a:effectLst/>
                          <a:latin typeface="Courier-Bold" charset="0"/>
                          <a:ea typeface="宋体" pitchFamily="2" charset="-122"/>
                        </a:rPr>
                        <a:t>b1100_0001      </a:t>
                      </a:r>
                      <a:r>
                        <a:rPr kumimoji="1" lang="en-US" altLang="zh-CN" sz="1700" b="0" i="0" u="none" strike="noStrike" cap="none" normalizeH="0" baseline="0" dirty="0">
                          <a:ln>
                            <a:noFill/>
                          </a:ln>
                          <a:solidFill>
                            <a:schemeClr val="tx1"/>
                          </a:solidFill>
                          <a:effectLst/>
                          <a:latin typeface="Arial" pitchFamily="34" charset="0"/>
                          <a:ea typeface="宋体" pitchFamily="2" charset="-122"/>
                        </a:rPr>
                        <a:t>8-bit binary</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Courier-Bold" charset="0"/>
                          <a:ea typeface="宋体" pitchFamily="2" charset="-122"/>
                        </a:rPr>
                        <a:t>64</a:t>
                      </a:r>
                      <a:r>
                        <a:rPr kumimoji="1" lang="en-US" altLang="zh-CN" sz="1700" b="1" i="0" u="none" strike="noStrike" kern="1200" cap="none" normalizeH="0" baseline="0" dirty="0">
                          <a:ln>
                            <a:noFill/>
                          </a:ln>
                          <a:solidFill>
                            <a:schemeClr val="tx1"/>
                          </a:solidFill>
                          <a:effectLst/>
                          <a:latin typeface="Courier New" pitchFamily="49" charset="0"/>
                          <a:ea typeface="宋体" pitchFamily="2" charset="-122"/>
                          <a:cs typeface="Courier New" pitchFamily="49" charset="0"/>
                        </a:rPr>
                        <a:t>'</a:t>
                      </a:r>
                      <a:r>
                        <a:rPr kumimoji="1" lang="en-US" altLang="zh-CN" sz="1700" b="1" i="0" u="none" strike="noStrike" cap="none" normalizeH="0" baseline="0" dirty="0">
                          <a:ln>
                            <a:noFill/>
                          </a:ln>
                          <a:solidFill>
                            <a:schemeClr val="tx1"/>
                          </a:solidFill>
                          <a:effectLst/>
                          <a:latin typeface="Courier-Bold" charset="0"/>
                          <a:ea typeface="宋体" pitchFamily="2" charset="-122"/>
                        </a:rPr>
                        <a:t>hff01                </a:t>
                      </a:r>
                      <a:r>
                        <a:rPr kumimoji="1" lang="en-US" altLang="zh-CN" sz="1700" b="0" i="0" u="none" strike="noStrike" cap="none" normalizeH="0" baseline="0" dirty="0">
                          <a:ln>
                            <a:noFill/>
                          </a:ln>
                          <a:solidFill>
                            <a:schemeClr val="tx1"/>
                          </a:solidFill>
                          <a:effectLst/>
                          <a:latin typeface="Arial" pitchFamily="34" charset="0"/>
                          <a:ea typeface="宋体" pitchFamily="2" charset="-122"/>
                        </a:rPr>
                        <a:t>64-bit hexadecimal (zero- extended to 64 bits)</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Courier-Bold" charset="0"/>
                          <a:ea typeface="宋体" pitchFamily="2" charset="-122"/>
                        </a:rPr>
                        <a:t>9</a:t>
                      </a:r>
                      <a:r>
                        <a:rPr kumimoji="1" lang="en-US" altLang="zh-CN" sz="1700" b="1" i="0" u="none" strike="noStrike" kern="1200" cap="none" normalizeH="0" baseline="0" dirty="0">
                          <a:ln>
                            <a:noFill/>
                          </a:ln>
                          <a:solidFill>
                            <a:schemeClr val="tx1"/>
                          </a:solidFill>
                          <a:effectLst/>
                          <a:latin typeface="Courier New" pitchFamily="49" charset="0"/>
                          <a:ea typeface="宋体" pitchFamily="2" charset="-122"/>
                          <a:cs typeface="Courier New" pitchFamily="49" charset="0"/>
                        </a:rPr>
                        <a:t>'</a:t>
                      </a:r>
                      <a:r>
                        <a:rPr kumimoji="1" lang="en-US" altLang="zh-CN" sz="1700" b="1" i="0" u="none" strike="noStrike" cap="none" normalizeH="0" baseline="0" dirty="0">
                          <a:ln>
                            <a:noFill/>
                          </a:ln>
                          <a:solidFill>
                            <a:schemeClr val="tx1"/>
                          </a:solidFill>
                          <a:effectLst/>
                          <a:latin typeface="Courier-Bold" charset="0"/>
                          <a:ea typeface="宋体" pitchFamily="2" charset="-122"/>
                        </a:rPr>
                        <a:t>O17                    </a:t>
                      </a:r>
                      <a:r>
                        <a:rPr kumimoji="1" lang="en-US" altLang="zh-CN" sz="1700" b="0" i="0" u="none" strike="noStrike" cap="none" normalizeH="0" baseline="0" dirty="0">
                          <a:ln>
                            <a:noFill/>
                          </a:ln>
                          <a:solidFill>
                            <a:schemeClr val="tx1"/>
                          </a:solidFill>
                          <a:effectLst/>
                          <a:latin typeface="Arial" pitchFamily="34" charset="0"/>
                          <a:ea typeface="宋体" pitchFamily="2" charset="-122"/>
                        </a:rPr>
                        <a:t>9-bit octal</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Courier-Bold" charset="0"/>
                          <a:ea typeface="宋体" pitchFamily="2" charset="-122"/>
                        </a:rPr>
                        <a:t>32</a:t>
                      </a:r>
                      <a:r>
                        <a:rPr kumimoji="1" lang="en-US" altLang="zh-CN" sz="1700" b="1" i="0" u="none" strike="noStrike" kern="1200" cap="none" normalizeH="0" baseline="0" dirty="0">
                          <a:ln>
                            <a:noFill/>
                          </a:ln>
                          <a:solidFill>
                            <a:schemeClr val="tx1"/>
                          </a:solidFill>
                          <a:effectLst/>
                          <a:latin typeface="Courier New" pitchFamily="49" charset="0"/>
                          <a:ea typeface="宋体" pitchFamily="2" charset="-122"/>
                          <a:cs typeface="Courier New" pitchFamily="49" charset="0"/>
                        </a:rPr>
                        <a:t>'</a:t>
                      </a:r>
                      <a:r>
                        <a:rPr kumimoji="1" lang="en-US" altLang="zh-CN" sz="1700" b="1" i="0" u="none" strike="noStrike" cap="none" normalizeH="0" baseline="0" dirty="0">
                          <a:ln>
                            <a:noFill/>
                          </a:ln>
                          <a:solidFill>
                            <a:schemeClr val="tx1"/>
                          </a:solidFill>
                          <a:effectLst/>
                          <a:latin typeface="Courier-Bold" charset="0"/>
                          <a:ea typeface="宋体" pitchFamily="2" charset="-122"/>
                        </a:rPr>
                        <a:t>bz01x               </a:t>
                      </a:r>
                      <a:r>
                        <a:rPr kumimoji="1" lang="en-US" altLang="zh-CN" sz="1700" b="0" i="0" u="none" strike="noStrike" cap="none" normalizeH="0" baseline="0" dirty="0">
                          <a:ln>
                            <a:noFill/>
                          </a:ln>
                          <a:solidFill>
                            <a:schemeClr val="tx1"/>
                          </a:solidFill>
                          <a:effectLst/>
                          <a:latin typeface="Arial" pitchFamily="34" charset="0"/>
                          <a:ea typeface="宋体" pitchFamily="2" charset="-122"/>
                        </a:rPr>
                        <a:t>Z-extended to 32 bits</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Courier-Bold" charset="0"/>
                          <a:ea typeface="宋体" pitchFamily="2" charset="-122"/>
                        </a:rPr>
                        <a:t>3</a:t>
                      </a:r>
                      <a:r>
                        <a:rPr kumimoji="1" lang="en-US" altLang="zh-CN" sz="1700" b="1" i="0" u="none" strike="noStrike" kern="1200" cap="none" normalizeH="0" baseline="0" dirty="0">
                          <a:ln>
                            <a:noFill/>
                          </a:ln>
                          <a:solidFill>
                            <a:schemeClr val="tx1"/>
                          </a:solidFill>
                          <a:effectLst/>
                          <a:latin typeface="Courier New" pitchFamily="49" charset="0"/>
                          <a:ea typeface="宋体" pitchFamily="2" charset="-122"/>
                          <a:cs typeface="Courier New" pitchFamily="49" charset="0"/>
                        </a:rPr>
                        <a:t>’</a:t>
                      </a:r>
                      <a:r>
                        <a:rPr kumimoji="1" lang="en-US" altLang="zh-CN" sz="1700" b="1" i="0" u="none" strike="noStrike" cap="none" normalizeH="0" baseline="0" dirty="0">
                          <a:ln>
                            <a:noFill/>
                          </a:ln>
                          <a:solidFill>
                            <a:schemeClr val="tx1"/>
                          </a:solidFill>
                          <a:effectLst/>
                          <a:latin typeface="Courier-Bold" charset="0"/>
                          <a:ea typeface="宋体" pitchFamily="2" charset="-122"/>
                        </a:rPr>
                        <a:t>b1010_1101      </a:t>
                      </a:r>
                      <a:r>
                        <a:rPr kumimoji="1" lang="en-US" altLang="zh-CN" sz="1700" b="0" i="0" u="none" strike="noStrike" cap="none" normalizeH="0" baseline="0" dirty="0">
                          <a:ln>
                            <a:noFill/>
                          </a:ln>
                          <a:solidFill>
                            <a:schemeClr val="tx1"/>
                          </a:solidFill>
                          <a:effectLst/>
                          <a:latin typeface="Arial" pitchFamily="34" charset="0"/>
                          <a:ea typeface="宋体" pitchFamily="2" charset="-122"/>
                        </a:rPr>
                        <a:t>3-bit number, truncated to 3’b101</a:t>
                      </a:r>
                      <a:r>
                        <a:rPr kumimoji="1" lang="zh-CN" altLang="en-US" sz="1700" b="0" i="0" u="none" strike="noStrike" cap="none" normalizeH="0" baseline="0" dirty="0">
                          <a:ln>
                            <a:noFill/>
                          </a:ln>
                          <a:solidFill>
                            <a:schemeClr val="tx1"/>
                          </a:solidFill>
                          <a:effectLst/>
                          <a:latin typeface="Arial" pitchFamily="34" charset="0"/>
                          <a:ea typeface="宋体" pitchFamily="2" charset="-122"/>
                        </a:rPr>
                        <a:t>，高位截断</a:t>
                      </a:r>
                      <a:endParaRPr kumimoji="1" lang="en-US" altLang="zh-CN" sz="1700" b="0" i="0" u="none" strike="noStrike" cap="none" normalizeH="0" baseline="0" dirty="0">
                        <a:ln>
                          <a:noFill/>
                        </a:ln>
                        <a:solidFill>
                          <a:schemeClr val="tx1"/>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Courier-Bold" charset="0"/>
                          <a:ea typeface="宋体" pitchFamily="2" charset="-122"/>
                        </a:rPr>
                        <a:t>6.3                          </a:t>
                      </a:r>
                      <a:r>
                        <a:rPr kumimoji="1" lang="en-US" altLang="zh-CN" sz="1700" b="0" i="0" u="none" strike="noStrike" cap="none" normalizeH="0" baseline="0" dirty="0">
                          <a:ln>
                            <a:noFill/>
                          </a:ln>
                          <a:solidFill>
                            <a:schemeClr val="tx1"/>
                          </a:solidFill>
                          <a:effectLst/>
                          <a:latin typeface="Arial" pitchFamily="34" charset="0"/>
                          <a:ea typeface="宋体" pitchFamily="2" charset="-122"/>
                        </a:rPr>
                        <a:t>decimal notation</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Courier-Bold" charset="0"/>
                          <a:ea typeface="宋体" pitchFamily="2" charset="-122"/>
                        </a:rPr>
                        <a:t>32e-4                     </a:t>
                      </a:r>
                      <a:r>
                        <a:rPr kumimoji="1" lang="en-US" altLang="zh-CN" sz="1700" b="0" i="0" u="none" strike="noStrike" cap="none" normalizeH="0" baseline="0" dirty="0">
                          <a:ln>
                            <a:noFill/>
                          </a:ln>
                          <a:solidFill>
                            <a:schemeClr val="tx1"/>
                          </a:solidFill>
                          <a:effectLst/>
                          <a:latin typeface="Arial" pitchFamily="34" charset="0"/>
                          <a:ea typeface="宋体" pitchFamily="2" charset="-122"/>
                        </a:rPr>
                        <a:t>scientific notation for 0.0032</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Courier-Bold" charset="0"/>
                          <a:ea typeface="宋体" pitchFamily="2" charset="-122"/>
                        </a:rPr>
                        <a:t>4.1E3                      </a:t>
                      </a:r>
                      <a:r>
                        <a:rPr kumimoji="1" lang="en-US" altLang="zh-CN" sz="1700" b="0" i="0" u="none" strike="noStrike" cap="none" normalizeH="0" baseline="0" dirty="0">
                          <a:ln>
                            <a:noFill/>
                          </a:ln>
                          <a:solidFill>
                            <a:schemeClr val="tx1"/>
                          </a:solidFill>
                          <a:effectLst/>
                          <a:latin typeface="Arial" pitchFamily="34" charset="0"/>
                          <a:ea typeface="宋体" pitchFamily="2" charset="-122"/>
                        </a:rPr>
                        <a:t>scientific notation for 4100</a:t>
                      </a:r>
                    </a:p>
                  </a:txBody>
                  <a:tcPr marL="91438" marR="91438" marT="71927" marB="71927" horzOverflow="overflow">
                    <a:lnL cap="flat">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900" b="0" i="0" u="none" strike="noStrike" cap="none" normalizeH="0" baseline="0" dirty="0">
                        <a:ln>
                          <a:noFill/>
                        </a:ln>
                        <a:solidFill>
                          <a:schemeClr val="tx1"/>
                        </a:solidFill>
                        <a:effectLst/>
                        <a:latin typeface="Times New Roman" pitchFamily="18" charset="0"/>
                        <a:ea typeface="宋体" pitchFamily="2" charset="-122"/>
                      </a:endParaRPr>
                    </a:p>
                  </a:txBody>
                  <a:tcPr marL="91438" marR="91438" marT="71927" marB="71927" horzOverflow="overflow">
                    <a:lnL>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13418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A807225-9AC6-414D-A47A-A95EB733D9FB}"/>
              </a:ext>
            </a:extLst>
          </p:cNvPr>
          <p:cNvSpPr>
            <a:spLocks noGrp="1" noChangeArrowheads="1"/>
          </p:cNvSpPr>
          <p:nvPr>
            <p:ph type="title"/>
          </p:nvPr>
        </p:nvSpPr>
        <p:spPr/>
        <p:txBody>
          <a:bodyPr/>
          <a:lstStyle/>
          <a:p>
            <a:pPr algn="l" eaLnBrk="1" hangingPunct="1"/>
            <a:r>
              <a:rPr lang="zh-CN" altLang="en-US" sz="3200" b="1">
                <a:solidFill>
                  <a:srgbClr val="FF7C80"/>
                </a:solidFill>
              </a:rPr>
              <a:t>文字规则</a:t>
            </a:r>
            <a:r>
              <a:rPr lang="en-US" altLang="zh-CN" sz="3200" b="1">
                <a:solidFill>
                  <a:srgbClr val="FF7C80"/>
                </a:solidFill>
              </a:rPr>
              <a:t>—</a:t>
            </a:r>
            <a:r>
              <a:rPr lang="zh-CN" altLang="en-US" sz="3200" b="1">
                <a:solidFill>
                  <a:srgbClr val="FF7C80"/>
                </a:solidFill>
              </a:rPr>
              <a:t>整数常量和实数常量</a:t>
            </a:r>
          </a:p>
        </p:txBody>
      </p:sp>
      <p:sp>
        <p:nvSpPr>
          <p:cNvPr id="26629" name="Rectangle 5">
            <a:extLst>
              <a:ext uri="{FF2B5EF4-FFF2-40B4-BE49-F238E27FC236}">
                <a16:creationId xmlns:a16="http://schemas.microsoft.com/office/drawing/2014/main" id="{D4D29B5E-A108-4568-8BD8-A7BB4AEBD929}"/>
              </a:ext>
            </a:extLst>
          </p:cNvPr>
          <p:cNvSpPr>
            <a:spLocks noGrp="1" noChangeArrowheads="1"/>
          </p:cNvSpPr>
          <p:nvPr>
            <p:ph type="body" idx="4294967295"/>
          </p:nvPr>
        </p:nvSpPr>
        <p:spPr>
          <a:xfrm>
            <a:off x="520571" y="1480457"/>
            <a:ext cx="8782050" cy="4724400"/>
          </a:xfrm>
        </p:spPr>
        <p:txBody>
          <a:bodyPr/>
          <a:lstStyle/>
          <a:p>
            <a:pPr marL="609600" indent="-609600" eaLnBrk="1" hangingPunct="1">
              <a:lnSpc>
                <a:spcPct val="114000"/>
              </a:lnSpc>
              <a:spcBef>
                <a:spcPct val="40000"/>
              </a:spcBef>
            </a:pPr>
            <a:r>
              <a:rPr lang="zh-CN" altLang="en-US" sz="2400" b="1" dirty="0">
                <a:solidFill>
                  <a:schemeClr val="accent2"/>
                </a:solidFill>
              </a:rPr>
              <a:t>整数的大小可以定义也可以不定义。整数表示为：</a:t>
            </a:r>
          </a:p>
          <a:p>
            <a:pPr marL="990600" lvl="1" indent="-533400" eaLnBrk="1" hangingPunct="1">
              <a:lnSpc>
                <a:spcPct val="114000"/>
              </a:lnSpc>
              <a:spcBef>
                <a:spcPct val="40000"/>
              </a:spcBef>
            </a:pPr>
            <a:r>
              <a:rPr lang="zh-CN" altLang="en-US" sz="2000" b="1" dirty="0">
                <a:solidFill>
                  <a:srgbClr val="FF0000"/>
                </a:solidFill>
              </a:rPr>
              <a:t>数字中（</a:t>
            </a:r>
            <a:r>
              <a:rPr lang="en-US" altLang="zh-CN" sz="2000" b="1" dirty="0">
                <a:solidFill>
                  <a:srgbClr val="FF0000"/>
                </a:solidFill>
              </a:rPr>
              <a:t>_</a:t>
            </a:r>
            <a:r>
              <a:rPr lang="zh-CN" altLang="en-US" sz="2000" b="1" dirty="0">
                <a:solidFill>
                  <a:srgbClr val="FF0000"/>
                </a:solidFill>
              </a:rPr>
              <a:t>）忽略，便于查看</a:t>
            </a:r>
          </a:p>
          <a:p>
            <a:pPr marL="990600" lvl="1" indent="-533400" eaLnBrk="1" hangingPunct="1">
              <a:lnSpc>
                <a:spcPct val="114000"/>
              </a:lnSpc>
              <a:spcBef>
                <a:spcPct val="40000"/>
              </a:spcBef>
            </a:pPr>
            <a:r>
              <a:rPr lang="zh-CN" altLang="en-US" sz="2000" b="1" dirty="0">
                <a:solidFill>
                  <a:schemeClr val="accent2"/>
                </a:solidFill>
              </a:rPr>
              <a:t>没有定义大小</a:t>
            </a:r>
            <a:r>
              <a:rPr lang="en-US" altLang="zh-CN" sz="2000" b="1" dirty="0">
                <a:solidFill>
                  <a:schemeClr val="accent2"/>
                </a:solidFill>
              </a:rPr>
              <a:t>(size)</a:t>
            </a:r>
            <a:r>
              <a:rPr lang="zh-CN" altLang="en-US" sz="2000" b="1" dirty="0">
                <a:solidFill>
                  <a:schemeClr val="accent2"/>
                </a:solidFill>
              </a:rPr>
              <a:t>整数缺省为</a:t>
            </a:r>
            <a:r>
              <a:rPr lang="en-US" altLang="zh-CN" sz="2000" b="1" dirty="0">
                <a:solidFill>
                  <a:schemeClr val="accent2"/>
                </a:solidFill>
              </a:rPr>
              <a:t>32</a:t>
            </a:r>
            <a:r>
              <a:rPr lang="zh-CN" altLang="en-US" sz="2000" b="1" dirty="0">
                <a:solidFill>
                  <a:schemeClr val="accent2"/>
                </a:solidFill>
              </a:rPr>
              <a:t>位</a:t>
            </a:r>
          </a:p>
          <a:p>
            <a:pPr marL="990600" lvl="1" indent="-533400" eaLnBrk="1" hangingPunct="1">
              <a:lnSpc>
                <a:spcPct val="114000"/>
              </a:lnSpc>
              <a:spcBef>
                <a:spcPct val="40000"/>
              </a:spcBef>
            </a:pPr>
            <a:r>
              <a:rPr lang="zh-CN" altLang="en-US" sz="2000" b="1" dirty="0">
                <a:solidFill>
                  <a:srgbClr val="FF0000"/>
                </a:solidFill>
              </a:rPr>
              <a:t>缺省数基为十进制</a:t>
            </a:r>
          </a:p>
          <a:p>
            <a:pPr marL="990600" lvl="1" indent="-533400" eaLnBrk="1" hangingPunct="1">
              <a:lnSpc>
                <a:spcPct val="114000"/>
              </a:lnSpc>
              <a:spcBef>
                <a:spcPct val="40000"/>
              </a:spcBef>
            </a:pPr>
            <a:r>
              <a:rPr lang="zh-CN" altLang="en-US" sz="2000" b="1" dirty="0">
                <a:solidFill>
                  <a:schemeClr val="accent2"/>
                </a:solidFill>
              </a:rPr>
              <a:t>数基</a:t>
            </a:r>
            <a:r>
              <a:rPr lang="en-US" altLang="zh-CN" sz="2000" b="1" dirty="0">
                <a:solidFill>
                  <a:schemeClr val="accent2"/>
                </a:solidFill>
              </a:rPr>
              <a:t>(base)</a:t>
            </a:r>
            <a:r>
              <a:rPr lang="zh-CN" altLang="en-US" sz="2000" b="1" dirty="0">
                <a:solidFill>
                  <a:schemeClr val="accent2"/>
                </a:solidFill>
              </a:rPr>
              <a:t>和数字</a:t>
            </a:r>
            <a:r>
              <a:rPr lang="en-US" altLang="zh-CN" sz="2000" b="1" dirty="0">
                <a:solidFill>
                  <a:schemeClr val="accent2"/>
                </a:solidFill>
              </a:rPr>
              <a:t>(16</a:t>
            </a:r>
            <a:r>
              <a:rPr lang="zh-CN" altLang="en-US" sz="2000" b="1" dirty="0">
                <a:solidFill>
                  <a:schemeClr val="accent2"/>
                </a:solidFill>
              </a:rPr>
              <a:t>进制</a:t>
            </a:r>
            <a:r>
              <a:rPr lang="en-US" altLang="zh-CN" sz="2000" b="1" dirty="0">
                <a:solidFill>
                  <a:schemeClr val="accent2"/>
                </a:solidFill>
              </a:rPr>
              <a:t>)</a:t>
            </a:r>
            <a:r>
              <a:rPr lang="zh-CN" altLang="en-US" sz="2000" b="1" dirty="0">
                <a:solidFill>
                  <a:schemeClr val="accent2"/>
                </a:solidFill>
              </a:rPr>
              <a:t>中的字母无大小写之分</a:t>
            </a:r>
          </a:p>
          <a:p>
            <a:pPr marL="990600" lvl="1" indent="-533400" eaLnBrk="1" hangingPunct="1">
              <a:lnSpc>
                <a:spcPct val="114000"/>
              </a:lnSpc>
              <a:spcBef>
                <a:spcPct val="40000"/>
              </a:spcBef>
            </a:pPr>
            <a:r>
              <a:rPr lang="zh-CN" altLang="en-US" sz="2000" b="1" dirty="0">
                <a:solidFill>
                  <a:srgbClr val="FF0000"/>
                </a:solidFill>
              </a:rPr>
              <a:t>当数值</a:t>
            </a:r>
            <a:r>
              <a:rPr lang="en-US" altLang="zh-CN" sz="2000" b="1" dirty="0">
                <a:solidFill>
                  <a:srgbClr val="FF0000"/>
                </a:solidFill>
              </a:rPr>
              <a:t>value</a:t>
            </a:r>
            <a:r>
              <a:rPr lang="zh-CN" altLang="en-US" sz="2000" b="1" dirty="0">
                <a:solidFill>
                  <a:srgbClr val="FF0000"/>
                </a:solidFill>
              </a:rPr>
              <a:t>大于指定的大小时，截去高位。如 </a:t>
            </a:r>
            <a:r>
              <a:rPr lang="en-US" altLang="zh-CN" sz="2000" b="1" dirty="0">
                <a:solidFill>
                  <a:srgbClr val="FF0000"/>
                </a:solidFill>
              </a:rPr>
              <a:t>2’b1101</a:t>
            </a:r>
            <a:r>
              <a:rPr lang="zh-CN" altLang="en-US" sz="2000" b="1" dirty="0">
                <a:solidFill>
                  <a:srgbClr val="FF0000"/>
                </a:solidFill>
              </a:rPr>
              <a:t>表示的是</a:t>
            </a:r>
            <a:r>
              <a:rPr lang="en-US" altLang="zh-CN" sz="2000" b="1" dirty="0">
                <a:solidFill>
                  <a:srgbClr val="FF0000"/>
                </a:solidFill>
              </a:rPr>
              <a:t>2’b01</a:t>
            </a:r>
          </a:p>
          <a:p>
            <a:pPr marL="609600" indent="-609600" eaLnBrk="1" hangingPunct="1">
              <a:lnSpc>
                <a:spcPct val="114000"/>
              </a:lnSpc>
              <a:spcBef>
                <a:spcPct val="40000"/>
              </a:spcBef>
            </a:pPr>
            <a:r>
              <a:rPr lang="zh-CN" altLang="en-US" sz="2400" b="1" dirty="0">
                <a:solidFill>
                  <a:schemeClr val="accent2"/>
                </a:solidFill>
              </a:rPr>
              <a:t>实数常量</a:t>
            </a:r>
          </a:p>
          <a:p>
            <a:pPr marL="990600" lvl="1" indent="-533400" eaLnBrk="1" hangingPunct="1">
              <a:lnSpc>
                <a:spcPct val="114000"/>
              </a:lnSpc>
              <a:spcBef>
                <a:spcPct val="40000"/>
              </a:spcBef>
            </a:pPr>
            <a:r>
              <a:rPr lang="zh-CN" altLang="en-US" sz="2000" b="1" dirty="0">
                <a:solidFill>
                  <a:srgbClr val="FF0000"/>
                </a:solidFill>
              </a:rPr>
              <a:t>实数可用科学表示法或十进制表示</a:t>
            </a:r>
          </a:p>
          <a:p>
            <a:pPr marL="990600" lvl="1" indent="-533400" eaLnBrk="1" hangingPunct="1">
              <a:lnSpc>
                <a:spcPct val="114000"/>
              </a:lnSpc>
              <a:spcBef>
                <a:spcPct val="40000"/>
              </a:spcBef>
            </a:pPr>
            <a:r>
              <a:rPr lang="zh-CN" altLang="en-US" sz="2000" b="1" dirty="0">
                <a:solidFill>
                  <a:schemeClr val="accent2"/>
                </a:solidFill>
              </a:rPr>
              <a:t>科学表示法表示方式：</a:t>
            </a:r>
          </a:p>
          <a:p>
            <a:pPr marL="609600" indent="-609600" eaLnBrk="1" hangingPunct="1">
              <a:lnSpc>
                <a:spcPct val="114000"/>
              </a:lnSpc>
              <a:spcBef>
                <a:spcPct val="40000"/>
              </a:spcBef>
              <a:buFontTx/>
              <a:buNone/>
            </a:pPr>
            <a:r>
              <a:rPr lang="zh-CN" altLang="en-US" sz="2000" b="1" dirty="0">
                <a:solidFill>
                  <a:srgbClr val="FF0000"/>
                </a:solidFill>
              </a:rPr>
              <a:t>                  </a:t>
            </a:r>
            <a:r>
              <a:rPr lang="en-US" altLang="zh-CN" sz="2000" b="1" dirty="0">
                <a:solidFill>
                  <a:srgbClr val="FF0000"/>
                </a:solidFill>
              </a:rPr>
              <a:t>&lt;</a:t>
            </a:r>
            <a:r>
              <a:rPr lang="zh-CN" altLang="en-US" sz="2000" b="1" dirty="0">
                <a:solidFill>
                  <a:srgbClr val="FF0000"/>
                </a:solidFill>
              </a:rPr>
              <a:t>尾数</a:t>
            </a:r>
            <a:r>
              <a:rPr lang="en-US" altLang="zh-CN" sz="2000" b="1" dirty="0">
                <a:solidFill>
                  <a:srgbClr val="FF0000"/>
                </a:solidFill>
              </a:rPr>
              <a:t>&gt;&lt;e</a:t>
            </a:r>
            <a:r>
              <a:rPr lang="zh-CN" altLang="en-US" sz="2000" b="1" dirty="0">
                <a:solidFill>
                  <a:srgbClr val="FF0000"/>
                </a:solidFill>
              </a:rPr>
              <a:t>或</a:t>
            </a:r>
            <a:r>
              <a:rPr lang="en-US" altLang="zh-CN" sz="2000" b="1" dirty="0">
                <a:solidFill>
                  <a:srgbClr val="FF0000"/>
                </a:solidFill>
              </a:rPr>
              <a:t>E&gt;&lt;</a:t>
            </a:r>
            <a:r>
              <a:rPr lang="zh-CN" altLang="en-US" sz="2000" b="1" dirty="0">
                <a:solidFill>
                  <a:srgbClr val="FF0000"/>
                </a:solidFill>
              </a:rPr>
              <a:t>指数</a:t>
            </a:r>
            <a:r>
              <a:rPr lang="en-US" altLang="zh-CN" sz="2000" b="1" dirty="0">
                <a:solidFill>
                  <a:srgbClr val="FF0000"/>
                </a:solidFill>
              </a:rPr>
              <a:t>&gt;</a:t>
            </a:r>
            <a:r>
              <a:rPr lang="zh-CN" altLang="en-US" sz="2000" b="1" dirty="0">
                <a:solidFill>
                  <a:srgbClr val="FF0000"/>
                </a:solidFill>
              </a:rPr>
              <a:t>， 表示：  尾数</a:t>
            </a:r>
            <a:r>
              <a:rPr lang="en-US" altLang="zh-CN" sz="2000" b="1" dirty="0">
                <a:solidFill>
                  <a:srgbClr val="FF0000"/>
                </a:solidFill>
              </a:rPr>
              <a:t>×10</a:t>
            </a:r>
            <a:r>
              <a:rPr lang="zh-CN" altLang="en-US" sz="2000" b="1" baseline="30000" dirty="0">
                <a:solidFill>
                  <a:srgbClr val="FF0000"/>
                </a:solidFill>
              </a:rPr>
              <a:t>指数</a:t>
            </a:r>
            <a:endParaRPr lang="zh-CN" altLang="en-US" sz="2000" b="1" dirty="0">
              <a:solidFill>
                <a:srgbClr val="FF0000"/>
              </a:solidFill>
            </a:endParaRPr>
          </a:p>
        </p:txBody>
      </p:sp>
    </p:spTree>
    <p:extLst>
      <p:ext uri="{BB962C8B-B14F-4D97-AF65-F5344CB8AC3E}">
        <p14:creationId xmlns:p14="http://schemas.microsoft.com/office/powerpoint/2010/main" val="3959619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bwMode="auto">
          <a:xfrm>
            <a:off x="-1" y="0"/>
            <a:ext cx="4368801" cy="6858000"/>
          </a:xfrm>
          <a:prstGeom prst="rect">
            <a:avLst/>
          </a:pr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47" name="矩形 46"/>
          <p:cNvSpPr/>
          <p:nvPr/>
        </p:nvSpPr>
        <p:spPr bwMode="auto">
          <a:xfrm rot="5400000" flipV="1">
            <a:off x="1270707" y="-1270708"/>
            <a:ext cx="1827382" cy="4368800"/>
          </a:xfrm>
          <a:prstGeom prst="rect">
            <a:avLst/>
          </a:pr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38" name="矩形 37"/>
          <p:cNvSpPr/>
          <p:nvPr/>
        </p:nvSpPr>
        <p:spPr bwMode="auto">
          <a:xfrm rot="5400000">
            <a:off x="1371901" y="3861106"/>
            <a:ext cx="1624987" cy="4368801"/>
          </a:xfrm>
          <a:prstGeom prst="rect">
            <a:avLst/>
          </a:pr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nvGrpSpPr>
          <p:cNvPr id="53" name="组合 52"/>
          <p:cNvGrpSpPr/>
          <p:nvPr/>
        </p:nvGrpSpPr>
        <p:grpSpPr>
          <a:xfrm>
            <a:off x="0" y="1070223"/>
            <a:ext cx="2754050" cy="4646991"/>
            <a:chOff x="0" y="1111187"/>
            <a:chExt cx="2754050" cy="4646991"/>
          </a:xfrm>
        </p:grpSpPr>
        <p:sp>
          <p:nvSpPr>
            <p:cNvPr id="48" name="椭圆 47"/>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椭圆 51"/>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29"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441" t="10084" r="295" b="10084"/>
          <a:stretch>
            <a:fillRect/>
          </a:stretch>
        </p:blipFill>
        <p:spPr bwMode="auto">
          <a:xfrm>
            <a:off x="0" y="2120900"/>
            <a:ext cx="4592057" cy="2818596"/>
          </a:xfrm>
          <a:prstGeom prst="rect">
            <a:avLst/>
          </a:prstGeom>
          <a:noFill/>
          <a:extLst>
            <a:ext uri="{909E8E84-426E-40DD-AFC4-6F175D3DCCD1}">
              <a14:hiddenFill xmlns:a14="http://schemas.microsoft.com/office/drawing/2010/main">
                <a:solidFill>
                  <a:srgbClr val="FFFFFF"/>
                </a:solidFill>
              </a14:hiddenFill>
            </a:ext>
          </a:extLst>
        </p:spPr>
      </p:pic>
      <p:sp>
        <p:nvSpPr>
          <p:cNvPr id="39" name="任意多边形 38"/>
          <p:cNvSpPr/>
          <p:nvPr/>
        </p:nvSpPr>
        <p:spPr>
          <a:xfrm rot="16200000">
            <a:off x="67870"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1" fmla="*/ 9143999 w 9143999"/>
              <a:gd name="connsiteY0-2" fmla="*/ 0 h 2051818"/>
              <a:gd name="connsiteX1-3" fmla="*/ 9143999 w 9143999"/>
              <a:gd name="connsiteY1-4" fmla="*/ 2051818 h 2051818"/>
              <a:gd name="connsiteX2-5" fmla="*/ 0 w 9143999"/>
              <a:gd name="connsiteY2-6" fmla="*/ 2051818 h 2051818"/>
              <a:gd name="connsiteX3-7" fmla="*/ 0 w 9143999"/>
              <a:gd name="connsiteY3-8" fmla="*/ 1204077 h 2051818"/>
              <a:gd name="connsiteX4-9" fmla="*/ 6027 w 9143999"/>
              <a:gd name="connsiteY4-10" fmla="*/ 1207403 h 2051818"/>
              <a:gd name="connsiteX5-11" fmla="*/ 9044856 w 9143999"/>
              <a:gd name="connsiteY5-12" fmla="*/ 57555 h 2051818"/>
              <a:gd name="connsiteX6-13" fmla="*/ 9143999 w 9143999"/>
              <a:gd name="connsiteY6-14" fmla="*/ 0 h 2051818"/>
              <a:gd name="connsiteX0-15" fmla="*/ 9143999 w 9143999"/>
              <a:gd name="connsiteY0-16" fmla="*/ 0 h 2051818"/>
              <a:gd name="connsiteX1-17" fmla="*/ 9143999 w 9143999"/>
              <a:gd name="connsiteY1-18" fmla="*/ 2051818 h 2051818"/>
              <a:gd name="connsiteX2-19" fmla="*/ 0 w 9143999"/>
              <a:gd name="connsiteY2-20" fmla="*/ 2051818 h 2051818"/>
              <a:gd name="connsiteX3-21" fmla="*/ 0 w 9143999"/>
              <a:gd name="connsiteY3-22" fmla="*/ 1204077 h 2051818"/>
              <a:gd name="connsiteX4-23" fmla="*/ 6027 w 9143999"/>
              <a:gd name="connsiteY4-24" fmla="*/ 1207403 h 2051818"/>
              <a:gd name="connsiteX5-25" fmla="*/ 9143999 w 9143999"/>
              <a:gd name="connsiteY5-26" fmla="*/ 0 h 2051818"/>
              <a:gd name="connsiteX0-27" fmla="*/ 9143999 w 9143999"/>
              <a:gd name="connsiteY0-28" fmla="*/ 0 h 2051818"/>
              <a:gd name="connsiteX1-29" fmla="*/ 9143999 w 9143999"/>
              <a:gd name="connsiteY1-30" fmla="*/ 2051818 h 2051818"/>
              <a:gd name="connsiteX2-31" fmla="*/ 0 w 9143999"/>
              <a:gd name="connsiteY2-32" fmla="*/ 2051818 h 2051818"/>
              <a:gd name="connsiteX3-33" fmla="*/ 0 w 9143999"/>
              <a:gd name="connsiteY3-34" fmla="*/ 1204077 h 2051818"/>
              <a:gd name="connsiteX4-35" fmla="*/ 6027 w 9143999"/>
              <a:gd name="connsiteY4-36" fmla="*/ 1207403 h 2051818"/>
              <a:gd name="connsiteX5-37" fmla="*/ 9143999 w 9143999"/>
              <a:gd name="connsiteY5-38" fmla="*/ 0 h 2051818"/>
              <a:gd name="connsiteX0-39" fmla="*/ 9143999 w 9143999"/>
              <a:gd name="connsiteY0-40" fmla="*/ 0 h 2051818"/>
              <a:gd name="connsiteX1-41" fmla="*/ 9143999 w 9143999"/>
              <a:gd name="connsiteY1-42" fmla="*/ 2051818 h 2051818"/>
              <a:gd name="connsiteX2-43" fmla="*/ 0 w 9143999"/>
              <a:gd name="connsiteY2-44" fmla="*/ 2051818 h 2051818"/>
              <a:gd name="connsiteX3-45" fmla="*/ 0 w 9143999"/>
              <a:gd name="connsiteY3-46" fmla="*/ 1204077 h 2051818"/>
              <a:gd name="connsiteX4-47" fmla="*/ 6027 w 9143999"/>
              <a:gd name="connsiteY4-48" fmla="*/ 1207403 h 2051818"/>
              <a:gd name="connsiteX5-49" fmla="*/ 9143999 w 9143999"/>
              <a:gd name="connsiteY5-50" fmla="*/ 0 h 2051818"/>
              <a:gd name="connsiteX0-51" fmla="*/ 9143999 w 9143999"/>
              <a:gd name="connsiteY0-52" fmla="*/ 0 h 2051818"/>
              <a:gd name="connsiteX1-53" fmla="*/ 9143999 w 9143999"/>
              <a:gd name="connsiteY1-54" fmla="*/ 2051818 h 2051818"/>
              <a:gd name="connsiteX2-55" fmla="*/ 0 w 9143999"/>
              <a:gd name="connsiteY2-56" fmla="*/ 2051818 h 2051818"/>
              <a:gd name="connsiteX3-57" fmla="*/ 0 w 9143999"/>
              <a:gd name="connsiteY3-58" fmla="*/ 1204077 h 2051818"/>
              <a:gd name="connsiteX4-59" fmla="*/ 6027 w 9143999"/>
              <a:gd name="connsiteY4-60" fmla="*/ 1207403 h 2051818"/>
              <a:gd name="connsiteX5-61" fmla="*/ 9143999 w 9143999"/>
              <a:gd name="connsiteY5-62" fmla="*/ 0 h 2051818"/>
              <a:gd name="connsiteX0-63" fmla="*/ 9143999 w 9143999"/>
              <a:gd name="connsiteY0-64" fmla="*/ 130228 h 2182046"/>
              <a:gd name="connsiteX1-65" fmla="*/ 9143999 w 9143999"/>
              <a:gd name="connsiteY1-66" fmla="*/ 2182046 h 2182046"/>
              <a:gd name="connsiteX2-67" fmla="*/ 0 w 9143999"/>
              <a:gd name="connsiteY2-68" fmla="*/ 2182046 h 2182046"/>
              <a:gd name="connsiteX3-69" fmla="*/ 0 w 9143999"/>
              <a:gd name="connsiteY3-70" fmla="*/ 1334305 h 2182046"/>
              <a:gd name="connsiteX4-71" fmla="*/ 6027 w 9143999"/>
              <a:gd name="connsiteY4-72" fmla="*/ 0 h 2182046"/>
              <a:gd name="connsiteX5-73" fmla="*/ 9143999 w 9143999"/>
              <a:gd name="connsiteY5-74" fmla="*/ 130228 h 2182046"/>
              <a:gd name="connsiteX0-75" fmla="*/ 9143999 w 9143999"/>
              <a:gd name="connsiteY0-76" fmla="*/ 0 h 2051818"/>
              <a:gd name="connsiteX1-77" fmla="*/ 9143999 w 9143999"/>
              <a:gd name="connsiteY1-78" fmla="*/ 2051818 h 2051818"/>
              <a:gd name="connsiteX2-79" fmla="*/ 0 w 9143999"/>
              <a:gd name="connsiteY2-80" fmla="*/ 2051818 h 2051818"/>
              <a:gd name="connsiteX3-81" fmla="*/ 0 w 9143999"/>
              <a:gd name="connsiteY3-82" fmla="*/ 1204077 h 2051818"/>
              <a:gd name="connsiteX4-83" fmla="*/ 25380 w 9143999"/>
              <a:gd name="connsiteY4-84" fmla="*/ 54648 h 2051818"/>
              <a:gd name="connsiteX5-85" fmla="*/ 9143999 w 9143999"/>
              <a:gd name="connsiteY5-86" fmla="*/ 0 h 2051818"/>
              <a:gd name="connsiteX0-87" fmla="*/ 9143999 w 9143999"/>
              <a:gd name="connsiteY0-88" fmla="*/ 0 h 2051818"/>
              <a:gd name="connsiteX1-89" fmla="*/ 9143999 w 9143999"/>
              <a:gd name="connsiteY1-90" fmla="*/ 2051818 h 2051818"/>
              <a:gd name="connsiteX2-91" fmla="*/ 0 w 9143999"/>
              <a:gd name="connsiteY2-92" fmla="*/ 2051818 h 2051818"/>
              <a:gd name="connsiteX3-93" fmla="*/ 0 w 9143999"/>
              <a:gd name="connsiteY3-94" fmla="*/ 1204077 h 2051818"/>
              <a:gd name="connsiteX4-95" fmla="*/ 25380 w 9143999"/>
              <a:gd name="connsiteY4-96" fmla="*/ 54648 h 2051818"/>
              <a:gd name="connsiteX5-97" fmla="*/ 9143999 w 9143999"/>
              <a:gd name="connsiteY5-98" fmla="*/ 0 h 2051818"/>
              <a:gd name="connsiteX0-99" fmla="*/ 9143999 w 9143999"/>
              <a:gd name="connsiteY0-100" fmla="*/ 0 h 2051818"/>
              <a:gd name="connsiteX1-101" fmla="*/ 9143999 w 9143999"/>
              <a:gd name="connsiteY1-102" fmla="*/ 2051818 h 2051818"/>
              <a:gd name="connsiteX2-103" fmla="*/ 0 w 9143999"/>
              <a:gd name="connsiteY2-104" fmla="*/ 2051818 h 2051818"/>
              <a:gd name="connsiteX3-105" fmla="*/ 0 w 9143999"/>
              <a:gd name="connsiteY3-106" fmla="*/ 1204077 h 2051818"/>
              <a:gd name="connsiteX4-107" fmla="*/ 25380 w 9143999"/>
              <a:gd name="connsiteY4-108" fmla="*/ 54648 h 2051818"/>
              <a:gd name="connsiteX5-109" fmla="*/ 9143999 w 9143999"/>
              <a:gd name="connsiteY5-110" fmla="*/ 0 h 2051818"/>
              <a:gd name="connsiteX0-111" fmla="*/ 9143999 w 9143999"/>
              <a:gd name="connsiteY0-112" fmla="*/ 0 h 2051818"/>
              <a:gd name="connsiteX1-113" fmla="*/ 9143999 w 9143999"/>
              <a:gd name="connsiteY1-114" fmla="*/ 2051818 h 2051818"/>
              <a:gd name="connsiteX2-115" fmla="*/ 0 w 9143999"/>
              <a:gd name="connsiteY2-116" fmla="*/ 2051818 h 2051818"/>
              <a:gd name="connsiteX3-117" fmla="*/ 0 w 9143999"/>
              <a:gd name="connsiteY3-118" fmla="*/ 1204077 h 2051818"/>
              <a:gd name="connsiteX4-119" fmla="*/ 25380 w 9143999"/>
              <a:gd name="connsiteY4-120" fmla="*/ 54648 h 2051818"/>
              <a:gd name="connsiteX5-121" fmla="*/ 9143999 w 9143999"/>
              <a:gd name="connsiteY5-122" fmla="*/ 0 h 2051818"/>
              <a:gd name="connsiteX0-123" fmla="*/ 9124647 w 9143999"/>
              <a:gd name="connsiteY0-124" fmla="*/ 0 h 2127943"/>
              <a:gd name="connsiteX1-125" fmla="*/ 9143999 w 9143999"/>
              <a:gd name="connsiteY1-126" fmla="*/ 2127943 h 2127943"/>
              <a:gd name="connsiteX2-127" fmla="*/ 0 w 9143999"/>
              <a:gd name="connsiteY2-128" fmla="*/ 2127943 h 2127943"/>
              <a:gd name="connsiteX3-129" fmla="*/ 0 w 9143999"/>
              <a:gd name="connsiteY3-130" fmla="*/ 1280202 h 2127943"/>
              <a:gd name="connsiteX4-131" fmla="*/ 25380 w 9143999"/>
              <a:gd name="connsiteY4-132" fmla="*/ 130773 h 2127943"/>
              <a:gd name="connsiteX5-133" fmla="*/ 9124647 w 9143999"/>
              <a:gd name="connsiteY5-134" fmla="*/ 0 h 2127943"/>
              <a:gd name="connsiteX0-135" fmla="*/ 9124647 w 9143999"/>
              <a:gd name="connsiteY0-136" fmla="*/ 0 h 2127943"/>
              <a:gd name="connsiteX1-137" fmla="*/ 9143999 w 9143999"/>
              <a:gd name="connsiteY1-138" fmla="*/ 2127943 h 2127943"/>
              <a:gd name="connsiteX2-139" fmla="*/ 0 w 9143999"/>
              <a:gd name="connsiteY2-140" fmla="*/ 2127943 h 2127943"/>
              <a:gd name="connsiteX3-141" fmla="*/ 0 w 9143999"/>
              <a:gd name="connsiteY3-142" fmla="*/ 1280202 h 2127943"/>
              <a:gd name="connsiteX4-143" fmla="*/ 25380 w 9143999"/>
              <a:gd name="connsiteY4-144" fmla="*/ 130773 h 2127943"/>
              <a:gd name="connsiteX5-145" fmla="*/ 9124647 w 9143999"/>
              <a:gd name="connsiteY5-146" fmla="*/ 0 h 2127943"/>
              <a:gd name="connsiteX0-147" fmla="*/ 9124647 w 9143999"/>
              <a:gd name="connsiteY0-148" fmla="*/ 0 h 2127943"/>
              <a:gd name="connsiteX1-149" fmla="*/ 9143999 w 9143999"/>
              <a:gd name="connsiteY1-150" fmla="*/ 2127943 h 2127943"/>
              <a:gd name="connsiteX2-151" fmla="*/ 0 w 9143999"/>
              <a:gd name="connsiteY2-152" fmla="*/ 2127943 h 2127943"/>
              <a:gd name="connsiteX3-153" fmla="*/ 0 w 9143999"/>
              <a:gd name="connsiteY3-154" fmla="*/ 1280202 h 2127943"/>
              <a:gd name="connsiteX4-155" fmla="*/ 6028 w 9143999"/>
              <a:gd name="connsiteY4-156" fmla="*/ 11147 h 2127943"/>
              <a:gd name="connsiteX5-157" fmla="*/ 9124647 w 9143999"/>
              <a:gd name="connsiteY5-158" fmla="*/ 0 h 2127943"/>
              <a:gd name="connsiteX0-159" fmla="*/ 9138134 w 9157486"/>
              <a:gd name="connsiteY0-160" fmla="*/ 0 h 2127943"/>
              <a:gd name="connsiteX1-161" fmla="*/ 9157486 w 9157486"/>
              <a:gd name="connsiteY1-162" fmla="*/ 2127943 h 2127943"/>
              <a:gd name="connsiteX2-163" fmla="*/ 13487 w 9157486"/>
              <a:gd name="connsiteY2-164" fmla="*/ 2127943 h 2127943"/>
              <a:gd name="connsiteX3-165" fmla="*/ 13487 w 9157486"/>
              <a:gd name="connsiteY3-166" fmla="*/ 1280202 h 2127943"/>
              <a:gd name="connsiteX4-167" fmla="*/ 163 w 9157486"/>
              <a:gd name="connsiteY4-168" fmla="*/ 141648 h 2127943"/>
              <a:gd name="connsiteX5-169" fmla="*/ 9138134 w 9157486"/>
              <a:gd name="connsiteY5-170" fmla="*/ 0 h 2127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4" name="任意多边形 43"/>
          <p:cNvSpPr/>
          <p:nvPr/>
        </p:nvSpPr>
        <p:spPr>
          <a:xfrm rot="16200000">
            <a:off x="2269997" y="-16039"/>
            <a:ext cx="6868891"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1" fmla="*/ 6858000 w 6941935"/>
              <a:gd name="connsiteY0-2" fmla="*/ 56823 h 6516240"/>
              <a:gd name="connsiteX1-3" fmla="*/ 6858000 w 6941935"/>
              <a:gd name="connsiteY1-4" fmla="*/ 1732102 h 6516240"/>
              <a:gd name="connsiteX2-5" fmla="*/ 6858000 w 6941935"/>
              <a:gd name="connsiteY2-6" fmla="*/ 1876524 h 6516240"/>
              <a:gd name="connsiteX3-7" fmla="*/ 6858000 w 6941935"/>
              <a:gd name="connsiteY3-8" fmla="*/ 2335590 h 6516240"/>
              <a:gd name="connsiteX4-9" fmla="*/ 6858000 w 6941935"/>
              <a:gd name="connsiteY4-10" fmla="*/ 4010869 h 6516240"/>
              <a:gd name="connsiteX5-11" fmla="*/ 6858000 w 6941935"/>
              <a:gd name="connsiteY5-12" fmla="*/ 4155291 h 6516240"/>
              <a:gd name="connsiteX6-13" fmla="*/ 6858000 w 6941935"/>
              <a:gd name="connsiteY6-14" fmla="*/ 4237473 h 6516240"/>
              <a:gd name="connsiteX7-15" fmla="*/ 6858000 w 6941935"/>
              <a:gd name="connsiteY7-16" fmla="*/ 6516240 h 6516240"/>
              <a:gd name="connsiteX8-17" fmla="*/ 0 w 6941935"/>
              <a:gd name="connsiteY8-18" fmla="*/ 6516240 h 6516240"/>
              <a:gd name="connsiteX9-19" fmla="*/ 0 w 6941935"/>
              <a:gd name="connsiteY9-20" fmla="*/ 4237473 h 6516240"/>
              <a:gd name="connsiteX10-21" fmla="*/ 0 w 6941935"/>
              <a:gd name="connsiteY10-22" fmla="*/ 4155291 h 6516240"/>
              <a:gd name="connsiteX11-23" fmla="*/ 0 w 6941935"/>
              <a:gd name="connsiteY11-24" fmla="*/ 4010869 h 6516240"/>
              <a:gd name="connsiteX12-25" fmla="*/ 0 w 6941935"/>
              <a:gd name="connsiteY12-26" fmla="*/ 3352747 h 6516240"/>
              <a:gd name="connsiteX13-27" fmla="*/ 0 w 6941935"/>
              <a:gd name="connsiteY13-28" fmla="*/ 1876524 h 6516240"/>
              <a:gd name="connsiteX14-29" fmla="*/ 0 w 6941935"/>
              <a:gd name="connsiteY14-30" fmla="*/ 1732102 h 6516240"/>
              <a:gd name="connsiteX15-31" fmla="*/ 0 w 6941935"/>
              <a:gd name="connsiteY15-32" fmla="*/ 1073980 h 6516240"/>
              <a:gd name="connsiteX16-33" fmla="*/ 227535 w 6941935"/>
              <a:gd name="connsiteY16-34" fmla="*/ 1223081 h 6516240"/>
              <a:gd name="connsiteX17-35" fmla="*/ 6270374 w 6941935"/>
              <a:gd name="connsiteY17-36" fmla="*/ 468824 h 6516240"/>
              <a:gd name="connsiteX18-37" fmla="*/ 6858000 w 6941935"/>
              <a:gd name="connsiteY18-38" fmla="*/ 56823 h 6516240"/>
              <a:gd name="connsiteX0-39" fmla="*/ 6858000 w 6858000"/>
              <a:gd name="connsiteY0-40" fmla="*/ 4734 h 6464151"/>
              <a:gd name="connsiteX1-41" fmla="*/ 6858000 w 6858000"/>
              <a:gd name="connsiteY1-42" fmla="*/ 1680013 h 6464151"/>
              <a:gd name="connsiteX2-43" fmla="*/ 6858000 w 6858000"/>
              <a:gd name="connsiteY2-44" fmla="*/ 1824435 h 6464151"/>
              <a:gd name="connsiteX3-45" fmla="*/ 6858000 w 6858000"/>
              <a:gd name="connsiteY3-46" fmla="*/ 2283501 h 6464151"/>
              <a:gd name="connsiteX4-47" fmla="*/ 6858000 w 6858000"/>
              <a:gd name="connsiteY4-48" fmla="*/ 3958780 h 6464151"/>
              <a:gd name="connsiteX5-49" fmla="*/ 6858000 w 6858000"/>
              <a:gd name="connsiteY5-50" fmla="*/ 4103202 h 6464151"/>
              <a:gd name="connsiteX6-51" fmla="*/ 6858000 w 6858000"/>
              <a:gd name="connsiteY6-52" fmla="*/ 4185384 h 6464151"/>
              <a:gd name="connsiteX7-53" fmla="*/ 6858000 w 6858000"/>
              <a:gd name="connsiteY7-54" fmla="*/ 6464151 h 6464151"/>
              <a:gd name="connsiteX8-55" fmla="*/ 0 w 6858000"/>
              <a:gd name="connsiteY8-56" fmla="*/ 6464151 h 6464151"/>
              <a:gd name="connsiteX9-57" fmla="*/ 0 w 6858000"/>
              <a:gd name="connsiteY9-58" fmla="*/ 4185384 h 6464151"/>
              <a:gd name="connsiteX10-59" fmla="*/ 0 w 6858000"/>
              <a:gd name="connsiteY10-60" fmla="*/ 4103202 h 6464151"/>
              <a:gd name="connsiteX11-61" fmla="*/ 0 w 6858000"/>
              <a:gd name="connsiteY11-62" fmla="*/ 3958780 h 6464151"/>
              <a:gd name="connsiteX12-63" fmla="*/ 0 w 6858000"/>
              <a:gd name="connsiteY12-64" fmla="*/ 3300658 h 6464151"/>
              <a:gd name="connsiteX13-65" fmla="*/ 0 w 6858000"/>
              <a:gd name="connsiteY13-66" fmla="*/ 1824435 h 6464151"/>
              <a:gd name="connsiteX14-67" fmla="*/ 0 w 6858000"/>
              <a:gd name="connsiteY14-68" fmla="*/ 1680013 h 6464151"/>
              <a:gd name="connsiteX15-69" fmla="*/ 0 w 6858000"/>
              <a:gd name="connsiteY15-70" fmla="*/ 1021891 h 6464151"/>
              <a:gd name="connsiteX16-71" fmla="*/ 227535 w 6858000"/>
              <a:gd name="connsiteY16-72" fmla="*/ 1170992 h 6464151"/>
              <a:gd name="connsiteX17-73" fmla="*/ 6858000 w 6858000"/>
              <a:gd name="connsiteY17-74" fmla="*/ 4734 h 6464151"/>
              <a:gd name="connsiteX0-75" fmla="*/ 6858000 w 6858000"/>
              <a:gd name="connsiteY0-76" fmla="*/ 0 h 6459417"/>
              <a:gd name="connsiteX1-77" fmla="*/ 6858000 w 6858000"/>
              <a:gd name="connsiteY1-78" fmla="*/ 1675279 h 6459417"/>
              <a:gd name="connsiteX2-79" fmla="*/ 6858000 w 6858000"/>
              <a:gd name="connsiteY2-80" fmla="*/ 1819701 h 6459417"/>
              <a:gd name="connsiteX3-81" fmla="*/ 6858000 w 6858000"/>
              <a:gd name="connsiteY3-82" fmla="*/ 2278767 h 6459417"/>
              <a:gd name="connsiteX4-83" fmla="*/ 6858000 w 6858000"/>
              <a:gd name="connsiteY4-84" fmla="*/ 3954046 h 6459417"/>
              <a:gd name="connsiteX5-85" fmla="*/ 6858000 w 6858000"/>
              <a:gd name="connsiteY5-86" fmla="*/ 4098468 h 6459417"/>
              <a:gd name="connsiteX6-87" fmla="*/ 6858000 w 6858000"/>
              <a:gd name="connsiteY6-88" fmla="*/ 4180650 h 6459417"/>
              <a:gd name="connsiteX7-89" fmla="*/ 6858000 w 6858000"/>
              <a:gd name="connsiteY7-90" fmla="*/ 6459417 h 6459417"/>
              <a:gd name="connsiteX8-91" fmla="*/ 0 w 6858000"/>
              <a:gd name="connsiteY8-92" fmla="*/ 6459417 h 6459417"/>
              <a:gd name="connsiteX9-93" fmla="*/ 0 w 6858000"/>
              <a:gd name="connsiteY9-94" fmla="*/ 4180650 h 6459417"/>
              <a:gd name="connsiteX10-95" fmla="*/ 0 w 6858000"/>
              <a:gd name="connsiteY10-96" fmla="*/ 4098468 h 6459417"/>
              <a:gd name="connsiteX11-97" fmla="*/ 0 w 6858000"/>
              <a:gd name="connsiteY11-98" fmla="*/ 3954046 h 6459417"/>
              <a:gd name="connsiteX12-99" fmla="*/ 0 w 6858000"/>
              <a:gd name="connsiteY12-100" fmla="*/ 3295924 h 6459417"/>
              <a:gd name="connsiteX13-101" fmla="*/ 0 w 6858000"/>
              <a:gd name="connsiteY13-102" fmla="*/ 1819701 h 6459417"/>
              <a:gd name="connsiteX14-103" fmla="*/ 0 w 6858000"/>
              <a:gd name="connsiteY14-104" fmla="*/ 1675279 h 6459417"/>
              <a:gd name="connsiteX15-105" fmla="*/ 0 w 6858000"/>
              <a:gd name="connsiteY15-106" fmla="*/ 1017157 h 6459417"/>
              <a:gd name="connsiteX16-107" fmla="*/ 227535 w 6858000"/>
              <a:gd name="connsiteY16-108" fmla="*/ 1166258 h 6459417"/>
              <a:gd name="connsiteX17-109" fmla="*/ 6858000 w 6858000"/>
              <a:gd name="connsiteY17-110" fmla="*/ 0 h 6459417"/>
              <a:gd name="connsiteX0-111" fmla="*/ 6858000 w 6858000"/>
              <a:gd name="connsiteY0-112" fmla="*/ 0 h 6459417"/>
              <a:gd name="connsiteX1-113" fmla="*/ 6858000 w 6858000"/>
              <a:gd name="connsiteY1-114" fmla="*/ 1675279 h 6459417"/>
              <a:gd name="connsiteX2-115" fmla="*/ 6858000 w 6858000"/>
              <a:gd name="connsiteY2-116" fmla="*/ 1819701 h 6459417"/>
              <a:gd name="connsiteX3-117" fmla="*/ 6858000 w 6858000"/>
              <a:gd name="connsiteY3-118" fmla="*/ 2278767 h 6459417"/>
              <a:gd name="connsiteX4-119" fmla="*/ 6858000 w 6858000"/>
              <a:gd name="connsiteY4-120" fmla="*/ 3954046 h 6459417"/>
              <a:gd name="connsiteX5-121" fmla="*/ 6858000 w 6858000"/>
              <a:gd name="connsiteY5-122" fmla="*/ 4098468 h 6459417"/>
              <a:gd name="connsiteX6-123" fmla="*/ 6858000 w 6858000"/>
              <a:gd name="connsiteY6-124" fmla="*/ 4180650 h 6459417"/>
              <a:gd name="connsiteX7-125" fmla="*/ 6858000 w 6858000"/>
              <a:gd name="connsiteY7-126" fmla="*/ 6459417 h 6459417"/>
              <a:gd name="connsiteX8-127" fmla="*/ 0 w 6858000"/>
              <a:gd name="connsiteY8-128" fmla="*/ 6459417 h 6459417"/>
              <a:gd name="connsiteX9-129" fmla="*/ 0 w 6858000"/>
              <a:gd name="connsiteY9-130" fmla="*/ 4180650 h 6459417"/>
              <a:gd name="connsiteX10-131" fmla="*/ 0 w 6858000"/>
              <a:gd name="connsiteY10-132" fmla="*/ 4098468 h 6459417"/>
              <a:gd name="connsiteX11-133" fmla="*/ 0 w 6858000"/>
              <a:gd name="connsiteY11-134" fmla="*/ 3954046 h 6459417"/>
              <a:gd name="connsiteX12-135" fmla="*/ 0 w 6858000"/>
              <a:gd name="connsiteY12-136" fmla="*/ 3295924 h 6459417"/>
              <a:gd name="connsiteX13-137" fmla="*/ 0 w 6858000"/>
              <a:gd name="connsiteY13-138" fmla="*/ 1819701 h 6459417"/>
              <a:gd name="connsiteX14-139" fmla="*/ 0 w 6858000"/>
              <a:gd name="connsiteY14-140" fmla="*/ 1675279 h 6459417"/>
              <a:gd name="connsiteX15-141" fmla="*/ 0 w 6858000"/>
              <a:gd name="connsiteY15-142" fmla="*/ 1017157 h 6459417"/>
              <a:gd name="connsiteX16-143" fmla="*/ 6858000 w 6858000"/>
              <a:gd name="connsiteY16-144" fmla="*/ 0 h 6459417"/>
              <a:gd name="connsiteX0-145" fmla="*/ 6858000 w 6858000"/>
              <a:gd name="connsiteY0-146" fmla="*/ 0 h 6459417"/>
              <a:gd name="connsiteX1-147" fmla="*/ 6858000 w 6858000"/>
              <a:gd name="connsiteY1-148" fmla="*/ 1675279 h 6459417"/>
              <a:gd name="connsiteX2-149" fmla="*/ 6858000 w 6858000"/>
              <a:gd name="connsiteY2-150" fmla="*/ 1819701 h 6459417"/>
              <a:gd name="connsiteX3-151" fmla="*/ 6858000 w 6858000"/>
              <a:gd name="connsiteY3-152" fmla="*/ 2278767 h 6459417"/>
              <a:gd name="connsiteX4-153" fmla="*/ 6858000 w 6858000"/>
              <a:gd name="connsiteY4-154" fmla="*/ 3954046 h 6459417"/>
              <a:gd name="connsiteX5-155" fmla="*/ 6858000 w 6858000"/>
              <a:gd name="connsiteY5-156" fmla="*/ 4098468 h 6459417"/>
              <a:gd name="connsiteX6-157" fmla="*/ 6858000 w 6858000"/>
              <a:gd name="connsiteY6-158" fmla="*/ 4180650 h 6459417"/>
              <a:gd name="connsiteX7-159" fmla="*/ 6858000 w 6858000"/>
              <a:gd name="connsiteY7-160" fmla="*/ 6459417 h 6459417"/>
              <a:gd name="connsiteX8-161" fmla="*/ 0 w 6858000"/>
              <a:gd name="connsiteY8-162" fmla="*/ 6459417 h 6459417"/>
              <a:gd name="connsiteX9-163" fmla="*/ 0 w 6858000"/>
              <a:gd name="connsiteY9-164" fmla="*/ 4180650 h 6459417"/>
              <a:gd name="connsiteX10-165" fmla="*/ 0 w 6858000"/>
              <a:gd name="connsiteY10-166" fmla="*/ 4098468 h 6459417"/>
              <a:gd name="connsiteX11-167" fmla="*/ 0 w 6858000"/>
              <a:gd name="connsiteY11-168" fmla="*/ 3954046 h 6459417"/>
              <a:gd name="connsiteX12-169" fmla="*/ 0 w 6858000"/>
              <a:gd name="connsiteY12-170" fmla="*/ 3295924 h 6459417"/>
              <a:gd name="connsiteX13-171" fmla="*/ 0 w 6858000"/>
              <a:gd name="connsiteY13-172" fmla="*/ 1819701 h 6459417"/>
              <a:gd name="connsiteX14-173" fmla="*/ 0 w 6858000"/>
              <a:gd name="connsiteY14-174" fmla="*/ 1675279 h 6459417"/>
              <a:gd name="connsiteX15-175" fmla="*/ 0 w 6858000"/>
              <a:gd name="connsiteY15-176" fmla="*/ 1017157 h 6459417"/>
              <a:gd name="connsiteX16-177" fmla="*/ 6858000 w 6858000"/>
              <a:gd name="connsiteY16-178" fmla="*/ 0 h 6459417"/>
              <a:gd name="connsiteX0-179" fmla="*/ 6858000 w 6858000"/>
              <a:gd name="connsiteY0-180" fmla="*/ 0 h 6459417"/>
              <a:gd name="connsiteX1-181" fmla="*/ 6858000 w 6858000"/>
              <a:gd name="connsiteY1-182" fmla="*/ 1675279 h 6459417"/>
              <a:gd name="connsiteX2-183" fmla="*/ 6858000 w 6858000"/>
              <a:gd name="connsiteY2-184" fmla="*/ 1819701 h 6459417"/>
              <a:gd name="connsiteX3-185" fmla="*/ 6858000 w 6858000"/>
              <a:gd name="connsiteY3-186" fmla="*/ 2278767 h 6459417"/>
              <a:gd name="connsiteX4-187" fmla="*/ 6858000 w 6858000"/>
              <a:gd name="connsiteY4-188" fmla="*/ 3954046 h 6459417"/>
              <a:gd name="connsiteX5-189" fmla="*/ 6858000 w 6858000"/>
              <a:gd name="connsiteY5-190" fmla="*/ 4098468 h 6459417"/>
              <a:gd name="connsiteX6-191" fmla="*/ 6858000 w 6858000"/>
              <a:gd name="connsiteY6-192" fmla="*/ 4180650 h 6459417"/>
              <a:gd name="connsiteX7-193" fmla="*/ 6858000 w 6858000"/>
              <a:gd name="connsiteY7-194" fmla="*/ 6459417 h 6459417"/>
              <a:gd name="connsiteX8-195" fmla="*/ 0 w 6858000"/>
              <a:gd name="connsiteY8-196" fmla="*/ 6459417 h 6459417"/>
              <a:gd name="connsiteX9-197" fmla="*/ 0 w 6858000"/>
              <a:gd name="connsiteY9-198" fmla="*/ 4180650 h 6459417"/>
              <a:gd name="connsiteX10-199" fmla="*/ 0 w 6858000"/>
              <a:gd name="connsiteY10-200" fmla="*/ 4098468 h 6459417"/>
              <a:gd name="connsiteX11-201" fmla="*/ 0 w 6858000"/>
              <a:gd name="connsiteY11-202" fmla="*/ 3954046 h 6459417"/>
              <a:gd name="connsiteX12-203" fmla="*/ 0 w 6858000"/>
              <a:gd name="connsiteY12-204" fmla="*/ 3295924 h 6459417"/>
              <a:gd name="connsiteX13-205" fmla="*/ 0 w 6858000"/>
              <a:gd name="connsiteY13-206" fmla="*/ 1819701 h 6459417"/>
              <a:gd name="connsiteX14-207" fmla="*/ 0 w 6858000"/>
              <a:gd name="connsiteY14-208" fmla="*/ 1675279 h 6459417"/>
              <a:gd name="connsiteX15-209" fmla="*/ 0 w 6858000"/>
              <a:gd name="connsiteY15-210" fmla="*/ 1017157 h 6459417"/>
              <a:gd name="connsiteX16-211" fmla="*/ 6858000 w 6858000"/>
              <a:gd name="connsiteY16-212" fmla="*/ 0 h 6459417"/>
              <a:gd name="connsiteX0-213" fmla="*/ 6858000 w 6858000"/>
              <a:gd name="connsiteY0-214" fmla="*/ 0 h 6459417"/>
              <a:gd name="connsiteX1-215" fmla="*/ 6858000 w 6858000"/>
              <a:gd name="connsiteY1-216" fmla="*/ 1675279 h 6459417"/>
              <a:gd name="connsiteX2-217" fmla="*/ 6858000 w 6858000"/>
              <a:gd name="connsiteY2-218" fmla="*/ 1819701 h 6459417"/>
              <a:gd name="connsiteX3-219" fmla="*/ 6858000 w 6858000"/>
              <a:gd name="connsiteY3-220" fmla="*/ 2278767 h 6459417"/>
              <a:gd name="connsiteX4-221" fmla="*/ 6858000 w 6858000"/>
              <a:gd name="connsiteY4-222" fmla="*/ 3954046 h 6459417"/>
              <a:gd name="connsiteX5-223" fmla="*/ 6858000 w 6858000"/>
              <a:gd name="connsiteY5-224" fmla="*/ 4098468 h 6459417"/>
              <a:gd name="connsiteX6-225" fmla="*/ 6858000 w 6858000"/>
              <a:gd name="connsiteY6-226" fmla="*/ 4180650 h 6459417"/>
              <a:gd name="connsiteX7-227" fmla="*/ 6858000 w 6858000"/>
              <a:gd name="connsiteY7-228" fmla="*/ 6459417 h 6459417"/>
              <a:gd name="connsiteX8-229" fmla="*/ 0 w 6858000"/>
              <a:gd name="connsiteY8-230" fmla="*/ 6459417 h 6459417"/>
              <a:gd name="connsiteX9-231" fmla="*/ 0 w 6858000"/>
              <a:gd name="connsiteY9-232" fmla="*/ 4180650 h 6459417"/>
              <a:gd name="connsiteX10-233" fmla="*/ 0 w 6858000"/>
              <a:gd name="connsiteY10-234" fmla="*/ 4098468 h 6459417"/>
              <a:gd name="connsiteX11-235" fmla="*/ 0 w 6858000"/>
              <a:gd name="connsiteY11-236" fmla="*/ 3954046 h 6459417"/>
              <a:gd name="connsiteX12-237" fmla="*/ 0 w 6858000"/>
              <a:gd name="connsiteY12-238" fmla="*/ 3295924 h 6459417"/>
              <a:gd name="connsiteX13-239" fmla="*/ 0 w 6858000"/>
              <a:gd name="connsiteY13-240" fmla="*/ 1819701 h 6459417"/>
              <a:gd name="connsiteX14-241" fmla="*/ 0 w 6858000"/>
              <a:gd name="connsiteY14-242" fmla="*/ 1675279 h 6459417"/>
              <a:gd name="connsiteX15-243" fmla="*/ 0 w 6858000"/>
              <a:gd name="connsiteY15-244" fmla="*/ 1017157 h 6459417"/>
              <a:gd name="connsiteX16-245" fmla="*/ 6858000 w 6858000"/>
              <a:gd name="connsiteY16-246" fmla="*/ 0 h 6459417"/>
              <a:gd name="connsiteX0-247" fmla="*/ 6858000 w 6858000"/>
              <a:gd name="connsiteY0-248" fmla="*/ 0 h 6459417"/>
              <a:gd name="connsiteX1-249" fmla="*/ 6858000 w 6858000"/>
              <a:gd name="connsiteY1-250" fmla="*/ 1675279 h 6459417"/>
              <a:gd name="connsiteX2-251" fmla="*/ 6858000 w 6858000"/>
              <a:gd name="connsiteY2-252" fmla="*/ 1819701 h 6459417"/>
              <a:gd name="connsiteX3-253" fmla="*/ 6858000 w 6858000"/>
              <a:gd name="connsiteY3-254" fmla="*/ 2278767 h 6459417"/>
              <a:gd name="connsiteX4-255" fmla="*/ 6858000 w 6858000"/>
              <a:gd name="connsiteY4-256" fmla="*/ 3954046 h 6459417"/>
              <a:gd name="connsiteX5-257" fmla="*/ 6858000 w 6858000"/>
              <a:gd name="connsiteY5-258" fmla="*/ 4098468 h 6459417"/>
              <a:gd name="connsiteX6-259" fmla="*/ 6858000 w 6858000"/>
              <a:gd name="connsiteY6-260" fmla="*/ 4180650 h 6459417"/>
              <a:gd name="connsiteX7-261" fmla="*/ 6858000 w 6858000"/>
              <a:gd name="connsiteY7-262" fmla="*/ 6459417 h 6459417"/>
              <a:gd name="connsiteX8-263" fmla="*/ 0 w 6858000"/>
              <a:gd name="connsiteY8-264" fmla="*/ 6459417 h 6459417"/>
              <a:gd name="connsiteX9-265" fmla="*/ 0 w 6858000"/>
              <a:gd name="connsiteY9-266" fmla="*/ 4180650 h 6459417"/>
              <a:gd name="connsiteX10-267" fmla="*/ 0 w 6858000"/>
              <a:gd name="connsiteY10-268" fmla="*/ 4098468 h 6459417"/>
              <a:gd name="connsiteX11-269" fmla="*/ 0 w 6858000"/>
              <a:gd name="connsiteY11-270" fmla="*/ 3954046 h 6459417"/>
              <a:gd name="connsiteX12-271" fmla="*/ 0 w 6858000"/>
              <a:gd name="connsiteY12-272" fmla="*/ 3295924 h 6459417"/>
              <a:gd name="connsiteX13-273" fmla="*/ 0 w 6858000"/>
              <a:gd name="connsiteY13-274" fmla="*/ 1819701 h 6459417"/>
              <a:gd name="connsiteX14-275" fmla="*/ 0 w 6858000"/>
              <a:gd name="connsiteY14-276" fmla="*/ 1675279 h 6459417"/>
              <a:gd name="connsiteX15-277" fmla="*/ 0 w 6858000"/>
              <a:gd name="connsiteY15-278" fmla="*/ 1017157 h 6459417"/>
              <a:gd name="connsiteX16-279" fmla="*/ 6858000 w 6858000"/>
              <a:gd name="connsiteY16-280" fmla="*/ 0 h 6459417"/>
              <a:gd name="connsiteX0-281" fmla="*/ 6858000 w 6858000"/>
              <a:gd name="connsiteY0-282" fmla="*/ 0 h 6459417"/>
              <a:gd name="connsiteX1-283" fmla="*/ 6858000 w 6858000"/>
              <a:gd name="connsiteY1-284" fmla="*/ 1675279 h 6459417"/>
              <a:gd name="connsiteX2-285" fmla="*/ 6858000 w 6858000"/>
              <a:gd name="connsiteY2-286" fmla="*/ 1819701 h 6459417"/>
              <a:gd name="connsiteX3-287" fmla="*/ 6858000 w 6858000"/>
              <a:gd name="connsiteY3-288" fmla="*/ 2278767 h 6459417"/>
              <a:gd name="connsiteX4-289" fmla="*/ 6858000 w 6858000"/>
              <a:gd name="connsiteY4-290" fmla="*/ 3954046 h 6459417"/>
              <a:gd name="connsiteX5-291" fmla="*/ 6858000 w 6858000"/>
              <a:gd name="connsiteY5-292" fmla="*/ 4098468 h 6459417"/>
              <a:gd name="connsiteX6-293" fmla="*/ 6858000 w 6858000"/>
              <a:gd name="connsiteY6-294" fmla="*/ 4180650 h 6459417"/>
              <a:gd name="connsiteX7-295" fmla="*/ 6858000 w 6858000"/>
              <a:gd name="connsiteY7-296" fmla="*/ 6459417 h 6459417"/>
              <a:gd name="connsiteX8-297" fmla="*/ 0 w 6858000"/>
              <a:gd name="connsiteY8-298" fmla="*/ 6459417 h 6459417"/>
              <a:gd name="connsiteX9-299" fmla="*/ 0 w 6858000"/>
              <a:gd name="connsiteY9-300" fmla="*/ 4180650 h 6459417"/>
              <a:gd name="connsiteX10-301" fmla="*/ 0 w 6858000"/>
              <a:gd name="connsiteY10-302" fmla="*/ 4098468 h 6459417"/>
              <a:gd name="connsiteX11-303" fmla="*/ 0 w 6858000"/>
              <a:gd name="connsiteY11-304" fmla="*/ 3954046 h 6459417"/>
              <a:gd name="connsiteX12-305" fmla="*/ 0 w 6858000"/>
              <a:gd name="connsiteY12-306" fmla="*/ 3295924 h 6459417"/>
              <a:gd name="connsiteX13-307" fmla="*/ 0 w 6858000"/>
              <a:gd name="connsiteY13-308" fmla="*/ 1819701 h 6459417"/>
              <a:gd name="connsiteX14-309" fmla="*/ 0 w 6858000"/>
              <a:gd name="connsiteY14-310" fmla="*/ 1675279 h 6459417"/>
              <a:gd name="connsiteX15-311" fmla="*/ 0 w 6858000"/>
              <a:gd name="connsiteY15-312" fmla="*/ 1017157 h 6459417"/>
              <a:gd name="connsiteX16-313" fmla="*/ 6858000 w 6858000"/>
              <a:gd name="connsiteY16-314" fmla="*/ 0 h 6459417"/>
              <a:gd name="connsiteX0-315" fmla="*/ 6858000 w 6858000"/>
              <a:gd name="connsiteY0-316" fmla="*/ 0 h 6459417"/>
              <a:gd name="connsiteX1-317" fmla="*/ 6858000 w 6858000"/>
              <a:gd name="connsiteY1-318" fmla="*/ 1675279 h 6459417"/>
              <a:gd name="connsiteX2-319" fmla="*/ 6858000 w 6858000"/>
              <a:gd name="connsiteY2-320" fmla="*/ 1819701 h 6459417"/>
              <a:gd name="connsiteX3-321" fmla="*/ 6858000 w 6858000"/>
              <a:gd name="connsiteY3-322" fmla="*/ 2278767 h 6459417"/>
              <a:gd name="connsiteX4-323" fmla="*/ 6858000 w 6858000"/>
              <a:gd name="connsiteY4-324" fmla="*/ 3954046 h 6459417"/>
              <a:gd name="connsiteX5-325" fmla="*/ 6858000 w 6858000"/>
              <a:gd name="connsiteY5-326" fmla="*/ 4098468 h 6459417"/>
              <a:gd name="connsiteX6-327" fmla="*/ 6858000 w 6858000"/>
              <a:gd name="connsiteY6-328" fmla="*/ 4180650 h 6459417"/>
              <a:gd name="connsiteX7-329" fmla="*/ 6858000 w 6858000"/>
              <a:gd name="connsiteY7-330" fmla="*/ 6459417 h 6459417"/>
              <a:gd name="connsiteX8-331" fmla="*/ 0 w 6858000"/>
              <a:gd name="connsiteY8-332" fmla="*/ 6459417 h 6459417"/>
              <a:gd name="connsiteX9-333" fmla="*/ 0 w 6858000"/>
              <a:gd name="connsiteY9-334" fmla="*/ 4180650 h 6459417"/>
              <a:gd name="connsiteX10-335" fmla="*/ 0 w 6858000"/>
              <a:gd name="connsiteY10-336" fmla="*/ 4098468 h 6459417"/>
              <a:gd name="connsiteX11-337" fmla="*/ 0 w 6858000"/>
              <a:gd name="connsiteY11-338" fmla="*/ 3954046 h 6459417"/>
              <a:gd name="connsiteX12-339" fmla="*/ 0 w 6858000"/>
              <a:gd name="connsiteY12-340" fmla="*/ 3295924 h 6459417"/>
              <a:gd name="connsiteX13-341" fmla="*/ 0 w 6858000"/>
              <a:gd name="connsiteY13-342" fmla="*/ 1819701 h 6459417"/>
              <a:gd name="connsiteX14-343" fmla="*/ 0 w 6858000"/>
              <a:gd name="connsiteY14-344" fmla="*/ 1675279 h 6459417"/>
              <a:gd name="connsiteX15-345" fmla="*/ 0 w 6858000"/>
              <a:gd name="connsiteY15-346" fmla="*/ 1017157 h 6459417"/>
              <a:gd name="connsiteX16-347" fmla="*/ 6858000 w 6858000"/>
              <a:gd name="connsiteY16-348" fmla="*/ 0 h 6459417"/>
              <a:gd name="connsiteX0-349" fmla="*/ 6858000 w 6858000"/>
              <a:gd name="connsiteY0-350" fmla="*/ 0 h 6459417"/>
              <a:gd name="connsiteX1-351" fmla="*/ 6858000 w 6858000"/>
              <a:gd name="connsiteY1-352" fmla="*/ 1675279 h 6459417"/>
              <a:gd name="connsiteX2-353" fmla="*/ 6858000 w 6858000"/>
              <a:gd name="connsiteY2-354" fmla="*/ 1819701 h 6459417"/>
              <a:gd name="connsiteX3-355" fmla="*/ 6858000 w 6858000"/>
              <a:gd name="connsiteY3-356" fmla="*/ 2278767 h 6459417"/>
              <a:gd name="connsiteX4-357" fmla="*/ 6858000 w 6858000"/>
              <a:gd name="connsiteY4-358" fmla="*/ 3954046 h 6459417"/>
              <a:gd name="connsiteX5-359" fmla="*/ 6858000 w 6858000"/>
              <a:gd name="connsiteY5-360" fmla="*/ 4098468 h 6459417"/>
              <a:gd name="connsiteX6-361" fmla="*/ 6858000 w 6858000"/>
              <a:gd name="connsiteY6-362" fmla="*/ 4180650 h 6459417"/>
              <a:gd name="connsiteX7-363" fmla="*/ 6858000 w 6858000"/>
              <a:gd name="connsiteY7-364" fmla="*/ 6459417 h 6459417"/>
              <a:gd name="connsiteX8-365" fmla="*/ 0 w 6858000"/>
              <a:gd name="connsiteY8-366" fmla="*/ 6459417 h 6459417"/>
              <a:gd name="connsiteX9-367" fmla="*/ 0 w 6858000"/>
              <a:gd name="connsiteY9-368" fmla="*/ 4180650 h 6459417"/>
              <a:gd name="connsiteX10-369" fmla="*/ 0 w 6858000"/>
              <a:gd name="connsiteY10-370" fmla="*/ 4098468 h 6459417"/>
              <a:gd name="connsiteX11-371" fmla="*/ 0 w 6858000"/>
              <a:gd name="connsiteY11-372" fmla="*/ 3954046 h 6459417"/>
              <a:gd name="connsiteX12-373" fmla="*/ 0 w 6858000"/>
              <a:gd name="connsiteY12-374" fmla="*/ 3295924 h 6459417"/>
              <a:gd name="connsiteX13-375" fmla="*/ 0 w 6858000"/>
              <a:gd name="connsiteY13-376" fmla="*/ 1819701 h 6459417"/>
              <a:gd name="connsiteX14-377" fmla="*/ 0 w 6858000"/>
              <a:gd name="connsiteY14-378" fmla="*/ 1675279 h 6459417"/>
              <a:gd name="connsiteX15-379" fmla="*/ 0 w 6858000"/>
              <a:gd name="connsiteY15-380" fmla="*/ 1017157 h 6459417"/>
              <a:gd name="connsiteX16-381" fmla="*/ 6858000 w 6858000"/>
              <a:gd name="connsiteY16-382" fmla="*/ 0 h 6459417"/>
              <a:gd name="connsiteX0-383" fmla="*/ 6858000 w 6858000"/>
              <a:gd name="connsiteY0-384" fmla="*/ 0 h 6459417"/>
              <a:gd name="connsiteX1-385" fmla="*/ 6858000 w 6858000"/>
              <a:gd name="connsiteY1-386" fmla="*/ 1675279 h 6459417"/>
              <a:gd name="connsiteX2-387" fmla="*/ 6858000 w 6858000"/>
              <a:gd name="connsiteY2-388" fmla="*/ 1819701 h 6459417"/>
              <a:gd name="connsiteX3-389" fmla="*/ 6858000 w 6858000"/>
              <a:gd name="connsiteY3-390" fmla="*/ 2278767 h 6459417"/>
              <a:gd name="connsiteX4-391" fmla="*/ 6858000 w 6858000"/>
              <a:gd name="connsiteY4-392" fmla="*/ 3954046 h 6459417"/>
              <a:gd name="connsiteX5-393" fmla="*/ 6858000 w 6858000"/>
              <a:gd name="connsiteY5-394" fmla="*/ 4098468 h 6459417"/>
              <a:gd name="connsiteX6-395" fmla="*/ 6858000 w 6858000"/>
              <a:gd name="connsiteY6-396" fmla="*/ 4180650 h 6459417"/>
              <a:gd name="connsiteX7-397" fmla="*/ 6858000 w 6858000"/>
              <a:gd name="connsiteY7-398" fmla="*/ 6459417 h 6459417"/>
              <a:gd name="connsiteX8-399" fmla="*/ 0 w 6858000"/>
              <a:gd name="connsiteY8-400" fmla="*/ 6459417 h 6459417"/>
              <a:gd name="connsiteX9-401" fmla="*/ 0 w 6858000"/>
              <a:gd name="connsiteY9-402" fmla="*/ 4180650 h 6459417"/>
              <a:gd name="connsiteX10-403" fmla="*/ 0 w 6858000"/>
              <a:gd name="connsiteY10-404" fmla="*/ 4098468 h 6459417"/>
              <a:gd name="connsiteX11-405" fmla="*/ 0 w 6858000"/>
              <a:gd name="connsiteY11-406" fmla="*/ 3954046 h 6459417"/>
              <a:gd name="connsiteX12-407" fmla="*/ 0 w 6858000"/>
              <a:gd name="connsiteY12-408" fmla="*/ 3295924 h 6459417"/>
              <a:gd name="connsiteX13-409" fmla="*/ 0 w 6858000"/>
              <a:gd name="connsiteY13-410" fmla="*/ 1819701 h 6459417"/>
              <a:gd name="connsiteX14-411" fmla="*/ 0 w 6858000"/>
              <a:gd name="connsiteY14-412" fmla="*/ 1675279 h 6459417"/>
              <a:gd name="connsiteX15-413" fmla="*/ 0 w 6858000"/>
              <a:gd name="connsiteY15-414" fmla="*/ 1017157 h 6459417"/>
              <a:gd name="connsiteX16-415" fmla="*/ 6858000 w 6858000"/>
              <a:gd name="connsiteY16-416" fmla="*/ 0 h 6459417"/>
              <a:gd name="connsiteX0-417" fmla="*/ 6858003 w 6858003"/>
              <a:gd name="connsiteY0-418" fmla="*/ 0 h 6735189"/>
              <a:gd name="connsiteX1-419" fmla="*/ 6858000 w 6858003"/>
              <a:gd name="connsiteY1-420" fmla="*/ 1951051 h 6735189"/>
              <a:gd name="connsiteX2-421" fmla="*/ 6858000 w 6858003"/>
              <a:gd name="connsiteY2-422" fmla="*/ 2095473 h 6735189"/>
              <a:gd name="connsiteX3-423" fmla="*/ 6858000 w 6858003"/>
              <a:gd name="connsiteY3-424" fmla="*/ 2554539 h 6735189"/>
              <a:gd name="connsiteX4-425" fmla="*/ 6858000 w 6858003"/>
              <a:gd name="connsiteY4-426" fmla="*/ 4229818 h 6735189"/>
              <a:gd name="connsiteX5-427" fmla="*/ 6858000 w 6858003"/>
              <a:gd name="connsiteY5-428" fmla="*/ 4374240 h 6735189"/>
              <a:gd name="connsiteX6-429" fmla="*/ 6858000 w 6858003"/>
              <a:gd name="connsiteY6-430" fmla="*/ 4456422 h 6735189"/>
              <a:gd name="connsiteX7-431" fmla="*/ 6858000 w 6858003"/>
              <a:gd name="connsiteY7-432" fmla="*/ 6735189 h 6735189"/>
              <a:gd name="connsiteX8-433" fmla="*/ 0 w 6858003"/>
              <a:gd name="connsiteY8-434" fmla="*/ 6735189 h 6735189"/>
              <a:gd name="connsiteX9-435" fmla="*/ 0 w 6858003"/>
              <a:gd name="connsiteY9-436" fmla="*/ 4456422 h 6735189"/>
              <a:gd name="connsiteX10-437" fmla="*/ 0 w 6858003"/>
              <a:gd name="connsiteY10-438" fmla="*/ 4374240 h 6735189"/>
              <a:gd name="connsiteX11-439" fmla="*/ 0 w 6858003"/>
              <a:gd name="connsiteY11-440" fmla="*/ 4229818 h 6735189"/>
              <a:gd name="connsiteX12-441" fmla="*/ 0 w 6858003"/>
              <a:gd name="connsiteY12-442" fmla="*/ 3571696 h 6735189"/>
              <a:gd name="connsiteX13-443" fmla="*/ 0 w 6858003"/>
              <a:gd name="connsiteY13-444" fmla="*/ 2095473 h 6735189"/>
              <a:gd name="connsiteX14-445" fmla="*/ 0 w 6858003"/>
              <a:gd name="connsiteY14-446" fmla="*/ 1951051 h 6735189"/>
              <a:gd name="connsiteX15-447" fmla="*/ 0 w 6858003"/>
              <a:gd name="connsiteY15-448" fmla="*/ 1292929 h 6735189"/>
              <a:gd name="connsiteX16-449" fmla="*/ 6858003 w 6858003"/>
              <a:gd name="connsiteY16-450" fmla="*/ 0 h 6735189"/>
              <a:gd name="connsiteX0-451" fmla="*/ 6858003 w 6858003"/>
              <a:gd name="connsiteY0-452" fmla="*/ 0 h 6735189"/>
              <a:gd name="connsiteX1-453" fmla="*/ 6858000 w 6858003"/>
              <a:gd name="connsiteY1-454" fmla="*/ 1951051 h 6735189"/>
              <a:gd name="connsiteX2-455" fmla="*/ 6858000 w 6858003"/>
              <a:gd name="connsiteY2-456" fmla="*/ 2095473 h 6735189"/>
              <a:gd name="connsiteX3-457" fmla="*/ 6858000 w 6858003"/>
              <a:gd name="connsiteY3-458" fmla="*/ 2554539 h 6735189"/>
              <a:gd name="connsiteX4-459" fmla="*/ 6858000 w 6858003"/>
              <a:gd name="connsiteY4-460" fmla="*/ 4229818 h 6735189"/>
              <a:gd name="connsiteX5-461" fmla="*/ 6858000 w 6858003"/>
              <a:gd name="connsiteY5-462" fmla="*/ 4374240 h 6735189"/>
              <a:gd name="connsiteX6-463" fmla="*/ 6858000 w 6858003"/>
              <a:gd name="connsiteY6-464" fmla="*/ 4456422 h 6735189"/>
              <a:gd name="connsiteX7-465" fmla="*/ 6858000 w 6858003"/>
              <a:gd name="connsiteY7-466" fmla="*/ 6735189 h 6735189"/>
              <a:gd name="connsiteX8-467" fmla="*/ 0 w 6858003"/>
              <a:gd name="connsiteY8-468" fmla="*/ 6735189 h 6735189"/>
              <a:gd name="connsiteX9-469" fmla="*/ 0 w 6858003"/>
              <a:gd name="connsiteY9-470" fmla="*/ 4456422 h 6735189"/>
              <a:gd name="connsiteX10-471" fmla="*/ 0 w 6858003"/>
              <a:gd name="connsiteY10-472" fmla="*/ 4374240 h 6735189"/>
              <a:gd name="connsiteX11-473" fmla="*/ 0 w 6858003"/>
              <a:gd name="connsiteY11-474" fmla="*/ 4229818 h 6735189"/>
              <a:gd name="connsiteX12-475" fmla="*/ 0 w 6858003"/>
              <a:gd name="connsiteY12-476" fmla="*/ 3571696 h 6735189"/>
              <a:gd name="connsiteX13-477" fmla="*/ 0 w 6858003"/>
              <a:gd name="connsiteY13-478" fmla="*/ 2095473 h 6735189"/>
              <a:gd name="connsiteX14-479" fmla="*/ 0 w 6858003"/>
              <a:gd name="connsiteY14-480" fmla="*/ 1951051 h 6735189"/>
              <a:gd name="connsiteX15-481" fmla="*/ 0 w 6858003"/>
              <a:gd name="connsiteY15-482" fmla="*/ 1292929 h 6735189"/>
              <a:gd name="connsiteX16-483" fmla="*/ 6858003 w 6858003"/>
              <a:gd name="connsiteY16-484" fmla="*/ 0 h 6735189"/>
              <a:gd name="connsiteX0-485" fmla="*/ 6858003 w 6858003"/>
              <a:gd name="connsiteY0-486" fmla="*/ 0 h 6735189"/>
              <a:gd name="connsiteX1-487" fmla="*/ 6858000 w 6858003"/>
              <a:gd name="connsiteY1-488" fmla="*/ 1951051 h 6735189"/>
              <a:gd name="connsiteX2-489" fmla="*/ 6858000 w 6858003"/>
              <a:gd name="connsiteY2-490" fmla="*/ 2095473 h 6735189"/>
              <a:gd name="connsiteX3-491" fmla="*/ 6858000 w 6858003"/>
              <a:gd name="connsiteY3-492" fmla="*/ 2554539 h 6735189"/>
              <a:gd name="connsiteX4-493" fmla="*/ 6858000 w 6858003"/>
              <a:gd name="connsiteY4-494" fmla="*/ 4229818 h 6735189"/>
              <a:gd name="connsiteX5-495" fmla="*/ 6858000 w 6858003"/>
              <a:gd name="connsiteY5-496" fmla="*/ 4374240 h 6735189"/>
              <a:gd name="connsiteX6-497" fmla="*/ 6858000 w 6858003"/>
              <a:gd name="connsiteY6-498" fmla="*/ 4456422 h 6735189"/>
              <a:gd name="connsiteX7-499" fmla="*/ 6858000 w 6858003"/>
              <a:gd name="connsiteY7-500" fmla="*/ 6735189 h 6735189"/>
              <a:gd name="connsiteX8-501" fmla="*/ 0 w 6858003"/>
              <a:gd name="connsiteY8-502" fmla="*/ 6735189 h 6735189"/>
              <a:gd name="connsiteX9-503" fmla="*/ 0 w 6858003"/>
              <a:gd name="connsiteY9-504" fmla="*/ 4456422 h 6735189"/>
              <a:gd name="connsiteX10-505" fmla="*/ 0 w 6858003"/>
              <a:gd name="connsiteY10-506" fmla="*/ 4374240 h 6735189"/>
              <a:gd name="connsiteX11-507" fmla="*/ 0 w 6858003"/>
              <a:gd name="connsiteY11-508" fmla="*/ 4229818 h 6735189"/>
              <a:gd name="connsiteX12-509" fmla="*/ 0 w 6858003"/>
              <a:gd name="connsiteY12-510" fmla="*/ 3571696 h 6735189"/>
              <a:gd name="connsiteX13-511" fmla="*/ 0 w 6858003"/>
              <a:gd name="connsiteY13-512" fmla="*/ 2095473 h 6735189"/>
              <a:gd name="connsiteX14-513" fmla="*/ 0 w 6858003"/>
              <a:gd name="connsiteY14-514" fmla="*/ 1951051 h 6735189"/>
              <a:gd name="connsiteX15-515" fmla="*/ 0 w 6858003"/>
              <a:gd name="connsiteY15-516" fmla="*/ 1292929 h 6735189"/>
              <a:gd name="connsiteX16-517" fmla="*/ 6858003 w 6858003"/>
              <a:gd name="connsiteY16-518" fmla="*/ 0 h 6735189"/>
              <a:gd name="connsiteX0-519" fmla="*/ 6858003 w 6858003"/>
              <a:gd name="connsiteY0-520" fmla="*/ 0 h 6735189"/>
              <a:gd name="connsiteX1-521" fmla="*/ 6858000 w 6858003"/>
              <a:gd name="connsiteY1-522" fmla="*/ 1951051 h 6735189"/>
              <a:gd name="connsiteX2-523" fmla="*/ 6858000 w 6858003"/>
              <a:gd name="connsiteY2-524" fmla="*/ 2095473 h 6735189"/>
              <a:gd name="connsiteX3-525" fmla="*/ 6858000 w 6858003"/>
              <a:gd name="connsiteY3-526" fmla="*/ 2554539 h 6735189"/>
              <a:gd name="connsiteX4-527" fmla="*/ 6858000 w 6858003"/>
              <a:gd name="connsiteY4-528" fmla="*/ 4229818 h 6735189"/>
              <a:gd name="connsiteX5-529" fmla="*/ 6858000 w 6858003"/>
              <a:gd name="connsiteY5-530" fmla="*/ 4374240 h 6735189"/>
              <a:gd name="connsiteX6-531" fmla="*/ 6858000 w 6858003"/>
              <a:gd name="connsiteY6-532" fmla="*/ 4456422 h 6735189"/>
              <a:gd name="connsiteX7-533" fmla="*/ 6858000 w 6858003"/>
              <a:gd name="connsiteY7-534" fmla="*/ 6735189 h 6735189"/>
              <a:gd name="connsiteX8-535" fmla="*/ 0 w 6858003"/>
              <a:gd name="connsiteY8-536" fmla="*/ 6735189 h 6735189"/>
              <a:gd name="connsiteX9-537" fmla="*/ 0 w 6858003"/>
              <a:gd name="connsiteY9-538" fmla="*/ 4456422 h 6735189"/>
              <a:gd name="connsiteX10-539" fmla="*/ 0 w 6858003"/>
              <a:gd name="connsiteY10-540" fmla="*/ 4374240 h 6735189"/>
              <a:gd name="connsiteX11-541" fmla="*/ 0 w 6858003"/>
              <a:gd name="connsiteY11-542" fmla="*/ 4229818 h 6735189"/>
              <a:gd name="connsiteX12-543" fmla="*/ 0 w 6858003"/>
              <a:gd name="connsiteY12-544" fmla="*/ 3571696 h 6735189"/>
              <a:gd name="connsiteX13-545" fmla="*/ 0 w 6858003"/>
              <a:gd name="connsiteY13-546" fmla="*/ 2095473 h 6735189"/>
              <a:gd name="connsiteX14-547" fmla="*/ 0 w 6858003"/>
              <a:gd name="connsiteY14-548" fmla="*/ 1951051 h 6735189"/>
              <a:gd name="connsiteX15-549" fmla="*/ 0 w 6858003"/>
              <a:gd name="connsiteY15-550" fmla="*/ 1292929 h 6735189"/>
              <a:gd name="connsiteX16-551" fmla="*/ 6858003 w 6858003"/>
              <a:gd name="connsiteY16-552" fmla="*/ 0 h 6735189"/>
              <a:gd name="connsiteX0-553" fmla="*/ 6858003 w 6858003"/>
              <a:gd name="connsiteY0-554" fmla="*/ 0 h 6735189"/>
              <a:gd name="connsiteX1-555" fmla="*/ 6858000 w 6858003"/>
              <a:gd name="connsiteY1-556" fmla="*/ 1951051 h 6735189"/>
              <a:gd name="connsiteX2-557" fmla="*/ 6858000 w 6858003"/>
              <a:gd name="connsiteY2-558" fmla="*/ 2095473 h 6735189"/>
              <a:gd name="connsiteX3-559" fmla="*/ 6858000 w 6858003"/>
              <a:gd name="connsiteY3-560" fmla="*/ 2554539 h 6735189"/>
              <a:gd name="connsiteX4-561" fmla="*/ 6858000 w 6858003"/>
              <a:gd name="connsiteY4-562" fmla="*/ 4229818 h 6735189"/>
              <a:gd name="connsiteX5-563" fmla="*/ 6858000 w 6858003"/>
              <a:gd name="connsiteY5-564" fmla="*/ 4374240 h 6735189"/>
              <a:gd name="connsiteX6-565" fmla="*/ 6858000 w 6858003"/>
              <a:gd name="connsiteY6-566" fmla="*/ 4456422 h 6735189"/>
              <a:gd name="connsiteX7-567" fmla="*/ 6858000 w 6858003"/>
              <a:gd name="connsiteY7-568" fmla="*/ 6735189 h 6735189"/>
              <a:gd name="connsiteX8-569" fmla="*/ 0 w 6858003"/>
              <a:gd name="connsiteY8-570" fmla="*/ 6735189 h 6735189"/>
              <a:gd name="connsiteX9-571" fmla="*/ 0 w 6858003"/>
              <a:gd name="connsiteY9-572" fmla="*/ 4456422 h 6735189"/>
              <a:gd name="connsiteX10-573" fmla="*/ 0 w 6858003"/>
              <a:gd name="connsiteY10-574" fmla="*/ 4374240 h 6735189"/>
              <a:gd name="connsiteX11-575" fmla="*/ 0 w 6858003"/>
              <a:gd name="connsiteY11-576" fmla="*/ 4229818 h 6735189"/>
              <a:gd name="connsiteX12-577" fmla="*/ 0 w 6858003"/>
              <a:gd name="connsiteY12-578" fmla="*/ 3571696 h 6735189"/>
              <a:gd name="connsiteX13-579" fmla="*/ 0 w 6858003"/>
              <a:gd name="connsiteY13-580" fmla="*/ 2095473 h 6735189"/>
              <a:gd name="connsiteX14-581" fmla="*/ 0 w 6858003"/>
              <a:gd name="connsiteY14-582" fmla="*/ 1951051 h 6735189"/>
              <a:gd name="connsiteX15-583" fmla="*/ 0 w 6858003"/>
              <a:gd name="connsiteY15-584" fmla="*/ 1292929 h 6735189"/>
              <a:gd name="connsiteX16-585" fmla="*/ 6858003 w 6858003"/>
              <a:gd name="connsiteY16-586" fmla="*/ 0 h 6735189"/>
              <a:gd name="connsiteX0-587" fmla="*/ 6858003 w 6858003"/>
              <a:gd name="connsiteY0-588" fmla="*/ 0 h 7431875"/>
              <a:gd name="connsiteX1-589" fmla="*/ 6858000 w 6858003"/>
              <a:gd name="connsiteY1-590" fmla="*/ 2647737 h 7431875"/>
              <a:gd name="connsiteX2-591" fmla="*/ 6858000 w 6858003"/>
              <a:gd name="connsiteY2-592" fmla="*/ 2792159 h 7431875"/>
              <a:gd name="connsiteX3-593" fmla="*/ 6858000 w 6858003"/>
              <a:gd name="connsiteY3-594" fmla="*/ 3251225 h 7431875"/>
              <a:gd name="connsiteX4-595" fmla="*/ 6858000 w 6858003"/>
              <a:gd name="connsiteY4-596" fmla="*/ 4926504 h 7431875"/>
              <a:gd name="connsiteX5-597" fmla="*/ 6858000 w 6858003"/>
              <a:gd name="connsiteY5-598" fmla="*/ 5070926 h 7431875"/>
              <a:gd name="connsiteX6-599" fmla="*/ 6858000 w 6858003"/>
              <a:gd name="connsiteY6-600" fmla="*/ 5153108 h 7431875"/>
              <a:gd name="connsiteX7-601" fmla="*/ 6858000 w 6858003"/>
              <a:gd name="connsiteY7-602" fmla="*/ 7431875 h 7431875"/>
              <a:gd name="connsiteX8-603" fmla="*/ 0 w 6858003"/>
              <a:gd name="connsiteY8-604" fmla="*/ 7431875 h 7431875"/>
              <a:gd name="connsiteX9-605" fmla="*/ 0 w 6858003"/>
              <a:gd name="connsiteY9-606" fmla="*/ 5153108 h 7431875"/>
              <a:gd name="connsiteX10-607" fmla="*/ 0 w 6858003"/>
              <a:gd name="connsiteY10-608" fmla="*/ 5070926 h 7431875"/>
              <a:gd name="connsiteX11-609" fmla="*/ 0 w 6858003"/>
              <a:gd name="connsiteY11-610" fmla="*/ 4926504 h 7431875"/>
              <a:gd name="connsiteX12-611" fmla="*/ 0 w 6858003"/>
              <a:gd name="connsiteY12-612" fmla="*/ 4268382 h 7431875"/>
              <a:gd name="connsiteX13-613" fmla="*/ 0 w 6858003"/>
              <a:gd name="connsiteY13-614" fmla="*/ 2792159 h 7431875"/>
              <a:gd name="connsiteX14-615" fmla="*/ 0 w 6858003"/>
              <a:gd name="connsiteY14-616" fmla="*/ 2647737 h 7431875"/>
              <a:gd name="connsiteX15-617" fmla="*/ 0 w 6858003"/>
              <a:gd name="connsiteY15-618" fmla="*/ 1989615 h 7431875"/>
              <a:gd name="connsiteX16-619" fmla="*/ 6858003 w 6858003"/>
              <a:gd name="connsiteY16-620" fmla="*/ 0 h 7431875"/>
              <a:gd name="connsiteX0-621" fmla="*/ 6872517 w 6872517"/>
              <a:gd name="connsiteY0-622" fmla="*/ 0 h 7431875"/>
              <a:gd name="connsiteX1-623" fmla="*/ 6872514 w 6872517"/>
              <a:gd name="connsiteY1-624" fmla="*/ 2647737 h 7431875"/>
              <a:gd name="connsiteX2-625" fmla="*/ 6872514 w 6872517"/>
              <a:gd name="connsiteY2-626" fmla="*/ 2792159 h 7431875"/>
              <a:gd name="connsiteX3-627" fmla="*/ 6872514 w 6872517"/>
              <a:gd name="connsiteY3-628" fmla="*/ 3251225 h 7431875"/>
              <a:gd name="connsiteX4-629" fmla="*/ 6872514 w 6872517"/>
              <a:gd name="connsiteY4-630" fmla="*/ 4926504 h 7431875"/>
              <a:gd name="connsiteX5-631" fmla="*/ 6872514 w 6872517"/>
              <a:gd name="connsiteY5-632" fmla="*/ 5070926 h 7431875"/>
              <a:gd name="connsiteX6-633" fmla="*/ 6872514 w 6872517"/>
              <a:gd name="connsiteY6-634" fmla="*/ 5153108 h 7431875"/>
              <a:gd name="connsiteX7-635" fmla="*/ 6872514 w 6872517"/>
              <a:gd name="connsiteY7-636" fmla="*/ 7431875 h 7431875"/>
              <a:gd name="connsiteX8-637" fmla="*/ 14514 w 6872517"/>
              <a:gd name="connsiteY8-638" fmla="*/ 7431875 h 7431875"/>
              <a:gd name="connsiteX9-639" fmla="*/ 14514 w 6872517"/>
              <a:gd name="connsiteY9-640" fmla="*/ 5153108 h 7431875"/>
              <a:gd name="connsiteX10-641" fmla="*/ 14514 w 6872517"/>
              <a:gd name="connsiteY10-642" fmla="*/ 5070926 h 7431875"/>
              <a:gd name="connsiteX11-643" fmla="*/ 14514 w 6872517"/>
              <a:gd name="connsiteY11-644" fmla="*/ 4926504 h 7431875"/>
              <a:gd name="connsiteX12-645" fmla="*/ 14514 w 6872517"/>
              <a:gd name="connsiteY12-646" fmla="*/ 4268382 h 7431875"/>
              <a:gd name="connsiteX13-647" fmla="*/ 14514 w 6872517"/>
              <a:gd name="connsiteY13-648" fmla="*/ 2792159 h 7431875"/>
              <a:gd name="connsiteX14-649" fmla="*/ 14514 w 6872517"/>
              <a:gd name="connsiteY14-650" fmla="*/ 2647737 h 7431875"/>
              <a:gd name="connsiteX15-651" fmla="*/ 0 w 6872517"/>
              <a:gd name="connsiteY15-652" fmla="*/ 480129 h 7431875"/>
              <a:gd name="connsiteX16-653" fmla="*/ 6872517 w 6872517"/>
              <a:gd name="connsiteY16-654" fmla="*/ 0 h 7431875"/>
              <a:gd name="connsiteX0-655" fmla="*/ 6858003 w 6858003"/>
              <a:gd name="connsiteY0-656" fmla="*/ 0 h 7431875"/>
              <a:gd name="connsiteX1-657" fmla="*/ 6858000 w 6858003"/>
              <a:gd name="connsiteY1-658" fmla="*/ 2647737 h 7431875"/>
              <a:gd name="connsiteX2-659" fmla="*/ 6858000 w 6858003"/>
              <a:gd name="connsiteY2-660" fmla="*/ 2792159 h 7431875"/>
              <a:gd name="connsiteX3-661" fmla="*/ 6858000 w 6858003"/>
              <a:gd name="connsiteY3-662" fmla="*/ 3251225 h 7431875"/>
              <a:gd name="connsiteX4-663" fmla="*/ 6858000 w 6858003"/>
              <a:gd name="connsiteY4-664" fmla="*/ 4926504 h 7431875"/>
              <a:gd name="connsiteX5-665" fmla="*/ 6858000 w 6858003"/>
              <a:gd name="connsiteY5-666" fmla="*/ 5070926 h 7431875"/>
              <a:gd name="connsiteX6-667" fmla="*/ 6858000 w 6858003"/>
              <a:gd name="connsiteY6-668" fmla="*/ 5153108 h 7431875"/>
              <a:gd name="connsiteX7-669" fmla="*/ 6858000 w 6858003"/>
              <a:gd name="connsiteY7-670" fmla="*/ 7431875 h 7431875"/>
              <a:gd name="connsiteX8-671" fmla="*/ 0 w 6858003"/>
              <a:gd name="connsiteY8-672" fmla="*/ 7431875 h 7431875"/>
              <a:gd name="connsiteX9-673" fmla="*/ 0 w 6858003"/>
              <a:gd name="connsiteY9-674" fmla="*/ 5153108 h 7431875"/>
              <a:gd name="connsiteX10-675" fmla="*/ 0 w 6858003"/>
              <a:gd name="connsiteY10-676" fmla="*/ 5070926 h 7431875"/>
              <a:gd name="connsiteX11-677" fmla="*/ 0 w 6858003"/>
              <a:gd name="connsiteY11-678" fmla="*/ 4926504 h 7431875"/>
              <a:gd name="connsiteX12-679" fmla="*/ 0 w 6858003"/>
              <a:gd name="connsiteY12-680" fmla="*/ 4268382 h 7431875"/>
              <a:gd name="connsiteX13-681" fmla="*/ 0 w 6858003"/>
              <a:gd name="connsiteY13-682" fmla="*/ 2792159 h 7431875"/>
              <a:gd name="connsiteX14-683" fmla="*/ 0 w 6858003"/>
              <a:gd name="connsiteY14-684" fmla="*/ 2647737 h 7431875"/>
              <a:gd name="connsiteX15-685" fmla="*/ 0 w 6858003"/>
              <a:gd name="connsiteY15-686" fmla="*/ 552701 h 7431875"/>
              <a:gd name="connsiteX16-687" fmla="*/ 6858003 w 6858003"/>
              <a:gd name="connsiteY16-688" fmla="*/ 0 h 7431875"/>
              <a:gd name="connsiteX0-689" fmla="*/ 6858003 w 6858003"/>
              <a:gd name="connsiteY0-690" fmla="*/ 0 h 7431875"/>
              <a:gd name="connsiteX1-691" fmla="*/ 6858000 w 6858003"/>
              <a:gd name="connsiteY1-692" fmla="*/ 2647737 h 7431875"/>
              <a:gd name="connsiteX2-693" fmla="*/ 6858000 w 6858003"/>
              <a:gd name="connsiteY2-694" fmla="*/ 2792159 h 7431875"/>
              <a:gd name="connsiteX3-695" fmla="*/ 6858000 w 6858003"/>
              <a:gd name="connsiteY3-696" fmla="*/ 3251225 h 7431875"/>
              <a:gd name="connsiteX4-697" fmla="*/ 6858000 w 6858003"/>
              <a:gd name="connsiteY4-698" fmla="*/ 4926504 h 7431875"/>
              <a:gd name="connsiteX5-699" fmla="*/ 6858000 w 6858003"/>
              <a:gd name="connsiteY5-700" fmla="*/ 5070926 h 7431875"/>
              <a:gd name="connsiteX6-701" fmla="*/ 6858000 w 6858003"/>
              <a:gd name="connsiteY6-702" fmla="*/ 5153108 h 7431875"/>
              <a:gd name="connsiteX7-703" fmla="*/ 6858000 w 6858003"/>
              <a:gd name="connsiteY7-704" fmla="*/ 7431875 h 7431875"/>
              <a:gd name="connsiteX8-705" fmla="*/ 0 w 6858003"/>
              <a:gd name="connsiteY8-706" fmla="*/ 7431875 h 7431875"/>
              <a:gd name="connsiteX9-707" fmla="*/ 0 w 6858003"/>
              <a:gd name="connsiteY9-708" fmla="*/ 5153108 h 7431875"/>
              <a:gd name="connsiteX10-709" fmla="*/ 0 w 6858003"/>
              <a:gd name="connsiteY10-710" fmla="*/ 5070926 h 7431875"/>
              <a:gd name="connsiteX11-711" fmla="*/ 0 w 6858003"/>
              <a:gd name="connsiteY11-712" fmla="*/ 4926504 h 7431875"/>
              <a:gd name="connsiteX12-713" fmla="*/ 0 w 6858003"/>
              <a:gd name="connsiteY12-714" fmla="*/ 4268382 h 7431875"/>
              <a:gd name="connsiteX13-715" fmla="*/ 0 w 6858003"/>
              <a:gd name="connsiteY13-716" fmla="*/ 2792159 h 7431875"/>
              <a:gd name="connsiteX14-717" fmla="*/ 0 w 6858003"/>
              <a:gd name="connsiteY14-718" fmla="*/ 552701 h 7431875"/>
              <a:gd name="connsiteX15-719" fmla="*/ 6858003 w 6858003"/>
              <a:gd name="connsiteY15-720" fmla="*/ 0 h 7431875"/>
              <a:gd name="connsiteX0-721" fmla="*/ 6858003 w 6858003"/>
              <a:gd name="connsiteY0-722" fmla="*/ 0 h 7431875"/>
              <a:gd name="connsiteX1-723" fmla="*/ 6858000 w 6858003"/>
              <a:gd name="connsiteY1-724" fmla="*/ 2647737 h 7431875"/>
              <a:gd name="connsiteX2-725" fmla="*/ 6858000 w 6858003"/>
              <a:gd name="connsiteY2-726" fmla="*/ 2792159 h 7431875"/>
              <a:gd name="connsiteX3-727" fmla="*/ 6858000 w 6858003"/>
              <a:gd name="connsiteY3-728" fmla="*/ 3251225 h 7431875"/>
              <a:gd name="connsiteX4-729" fmla="*/ 6858000 w 6858003"/>
              <a:gd name="connsiteY4-730" fmla="*/ 4926504 h 7431875"/>
              <a:gd name="connsiteX5-731" fmla="*/ 6858000 w 6858003"/>
              <a:gd name="connsiteY5-732" fmla="*/ 5070926 h 7431875"/>
              <a:gd name="connsiteX6-733" fmla="*/ 6858000 w 6858003"/>
              <a:gd name="connsiteY6-734" fmla="*/ 5153108 h 7431875"/>
              <a:gd name="connsiteX7-735" fmla="*/ 6858000 w 6858003"/>
              <a:gd name="connsiteY7-736" fmla="*/ 7431875 h 7431875"/>
              <a:gd name="connsiteX8-737" fmla="*/ 0 w 6858003"/>
              <a:gd name="connsiteY8-738" fmla="*/ 7431875 h 7431875"/>
              <a:gd name="connsiteX9-739" fmla="*/ 0 w 6858003"/>
              <a:gd name="connsiteY9-740" fmla="*/ 5153108 h 7431875"/>
              <a:gd name="connsiteX10-741" fmla="*/ 0 w 6858003"/>
              <a:gd name="connsiteY10-742" fmla="*/ 5070926 h 7431875"/>
              <a:gd name="connsiteX11-743" fmla="*/ 0 w 6858003"/>
              <a:gd name="connsiteY11-744" fmla="*/ 4926504 h 7431875"/>
              <a:gd name="connsiteX12-745" fmla="*/ 0 w 6858003"/>
              <a:gd name="connsiteY12-746" fmla="*/ 4268382 h 7431875"/>
              <a:gd name="connsiteX13-747" fmla="*/ 0 w 6858003"/>
              <a:gd name="connsiteY13-748" fmla="*/ 552701 h 7431875"/>
              <a:gd name="connsiteX14-749" fmla="*/ 6858003 w 6858003"/>
              <a:gd name="connsiteY14-750" fmla="*/ 0 h 7431875"/>
              <a:gd name="connsiteX0-751" fmla="*/ 6858003 w 6858003"/>
              <a:gd name="connsiteY0-752" fmla="*/ 0 h 7431875"/>
              <a:gd name="connsiteX1-753" fmla="*/ 6858000 w 6858003"/>
              <a:gd name="connsiteY1-754" fmla="*/ 2647737 h 7431875"/>
              <a:gd name="connsiteX2-755" fmla="*/ 6858000 w 6858003"/>
              <a:gd name="connsiteY2-756" fmla="*/ 2792159 h 7431875"/>
              <a:gd name="connsiteX3-757" fmla="*/ 6858000 w 6858003"/>
              <a:gd name="connsiteY3-758" fmla="*/ 3251225 h 7431875"/>
              <a:gd name="connsiteX4-759" fmla="*/ 6858000 w 6858003"/>
              <a:gd name="connsiteY4-760" fmla="*/ 4926504 h 7431875"/>
              <a:gd name="connsiteX5-761" fmla="*/ 6858000 w 6858003"/>
              <a:gd name="connsiteY5-762" fmla="*/ 5070926 h 7431875"/>
              <a:gd name="connsiteX6-763" fmla="*/ 6858000 w 6858003"/>
              <a:gd name="connsiteY6-764" fmla="*/ 5153108 h 7431875"/>
              <a:gd name="connsiteX7-765" fmla="*/ 6858000 w 6858003"/>
              <a:gd name="connsiteY7-766" fmla="*/ 7431875 h 7431875"/>
              <a:gd name="connsiteX8-767" fmla="*/ 0 w 6858003"/>
              <a:gd name="connsiteY8-768" fmla="*/ 7431875 h 7431875"/>
              <a:gd name="connsiteX9-769" fmla="*/ 0 w 6858003"/>
              <a:gd name="connsiteY9-770" fmla="*/ 5153108 h 7431875"/>
              <a:gd name="connsiteX10-771" fmla="*/ 0 w 6858003"/>
              <a:gd name="connsiteY10-772" fmla="*/ 5070926 h 7431875"/>
              <a:gd name="connsiteX11-773" fmla="*/ 0 w 6858003"/>
              <a:gd name="connsiteY11-774" fmla="*/ 4926504 h 7431875"/>
              <a:gd name="connsiteX12-775" fmla="*/ 0 w 6858003"/>
              <a:gd name="connsiteY12-776" fmla="*/ 552701 h 7431875"/>
              <a:gd name="connsiteX13-777" fmla="*/ 6858003 w 6858003"/>
              <a:gd name="connsiteY13-778" fmla="*/ 0 h 7431875"/>
              <a:gd name="connsiteX0-779" fmla="*/ 6858003 w 6858003"/>
              <a:gd name="connsiteY0-780" fmla="*/ 0 h 7431875"/>
              <a:gd name="connsiteX1-781" fmla="*/ 6858000 w 6858003"/>
              <a:gd name="connsiteY1-782" fmla="*/ 2647737 h 7431875"/>
              <a:gd name="connsiteX2-783" fmla="*/ 6858000 w 6858003"/>
              <a:gd name="connsiteY2-784" fmla="*/ 2792159 h 7431875"/>
              <a:gd name="connsiteX3-785" fmla="*/ 6858000 w 6858003"/>
              <a:gd name="connsiteY3-786" fmla="*/ 3251225 h 7431875"/>
              <a:gd name="connsiteX4-787" fmla="*/ 6858000 w 6858003"/>
              <a:gd name="connsiteY4-788" fmla="*/ 4926504 h 7431875"/>
              <a:gd name="connsiteX5-789" fmla="*/ 6858000 w 6858003"/>
              <a:gd name="connsiteY5-790" fmla="*/ 5070926 h 7431875"/>
              <a:gd name="connsiteX6-791" fmla="*/ 6858000 w 6858003"/>
              <a:gd name="connsiteY6-792" fmla="*/ 5153108 h 7431875"/>
              <a:gd name="connsiteX7-793" fmla="*/ 6858000 w 6858003"/>
              <a:gd name="connsiteY7-794" fmla="*/ 7431875 h 7431875"/>
              <a:gd name="connsiteX8-795" fmla="*/ 0 w 6858003"/>
              <a:gd name="connsiteY8-796" fmla="*/ 7431875 h 7431875"/>
              <a:gd name="connsiteX9-797" fmla="*/ 0 w 6858003"/>
              <a:gd name="connsiteY9-798" fmla="*/ 5153108 h 7431875"/>
              <a:gd name="connsiteX10-799" fmla="*/ 0 w 6858003"/>
              <a:gd name="connsiteY10-800" fmla="*/ 5070926 h 7431875"/>
              <a:gd name="connsiteX11-801" fmla="*/ 0 w 6858003"/>
              <a:gd name="connsiteY11-802" fmla="*/ 552701 h 7431875"/>
              <a:gd name="connsiteX12-803" fmla="*/ 6858003 w 6858003"/>
              <a:gd name="connsiteY12-804" fmla="*/ 0 h 7431875"/>
              <a:gd name="connsiteX0-805" fmla="*/ 6858003 w 6858003"/>
              <a:gd name="connsiteY0-806" fmla="*/ 0 h 7431875"/>
              <a:gd name="connsiteX1-807" fmla="*/ 6858000 w 6858003"/>
              <a:gd name="connsiteY1-808" fmla="*/ 2647737 h 7431875"/>
              <a:gd name="connsiteX2-809" fmla="*/ 6858000 w 6858003"/>
              <a:gd name="connsiteY2-810" fmla="*/ 2792159 h 7431875"/>
              <a:gd name="connsiteX3-811" fmla="*/ 6858000 w 6858003"/>
              <a:gd name="connsiteY3-812" fmla="*/ 3251225 h 7431875"/>
              <a:gd name="connsiteX4-813" fmla="*/ 6858000 w 6858003"/>
              <a:gd name="connsiteY4-814" fmla="*/ 4926504 h 7431875"/>
              <a:gd name="connsiteX5-815" fmla="*/ 6858000 w 6858003"/>
              <a:gd name="connsiteY5-816" fmla="*/ 5070926 h 7431875"/>
              <a:gd name="connsiteX6-817" fmla="*/ 6858000 w 6858003"/>
              <a:gd name="connsiteY6-818" fmla="*/ 5153108 h 7431875"/>
              <a:gd name="connsiteX7-819" fmla="*/ 6858000 w 6858003"/>
              <a:gd name="connsiteY7-820" fmla="*/ 7431875 h 7431875"/>
              <a:gd name="connsiteX8-821" fmla="*/ 0 w 6858003"/>
              <a:gd name="connsiteY8-822" fmla="*/ 7431875 h 7431875"/>
              <a:gd name="connsiteX9-823" fmla="*/ 0 w 6858003"/>
              <a:gd name="connsiteY9-824" fmla="*/ 5153108 h 7431875"/>
              <a:gd name="connsiteX10-825" fmla="*/ 0 w 6858003"/>
              <a:gd name="connsiteY10-826" fmla="*/ 552701 h 7431875"/>
              <a:gd name="connsiteX11-827" fmla="*/ 6858003 w 6858003"/>
              <a:gd name="connsiteY11-828" fmla="*/ 0 h 7431875"/>
              <a:gd name="connsiteX0-829" fmla="*/ 6858003 w 6858003"/>
              <a:gd name="connsiteY0-830" fmla="*/ 0 h 7431875"/>
              <a:gd name="connsiteX1-831" fmla="*/ 6858000 w 6858003"/>
              <a:gd name="connsiteY1-832" fmla="*/ 2647737 h 7431875"/>
              <a:gd name="connsiteX2-833" fmla="*/ 6858000 w 6858003"/>
              <a:gd name="connsiteY2-834" fmla="*/ 2792159 h 7431875"/>
              <a:gd name="connsiteX3-835" fmla="*/ 6858000 w 6858003"/>
              <a:gd name="connsiteY3-836" fmla="*/ 3251225 h 7431875"/>
              <a:gd name="connsiteX4-837" fmla="*/ 6858000 w 6858003"/>
              <a:gd name="connsiteY4-838" fmla="*/ 4926504 h 7431875"/>
              <a:gd name="connsiteX5-839" fmla="*/ 6858000 w 6858003"/>
              <a:gd name="connsiteY5-840" fmla="*/ 5070926 h 7431875"/>
              <a:gd name="connsiteX6-841" fmla="*/ 6858000 w 6858003"/>
              <a:gd name="connsiteY6-842" fmla="*/ 5153108 h 7431875"/>
              <a:gd name="connsiteX7-843" fmla="*/ 6858000 w 6858003"/>
              <a:gd name="connsiteY7-844" fmla="*/ 7431875 h 7431875"/>
              <a:gd name="connsiteX8-845" fmla="*/ 0 w 6858003"/>
              <a:gd name="connsiteY8-846" fmla="*/ 7431875 h 7431875"/>
              <a:gd name="connsiteX9-847" fmla="*/ 0 w 6858003"/>
              <a:gd name="connsiteY9-848" fmla="*/ 552701 h 7431875"/>
              <a:gd name="connsiteX10-849" fmla="*/ 6858003 w 6858003"/>
              <a:gd name="connsiteY10-850" fmla="*/ 0 h 7431875"/>
              <a:gd name="connsiteX0-851" fmla="*/ 6858003 w 6858003"/>
              <a:gd name="connsiteY0-852" fmla="*/ 0 h 7431875"/>
              <a:gd name="connsiteX1-853" fmla="*/ 6858000 w 6858003"/>
              <a:gd name="connsiteY1-854" fmla="*/ 2647737 h 7431875"/>
              <a:gd name="connsiteX2-855" fmla="*/ 6858000 w 6858003"/>
              <a:gd name="connsiteY2-856" fmla="*/ 2792159 h 7431875"/>
              <a:gd name="connsiteX3-857" fmla="*/ 6858000 w 6858003"/>
              <a:gd name="connsiteY3-858" fmla="*/ 3251225 h 7431875"/>
              <a:gd name="connsiteX4-859" fmla="*/ 6858000 w 6858003"/>
              <a:gd name="connsiteY4-860" fmla="*/ 4926504 h 7431875"/>
              <a:gd name="connsiteX5-861" fmla="*/ 6858000 w 6858003"/>
              <a:gd name="connsiteY5-862" fmla="*/ 5070926 h 7431875"/>
              <a:gd name="connsiteX6-863" fmla="*/ 6858000 w 6858003"/>
              <a:gd name="connsiteY6-864" fmla="*/ 7431875 h 7431875"/>
              <a:gd name="connsiteX7-865" fmla="*/ 0 w 6858003"/>
              <a:gd name="connsiteY7-866" fmla="*/ 7431875 h 7431875"/>
              <a:gd name="connsiteX8-867" fmla="*/ 0 w 6858003"/>
              <a:gd name="connsiteY8-868" fmla="*/ 552701 h 7431875"/>
              <a:gd name="connsiteX9-869" fmla="*/ 6858003 w 6858003"/>
              <a:gd name="connsiteY9-870" fmla="*/ 0 h 7431875"/>
              <a:gd name="connsiteX0-871" fmla="*/ 6858003 w 6858003"/>
              <a:gd name="connsiteY0-872" fmla="*/ 0 h 7431875"/>
              <a:gd name="connsiteX1-873" fmla="*/ 6858000 w 6858003"/>
              <a:gd name="connsiteY1-874" fmla="*/ 2647737 h 7431875"/>
              <a:gd name="connsiteX2-875" fmla="*/ 6858000 w 6858003"/>
              <a:gd name="connsiteY2-876" fmla="*/ 2792159 h 7431875"/>
              <a:gd name="connsiteX3-877" fmla="*/ 6858000 w 6858003"/>
              <a:gd name="connsiteY3-878" fmla="*/ 3251225 h 7431875"/>
              <a:gd name="connsiteX4-879" fmla="*/ 6858000 w 6858003"/>
              <a:gd name="connsiteY4-880" fmla="*/ 4926504 h 7431875"/>
              <a:gd name="connsiteX5-881" fmla="*/ 6858000 w 6858003"/>
              <a:gd name="connsiteY5-882" fmla="*/ 7431875 h 7431875"/>
              <a:gd name="connsiteX6-883" fmla="*/ 0 w 6858003"/>
              <a:gd name="connsiteY6-884" fmla="*/ 7431875 h 7431875"/>
              <a:gd name="connsiteX7-885" fmla="*/ 0 w 6858003"/>
              <a:gd name="connsiteY7-886" fmla="*/ 552701 h 7431875"/>
              <a:gd name="connsiteX8-887" fmla="*/ 6858003 w 6858003"/>
              <a:gd name="connsiteY8-888" fmla="*/ 0 h 7431875"/>
              <a:gd name="connsiteX0-889" fmla="*/ 6858003 w 6858003"/>
              <a:gd name="connsiteY0-890" fmla="*/ 0 h 7431875"/>
              <a:gd name="connsiteX1-891" fmla="*/ 6858000 w 6858003"/>
              <a:gd name="connsiteY1-892" fmla="*/ 2647737 h 7431875"/>
              <a:gd name="connsiteX2-893" fmla="*/ 6858000 w 6858003"/>
              <a:gd name="connsiteY2-894" fmla="*/ 2792159 h 7431875"/>
              <a:gd name="connsiteX3-895" fmla="*/ 6858000 w 6858003"/>
              <a:gd name="connsiteY3-896" fmla="*/ 3251225 h 7431875"/>
              <a:gd name="connsiteX4-897" fmla="*/ 6858000 w 6858003"/>
              <a:gd name="connsiteY4-898" fmla="*/ 7431875 h 7431875"/>
              <a:gd name="connsiteX5-899" fmla="*/ 0 w 6858003"/>
              <a:gd name="connsiteY5-900" fmla="*/ 7431875 h 7431875"/>
              <a:gd name="connsiteX6-901" fmla="*/ 0 w 6858003"/>
              <a:gd name="connsiteY6-902" fmla="*/ 552701 h 7431875"/>
              <a:gd name="connsiteX7-903" fmla="*/ 6858003 w 6858003"/>
              <a:gd name="connsiteY7-904" fmla="*/ 0 h 7431875"/>
              <a:gd name="connsiteX0-905" fmla="*/ 6858003 w 6858003"/>
              <a:gd name="connsiteY0-906" fmla="*/ 0 h 7431875"/>
              <a:gd name="connsiteX1-907" fmla="*/ 6858000 w 6858003"/>
              <a:gd name="connsiteY1-908" fmla="*/ 2647737 h 7431875"/>
              <a:gd name="connsiteX2-909" fmla="*/ 6858000 w 6858003"/>
              <a:gd name="connsiteY2-910" fmla="*/ 2792159 h 7431875"/>
              <a:gd name="connsiteX3-911" fmla="*/ 6858000 w 6858003"/>
              <a:gd name="connsiteY3-912" fmla="*/ 7431875 h 7431875"/>
              <a:gd name="connsiteX4-913" fmla="*/ 0 w 6858003"/>
              <a:gd name="connsiteY4-914" fmla="*/ 7431875 h 7431875"/>
              <a:gd name="connsiteX5-915" fmla="*/ 0 w 6858003"/>
              <a:gd name="connsiteY5-916" fmla="*/ 552701 h 7431875"/>
              <a:gd name="connsiteX6-917" fmla="*/ 6858003 w 6858003"/>
              <a:gd name="connsiteY6-918" fmla="*/ 0 h 7431875"/>
              <a:gd name="connsiteX0-919" fmla="*/ 6858003 w 6858003"/>
              <a:gd name="connsiteY0-920" fmla="*/ 0 h 7431875"/>
              <a:gd name="connsiteX1-921" fmla="*/ 6858000 w 6858003"/>
              <a:gd name="connsiteY1-922" fmla="*/ 2647737 h 7431875"/>
              <a:gd name="connsiteX2-923" fmla="*/ 6858000 w 6858003"/>
              <a:gd name="connsiteY2-924" fmla="*/ 7431875 h 7431875"/>
              <a:gd name="connsiteX3-925" fmla="*/ 0 w 6858003"/>
              <a:gd name="connsiteY3-926" fmla="*/ 7431875 h 7431875"/>
              <a:gd name="connsiteX4-927" fmla="*/ 0 w 6858003"/>
              <a:gd name="connsiteY4-928" fmla="*/ 552701 h 7431875"/>
              <a:gd name="connsiteX5-929" fmla="*/ 6858003 w 6858003"/>
              <a:gd name="connsiteY5-930" fmla="*/ 0 h 7431875"/>
              <a:gd name="connsiteX0-931" fmla="*/ 6872517 w 6872517"/>
              <a:gd name="connsiteY0-932" fmla="*/ 42385 h 6879174"/>
              <a:gd name="connsiteX1-933" fmla="*/ 6858000 w 6872517"/>
              <a:gd name="connsiteY1-934" fmla="*/ 2095036 h 6879174"/>
              <a:gd name="connsiteX2-935" fmla="*/ 6858000 w 6872517"/>
              <a:gd name="connsiteY2-936" fmla="*/ 6879174 h 6879174"/>
              <a:gd name="connsiteX3-937" fmla="*/ 0 w 6872517"/>
              <a:gd name="connsiteY3-938" fmla="*/ 6879174 h 6879174"/>
              <a:gd name="connsiteX4-939" fmla="*/ 0 w 6872517"/>
              <a:gd name="connsiteY4-940" fmla="*/ 0 h 6879174"/>
              <a:gd name="connsiteX5-941" fmla="*/ 6872517 w 6872517"/>
              <a:gd name="connsiteY5-942" fmla="*/ 42385 h 6879174"/>
              <a:gd name="connsiteX0-943" fmla="*/ 6872520 w 6872520"/>
              <a:gd name="connsiteY0-944" fmla="*/ 0 h 6880332"/>
              <a:gd name="connsiteX1-945" fmla="*/ 6858000 w 6872520"/>
              <a:gd name="connsiteY1-946" fmla="*/ 2096194 h 6880332"/>
              <a:gd name="connsiteX2-947" fmla="*/ 6858000 w 6872520"/>
              <a:gd name="connsiteY2-948" fmla="*/ 6880332 h 6880332"/>
              <a:gd name="connsiteX3-949" fmla="*/ 0 w 6872520"/>
              <a:gd name="connsiteY3-950" fmla="*/ 6880332 h 6880332"/>
              <a:gd name="connsiteX4-951" fmla="*/ 0 w 6872520"/>
              <a:gd name="connsiteY4-952" fmla="*/ 1158 h 6880332"/>
              <a:gd name="connsiteX5-953" fmla="*/ 6872520 w 6872520"/>
              <a:gd name="connsiteY5-954" fmla="*/ 0 h 6880332"/>
              <a:gd name="connsiteX0-955" fmla="*/ 6872520 w 6872520"/>
              <a:gd name="connsiteY0-956" fmla="*/ 0 h 6880332"/>
              <a:gd name="connsiteX1-957" fmla="*/ 6858000 w 6872520"/>
              <a:gd name="connsiteY1-958" fmla="*/ 2096194 h 6880332"/>
              <a:gd name="connsiteX2-959" fmla="*/ 6858000 w 6872520"/>
              <a:gd name="connsiteY2-960" fmla="*/ 6880332 h 6880332"/>
              <a:gd name="connsiteX3-961" fmla="*/ 0 w 6872520"/>
              <a:gd name="connsiteY3-962" fmla="*/ 6880332 h 6880332"/>
              <a:gd name="connsiteX4-963" fmla="*/ 0 w 6872520"/>
              <a:gd name="connsiteY4-964" fmla="*/ 1158 h 6880332"/>
              <a:gd name="connsiteX5-965" fmla="*/ 6872520 w 6872520"/>
              <a:gd name="connsiteY5-966" fmla="*/ 0 h 6880332"/>
              <a:gd name="connsiteX0-967" fmla="*/ 6843491 w 6858000"/>
              <a:gd name="connsiteY0-968" fmla="*/ 202042 h 6879174"/>
              <a:gd name="connsiteX1-969" fmla="*/ 6858000 w 6858000"/>
              <a:gd name="connsiteY1-970" fmla="*/ 2095036 h 6879174"/>
              <a:gd name="connsiteX2-971" fmla="*/ 6858000 w 6858000"/>
              <a:gd name="connsiteY2-972" fmla="*/ 6879174 h 6879174"/>
              <a:gd name="connsiteX3-973" fmla="*/ 0 w 6858000"/>
              <a:gd name="connsiteY3-974" fmla="*/ 6879174 h 6879174"/>
              <a:gd name="connsiteX4-975" fmla="*/ 0 w 6858000"/>
              <a:gd name="connsiteY4-976" fmla="*/ 0 h 6879174"/>
              <a:gd name="connsiteX5-977" fmla="*/ 6843491 w 6858000"/>
              <a:gd name="connsiteY5-978" fmla="*/ 202042 h 6879174"/>
              <a:gd name="connsiteX0-979" fmla="*/ 6843491 w 6858000"/>
              <a:gd name="connsiteY0-980" fmla="*/ 202042 h 6879174"/>
              <a:gd name="connsiteX1-981" fmla="*/ 6858000 w 6858000"/>
              <a:gd name="connsiteY1-982" fmla="*/ 2095036 h 6879174"/>
              <a:gd name="connsiteX2-983" fmla="*/ 6858000 w 6858000"/>
              <a:gd name="connsiteY2-984" fmla="*/ 6879174 h 6879174"/>
              <a:gd name="connsiteX3-985" fmla="*/ 0 w 6858000"/>
              <a:gd name="connsiteY3-986" fmla="*/ 6879174 h 6879174"/>
              <a:gd name="connsiteX4-987" fmla="*/ 0 w 6858000"/>
              <a:gd name="connsiteY4-988" fmla="*/ 0 h 6879174"/>
              <a:gd name="connsiteX5-989" fmla="*/ 6843491 w 6858000"/>
              <a:gd name="connsiteY5-990" fmla="*/ 202042 h 6879174"/>
              <a:gd name="connsiteX0-991" fmla="*/ 6843491 w 6858000"/>
              <a:gd name="connsiteY0-992" fmla="*/ 202042 h 6879174"/>
              <a:gd name="connsiteX1-993" fmla="*/ 6858000 w 6858000"/>
              <a:gd name="connsiteY1-994" fmla="*/ 2095036 h 6879174"/>
              <a:gd name="connsiteX2-995" fmla="*/ 6858000 w 6858000"/>
              <a:gd name="connsiteY2-996" fmla="*/ 6879174 h 6879174"/>
              <a:gd name="connsiteX3-997" fmla="*/ 0 w 6858000"/>
              <a:gd name="connsiteY3-998" fmla="*/ 6879174 h 6879174"/>
              <a:gd name="connsiteX4-999" fmla="*/ 0 w 6858000"/>
              <a:gd name="connsiteY4-1000" fmla="*/ 0 h 6879174"/>
              <a:gd name="connsiteX5-1001" fmla="*/ 6843491 w 6858000"/>
              <a:gd name="connsiteY5-1002" fmla="*/ 202042 h 6879174"/>
              <a:gd name="connsiteX0-1003" fmla="*/ 6856191 w 6858000"/>
              <a:gd name="connsiteY0-1004" fmla="*/ 214742 h 6879174"/>
              <a:gd name="connsiteX1-1005" fmla="*/ 6858000 w 6858000"/>
              <a:gd name="connsiteY1-1006" fmla="*/ 2095036 h 6879174"/>
              <a:gd name="connsiteX2-1007" fmla="*/ 6858000 w 6858000"/>
              <a:gd name="connsiteY2-1008" fmla="*/ 6879174 h 6879174"/>
              <a:gd name="connsiteX3-1009" fmla="*/ 0 w 6858000"/>
              <a:gd name="connsiteY3-1010" fmla="*/ 6879174 h 6879174"/>
              <a:gd name="connsiteX4-1011" fmla="*/ 0 w 6858000"/>
              <a:gd name="connsiteY4-1012" fmla="*/ 0 h 6879174"/>
              <a:gd name="connsiteX5-1013" fmla="*/ 6856191 w 6858000"/>
              <a:gd name="connsiteY5-1014" fmla="*/ 214742 h 6879174"/>
              <a:gd name="connsiteX0-1015" fmla="*/ 6856191 w 6858000"/>
              <a:gd name="connsiteY0-1016" fmla="*/ 209979 h 6879174"/>
              <a:gd name="connsiteX1-1017" fmla="*/ 6858000 w 6858000"/>
              <a:gd name="connsiteY1-1018" fmla="*/ 2095036 h 6879174"/>
              <a:gd name="connsiteX2-1019" fmla="*/ 6858000 w 6858000"/>
              <a:gd name="connsiteY2-1020" fmla="*/ 6879174 h 6879174"/>
              <a:gd name="connsiteX3-1021" fmla="*/ 0 w 6858000"/>
              <a:gd name="connsiteY3-1022" fmla="*/ 6879174 h 6879174"/>
              <a:gd name="connsiteX4-1023" fmla="*/ 0 w 6858000"/>
              <a:gd name="connsiteY4-1024" fmla="*/ 0 h 6879174"/>
              <a:gd name="connsiteX5-1025" fmla="*/ 6856191 w 6858000"/>
              <a:gd name="connsiteY5-1026" fmla="*/ 209979 h 6879174"/>
              <a:gd name="connsiteX0-1027" fmla="*/ 6868891 w 6868891"/>
              <a:gd name="connsiteY0-1028" fmla="*/ 197279 h 6879174"/>
              <a:gd name="connsiteX1-1029" fmla="*/ 6858000 w 6868891"/>
              <a:gd name="connsiteY1-1030" fmla="*/ 2095036 h 6879174"/>
              <a:gd name="connsiteX2-1031" fmla="*/ 6858000 w 6868891"/>
              <a:gd name="connsiteY2-1032" fmla="*/ 6879174 h 6879174"/>
              <a:gd name="connsiteX3-1033" fmla="*/ 0 w 6868891"/>
              <a:gd name="connsiteY3-1034" fmla="*/ 6879174 h 6879174"/>
              <a:gd name="connsiteX4-1035" fmla="*/ 0 w 6868891"/>
              <a:gd name="connsiteY4-1036" fmla="*/ 0 h 6879174"/>
              <a:gd name="connsiteX5-1037" fmla="*/ 6868891 w 6868891"/>
              <a:gd name="connsiteY5-1038" fmla="*/ 197279 h 6879174"/>
              <a:gd name="connsiteX0-1039" fmla="*/ 6868891 w 7721392"/>
              <a:gd name="connsiteY0-1040" fmla="*/ 197279 h 6879174"/>
              <a:gd name="connsiteX1-1041" fmla="*/ 6858000 w 7721392"/>
              <a:gd name="connsiteY1-1042" fmla="*/ 6879174 h 6879174"/>
              <a:gd name="connsiteX2-1043" fmla="*/ 0 w 7721392"/>
              <a:gd name="connsiteY2-1044" fmla="*/ 6879174 h 6879174"/>
              <a:gd name="connsiteX3-1045" fmla="*/ 0 w 7721392"/>
              <a:gd name="connsiteY3-1046" fmla="*/ 0 h 6879174"/>
              <a:gd name="connsiteX4-1047" fmla="*/ 6868891 w 7721392"/>
              <a:gd name="connsiteY4-1048" fmla="*/ 197279 h 6879174"/>
              <a:gd name="connsiteX0-1049" fmla="*/ 6868891 w 7373946"/>
              <a:gd name="connsiteY0-1050" fmla="*/ 197279 h 6879174"/>
              <a:gd name="connsiteX1-1051" fmla="*/ 6858000 w 7373946"/>
              <a:gd name="connsiteY1-1052" fmla="*/ 6879174 h 6879174"/>
              <a:gd name="connsiteX2-1053" fmla="*/ 0 w 7373946"/>
              <a:gd name="connsiteY2-1054" fmla="*/ 6879174 h 6879174"/>
              <a:gd name="connsiteX3-1055" fmla="*/ 0 w 7373946"/>
              <a:gd name="connsiteY3-1056" fmla="*/ 0 h 6879174"/>
              <a:gd name="connsiteX4-1057" fmla="*/ 6868891 w 7373946"/>
              <a:gd name="connsiteY4-1058" fmla="*/ 197279 h 6879174"/>
              <a:gd name="connsiteX0-1059" fmla="*/ 6868891 w 8182025"/>
              <a:gd name="connsiteY0-1060" fmla="*/ 197279 h 6879174"/>
              <a:gd name="connsiteX1-1061" fmla="*/ 6858000 w 8182025"/>
              <a:gd name="connsiteY1-1062" fmla="*/ 6879174 h 6879174"/>
              <a:gd name="connsiteX2-1063" fmla="*/ 0 w 8182025"/>
              <a:gd name="connsiteY2-1064" fmla="*/ 6879174 h 6879174"/>
              <a:gd name="connsiteX3-1065" fmla="*/ 0 w 8182025"/>
              <a:gd name="connsiteY3-1066" fmla="*/ 0 h 6879174"/>
              <a:gd name="connsiteX4-1067" fmla="*/ 6868891 w 8182025"/>
              <a:gd name="connsiteY4-1068" fmla="*/ 197279 h 6879174"/>
              <a:gd name="connsiteX0-1069" fmla="*/ 6868891 w 8182025"/>
              <a:gd name="connsiteY0-1070" fmla="*/ 197279 h 6879174"/>
              <a:gd name="connsiteX1-1071" fmla="*/ 6858000 w 8182025"/>
              <a:gd name="connsiteY1-1072" fmla="*/ 6879174 h 6879174"/>
              <a:gd name="connsiteX2-1073" fmla="*/ 0 w 8182025"/>
              <a:gd name="connsiteY2-1074" fmla="*/ 6879174 h 6879174"/>
              <a:gd name="connsiteX3-1075" fmla="*/ 0 w 8182025"/>
              <a:gd name="connsiteY3-1076" fmla="*/ 0 h 6879174"/>
              <a:gd name="connsiteX4-1077" fmla="*/ 6868891 w 8182025"/>
              <a:gd name="connsiteY4-1078" fmla="*/ 197279 h 6879174"/>
              <a:gd name="connsiteX0-1079" fmla="*/ 6868891 w 8182025"/>
              <a:gd name="connsiteY0-1080" fmla="*/ 197279 h 6879174"/>
              <a:gd name="connsiteX1-1081" fmla="*/ 6858000 w 8182025"/>
              <a:gd name="connsiteY1-1082" fmla="*/ 6879174 h 6879174"/>
              <a:gd name="connsiteX2-1083" fmla="*/ 0 w 8182025"/>
              <a:gd name="connsiteY2-1084" fmla="*/ 6879174 h 6879174"/>
              <a:gd name="connsiteX3-1085" fmla="*/ 0 w 8182025"/>
              <a:gd name="connsiteY3-1086" fmla="*/ 0 h 6879174"/>
              <a:gd name="connsiteX4-1087" fmla="*/ 6868891 w 8182025"/>
              <a:gd name="connsiteY4-1088" fmla="*/ 197279 h 6879174"/>
              <a:gd name="connsiteX0-1089" fmla="*/ 6868891 w 8182025"/>
              <a:gd name="connsiteY0-1090" fmla="*/ 197279 h 6879174"/>
              <a:gd name="connsiteX1-1091" fmla="*/ 6858000 w 8182025"/>
              <a:gd name="connsiteY1-1092" fmla="*/ 6879174 h 6879174"/>
              <a:gd name="connsiteX2-1093" fmla="*/ 0 w 8182025"/>
              <a:gd name="connsiteY2-1094" fmla="*/ 6879174 h 6879174"/>
              <a:gd name="connsiteX3-1095" fmla="*/ 0 w 8182025"/>
              <a:gd name="connsiteY3-1096" fmla="*/ 0 h 6879174"/>
              <a:gd name="connsiteX4-1097" fmla="*/ 6868891 w 8182025"/>
              <a:gd name="connsiteY4-1098" fmla="*/ 197279 h 6879174"/>
              <a:gd name="connsiteX0-1099" fmla="*/ 6868891 w 7374082"/>
              <a:gd name="connsiteY0-1100" fmla="*/ 197279 h 7217839"/>
              <a:gd name="connsiteX1-1101" fmla="*/ 6858000 w 7374082"/>
              <a:gd name="connsiteY1-1102" fmla="*/ 6879174 h 7217839"/>
              <a:gd name="connsiteX2-1103" fmla="*/ 0 w 7374082"/>
              <a:gd name="connsiteY2-1104" fmla="*/ 6879174 h 7217839"/>
              <a:gd name="connsiteX3-1105" fmla="*/ 0 w 7374082"/>
              <a:gd name="connsiteY3-1106" fmla="*/ 0 h 7217839"/>
              <a:gd name="connsiteX4-1107" fmla="*/ 6868891 w 7374082"/>
              <a:gd name="connsiteY4-1108" fmla="*/ 197279 h 7217839"/>
              <a:gd name="connsiteX0-1109" fmla="*/ 6868891 w 7513044"/>
              <a:gd name="connsiteY0-1110" fmla="*/ 197279 h 6879174"/>
              <a:gd name="connsiteX1-1111" fmla="*/ 6858000 w 7513044"/>
              <a:gd name="connsiteY1-1112" fmla="*/ 6879174 h 6879174"/>
              <a:gd name="connsiteX2-1113" fmla="*/ 0 w 7513044"/>
              <a:gd name="connsiteY2-1114" fmla="*/ 6879174 h 6879174"/>
              <a:gd name="connsiteX3-1115" fmla="*/ 0 w 7513044"/>
              <a:gd name="connsiteY3-1116" fmla="*/ 0 h 6879174"/>
              <a:gd name="connsiteX4-1117" fmla="*/ 6868891 w 7513044"/>
              <a:gd name="connsiteY4-1118" fmla="*/ 197279 h 6879174"/>
              <a:gd name="connsiteX0-1119" fmla="*/ 6868891 w 7374082"/>
              <a:gd name="connsiteY0-1120" fmla="*/ 197279 h 6879174"/>
              <a:gd name="connsiteX1-1121" fmla="*/ 6858000 w 7374082"/>
              <a:gd name="connsiteY1-1122" fmla="*/ 6879174 h 6879174"/>
              <a:gd name="connsiteX2-1123" fmla="*/ 0 w 7374082"/>
              <a:gd name="connsiteY2-1124" fmla="*/ 6879174 h 6879174"/>
              <a:gd name="connsiteX3-1125" fmla="*/ 0 w 7374082"/>
              <a:gd name="connsiteY3-1126" fmla="*/ 0 h 6879174"/>
              <a:gd name="connsiteX4-1127" fmla="*/ 6868891 w 7374082"/>
              <a:gd name="connsiteY4-1128" fmla="*/ 197279 h 6879174"/>
              <a:gd name="connsiteX0-1129" fmla="*/ 6868891 w 6868891"/>
              <a:gd name="connsiteY0-1130" fmla="*/ 197279 h 6879174"/>
              <a:gd name="connsiteX1-1131" fmla="*/ 6858000 w 6868891"/>
              <a:gd name="connsiteY1-1132" fmla="*/ 6879174 h 6879174"/>
              <a:gd name="connsiteX2-1133" fmla="*/ 0 w 6868891"/>
              <a:gd name="connsiteY2-1134" fmla="*/ 6879174 h 6879174"/>
              <a:gd name="connsiteX3-1135" fmla="*/ 0 w 6868891"/>
              <a:gd name="connsiteY3-1136" fmla="*/ 0 h 6879174"/>
              <a:gd name="connsiteX4-1137" fmla="*/ 6868891 w 6868891"/>
              <a:gd name="connsiteY4-1138" fmla="*/ 197279 h 6879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gradFill flip="none" rotWithShape="1">
            <a:gsLst>
              <a:gs pos="25000">
                <a:schemeClr val="bg1"/>
              </a:gs>
              <a:gs pos="100000">
                <a:srgbClr val="DFDFDF">
                  <a:lumMod val="52000"/>
                  <a:lumOff val="48000"/>
                </a:srgbClr>
              </a:gs>
            </a:gsLst>
            <a:lin ang="2700000" scaled="1"/>
            <a:tileRect/>
          </a:gradFill>
          <a:ln>
            <a:noFill/>
          </a:ln>
          <a:effectLst>
            <a:outerShdw blurRad="25400" dist="25400" dir="10800000" algn="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ea typeface="微软雅黑" panose="020B0503020204020204" pitchFamily="34" charset="-122"/>
            </a:endParaRPr>
          </a:p>
        </p:txBody>
      </p:sp>
      <p:sp>
        <p:nvSpPr>
          <p:cNvPr id="5" name="矩形 4"/>
          <p:cNvSpPr/>
          <p:nvPr/>
        </p:nvSpPr>
        <p:spPr>
          <a:xfrm>
            <a:off x="5629404" y="3390405"/>
            <a:ext cx="316801" cy="316801"/>
          </a:xfrm>
          <a:prstGeom prst="rect">
            <a:avLst/>
          </a:prstGeom>
          <a:solidFill>
            <a:srgbClr val="046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1</a:t>
            </a:r>
            <a:endParaRPr lang="zh-CN" altLang="en-US" sz="1400" b="1" dirty="0">
              <a:latin typeface="微软雅黑" panose="020B0503020204020204" pitchFamily="34" charset="-122"/>
              <a:ea typeface="微软雅黑" panose="020B0503020204020204" pitchFamily="34" charset="-122"/>
            </a:endParaRPr>
          </a:p>
        </p:txBody>
      </p:sp>
      <p:sp>
        <p:nvSpPr>
          <p:cNvPr id="6" name="矩形 5"/>
          <p:cNvSpPr/>
          <p:nvPr/>
        </p:nvSpPr>
        <p:spPr>
          <a:xfrm>
            <a:off x="6092209" y="3394917"/>
            <a:ext cx="1948867"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en-US" altLang="zh-CN" sz="1400" b="1" dirty="0">
                <a:solidFill>
                  <a:srgbClr val="04619D"/>
                </a:solidFill>
                <a:latin typeface="微软雅黑" panose="020B0503020204020204" pitchFamily="34" charset="-122"/>
                <a:ea typeface="微软雅黑" panose="020B0503020204020204" pitchFamily="34" charset="-122"/>
              </a:rPr>
              <a:t>2.1 Verilog HDL</a:t>
            </a:r>
            <a:r>
              <a:rPr lang="zh-CN" altLang="en-US" sz="1400" b="1" dirty="0">
                <a:solidFill>
                  <a:srgbClr val="04619D"/>
                </a:solidFill>
                <a:latin typeface="微软雅黑" panose="020B0503020204020204" pitchFamily="34" charset="-122"/>
                <a:ea typeface="微软雅黑" panose="020B0503020204020204" pitchFamily="34" charset="-122"/>
              </a:rPr>
              <a:t>入门</a:t>
            </a:r>
          </a:p>
        </p:txBody>
      </p:sp>
      <p:sp>
        <p:nvSpPr>
          <p:cNvPr id="9" name="矩形 8"/>
          <p:cNvSpPr/>
          <p:nvPr/>
        </p:nvSpPr>
        <p:spPr>
          <a:xfrm>
            <a:off x="5629404" y="3823958"/>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2</a:t>
            </a:r>
            <a:endParaRPr lang="zh-CN" altLang="en-US" sz="1400" b="1" dirty="0">
              <a:latin typeface="微软雅黑" panose="020B0503020204020204" pitchFamily="34" charset="-122"/>
              <a:ea typeface="微软雅黑" panose="020B0503020204020204" pitchFamily="34" charset="-122"/>
            </a:endParaRPr>
          </a:p>
        </p:txBody>
      </p:sp>
      <p:sp>
        <p:nvSpPr>
          <p:cNvPr id="10" name="矩形 9"/>
          <p:cNvSpPr/>
          <p:nvPr/>
        </p:nvSpPr>
        <p:spPr>
          <a:xfrm>
            <a:off x="6092209" y="3828470"/>
            <a:ext cx="2046651"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en-US" altLang="zh-CN" sz="1400" b="1" dirty="0">
                <a:solidFill>
                  <a:schemeClr val="tx1">
                    <a:lumMod val="50000"/>
                    <a:lumOff val="50000"/>
                  </a:schemeClr>
                </a:solidFill>
                <a:latin typeface="微软雅黑" panose="020B0503020204020204" pitchFamily="34" charset="-122"/>
                <a:ea typeface="微软雅黑" panose="020B0503020204020204" pitchFamily="34" charset="-122"/>
              </a:rPr>
              <a:t>2.2 Verilog</a:t>
            </a: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的语言规则</a:t>
            </a:r>
          </a:p>
        </p:txBody>
      </p:sp>
      <p:sp>
        <p:nvSpPr>
          <p:cNvPr id="18" name="Text Box 6"/>
          <p:cNvSpPr txBox="1">
            <a:spLocks noChangeArrowheads="1"/>
          </p:cNvSpPr>
          <p:nvPr/>
        </p:nvSpPr>
        <p:spPr bwMode="auto">
          <a:xfrm>
            <a:off x="5503813" y="2705177"/>
            <a:ext cx="2550698" cy="461665"/>
          </a:xfrm>
          <a:prstGeom prst="rect">
            <a:avLst/>
          </a:prstGeom>
          <a:noFill/>
          <a:ln w="9525">
            <a:noFill/>
            <a:miter lim="800000"/>
          </a:ln>
          <a:effectLst/>
        </p:spPr>
        <p:txBody>
          <a:bodyPr wrap="none" lIns="0">
            <a:spAutoFit/>
            <a:scene3d>
              <a:camera prst="orthographicFront"/>
              <a:lightRig rig="soft" dir="tl">
                <a:rot lat="0" lon="0" rev="0"/>
              </a:lightRig>
            </a:scene3d>
            <a:sp3d contourW="25400" prstMaterial="matte">
              <a:contourClr>
                <a:schemeClr val="accent2">
                  <a:tint val="20000"/>
                </a:schemeClr>
              </a:contourClr>
            </a:sp3d>
          </a:bodyPr>
          <a:lstStyle/>
          <a:p>
            <a:r>
              <a:rPr lang="zh-CN" altLang="en-US" spc="67" dirty="0">
                <a:ln w="11430">
                  <a:noFill/>
                </a:ln>
                <a:solidFill>
                  <a:sysClr val="windowText" lastClr="000000"/>
                </a:solidFill>
                <a:latin typeface="微软雅黑" panose="020B0503020204020204" pitchFamily="34" charset="-122"/>
                <a:ea typeface="微软雅黑" panose="020B0503020204020204" pitchFamily="34" charset="-122"/>
              </a:rPr>
              <a:t>目录 </a:t>
            </a:r>
            <a:r>
              <a:rPr lang="en-US" altLang="zh-CN" spc="67" dirty="0">
                <a:ln w="11430">
                  <a:noFill/>
                </a:ln>
                <a:solidFill>
                  <a:schemeClr val="bg1">
                    <a:lumMod val="75000"/>
                  </a:schemeClr>
                </a:solidFill>
                <a:latin typeface="微软雅黑" panose="020B0503020204020204" pitchFamily="34" charset="-122"/>
                <a:ea typeface="微软雅黑" panose="020B0503020204020204" pitchFamily="34" charset="-122"/>
              </a:rPr>
              <a:t>| CONTENT</a:t>
            </a: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3813" y="679899"/>
            <a:ext cx="2833688" cy="854418"/>
          </a:xfrm>
          <a:prstGeom prst="rect">
            <a:avLst/>
          </a:prstGeom>
        </p:spPr>
      </p:pic>
      <p:sp>
        <p:nvSpPr>
          <p:cNvPr id="3" name="标题 2">
            <a:extLst>
              <a:ext uri="{FF2B5EF4-FFF2-40B4-BE49-F238E27FC236}">
                <a16:creationId xmlns:a16="http://schemas.microsoft.com/office/drawing/2014/main" id="{EB78E236-DC49-4A4C-AA70-9FB73AF0A53C}"/>
              </a:ext>
            </a:extLst>
          </p:cNvPr>
          <p:cNvSpPr>
            <a:spLocks noGrp="1"/>
          </p:cNvSpPr>
          <p:nvPr>
            <p:ph type="title"/>
          </p:nvPr>
        </p:nvSpPr>
        <p:spPr/>
        <p:txBody>
          <a:bodyPr/>
          <a:lstStyle/>
          <a:p>
            <a:endParaRPr lang="zh-CN" altLang="en-US"/>
          </a:p>
        </p:txBody>
      </p:sp>
      <p:sp>
        <p:nvSpPr>
          <p:cNvPr id="21" name="矩形 20">
            <a:extLst>
              <a:ext uri="{FF2B5EF4-FFF2-40B4-BE49-F238E27FC236}">
                <a16:creationId xmlns:a16="http://schemas.microsoft.com/office/drawing/2014/main" id="{9AD207C7-B7C9-4F05-814B-8EB406DE1B53}"/>
              </a:ext>
            </a:extLst>
          </p:cNvPr>
          <p:cNvSpPr/>
          <p:nvPr/>
        </p:nvSpPr>
        <p:spPr>
          <a:xfrm>
            <a:off x="5629404" y="4244545"/>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3</a:t>
            </a:r>
            <a:endParaRPr lang="zh-CN" altLang="en-US" sz="1400" b="1"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06B1AEAD-B342-4D1D-B630-778C71823884}"/>
              </a:ext>
            </a:extLst>
          </p:cNvPr>
          <p:cNvSpPr/>
          <p:nvPr/>
        </p:nvSpPr>
        <p:spPr>
          <a:xfrm>
            <a:off x="6092209" y="4249057"/>
            <a:ext cx="2944332"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en-US" altLang="zh-CN" sz="1400" b="1" dirty="0">
                <a:solidFill>
                  <a:schemeClr val="tx1">
                    <a:lumMod val="50000"/>
                    <a:lumOff val="50000"/>
                  </a:schemeClr>
                </a:solidFill>
                <a:latin typeface="微软雅黑" panose="020B0503020204020204" pitchFamily="34" charset="-122"/>
                <a:ea typeface="微软雅黑" panose="020B0503020204020204" pitchFamily="34" charset="-122"/>
              </a:rPr>
              <a:t>2.3 Verilog</a:t>
            </a: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的逻辑系统及数据类型</a:t>
            </a:r>
          </a:p>
        </p:txBody>
      </p:sp>
      <p:sp>
        <p:nvSpPr>
          <p:cNvPr id="23" name="矩形 22">
            <a:extLst>
              <a:ext uri="{FF2B5EF4-FFF2-40B4-BE49-F238E27FC236}">
                <a16:creationId xmlns:a16="http://schemas.microsoft.com/office/drawing/2014/main" id="{DC963A77-B003-4715-807B-3C43C79DB642}"/>
              </a:ext>
            </a:extLst>
          </p:cNvPr>
          <p:cNvSpPr/>
          <p:nvPr/>
        </p:nvSpPr>
        <p:spPr>
          <a:xfrm>
            <a:off x="5640467" y="4706495"/>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4</a:t>
            </a:r>
            <a:endParaRPr lang="zh-CN" altLang="en-US" sz="1400" b="1" dirty="0">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CE2069D7-3130-4618-9724-01AE10B09901}"/>
              </a:ext>
            </a:extLst>
          </p:cNvPr>
          <p:cNvSpPr/>
          <p:nvPr/>
        </p:nvSpPr>
        <p:spPr>
          <a:xfrm>
            <a:off x="6103272" y="4711007"/>
            <a:ext cx="1228221"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en-US" altLang="zh-CN" sz="1400" b="1" dirty="0">
                <a:solidFill>
                  <a:schemeClr val="tx1">
                    <a:lumMod val="50000"/>
                    <a:lumOff val="50000"/>
                  </a:schemeClr>
                </a:solidFill>
                <a:latin typeface="微软雅黑" panose="020B0503020204020204" pitchFamily="34" charset="-122"/>
                <a:ea typeface="微软雅黑" panose="020B0503020204020204" pitchFamily="34" charset="-122"/>
              </a:rPr>
              <a:t>2.4 </a:t>
            </a: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结构描述</a:t>
            </a:r>
          </a:p>
        </p:txBody>
      </p:sp>
      <p:sp>
        <p:nvSpPr>
          <p:cNvPr id="25" name="矩形 24">
            <a:extLst>
              <a:ext uri="{FF2B5EF4-FFF2-40B4-BE49-F238E27FC236}">
                <a16:creationId xmlns:a16="http://schemas.microsoft.com/office/drawing/2014/main" id="{2BB346E4-B2F7-49D1-93C5-0EEB231422E8}"/>
              </a:ext>
            </a:extLst>
          </p:cNvPr>
          <p:cNvSpPr/>
          <p:nvPr/>
        </p:nvSpPr>
        <p:spPr>
          <a:xfrm>
            <a:off x="5640467" y="5168445"/>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5</a:t>
            </a:r>
            <a:endParaRPr lang="zh-CN" altLang="en-US" sz="1400" b="1" dirty="0">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FB51AB2B-92A2-47FB-B4AD-D462FC7879C8}"/>
              </a:ext>
            </a:extLst>
          </p:cNvPr>
          <p:cNvSpPr/>
          <p:nvPr/>
        </p:nvSpPr>
        <p:spPr>
          <a:xfrm>
            <a:off x="6103272" y="5172957"/>
            <a:ext cx="1587294"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en-US" altLang="zh-CN" sz="1400" b="1" dirty="0">
                <a:solidFill>
                  <a:schemeClr val="tx1">
                    <a:lumMod val="50000"/>
                    <a:lumOff val="50000"/>
                  </a:schemeClr>
                </a:solidFill>
                <a:latin typeface="微软雅黑" panose="020B0503020204020204" pitchFamily="34" charset="-122"/>
                <a:ea typeface="微软雅黑" panose="020B0503020204020204" pitchFamily="34" charset="-122"/>
              </a:rPr>
              <a:t>2.5 </a:t>
            </a: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数据流级描述</a:t>
            </a:r>
          </a:p>
        </p:txBody>
      </p:sp>
      <p:sp>
        <p:nvSpPr>
          <p:cNvPr id="27" name="矩形 26">
            <a:extLst>
              <a:ext uri="{FF2B5EF4-FFF2-40B4-BE49-F238E27FC236}">
                <a16:creationId xmlns:a16="http://schemas.microsoft.com/office/drawing/2014/main" id="{BD6BD457-92A7-455E-A384-A03335E9A0E0}"/>
              </a:ext>
            </a:extLst>
          </p:cNvPr>
          <p:cNvSpPr/>
          <p:nvPr/>
        </p:nvSpPr>
        <p:spPr>
          <a:xfrm>
            <a:off x="5650275" y="5630395"/>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6</a:t>
            </a:r>
            <a:endParaRPr lang="zh-CN" altLang="en-US" sz="1400" b="1" dirty="0">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0E11FEFA-9058-427F-862F-50D446A4CB93}"/>
              </a:ext>
            </a:extLst>
          </p:cNvPr>
          <p:cNvSpPr/>
          <p:nvPr/>
        </p:nvSpPr>
        <p:spPr>
          <a:xfrm>
            <a:off x="6113080" y="5634907"/>
            <a:ext cx="1228221"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en-US" altLang="zh-CN" sz="1400" b="1" dirty="0">
                <a:solidFill>
                  <a:schemeClr val="tx1">
                    <a:lumMod val="50000"/>
                    <a:lumOff val="50000"/>
                  </a:schemeClr>
                </a:solidFill>
                <a:latin typeface="微软雅黑" panose="020B0503020204020204" pitchFamily="34" charset="-122"/>
                <a:ea typeface="微软雅黑" panose="020B0503020204020204" pitchFamily="34" charset="-122"/>
              </a:rPr>
              <a:t>2.6 </a:t>
            </a: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行为描述</a:t>
            </a:r>
          </a:p>
        </p:txBody>
      </p:sp>
      <p:sp>
        <p:nvSpPr>
          <p:cNvPr id="30" name="矩形 29">
            <a:extLst>
              <a:ext uri="{FF2B5EF4-FFF2-40B4-BE49-F238E27FC236}">
                <a16:creationId xmlns:a16="http://schemas.microsoft.com/office/drawing/2014/main" id="{1A0A5C4A-DE3F-4F76-93A6-91CBA33752D3}"/>
              </a:ext>
            </a:extLst>
          </p:cNvPr>
          <p:cNvSpPr/>
          <p:nvPr/>
        </p:nvSpPr>
        <p:spPr>
          <a:xfrm>
            <a:off x="5681640" y="6073683"/>
            <a:ext cx="316801" cy="28187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7</a:t>
            </a:r>
            <a:endParaRPr lang="zh-CN" altLang="en-US" sz="1400" b="1" dirty="0">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DAF421A8-F4FE-49D9-A2EC-C12B8960E6EB}"/>
              </a:ext>
            </a:extLst>
          </p:cNvPr>
          <p:cNvSpPr/>
          <p:nvPr/>
        </p:nvSpPr>
        <p:spPr>
          <a:xfrm>
            <a:off x="6144445" y="6043269"/>
            <a:ext cx="2226187"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en-US" altLang="zh-CN" sz="1400" b="1" dirty="0">
                <a:solidFill>
                  <a:schemeClr val="tx1">
                    <a:lumMod val="50000"/>
                    <a:lumOff val="50000"/>
                  </a:schemeClr>
                </a:solidFill>
                <a:latin typeface="微软雅黑" panose="020B0503020204020204" pitchFamily="34" charset="-122"/>
                <a:ea typeface="微软雅黑" panose="020B0503020204020204" pitchFamily="34" charset="-122"/>
              </a:rPr>
              <a:t>2.7 Verilog</a:t>
            </a: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中的高级结构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975E807-56AC-4E10-A3E4-2336A162E11E}"/>
              </a:ext>
            </a:extLst>
          </p:cNvPr>
          <p:cNvSpPr>
            <a:spLocks noGrp="1" noChangeArrowheads="1"/>
          </p:cNvSpPr>
          <p:nvPr>
            <p:ph type="title"/>
          </p:nvPr>
        </p:nvSpPr>
        <p:spPr/>
        <p:txBody>
          <a:bodyPr/>
          <a:lstStyle/>
          <a:p>
            <a:pPr algn="l" eaLnBrk="1" hangingPunct="1"/>
            <a:r>
              <a:rPr lang="zh-CN" altLang="en-US" sz="3200" b="1">
                <a:solidFill>
                  <a:srgbClr val="FF7C80"/>
                </a:solidFill>
              </a:rPr>
              <a:t>文字规则</a:t>
            </a:r>
            <a:r>
              <a:rPr lang="en-US" altLang="zh-CN" sz="3200" b="1">
                <a:solidFill>
                  <a:srgbClr val="FF7C80"/>
                </a:solidFill>
              </a:rPr>
              <a:t>—</a:t>
            </a:r>
            <a:r>
              <a:rPr lang="zh-CN" altLang="en-US" sz="3200" b="1">
                <a:solidFill>
                  <a:srgbClr val="FF7C80"/>
                </a:solidFill>
              </a:rPr>
              <a:t>字符串（</a:t>
            </a:r>
            <a:r>
              <a:rPr lang="en-US" altLang="zh-CN" sz="3200" b="1">
                <a:solidFill>
                  <a:srgbClr val="FF7C80"/>
                </a:solidFill>
              </a:rPr>
              <a:t>string)</a:t>
            </a:r>
          </a:p>
        </p:txBody>
      </p:sp>
      <p:sp>
        <p:nvSpPr>
          <p:cNvPr id="27653" name="Rectangle 5">
            <a:extLst>
              <a:ext uri="{FF2B5EF4-FFF2-40B4-BE49-F238E27FC236}">
                <a16:creationId xmlns:a16="http://schemas.microsoft.com/office/drawing/2014/main" id="{52A4428E-DAF7-42AE-9C29-A1689F0F3346}"/>
              </a:ext>
            </a:extLst>
          </p:cNvPr>
          <p:cNvSpPr>
            <a:spLocks noGrp="1" noChangeArrowheads="1"/>
          </p:cNvSpPr>
          <p:nvPr>
            <p:ph type="body" idx="4294967295"/>
          </p:nvPr>
        </p:nvSpPr>
        <p:spPr>
          <a:xfrm>
            <a:off x="242596" y="2605381"/>
            <a:ext cx="8901404" cy="3581400"/>
          </a:xfrm>
        </p:spPr>
        <p:txBody>
          <a:bodyPr/>
          <a:lstStyle/>
          <a:p>
            <a:pPr marL="609600" indent="-609600" eaLnBrk="1" hangingPunct="1">
              <a:spcBef>
                <a:spcPct val="50000"/>
              </a:spcBef>
            </a:pPr>
            <a:r>
              <a:rPr lang="zh-CN" altLang="en-US" sz="2400" b="1" dirty="0">
                <a:solidFill>
                  <a:srgbClr val="FF0000"/>
                </a:solidFill>
                <a:latin typeface="Courier-Bold"/>
              </a:rPr>
              <a:t>字符串要在一行中用双引号括起来，也就是不能跨行。</a:t>
            </a:r>
          </a:p>
          <a:p>
            <a:pPr marL="609600" indent="-609600" eaLnBrk="1" hangingPunct="1">
              <a:spcBef>
                <a:spcPct val="50000"/>
              </a:spcBef>
            </a:pPr>
            <a:r>
              <a:rPr lang="zh-CN" altLang="en-US" sz="2400" b="1" dirty="0">
                <a:solidFill>
                  <a:srgbClr val="FF0000"/>
                </a:solidFill>
                <a:latin typeface="Courier-Bold"/>
              </a:rPr>
              <a:t>字符串中可以使用一些</a:t>
            </a:r>
            <a:r>
              <a:rPr lang="en-US" altLang="zh-CN" sz="2400" b="1" dirty="0">
                <a:solidFill>
                  <a:srgbClr val="FF0000"/>
                </a:solidFill>
                <a:latin typeface="Courier-Bold"/>
              </a:rPr>
              <a:t>C</a:t>
            </a:r>
            <a:r>
              <a:rPr lang="zh-CN" altLang="en-US" sz="2400" b="1" dirty="0">
                <a:solidFill>
                  <a:srgbClr val="FF0000"/>
                </a:solidFill>
                <a:latin typeface="Courier-Bold"/>
              </a:rPr>
              <a:t>语言转义</a:t>
            </a:r>
            <a:r>
              <a:rPr lang="en-US" altLang="zh-CN" sz="2400" b="1" dirty="0">
                <a:solidFill>
                  <a:srgbClr val="FF0000"/>
                </a:solidFill>
                <a:latin typeface="Courier-Bold"/>
              </a:rPr>
              <a:t>(escape)</a:t>
            </a:r>
            <a:r>
              <a:rPr lang="zh-CN" altLang="en-US" sz="2400" b="1" dirty="0">
                <a:solidFill>
                  <a:srgbClr val="FF0000"/>
                </a:solidFill>
                <a:latin typeface="Courier-Bold"/>
              </a:rPr>
              <a:t>符，如</a:t>
            </a:r>
            <a:r>
              <a:rPr lang="en-US" altLang="zh-CN" sz="2400" b="1" dirty="0">
                <a:solidFill>
                  <a:srgbClr val="FF0000"/>
                </a:solidFill>
                <a:latin typeface="Courier-Bold"/>
              </a:rPr>
              <a:t>\t  \n</a:t>
            </a:r>
          </a:p>
          <a:p>
            <a:pPr marL="609600" indent="-609600" eaLnBrk="1" hangingPunct="1">
              <a:spcBef>
                <a:spcPct val="50000"/>
              </a:spcBef>
            </a:pPr>
            <a:r>
              <a:rPr lang="zh-CN" altLang="en-US" sz="2400" b="1" dirty="0">
                <a:solidFill>
                  <a:srgbClr val="FF0000"/>
                </a:solidFill>
                <a:latin typeface="Courier-Bold"/>
              </a:rPr>
              <a:t>可以使用一些</a:t>
            </a:r>
            <a:r>
              <a:rPr lang="en-US" altLang="zh-CN" sz="2400" b="1" dirty="0">
                <a:solidFill>
                  <a:srgbClr val="FF0000"/>
                </a:solidFill>
                <a:latin typeface="Courier-Bold"/>
              </a:rPr>
              <a:t>C</a:t>
            </a:r>
            <a:r>
              <a:rPr lang="zh-CN" altLang="en-US" sz="2400" b="1" dirty="0">
                <a:solidFill>
                  <a:srgbClr val="FF0000"/>
                </a:solidFill>
                <a:latin typeface="Courier-Bold"/>
              </a:rPr>
              <a:t>语言格式符</a:t>
            </a:r>
            <a:r>
              <a:rPr lang="en-US" altLang="zh-CN" sz="2400" b="1" dirty="0">
                <a:solidFill>
                  <a:srgbClr val="FF0000"/>
                </a:solidFill>
                <a:latin typeface="Courier-Bold"/>
              </a:rPr>
              <a:t>(</a:t>
            </a:r>
            <a:r>
              <a:rPr lang="zh-CN" altLang="en-US" sz="2400" b="1" dirty="0">
                <a:solidFill>
                  <a:srgbClr val="FF0000"/>
                </a:solidFill>
                <a:latin typeface="Courier-Bold"/>
              </a:rPr>
              <a:t>如</a:t>
            </a:r>
            <a:r>
              <a:rPr lang="en-US" altLang="zh-CN" sz="2400" b="1" dirty="0">
                <a:solidFill>
                  <a:srgbClr val="FF0000"/>
                </a:solidFill>
                <a:latin typeface="Courier-Bold"/>
              </a:rPr>
              <a:t>%b)</a:t>
            </a:r>
            <a:r>
              <a:rPr lang="zh-CN" altLang="en-US" sz="2400" b="1" dirty="0">
                <a:solidFill>
                  <a:srgbClr val="FF0000"/>
                </a:solidFill>
                <a:latin typeface="Courier-Bold"/>
              </a:rPr>
              <a:t>在仿真时产生格式化输出：</a:t>
            </a:r>
          </a:p>
          <a:p>
            <a:pPr marL="609600" indent="-609600" eaLnBrk="1" hangingPunct="1">
              <a:spcBef>
                <a:spcPct val="50000"/>
              </a:spcBef>
              <a:buFontTx/>
              <a:buNone/>
            </a:pPr>
            <a:r>
              <a:rPr lang="zh-CN" altLang="en-US" sz="2400" b="1" dirty="0">
                <a:solidFill>
                  <a:schemeClr val="accent2"/>
                </a:solidFill>
                <a:latin typeface="Courier-Bold"/>
              </a:rPr>
              <a:t>     </a:t>
            </a:r>
            <a:r>
              <a:rPr lang="en-US" altLang="zh-CN" sz="2400" b="1" dirty="0">
                <a:solidFill>
                  <a:schemeClr val="accent2"/>
                </a:solidFill>
              </a:rPr>
              <a:t>”This is a normal string”</a:t>
            </a:r>
          </a:p>
          <a:p>
            <a:pPr marL="609600" indent="-609600" eaLnBrk="1" hangingPunct="1">
              <a:spcBef>
                <a:spcPct val="50000"/>
              </a:spcBef>
              <a:buFontTx/>
              <a:buNone/>
            </a:pPr>
            <a:r>
              <a:rPr lang="en-US" altLang="zh-CN" sz="2400" b="1" dirty="0">
                <a:solidFill>
                  <a:schemeClr val="accent2"/>
                </a:solidFill>
              </a:rPr>
              <a:t>           ”This string has a \t tab and ends with a new line\n”</a:t>
            </a:r>
          </a:p>
          <a:p>
            <a:pPr marL="609600" indent="-609600" eaLnBrk="1" hangingPunct="1">
              <a:spcBef>
                <a:spcPct val="50000"/>
              </a:spcBef>
              <a:buFontTx/>
              <a:buNone/>
            </a:pPr>
            <a:r>
              <a:rPr lang="en-US" altLang="zh-CN" sz="2400" b="1" dirty="0">
                <a:solidFill>
                  <a:schemeClr val="accent2"/>
                </a:solidFill>
              </a:rPr>
              <a:t>           ”This string formats a value: </a:t>
            </a:r>
            <a:r>
              <a:rPr lang="en-US" altLang="zh-CN" sz="2400" b="1" dirty="0" err="1">
                <a:solidFill>
                  <a:schemeClr val="accent2"/>
                </a:solidFill>
              </a:rPr>
              <a:t>val</a:t>
            </a:r>
            <a:r>
              <a:rPr lang="en-US" altLang="zh-CN" sz="2400" b="1" dirty="0">
                <a:solidFill>
                  <a:schemeClr val="accent2"/>
                </a:solidFill>
              </a:rPr>
              <a:t> = %b”</a:t>
            </a:r>
          </a:p>
        </p:txBody>
      </p:sp>
      <p:sp>
        <p:nvSpPr>
          <p:cNvPr id="27654" name="Text Box 6">
            <a:extLst>
              <a:ext uri="{FF2B5EF4-FFF2-40B4-BE49-F238E27FC236}">
                <a16:creationId xmlns:a16="http://schemas.microsoft.com/office/drawing/2014/main" id="{26D0286E-0DE7-4982-9E39-C1E7A75285C7}"/>
              </a:ext>
            </a:extLst>
          </p:cNvPr>
          <p:cNvSpPr txBox="1">
            <a:spLocks noChangeArrowheads="1"/>
          </p:cNvSpPr>
          <p:nvPr/>
        </p:nvSpPr>
        <p:spPr bwMode="auto">
          <a:xfrm>
            <a:off x="990600" y="1586528"/>
            <a:ext cx="8153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dirty="0">
                <a:solidFill>
                  <a:srgbClr val="6600CC"/>
                </a:solidFill>
              </a:rPr>
              <a:t>Verilog</a:t>
            </a:r>
            <a:r>
              <a:rPr lang="zh-CN" altLang="en-US" sz="2400" b="1" dirty="0">
                <a:solidFill>
                  <a:srgbClr val="6600CC"/>
                </a:solidFill>
              </a:rPr>
              <a:t>中，字符串大多用于显示信息的命令中。</a:t>
            </a:r>
            <a:r>
              <a:rPr lang="en-US" altLang="zh-CN" sz="2400" b="1" dirty="0">
                <a:solidFill>
                  <a:srgbClr val="6600CC"/>
                </a:solidFill>
              </a:rPr>
              <a:t>Verilog</a:t>
            </a:r>
            <a:r>
              <a:rPr lang="zh-CN" altLang="en-US" sz="2400" b="1" dirty="0">
                <a:solidFill>
                  <a:srgbClr val="6600CC"/>
                </a:solidFill>
              </a:rPr>
              <a:t>没有字符串数据类型</a:t>
            </a:r>
          </a:p>
        </p:txBody>
      </p:sp>
    </p:spTree>
    <p:extLst>
      <p:ext uri="{BB962C8B-B14F-4D97-AF65-F5344CB8AC3E}">
        <p14:creationId xmlns:p14="http://schemas.microsoft.com/office/powerpoint/2010/main" val="3447440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C1B6E5D-A2AF-4903-A2DE-DF35AFDE25F1}"/>
              </a:ext>
            </a:extLst>
          </p:cNvPr>
          <p:cNvSpPr>
            <a:spLocks noGrp="1" noChangeArrowheads="1"/>
          </p:cNvSpPr>
          <p:nvPr>
            <p:ph type="title"/>
          </p:nvPr>
        </p:nvSpPr>
        <p:spPr/>
        <p:txBody>
          <a:bodyPr/>
          <a:lstStyle/>
          <a:p>
            <a:pPr algn="l" eaLnBrk="1" hangingPunct="1"/>
            <a:r>
              <a:rPr lang="zh-CN" altLang="en-US" sz="3200" b="1">
                <a:solidFill>
                  <a:srgbClr val="FF7C80"/>
                </a:solidFill>
              </a:rPr>
              <a:t>文字规则</a:t>
            </a:r>
            <a:r>
              <a:rPr lang="en-US" altLang="zh-CN" sz="3200" b="1">
                <a:solidFill>
                  <a:srgbClr val="FF7C80"/>
                </a:solidFill>
              </a:rPr>
              <a:t>—</a:t>
            </a:r>
            <a:r>
              <a:rPr lang="zh-CN" altLang="en-US" sz="3200" b="1">
                <a:solidFill>
                  <a:srgbClr val="FF7C80"/>
                </a:solidFill>
              </a:rPr>
              <a:t>字符串（</a:t>
            </a:r>
            <a:r>
              <a:rPr lang="en-US" altLang="zh-CN" sz="3200" b="1">
                <a:solidFill>
                  <a:srgbClr val="FF7C80"/>
                </a:solidFill>
              </a:rPr>
              <a:t>string)</a:t>
            </a:r>
          </a:p>
        </p:txBody>
      </p:sp>
      <p:sp>
        <p:nvSpPr>
          <p:cNvPr id="28677" name="Text Box 6">
            <a:extLst>
              <a:ext uri="{FF2B5EF4-FFF2-40B4-BE49-F238E27FC236}">
                <a16:creationId xmlns:a16="http://schemas.microsoft.com/office/drawing/2014/main" id="{7088D11D-EA01-45CD-BC45-1B9EEE92E43F}"/>
              </a:ext>
            </a:extLst>
          </p:cNvPr>
          <p:cNvSpPr txBox="1">
            <a:spLocks noChangeArrowheads="1"/>
          </p:cNvSpPr>
          <p:nvPr/>
        </p:nvSpPr>
        <p:spPr bwMode="auto">
          <a:xfrm>
            <a:off x="438150" y="1674844"/>
            <a:ext cx="81534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solidFill>
                  <a:srgbClr val="6600CC"/>
                </a:solidFill>
              </a:rPr>
              <a:t>转义符及格式符将在验证支持部分讨论</a:t>
            </a:r>
          </a:p>
          <a:p>
            <a:pPr eaLnBrk="1" hangingPunct="1">
              <a:spcBef>
                <a:spcPct val="50000"/>
              </a:spcBef>
              <a:buFontTx/>
              <a:buNone/>
            </a:pPr>
            <a:r>
              <a:rPr lang="zh-CN" altLang="en-US" sz="2400" b="1">
                <a:solidFill>
                  <a:srgbClr val="6600CC"/>
                </a:solidFill>
              </a:rPr>
              <a:t> </a:t>
            </a:r>
            <a:r>
              <a:rPr lang="zh-CN" altLang="en-US" sz="2400" b="1"/>
              <a:t>格式符</a:t>
            </a:r>
          </a:p>
        </p:txBody>
      </p:sp>
      <p:graphicFrame>
        <p:nvGraphicFramePr>
          <p:cNvPr id="102493" name="Group 93">
            <a:extLst>
              <a:ext uri="{FF2B5EF4-FFF2-40B4-BE49-F238E27FC236}">
                <a16:creationId xmlns:a16="http://schemas.microsoft.com/office/drawing/2014/main" id="{3D87AF20-7ED4-41FA-99AB-C82FFA04FA4E}"/>
              </a:ext>
            </a:extLst>
          </p:cNvPr>
          <p:cNvGraphicFramePr>
            <a:graphicFrameLocks noGrp="1"/>
          </p:cNvGraphicFramePr>
          <p:nvPr>
            <p:extLst>
              <p:ext uri="{D42A27DB-BD31-4B8C-83A1-F6EECF244321}">
                <p14:modId xmlns:p14="http://schemas.microsoft.com/office/powerpoint/2010/main" val="2415244284"/>
              </p:ext>
            </p:extLst>
          </p:nvPr>
        </p:nvGraphicFramePr>
        <p:xfrm>
          <a:off x="742950" y="2894044"/>
          <a:ext cx="8077200" cy="854075"/>
        </p:xfrm>
        <a:graphic>
          <a:graphicData uri="http://schemas.openxmlformats.org/drawingml/2006/table">
            <a:tbl>
              <a:tblPr/>
              <a:tblGrid>
                <a:gridCol w="7620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1066800">
                  <a:extLst>
                    <a:ext uri="{9D8B030D-6E8A-4147-A177-3AD203B41FA5}">
                      <a16:colId xmlns:a16="http://schemas.microsoft.com/office/drawing/2014/main" val="20006"/>
                    </a:ext>
                  </a:extLst>
                </a:gridCol>
                <a:gridCol w="1008063">
                  <a:extLst>
                    <a:ext uri="{9D8B030D-6E8A-4147-A177-3AD203B41FA5}">
                      <a16:colId xmlns:a16="http://schemas.microsoft.com/office/drawing/2014/main" val="20007"/>
                    </a:ext>
                  </a:extLst>
                </a:gridCol>
                <a:gridCol w="896937">
                  <a:extLst>
                    <a:ext uri="{9D8B030D-6E8A-4147-A177-3AD203B41FA5}">
                      <a16:colId xmlns:a16="http://schemas.microsoft.com/office/drawing/2014/main" val="20008"/>
                    </a:ext>
                  </a:extLst>
                </a:gridCol>
              </a:tblGrid>
              <a:tr h="4575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%h</a:t>
                      </a:r>
                    </a:p>
                  </a:txBody>
                  <a:tcPr marT="45754" marB="45754"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%o</a:t>
                      </a:r>
                    </a:p>
                  </a:txBody>
                  <a:tcPr marT="45754" marB="45754"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marT="45754" marB="45754"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%b</a:t>
                      </a:r>
                    </a:p>
                  </a:txBody>
                  <a:tcPr marT="45754" marB="45754"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%c</a:t>
                      </a:r>
                    </a:p>
                  </a:txBody>
                  <a:tcPr marT="45754" marB="45754"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%s</a:t>
                      </a:r>
                    </a:p>
                  </a:txBody>
                  <a:tcPr marT="45754" marB="45754"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%v</a:t>
                      </a:r>
                    </a:p>
                  </a:txBody>
                  <a:tcPr marT="45754" marB="45754"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%m</a:t>
                      </a:r>
                    </a:p>
                  </a:txBody>
                  <a:tcPr marT="45754" marB="45754"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marT="45754" marB="45754"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3965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hex</a:t>
                      </a:r>
                    </a:p>
                  </a:txBody>
                  <a:tcPr marT="45754" marB="45754"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oct</a:t>
                      </a:r>
                    </a:p>
                  </a:txBody>
                  <a:tcPr marT="45754" marB="45754"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dec</a:t>
                      </a:r>
                    </a:p>
                  </a:txBody>
                  <a:tcPr marT="45754" marB="45754"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bin</a:t>
                      </a:r>
                    </a:p>
                  </a:txBody>
                  <a:tcPr marT="45754" marB="45754"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ACSII</a:t>
                      </a:r>
                    </a:p>
                  </a:txBody>
                  <a:tcPr marT="45754" marB="45754"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string</a:t>
                      </a:r>
                    </a:p>
                  </a:txBody>
                  <a:tcPr marT="45754" marB="45754"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strength</a:t>
                      </a:r>
                    </a:p>
                  </a:txBody>
                  <a:tcPr marT="45754" marB="45754"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module</a:t>
                      </a:r>
                    </a:p>
                  </a:txBody>
                  <a:tcPr marT="45754" marB="45754"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time</a:t>
                      </a:r>
                    </a:p>
                  </a:txBody>
                  <a:tcPr marT="45754" marB="45754"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8699" name="Text Box 94">
            <a:extLst>
              <a:ext uri="{FF2B5EF4-FFF2-40B4-BE49-F238E27FC236}">
                <a16:creationId xmlns:a16="http://schemas.microsoft.com/office/drawing/2014/main" id="{F0FE330B-7803-4DC9-93AD-82965AAD6E1B}"/>
              </a:ext>
            </a:extLst>
          </p:cNvPr>
          <p:cNvSpPr txBox="1">
            <a:spLocks noChangeArrowheads="1"/>
          </p:cNvSpPr>
          <p:nvPr/>
        </p:nvSpPr>
        <p:spPr bwMode="auto">
          <a:xfrm>
            <a:off x="590550" y="4037044"/>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a:t>转义符</a:t>
            </a:r>
          </a:p>
        </p:txBody>
      </p:sp>
      <p:graphicFrame>
        <p:nvGraphicFramePr>
          <p:cNvPr id="102545" name="Group 145">
            <a:extLst>
              <a:ext uri="{FF2B5EF4-FFF2-40B4-BE49-F238E27FC236}">
                <a16:creationId xmlns:a16="http://schemas.microsoft.com/office/drawing/2014/main" id="{7434622C-1BC4-4AFC-AD1E-9F45432480DC}"/>
              </a:ext>
            </a:extLst>
          </p:cNvPr>
          <p:cNvGraphicFramePr>
            <a:graphicFrameLocks noGrp="1"/>
          </p:cNvGraphicFramePr>
          <p:nvPr>
            <p:extLst>
              <p:ext uri="{D42A27DB-BD31-4B8C-83A1-F6EECF244321}">
                <p14:modId xmlns:p14="http://schemas.microsoft.com/office/powerpoint/2010/main" val="3883475522"/>
              </p:ext>
            </p:extLst>
          </p:nvPr>
        </p:nvGraphicFramePr>
        <p:xfrm>
          <a:off x="819150" y="4646644"/>
          <a:ext cx="7924800" cy="1101725"/>
        </p:xfrm>
        <a:graphic>
          <a:graphicData uri="http://schemas.openxmlformats.org/drawingml/2006/table">
            <a:tbl>
              <a:tblPr/>
              <a:tblGrid>
                <a:gridCol w="838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4114800">
                  <a:extLst>
                    <a:ext uri="{9D8B030D-6E8A-4147-A177-3AD203B41FA5}">
                      <a16:colId xmlns:a16="http://schemas.microsoft.com/office/drawing/2014/main" val="20004"/>
                    </a:ext>
                  </a:extLst>
                </a:gridCol>
              </a:tblGrid>
              <a:tr h="523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\n</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\&lt;1-3 digit octal number&gt;</a:t>
                      </a:r>
                    </a:p>
                  </a:txBody>
                  <a:tcP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577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tab</a:t>
                      </a:r>
                    </a:p>
                  </a:txBody>
                  <a:tcPr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换行</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反斜杠</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双引号</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ASCII representation of above</a:t>
                      </a:r>
                    </a:p>
                  </a:txBody>
                  <a:tcPr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8713" name="Text Box 126">
            <a:extLst>
              <a:ext uri="{FF2B5EF4-FFF2-40B4-BE49-F238E27FC236}">
                <a16:creationId xmlns:a16="http://schemas.microsoft.com/office/drawing/2014/main" id="{89F9CBB8-4E66-4085-8902-5E7731D70CD6}"/>
              </a:ext>
            </a:extLst>
          </p:cNvPr>
          <p:cNvSpPr txBox="1">
            <a:spLocks noChangeArrowheads="1"/>
          </p:cNvSpPr>
          <p:nvPr/>
        </p:nvSpPr>
        <p:spPr bwMode="auto">
          <a:xfrm>
            <a:off x="895350" y="6018244"/>
            <a:ext cx="784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a:t>格式符</a:t>
            </a:r>
            <a:r>
              <a:rPr lang="en-US" altLang="zh-CN" sz="2000"/>
              <a:t>%0d</a:t>
            </a:r>
            <a:r>
              <a:rPr lang="zh-CN" altLang="en-US" sz="2000"/>
              <a:t>表示没有前导</a:t>
            </a:r>
            <a:r>
              <a:rPr lang="en-US" altLang="zh-CN" sz="2000"/>
              <a:t>0</a:t>
            </a:r>
            <a:r>
              <a:rPr lang="zh-CN" altLang="en-US" sz="2000"/>
              <a:t>的十进制数</a:t>
            </a:r>
          </a:p>
        </p:txBody>
      </p:sp>
    </p:spTree>
    <p:extLst>
      <p:ext uri="{BB962C8B-B14F-4D97-AF65-F5344CB8AC3E}">
        <p14:creationId xmlns:p14="http://schemas.microsoft.com/office/powerpoint/2010/main" val="3606997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20A4B97-BE2E-4CF1-ABC4-ADC58CC9C5F0}"/>
              </a:ext>
            </a:extLst>
          </p:cNvPr>
          <p:cNvSpPr>
            <a:spLocks noGrp="1" noChangeArrowheads="1"/>
          </p:cNvSpPr>
          <p:nvPr>
            <p:ph type="title"/>
          </p:nvPr>
        </p:nvSpPr>
        <p:spPr/>
        <p:txBody>
          <a:bodyPr/>
          <a:lstStyle/>
          <a:p>
            <a:pPr algn="l" eaLnBrk="1" hangingPunct="1"/>
            <a:r>
              <a:rPr lang="zh-CN" altLang="en-US" sz="3200" b="1">
                <a:solidFill>
                  <a:srgbClr val="FF7C80"/>
                </a:solidFill>
              </a:rPr>
              <a:t>文字规则</a:t>
            </a:r>
            <a:r>
              <a:rPr lang="en-US" altLang="zh-CN" sz="3200" b="1">
                <a:solidFill>
                  <a:srgbClr val="FF7C80"/>
                </a:solidFill>
              </a:rPr>
              <a:t>—</a:t>
            </a:r>
            <a:r>
              <a:rPr lang="zh-CN" altLang="en-US" sz="3200" b="1">
                <a:solidFill>
                  <a:srgbClr val="FF7C80"/>
                </a:solidFill>
              </a:rPr>
              <a:t>标识符</a:t>
            </a:r>
            <a:r>
              <a:rPr lang="en-US" altLang="zh-CN" sz="3200" b="1">
                <a:solidFill>
                  <a:srgbClr val="FF7C80"/>
                </a:solidFill>
              </a:rPr>
              <a:t>(identifiers)</a:t>
            </a:r>
          </a:p>
        </p:txBody>
      </p:sp>
      <p:sp>
        <p:nvSpPr>
          <p:cNvPr id="29701" name="Rectangle 5">
            <a:extLst>
              <a:ext uri="{FF2B5EF4-FFF2-40B4-BE49-F238E27FC236}">
                <a16:creationId xmlns:a16="http://schemas.microsoft.com/office/drawing/2014/main" id="{3B6E057E-E510-4782-8E19-2985B4BBE59C}"/>
              </a:ext>
            </a:extLst>
          </p:cNvPr>
          <p:cNvSpPr>
            <a:spLocks noGrp="1" noChangeArrowheads="1"/>
          </p:cNvSpPr>
          <p:nvPr>
            <p:ph type="body" idx="4294967295"/>
          </p:nvPr>
        </p:nvSpPr>
        <p:spPr>
          <a:xfrm>
            <a:off x="685800" y="1704392"/>
            <a:ext cx="8458200" cy="4724400"/>
          </a:xfrm>
        </p:spPr>
        <p:txBody>
          <a:bodyPr/>
          <a:lstStyle/>
          <a:p>
            <a:pPr marL="609600" indent="-609600" eaLnBrk="1" hangingPunct="1">
              <a:lnSpc>
                <a:spcPct val="90000"/>
              </a:lnSpc>
              <a:spcBef>
                <a:spcPct val="40000"/>
              </a:spcBef>
            </a:pPr>
            <a:r>
              <a:rPr lang="zh-CN" altLang="en-US" sz="1800" b="1" dirty="0">
                <a:latin typeface="Courier-Bold"/>
              </a:rPr>
              <a:t>标识符是用户在描述时给</a:t>
            </a:r>
            <a:r>
              <a:rPr lang="en-US" altLang="zh-CN" sz="1800" b="1" dirty="0">
                <a:latin typeface="Courier-Bold"/>
              </a:rPr>
              <a:t>Verilog</a:t>
            </a:r>
            <a:r>
              <a:rPr lang="zh-CN" altLang="en-US" sz="1800" b="1" dirty="0">
                <a:latin typeface="Courier-Bold"/>
              </a:rPr>
              <a:t>对象起的名字</a:t>
            </a:r>
          </a:p>
          <a:p>
            <a:pPr marL="609600" indent="-609600" eaLnBrk="1" hangingPunct="1">
              <a:lnSpc>
                <a:spcPct val="90000"/>
              </a:lnSpc>
              <a:spcBef>
                <a:spcPct val="40000"/>
              </a:spcBef>
            </a:pPr>
            <a:r>
              <a:rPr lang="zh-CN" altLang="en-US" sz="1800" b="1" dirty="0">
                <a:latin typeface="Courier-Bold"/>
              </a:rPr>
              <a:t>标识符必须以字母</a:t>
            </a:r>
            <a:r>
              <a:rPr lang="en-US" altLang="zh-CN" sz="1800" b="1" dirty="0">
                <a:latin typeface="Courier-Bold"/>
              </a:rPr>
              <a:t>(a-z, A-Z)</a:t>
            </a:r>
            <a:r>
              <a:rPr lang="zh-CN" altLang="en-US" sz="1800" b="1" dirty="0">
                <a:latin typeface="Courier-Bold"/>
              </a:rPr>
              <a:t>或</a:t>
            </a:r>
            <a:r>
              <a:rPr lang="en-US" altLang="zh-CN" sz="1800" b="1" dirty="0">
                <a:latin typeface="Courier-Bold"/>
              </a:rPr>
              <a:t>( _ )</a:t>
            </a:r>
            <a:r>
              <a:rPr lang="zh-CN" altLang="en-US" sz="1800" b="1" dirty="0">
                <a:latin typeface="Courier-Bold"/>
              </a:rPr>
              <a:t>开头，后面可以是字母、数字、</a:t>
            </a:r>
            <a:r>
              <a:rPr lang="en-US" altLang="zh-CN" sz="1800" b="1" dirty="0">
                <a:latin typeface="Courier-Bold"/>
              </a:rPr>
              <a:t>( $ )</a:t>
            </a:r>
            <a:r>
              <a:rPr lang="zh-CN" altLang="en-US" sz="1800" b="1" dirty="0">
                <a:latin typeface="Courier-Bold"/>
              </a:rPr>
              <a:t>或</a:t>
            </a:r>
            <a:r>
              <a:rPr lang="en-US" altLang="zh-CN" sz="1800" b="1" dirty="0">
                <a:latin typeface="Courier-Bold"/>
              </a:rPr>
              <a:t>( _ )</a:t>
            </a:r>
            <a:r>
              <a:rPr lang="zh-CN" altLang="en-US" sz="1800" b="1" dirty="0">
                <a:latin typeface="Courier-Bold"/>
              </a:rPr>
              <a:t>。</a:t>
            </a:r>
          </a:p>
          <a:p>
            <a:pPr marL="609600" indent="-609600" eaLnBrk="1" hangingPunct="1">
              <a:lnSpc>
                <a:spcPct val="90000"/>
              </a:lnSpc>
              <a:spcBef>
                <a:spcPct val="40000"/>
              </a:spcBef>
            </a:pPr>
            <a:r>
              <a:rPr lang="zh-CN" altLang="en-US" sz="1800" b="1" dirty="0">
                <a:latin typeface="Courier-Bold"/>
              </a:rPr>
              <a:t>最长可以是</a:t>
            </a:r>
            <a:r>
              <a:rPr lang="en-US" altLang="zh-CN" sz="1800" b="1" dirty="0">
                <a:latin typeface="Courier-Bold"/>
              </a:rPr>
              <a:t>1023</a:t>
            </a:r>
            <a:r>
              <a:rPr lang="zh-CN" altLang="en-US" sz="1800" b="1" dirty="0">
                <a:latin typeface="Courier-Bold"/>
              </a:rPr>
              <a:t>个字符</a:t>
            </a:r>
          </a:p>
          <a:p>
            <a:pPr marL="609600" indent="-609600" eaLnBrk="1" hangingPunct="1">
              <a:lnSpc>
                <a:spcPct val="90000"/>
              </a:lnSpc>
              <a:spcBef>
                <a:spcPct val="40000"/>
              </a:spcBef>
            </a:pPr>
            <a:r>
              <a:rPr lang="zh-CN" altLang="en-US" sz="1800" b="1" dirty="0">
                <a:solidFill>
                  <a:srgbClr val="C00000"/>
                </a:solidFill>
                <a:latin typeface="Courier-Bold"/>
              </a:rPr>
              <a:t>标识符区分大小写</a:t>
            </a:r>
            <a:r>
              <a:rPr lang="zh-CN" altLang="en-US" sz="1800" b="1" dirty="0">
                <a:latin typeface="Courier-Bold"/>
              </a:rPr>
              <a:t>，</a:t>
            </a:r>
            <a:r>
              <a:rPr lang="en-US" altLang="zh-CN" sz="1800" b="1" dirty="0" err="1">
                <a:latin typeface="Courier-Bold"/>
              </a:rPr>
              <a:t>sel</a:t>
            </a:r>
            <a:r>
              <a:rPr lang="zh-CN" altLang="en-US" sz="1800" b="1" dirty="0">
                <a:latin typeface="Courier-Bold"/>
              </a:rPr>
              <a:t>和</a:t>
            </a:r>
            <a:r>
              <a:rPr lang="en-US" altLang="zh-CN" sz="1800" b="1" dirty="0">
                <a:latin typeface="Courier-Bold"/>
              </a:rPr>
              <a:t>SEL</a:t>
            </a:r>
            <a:r>
              <a:rPr lang="zh-CN" altLang="en-US" sz="1800" b="1" dirty="0">
                <a:latin typeface="Courier-Bold"/>
              </a:rPr>
              <a:t>是不同的标识符</a:t>
            </a:r>
          </a:p>
          <a:p>
            <a:pPr marL="609600" indent="-609600" eaLnBrk="1" hangingPunct="1">
              <a:lnSpc>
                <a:spcPct val="90000"/>
              </a:lnSpc>
              <a:spcBef>
                <a:spcPct val="40000"/>
              </a:spcBef>
            </a:pPr>
            <a:r>
              <a:rPr lang="zh-CN" altLang="en-US" sz="1800" b="1" dirty="0">
                <a:latin typeface="Courier-Bold"/>
              </a:rPr>
              <a:t>模块、端口和实例的名字都是标识符</a:t>
            </a:r>
          </a:p>
          <a:p>
            <a:pPr marL="609600" indent="-609600" eaLnBrk="1" hangingPunct="1">
              <a:lnSpc>
                <a:spcPct val="90000"/>
              </a:lnSpc>
              <a:buFontTx/>
              <a:buNone/>
            </a:pPr>
            <a:endParaRPr lang="zh-CN" altLang="en-US" sz="1800" b="1" dirty="0">
              <a:latin typeface="Courier-Bold"/>
            </a:endParaRPr>
          </a:p>
          <a:p>
            <a:pPr marL="609600" indent="-609600" eaLnBrk="1" hangingPunct="1">
              <a:lnSpc>
                <a:spcPct val="90000"/>
              </a:lnSpc>
              <a:buFontTx/>
              <a:buNone/>
            </a:pPr>
            <a:r>
              <a:rPr lang="zh-CN" altLang="en-US" sz="1800" b="1" dirty="0">
                <a:solidFill>
                  <a:srgbClr val="6600CC"/>
                </a:solidFill>
                <a:latin typeface="Courier-Bold"/>
              </a:rPr>
              <a:t>	</a:t>
            </a:r>
            <a:r>
              <a:rPr lang="en-US" altLang="zh-CN" sz="1800" b="1" dirty="0">
                <a:solidFill>
                  <a:srgbClr val="6600CC"/>
                </a:solidFill>
              </a:rPr>
              <a:t>module </a:t>
            </a:r>
            <a:r>
              <a:rPr lang="en-US" altLang="zh-CN" sz="1800" b="1" dirty="0">
                <a:solidFill>
                  <a:srgbClr val="FF3399"/>
                </a:solidFill>
              </a:rPr>
              <a:t>MUX2_1</a:t>
            </a:r>
            <a:r>
              <a:rPr lang="en-US" altLang="zh-CN" sz="1800" b="1" dirty="0">
                <a:solidFill>
                  <a:srgbClr val="6600CC"/>
                </a:solidFill>
              </a:rPr>
              <a:t> (out, a, b, </a:t>
            </a:r>
            <a:r>
              <a:rPr lang="en-US" altLang="zh-CN" sz="1800" b="1" dirty="0" err="1">
                <a:solidFill>
                  <a:srgbClr val="6600CC"/>
                </a:solidFill>
              </a:rPr>
              <a:t>sel</a:t>
            </a:r>
            <a:r>
              <a:rPr lang="en-US" altLang="zh-CN" sz="1800" b="1" dirty="0">
                <a:solidFill>
                  <a:srgbClr val="6600CC"/>
                </a:solidFill>
              </a:rPr>
              <a:t>);</a:t>
            </a:r>
          </a:p>
          <a:p>
            <a:pPr marL="609600" indent="-609600" eaLnBrk="1" hangingPunct="1">
              <a:lnSpc>
                <a:spcPct val="90000"/>
              </a:lnSpc>
              <a:buFontTx/>
              <a:buNone/>
            </a:pPr>
            <a:r>
              <a:rPr lang="en-US" altLang="zh-CN" sz="1800" b="1" dirty="0">
                <a:solidFill>
                  <a:srgbClr val="6600CC"/>
                </a:solidFill>
              </a:rPr>
              <a:t>	output </a:t>
            </a:r>
            <a:r>
              <a:rPr lang="en-US" altLang="zh-CN" sz="1800" b="1" dirty="0">
                <a:solidFill>
                  <a:srgbClr val="FF3399"/>
                </a:solidFill>
              </a:rPr>
              <a:t>out</a:t>
            </a:r>
            <a:r>
              <a:rPr lang="en-US" altLang="zh-CN" sz="1800" b="1" dirty="0">
                <a:solidFill>
                  <a:srgbClr val="6600CC"/>
                </a:solidFill>
              </a:rPr>
              <a:t>;</a:t>
            </a:r>
          </a:p>
          <a:p>
            <a:pPr marL="609600" indent="-609600" eaLnBrk="1" hangingPunct="1">
              <a:lnSpc>
                <a:spcPct val="90000"/>
              </a:lnSpc>
              <a:buFontTx/>
              <a:buNone/>
            </a:pPr>
            <a:r>
              <a:rPr lang="en-US" altLang="zh-CN" sz="1800" b="1" dirty="0">
                <a:solidFill>
                  <a:srgbClr val="6600CC"/>
                </a:solidFill>
              </a:rPr>
              <a:t>	input </a:t>
            </a:r>
            <a:r>
              <a:rPr lang="en-US" altLang="zh-CN" sz="1800" b="1" dirty="0">
                <a:solidFill>
                  <a:srgbClr val="FF3399"/>
                </a:solidFill>
              </a:rPr>
              <a:t>a, b, </a:t>
            </a:r>
            <a:r>
              <a:rPr lang="en-US" altLang="zh-CN" sz="1800" b="1" dirty="0" err="1">
                <a:solidFill>
                  <a:srgbClr val="FF3399"/>
                </a:solidFill>
              </a:rPr>
              <a:t>sel</a:t>
            </a:r>
            <a:r>
              <a:rPr lang="en-US" altLang="zh-CN" sz="1800" b="1" dirty="0">
                <a:solidFill>
                  <a:srgbClr val="6600CC"/>
                </a:solidFill>
              </a:rPr>
              <a:t>;</a:t>
            </a:r>
          </a:p>
          <a:p>
            <a:pPr marL="609600" indent="-609600" eaLnBrk="1" hangingPunct="1">
              <a:lnSpc>
                <a:spcPct val="90000"/>
              </a:lnSpc>
              <a:buFontTx/>
              <a:buNone/>
            </a:pPr>
            <a:r>
              <a:rPr lang="en-US" altLang="zh-CN" sz="1800" b="1" dirty="0">
                <a:solidFill>
                  <a:srgbClr val="6600CC"/>
                </a:solidFill>
              </a:rPr>
              <a:t>    	    not  </a:t>
            </a:r>
            <a:r>
              <a:rPr lang="en-US" altLang="zh-CN" sz="1800" b="1" dirty="0">
                <a:solidFill>
                  <a:srgbClr val="FF3399"/>
                </a:solidFill>
              </a:rPr>
              <a:t>not1</a:t>
            </a:r>
            <a:r>
              <a:rPr lang="en-US" altLang="zh-CN" sz="1800" b="1" dirty="0">
                <a:solidFill>
                  <a:srgbClr val="6600CC"/>
                </a:solidFill>
              </a:rPr>
              <a:t> (</a:t>
            </a:r>
            <a:r>
              <a:rPr lang="en-US" altLang="zh-CN" sz="1800" b="1" dirty="0" err="1">
                <a:solidFill>
                  <a:srgbClr val="6600CC"/>
                </a:solidFill>
              </a:rPr>
              <a:t>sel</a:t>
            </a:r>
            <a:r>
              <a:rPr lang="en-US" altLang="zh-CN" sz="1800" b="1" dirty="0">
                <a:solidFill>
                  <a:srgbClr val="6600CC"/>
                </a:solidFill>
              </a:rPr>
              <a:t>_, </a:t>
            </a:r>
            <a:r>
              <a:rPr lang="en-US" altLang="zh-CN" sz="1800" b="1" dirty="0" err="1">
                <a:solidFill>
                  <a:srgbClr val="6600CC"/>
                </a:solidFill>
              </a:rPr>
              <a:t>sel</a:t>
            </a:r>
            <a:r>
              <a:rPr lang="en-US" altLang="zh-CN" sz="1800" b="1" dirty="0">
                <a:solidFill>
                  <a:srgbClr val="6600CC"/>
                </a:solidFill>
              </a:rPr>
              <a:t>);</a:t>
            </a:r>
          </a:p>
          <a:p>
            <a:pPr marL="609600" indent="-609600" eaLnBrk="1" hangingPunct="1">
              <a:lnSpc>
                <a:spcPct val="90000"/>
              </a:lnSpc>
              <a:buFontTx/>
              <a:buNone/>
            </a:pPr>
            <a:r>
              <a:rPr lang="en-US" altLang="zh-CN" sz="1800" b="1" dirty="0">
                <a:solidFill>
                  <a:srgbClr val="6600CC"/>
                </a:solidFill>
              </a:rPr>
              <a:t>    	    and </a:t>
            </a:r>
            <a:r>
              <a:rPr lang="en-US" altLang="zh-CN" sz="1800" b="1" dirty="0">
                <a:solidFill>
                  <a:srgbClr val="FF3399"/>
                </a:solidFill>
              </a:rPr>
              <a:t>and1</a:t>
            </a:r>
            <a:r>
              <a:rPr lang="en-US" altLang="zh-CN" sz="1800" b="1" dirty="0">
                <a:solidFill>
                  <a:srgbClr val="6600CC"/>
                </a:solidFill>
              </a:rPr>
              <a:t> (a1, a, </a:t>
            </a:r>
            <a:r>
              <a:rPr lang="en-US" altLang="zh-CN" sz="1800" b="1" dirty="0" err="1">
                <a:solidFill>
                  <a:srgbClr val="6600CC"/>
                </a:solidFill>
              </a:rPr>
              <a:t>sel</a:t>
            </a:r>
            <a:r>
              <a:rPr lang="en-US" altLang="zh-CN" sz="1800" b="1" dirty="0">
                <a:solidFill>
                  <a:srgbClr val="6600CC"/>
                </a:solidFill>
              </a:rPr>
              <a:t>_);</a:t>
            </a:r>
          </a:p>
          <a:p>
            <a:pPr marL="609600" indent="-609600" eaLnBrk="1" hangingPunct="1">
              <a:lnSpc>
                <a:spcPct val="90000"/>
              </a:lnSpc>
              <a:buFontTx/>
              <a:buNone/>
            </a:pPr>
            <a:r>
              <a:rPr lang="en-US" altLang="zh-CN" sz="1800" b="1" dirty="0">
                <a:solidFill>
                  <a:srgbClr val="6600CC"/>
                </a:solidFill>
              </a:rPr>
              <a:t>    	    and </a:t>
            </a:r>
            <a:r>
              <a:rPr lang="en-US" altLang="zh-CN" sz="1800" b="1" dirty="0">
                <a:solidFill>
                  <a:srgbClr val="FF3399"/>
                </a:solidFill>
              </a:rPr>
              <a:t>and2</a:t>
            </a:r>
            <a:r>
              <a:rPr lang="en-US" altLang="zh-CN" sz="1800" b="1" dirty="0">
                <a:solidFill>
                  <a:srgbClr val="6600CC"/>
                </a:solidFill>
              </a:rPr>
              <a:t> (b1, b, </a:t>
            </a:r>
            <a:r>
              <a:rPr lang="en-US" altLang="zh-CN" sz="1800" b="1" dirty="0" err="1">
                <a:solidFill>
                  <a:srgbClr val="6600CC"/>
                </a:solidFill>
              </a:rPr>
              <a:t>sel</a:t>
            </a:r>
            <a:r>
              <a:rPr lang="en-US" altLang="zh-CN" sz="1800" b="1" dirty="0">
                <a:solidFill>
                  <a:srgbClr val="6600CC"/>
                </a:solidFill>
              </a:rPr>
              <a:t>);</a:t>
            </a:r>
          </a:p>
          <a:p>
            <a:pPr marL="609600" indent="-609600" eaLnBrk="1" hangingPunct="1">
              <a:lnSpc>
                <a:spcPct val="90000"/>
              </a:lnSpc>
              <a:buFontTx/>
              <a:buNone/>
            </a:pPr>
            <a:r>
              <a:rPr lang="en-US" altLang="zh-CN" sz="1800" b="1" dirty="0">
                <a:solidFill>
                  <a:srgbClr val="6600CC"/>
                </a:solidFill>
              </a:rPr>
              <a:t>    	    or    </a:t>
            </a:r>
            <a:r>
              <a:rPr lang="en-US" altLang="zh-CN" sz="1800" b="1" dirty="0">
                <a:solidFill>
                  <a:srgbClr val="FF3399"/>
                </a:solidFill>
              </a:rPr>
              <a:t>or1</a:t>
            </a:r>
            <a:r>
              <a:rPr lang="en-US" altLang="zh-CN" sz="1800" b="1" dirty="0">
                <a:solidFill>
                  <a:srgbClr val="6600CC"/>
                </a:solidFill>
              </a:rPr>
              <a:t>   (out, a1, b1);</a:t>
            </a:r>
          </a:p>
          <a:p>
            <a:pPr marL="609600" indent="-609600" eaLnBrk="1" hangingPunct="1">
              <a:lnSpc>
                <a:spcPct val="90000"/>
              </a:lnSpc>
              <a:buFontTx/>
              <a:buNone/>
            </a:pPr>
            <a:r>
              <a:rPr lang="en-US" altLang="zh-CN" sz="1800" b="1" dirty="0">
                <a:solidFill>
                  <a:srgbClr val="6600CC"/>
                </a:solidFill>
              </a:rPr>
              <a:t>	</a:t>
            </a:r>
            <a:r>
              <a:rPr lang="en-US" altLang="zh-CN" sz="1800" b="1" dirty="0" err="1">
                <a:solidFill>
                  <a:srgbClr val="6600CC"/>
                </a:solidFill>
              </a:rPr>
              <a:t>endmodule</a:t>
            </a:r>
            <a:endParaRPr lang="en-US" altLang="zh-CN" sz="1800" b="1" dirty="0">
              <a:solidFill>
                <a:srgbClr val="6600CC"/>
              </a:solidFill>
            </a:endParaRPr>
          </a:p>
          <a:p>
            <a:pPr marL="609600" indent="-609600" eaLnBrk="1" hangingPunct="1">
              <a:lnSpc>
                <a:spcPct val="90000"/>
              </a:lnSpc>
              <a:buFontTx/>
              <a:buNone/>
            </a:pPr>
            <a:endParaRPr lang="en-US" altLang="zh-CN" sz="1800" b="1" dirty="0">
              <a:solidFill>
                <a:srgbClr val="6600CC"/>
              </a:solidFill>
              <a:latin typeface="Arial" panose="020B0604020202020204" pitchFamily="34" charset="0"/>
            </a:endParaRPr>
          </a:p>
        </p:txBody>
      </p:sp>
      <p:sp>
        <p:nvSpPr>
          <p:cNvPr id="29702" name="Text Box 7">
            <a:extLst>
              <a:ext uri="{FF2B5EF4-FFF2-40B4-BE49-F238E27FC236}">
                <a16:creationId xmlns:a16="http://schemas.microsoft.com/office/drawing/2014/main" id="{B67A1BD2-F21F-4B66-B1D7-A7188DC12CB7}"/>
              </a:ext>
            </a:extLst>
          </p:cNvPr>
          <p:cNvSpPr txBox="1">
            <a:spLocks noChangeArrowheads="1"/>
          </p:cNvSpPr>
          <p:nvPr/>
        </p:nvSpPr>
        <p:spPr bwMode="auto">
          <a:xfrm>
            <a:off x="4495800" y="4371392"/>
            <a:ext cx="1920875" cy="396875"/>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Verilog</a:t>
            </a:r>
            <a:r>
              <a:rPr lang="zh-CN" altLang="en-US" sz="2000" b="1"/>
              <a:t>标识符</a:t>
            </a:r>
          </a:p>
        </p:txBody>
      </p:sp>
      <p:sp>
        <p:nvSpPr>
          <p:cNvPr id="29703" name="Line 8">
            <a:extLst>
              <a:ext uri="{FF2B5EF4-FFF2-40B4-BE49-F238E27FC236}">
                <a16:creationId xmlns:a16="http://schemas.microsoft.com/office/drawing/2014/main" id="{34BBFF64-75DD-410F-88CE-7EBB026BBA73}"/>
              </a:ext>
            </a:extLst>
          </p:cNvPr>
          <p:cNvSpPr>
            <a:spLocks noChangeShapeType="1"/>
          </p:cNvSpPr>
          <p:nvPr/>
        </p:nvSpPr>
        <p:spPr bwMode="auto">
          <a:xfrm flipH="1" flipV="1">
            <a:off x="2895600" y="4142792"/>
            <a:ext cx="1371600" cy="381000"/>
          </a:xfrm>
          <a:prstGeom prst="line">
            <a:avLst/>
          </a:prstGeom>
          <a:noFill/>
          <a:ln w="9525">
            <a:solidFill>
              <a:srgbClr val="66FF99"/>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29704" name="Line 9">
            <a:extLst>
              <a:ext uri="{FF2B5EF4-FFF2-40B4-BE49-F238E27FC236}">
                <a16:creationId xmlns:a16="http://schemas.microsoft.com/office/drawing/2014/main" id="{2584AADF-D166-4CF2-95E4-77DD62DE23D3}"/>
              </a:ext>
            </a:extLst>
          </p:cNvPr>
          <p:cNvSpPr>
            <a:spLocks noChangeShapeType="1"/>
          </p:cNvSpPr>
          <p:nvPr/>
        </p:nvSpPr>
        <p:spPr bwMode="auto">
          <a:xfrm flipH="1" flipV="1">
            <a:off x="2438400" y="4371392"/>
            <a:ext cx="1828800" cy="152400"/>
          </a:xfrm>
          <a:prstGeom prst="line">
            <a:avLst/>
          </a:prstGeom>
          <a:noFill/>
          <a:ln w="9525">
            <a:solidFill>
              <a:srgbClr val="66FF99"/>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29705" name="Line 10">
            <a:extLst>
              <a:ext uri="{FF2B5EF4-FFF2-40B4-BE49-F238E27FC236}">
                <a16:creationId xmlns:a16="http://schemas.microsoft.com/office/drawing/2014/main" id="{5A7194C4-30D6-4E25-B015-D4D656909957}"/>
              </a:ext>
            </a:extLst>
          </p:cNvPr>
          <p:cNvSpPr>
            <a:spLocks noChangeShapeType="1"/>
          </p:cNvSpPr>
          <p:nvPr/>
        </p:nvSpPr>
        <p:spPr bwMode="auto">
          <a:xfrm flipH="1">
            <a:off x="2438400" y="4523792"/>
            <a:ext cx="1828800" cy="381000"/>
          </a:xfrm>
          <a:prstGeom prst="line">
            <a:avLst/>
          </a:prstGeom>
          <a:noFill/>
          <a:ln w="9525">
            <a:solidFill>
              <a:srgbClr val="66FF99"/>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760629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30B9696-ED12-458A-A6DB-4D959F835725}"/>
              </a:ext>
            </a:extLst>
          </p:cNvPr>
          <p:cNvSpPr>
            <a:spLocks noGrp="1" noChangeArrowheads="1"/>
          </p:cNvSpPr>
          <p:nvPr>
            <p:ph type="title"/>
          </p:nvPr>
        </p:nvSpPr>
        <p:spPr/>
        <p:txBody>
          <a:bodyPr/>
          <a:lstStyle/>
          <a:p>
            <a:pPr algn="l" eaLnBrk="1" hangingPunct="1"/>
            <a:r>
              <a:rPr lang="zh-CN" altLang="en-US" sz="3200" b="1">
                <a:solidFill>
                  <a:srgbClr val="FF7C80"/>
                </a:solidFill>
              </a:rPr>
              <a:t>文字规则</a:t>
            </a:r>
            <a:r>
              <a:rPr lang="en-US" altLang="zh-CN" sz="3200" b="1">
                <a:solidFill>
                  <a:srgbClr val="FF7C80"/>
                </a:solidFill>
              </a:rPr>
              <a:t>—</a:t>
            </a:r>
            <a:r>
              <a:rPr lang="zh-CN" altLang="en-US" sz="3200" b="1">
                <a:solidFill>
                  <a:srgbClr val="FF7C80"/>
                </a:solidFill>
              </a:rPr>
              <a:t>标识符</a:t>
            </a:r>
            <a:r>
              <a:rPr lang="en-US" altLang="zh-CN" sz="3200" b="1">
                <a:solidFill>
                  <a:srgbClr val="FF7C80"/>
                </a:solidFill>
              </a:rPr>
              <a:t>(identifiers)</a:t>
            </a:r>
          </a:p>
        </p:txBody>
      </p:sp>
      <p:sp>
        <p:nvSpPr>
          <p:cNvPr id="30725" name="Rectangle 5">
            <a:extLst>
              <a:ext uri="{FF2B5EF4-FFF2-40B4-BE49-F238E27FC236}">
                <a16:creationId xmlns:a16="http://schemas.microsoft.com/office/drawing/2014/main" id="{02DEF2AE-5181-4602-89B6-E141B63F9C68}"/>
              </a:ext>
            </a:extLst>
          </p:cNvPr>
          <p:cNvSpPr>
            <a:spLocks noGrp="1" noChangeArrowheads="1"/>
          </p:cNvSpPr>
          <p:nvPr>
            <p:ph type="body" idx="4294967295"/>
          </p:nvPr>
        </p:nvSpPr>
        <p:spPr>
          <a:xfrm>
            <a:off x="838200" y="1581539"/>
            <a:ext cx="8305800" cy="4419600"/>
          </a:xfrm>
        </p:spPr>
        <p:txBody>
          <a:bodyPr/>
          <a:lstStyle/>
          <a:p>
            <a:pPr marL="609600" indent="-609600" eaLnBrk="1" hangingPunct="1">
              <a:spcBef>
                <a:spcPct val="40000"/>
              </a:spcBef>
            </a:pPr>
            <a:r>
              <a:rPr lang="zh-CN" altLang="en-US" sz="2400" b="1">
                <a:solidFill>
                  <a:srgbClr val="FF0000"/>
                </a:solidFill>
              </a:rPr>
              <a:t>有效标识符举例：</a:t>
            </a:r>
          </a:p>
          <a:p>
            <a:pPr marL="609600" indent="-609600" eaLnBrk="1" hangingPunct="1">
              <a:spcBef>
                <a:spcPct val="40000"/>
              </a:spcBef>
              <a:buFontTx/>
              <a:buNone/>
            </a:pPr>
            <a:r>
              <a:rPr lang="zh-CN" altLang="en-US" sz="2400" b="1">
                <a:solidFill>
                  <a:srgbClr val="6600CC"/>
                </a:solidFill>
              </a:rPr>
              <a:t>	   </a:t>
            </a:r>
            <a:r>
              <a:rPr lang="en-US" altLang="zh-CN" sz="2400" b="1">
                <a:solidFill>
                  <a:srgbClr val="6600CC"/>
                </a:solidFill>
              </a:rPr>
              <a:t>shift_reg_a</a:t>
            </a:r>
          </a:p>
          <a:p>
            <a:pPr marL="609600" indent="-609600" eaLnBrk="1" hangingPunct="1">
              <a:spcBef>
                <a:spcPct val="40000"/>
              </a:spcBef>
              <a:buFontTx/>
              <a:buNone/>
            </a:pPr>
            <a:r>
              <a:rPr lang="en-US" altLang="zh-CN" sz="2400" b="1">
                <a:solidFill>
                  <a:srgbClr val="6600CC"/>
                </a:solidFill>
              </a:rPr>
              <a:t>	   busa_index</a:t>
            </a:r>
          </a:p>
          <a:p>
            <a:pPr marL="609600" indent="-609600" eaLnBrk="1" hangingPunct="1">
              <a:spcBef>
                <a:spcPct val="40000"/>
              </a:spcBef>
              <a:buFontTx/>
              <a:buNone/>
            </a:pPr>
            <a:r>
              <a:rPr lang="en-US" altLang="zh-CN" sz="2400" b="1">
                <a:solidFill>
                  <a:srgbClr val="6600CC"/>
                </a:solidFill>
              </a:rPr>
              <a:t>	   _bus3</a:t>
            </a:r>
          </a:p>
          <a:p>
            <a:pPr marL="609600" indent="-609600" eaLnBrk="1" hangingPunct="1">
              <a:spcBef>
                <a:spcPct val="40000"/>
              </a:spcBef>
            </a:pPr>
            <a:r>
              <a:rPr lang="zh-CN" altLang="en-US" sz="2400" b="1">
                <a:solidFill>
                  <a:srgbClr val="FF0000"/>
                </a:solidFill>
              </a:rPr>
              <a:t>无效标识符举例：</a:t>
            </a:r>
          </a:p>
          <a:p>
            <a:pPr marL="609600" indent="-609600" eaLnBrk="1" hangingPunct="1">
              <a:spcBef>
                <a:spcPct val="40000"/>
              </a:spcBef>
              <a:buFontTx/>
              <a:buNone/>
            </a:pPr>
            <a:r>
              <a:rPr lang="zh-CN" altLang="en-US" sz="2400" b="1">
                <a:solidFill>
                  <a:srgbClr val="6600CC"/>
                </a:solidFill>
              </a:rPr>
              <a:t>	  </a:t>
            </a:r>
            <a:r>
              <a:rPr lang="en-US" altLang="zh-CN" sz="2400" b="1">
                <a:solidFill>
                  <a:srgbClr val="6600CC"/>
                </a:solidFill>
              </a:rPr>
              <a:t>34net        // </a:t>
            </a:r>
            <a:r>
              <a:rPr lang="zh-CN" altLang="en-US" sz="2400" b="1">
                <a:solidFill>
                  <a:srgbClr val="6600CC"/>
                </a:solidFill>
              </a:rPr>
              <a:t>开头不是字母或“</a:t>
            </a:r>
            <a:r>
              <a:rPr lang="en-US" altLang="zh-CN" sz="2400" b="1">
                <a:solidFill>
                  <a:srgbClr val="6600CC"/>
                </a:solidFill>
              </a:rPr>
              <a:t>_”</a:t>
            </a:r>
          </a:p>
          <a:p>
            <a:pPr marL="609600" indent="-609600" eaLnBrk="1" hangingPunct="1">
              <a:spcBef>
                <a:spcPct val="40000"/>
              </a:spcBef>
              <a:buFontTx/>
              <a:buNone/>
            </a:pPr>
            <a:r>
              <a:rPr lang="en-US" altLang="zh-CN" sz="2400" b="1">
                <a:solidFill>
                  <a:srgbClr val="6600CC"/>
                </a:solidFill>
              </a:rPr>
              <a:t>	  a*b_net   // </a:t>
            </a:r>
            <a:r>
              <a:rPr lang="zh-CN" altLang="en-US" sz="2400" b="1">
                <a:solidFill>
                  <a:srgbClr val="6600CC"/>
                </a:solidFill>
              </a:rPr>
              <a:t>包含了非字母或数字， “</a:t>
            </a:r>
            <a:r>
              <a:rPr lang="en-US" altLang="zh-CN" sz="2400" b="1">
                <a:solidFill>
                  <a:srgbClr val="6600CC"/>
                </a:solidFill>
              </a:rPr>
              <a:t>$” “_”</a:t>
            </a:r>
          </a:p>
          <a:p>
            <a:pPr marL="609600" indent="-609600" eaLnBrk="1" hangingPunct="1">
              <a:spcBef>
                <a:spcPct val="40000"/>
              </a:spcBef>
              <a:buFontTx/>
              <a:buNone/>
            </a:pPr>
            <a:r>
              <a:rPr lang="en-US" altLang="zh-CN" sz="2400" b="1">
                <a:solidFill>
                  <a:srgbClr val="6600CC"/>
                </a:solidFill>
              </a:rPr>
              <a:t>	  n@238     //</a:t>
            </a:r>
            <a:r>
              <a:rPr lang="zh-CN" altLang="en-US" sz="2400" b="1">
                <a:solidFill>
                  <a:srgbClr val="6600CC"/>
                </a:solidFill>
              </a:rPr>
              <a:t>包含了非字母或数字， “</a:t>
            </a:r>
            <a:r>
              <a:rPr lang="en-US" altLang="zh-CN" sz="2400" b="1">
                <a:solidFill>
                  <a:srgbClr val="6600CC"/>
                </a:solidFill>
              </a:rPr>
              <a:t>$” “_”</a:t>
            </a:r>
          </a:p>
          <a:p>
            <a:pPr marL="609600" indent="-609600" eaLnBrk="1" hangingPunct="1">
              <a:spcBef>
                <a:spcPct val="40000"/>
              </a:spcBef>
            </a:pPr>
            <a:r>
              <a:rPr lang="en-US" altLang="zh-CN" sz="2400" b="1">
                <a:solidFill>
                  <a:srgbClr val="FF0000"/>
                </a:solidFill>
              </a:rPr>
              <a:t>Verilog</a:t>
            </a:r>
            <a:r>
              <a:rPr lang="zh-CN" altLang="en-US" sz="2400" b="1">
                <a:solidFill>
                  <a:srgbClr val="FF0000"/>
                </a:solidFill>
              </a:rPr>
              <a:t>区分大小写，所有</a:t>
            </a:r>
            <a:r>
              <a:rPr lang="en-US" altLang="zh-CN" sz="2400" b="1">
                <a:solidFill>
                  <a:srgbClr val="FF0000"/>
                </a:solidFill>
              </a:rPr>
              <a:t>Verilog</a:t>
            </a:r>
            <a:r>
              <a:rPr lang="zh-CN" altLang="en-US" sz="2400" b="1">
                <a:solidFill>
                  <a:srgbClr val="FF0000"/>
                </a:solidFill>
              </a:rPr>
              <a:t>关键词使用小写字母。</a:t>
            </a:r>
          </a:p>
        </p:txBody>
      </p:sp>
    </p:spTree>
    <p:extLst>
      <p:ext uri="{BB962C8B-B14F-4D97-AF65-F5344CB8AC3E}">
        <p14:creationId xmlns:p14="http://schemas.microsoft.com/office/powerpoint/2010/main" val="3987604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descr="蓝色砂纸">
            <a:extLst>
              <a:ext uri="{FF2B5EF4-FFF2-40B4-BE49-F238E27FC236}">
                <a16:creationId xmlns:a16="http://schemas.microsoft.com/office/drawing/2014/main" id="{650DE1B6-06AF-4815-AC5F-BCF5A5ECAAE0}"/>
              </a:ext>
            </a:extLst>
          </p:cNvPr>
          <p:cNvSpPr>
            <a:spLocks noGrp="1" noChangeArrowheads="1"/>
          </p:cNvSpPr>
          <p:nvPr>
            <p:ph type="title"/>
          </p:nvPr>
        </p:nvSpPr>
        <p:spPr/>
        <p:txBody>
          <a:bodyPr/>
          <a:lstStyle/>
          <a:p>
            <a:pPr algn="l" eaLnBrk="1" hangingPunct="1"/>
            <a:r>
              <a:rPr lang="zh-CN" altLang="en-US" sz="3200" b="1">
                <a:solidFill>
                  <a:srgbClr val="FF7C80"/>
                </a:solidFill>
              </a:rPr>
              <a:t>操作符</a:t>
            </a:r>
          </a:p>
        </p:txBody>
      </p:sp>
      <p:sp>
        <p:nvSpPr>
          <p:cNvPr id="31748" name="Text Box 5">
            <a:extLst>
              <a:ext uri="{FF2B5EF4-FFF2-40B4-BE49-F238E27FC236}">
                <a16:creationId xmlns:a16="http://schemas.microsoft.com/office/drawing/2014/main" id="{2C8E6D0B-DA18-486A-A41D-E5E71993FA68}"/>
              </a:ext>
            </a:extLst>
          </p:cNvPr>
          <p:cNvSpPr txBox="1">
            <a:spLocks noChangeArrowheads="1"/>
          </p:cNvSpPr>
          <p:nvPr/>
        </p:nvSpPr>
        <p:spPr bwMode="auto">
          <a:xfrm>
            <a:off x="577072" y="1908969"/>
            <a:ext cx="822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dirty="0"/>
              <a:t>下表以优先级顺序列出了</a:t>
            </a:r>
            <a:r>
              <a:rPr lang="en-US" altLang="zh-CN" sz="2400" b="1" dirty="0"/>
              <a:t>Verilog</a:t>
            </a:r>
            <a:r>
              <a:rPr lang="zh-CN" altLang="en-US" sz="2400" b="1" dirty="0"/>
              <a:t>操作符。</a:t>
            </a:r>
          </a:p>
        </p:txBody>
      </p:sp>
      <p:graphicFrame>
        <p:nvGraphicFramePr>
          <p:cNvPr id="220274" name="Group 114">
            <a:extLst>
              <a:ext uri="{FF2B5EF4-FFF2-40B4-BE49-F238E27FC236}">
                <a16:creationId xmlns:a16="http://schemas.microsoft.com/office/drawing/2014/main" id="{B9191633-9073-4DB1-9463-D14456108FD7}"/>
              </a:ext>
            </a:extLst>
          </p:cNvPr>
          <p:cNvGraphicFramePr>
            <a:graphicFrameLocks noGrp="1"/>
          </p:cNvGraphicFramePr>
          <p:nvPr>
            <p:extLst>
              <p:ext uri="{D42A27DB-BD31-4B8C-83A1-F6EECF244321}">
                <p14:modId xmlns:p14="http://schemas.microsoft.com/office/powerpoint/2010/main" val="3865699283"/>
              </p:ext>
            </p:extLst>
          </p:nvPr>
        </p:nvGraphicFramePr>
        <p:xfrm>
          <a:off x="1627901" y="2913221"/>
          <a:ext cx="4648200" cy="2952750"/>
        </p:xfrm>
        <a:graphic>
          <a:graphicData uri="http://schemas.openxmlformats.org/drawingml/2006/table">
            <a:tbl>
              <a:tblPr/>
              <a:tblGrid>
                <a:gridCol w="20574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tblGrid>
              <a:tr h="3806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rPr>
                        <a:t>操作符类型</a:t>
                      </a:r>
                      <a:endParaRPr kumimoji="1" lang="zh-CN" altLang="en-US" sz="1600" b="0" i="0" u="none" strike="noStrike" cap="none" normalizeH="0" baseline="0" dirty="0">
                        <a:ln>
                          <a:noFill/>
                        </a:ln>
                        <a:solidFill>
                          <a:schemeClr val="tx1"/>
                        </a:solidFill>
                        <a:effectLst/>
                        <a:latin typeface="Times New Roman" pitchFamily="18" charset="0"/>
                        <a:ea typeface="宋体" pitchFamily="2" charset="-122"/>
                      </a:endParaRPr>
                    </a:p>
                  </a:txBody>
                  <a:tcPr marT="45727" marB="45727" anchor="ctr"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符号</a:t>
                      </a:r>
                    </a:p>
                  </a:txBody>
                  <a:tcPr marT="45727" marB="45727" anchor="ct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72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连接及复制操作符</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算术操作符</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逻辑移位操作符	</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关系操作符</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相等操作符</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按位操作符</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逻辑操作符</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条件操作符</a:t>
                      </a:r>
                    </a:p>
                  </a:txBody>
                  <a:tcPr marT="45727" marB="45727" horzOverflow="overflow">
                    <a:lnL cap="flat">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  /    %  +  -</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&lt;&lt;     &gt;&gt;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&gt;     &lt;     &gt;=     &lt;=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 =     = = =     !=     != =</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   &amp;  |   ^     ~^</a:t>
                      </a: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或</a:t>
                      </a: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   &amp;&amp;    ||</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pitchFamily="2" charset="-122"/>
                        </a:rPr>
                        <a:t>？</a:t>
                      </a: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a:t>
                      </a:r>
                    </a:p>
                  </a:txBody>
                  <a:tcPr marT="45727" marB="45727" horzOverflow="overflow">
                    <a:lnL>
                      <a:noFill/>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1757" name="Text Box 89">
            <a:extLst>
              <a:ext uri="{FF2B5EF4-FFF2-40B4-BE49-F238E27FC236}">
                <a16:creationId xmlns:a16="http://schemas.microsoft.com/office/drawing/2014/main" id="{6CAA1D08-8B05-4683-926E-5C36DFAF7A82}"/>
              </a:ext>
            </a:extLst>
          </p:cNvPr>
          <p:cNvSpPr txBox="1">
            <a:spLocks noChangeArrowheads="1"/>
          </p:cNvSpPr>
          <p:nvPr/>
        </p:nvSpPr>
        <p:spPr bwMode="auto">
          <a:xfrm>
            <a:off x="6379288" y="2913221"/>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最高</a:t>
            </a:r>
          </a:p>
        </p:txBody>
      </p:sp>
      <p:sp>
        <p:nvSpPr>
          <p:cNvPr id="31758" name="Text Box 90">
            <a:extLst>
              <a:ext uri="{FF2B5EF4-FFF2-40B4-BE49-F238E27FC236}">
                <a16:creationId xmlns:a16="http://schemas.microsoft.com/office/drawing/2014/main" id="{F9458EF3-53E8-4450-8C07-95C55A311311}"/>
              </a:ext>
            </a:extLst>
          </p:cNvPr>
          <p:cNvSpPr txBox="1">
            <a:spLocks noChangeArrowheads="1"/>
          </p:cNvSpPr>
          <p:nvPr/>
        </p:nvSpPr>
        <p:spPr bwMode="auto">
          <a:xfrm>
            <a:off x="6379288" y="5432584"/>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最低</a:t>
            </a:r>
          </a:p>
        </p:txBody>
      </p:sp>
      <p:sp>
        <p:nvSpPr>
          <p:cNvPr id="31759" name="Line 91">
            <a:extLst>
              <a:ext uri="{FF2B5EF4-FFF2-40B4-BE49-F238E27FC236}">
                <a16:creationId xmlns:a16="http://schemas.microsoft.com/office/drawing/2014/main" id="{AEE8E163-E39B-4742-A522-7822386C7269}"/>
              </a:ext>
            </a:extLst>
          </p:cNvPr>
          <p:cNvSpPr>
            <a:spLocks noChangeShapeType="1"/>
          </p:cNvSpPr>
          <p:nvPr/>
        </p:nvSpPr>
        <p:spPr bwMode="auto">
          <a:xfrm flipH="1" flipV="1">
            <a:off x="6739651" y="3489484"/>
            <a:ext cx="0" cy="19431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0" name="Text Box 92">
            <a:extLst>
              <a:ext uri="{FF2B5EF4-FFF2-40B4-BE49-F238E27FC236}">
                <a16:creationId xmlns:a16="http://schemas.microsoft.com/office/drawing/2014/main" id="{EAFC5DFC-0AFE-48BC-B748-5D92F98B6324}"/>
              </a:ext>
            </a:extLst>
          </p:cNvPr>
          <p:cNvSpPr txBox="1">
            <a:spLocks noChangeArrowheads="1"/>
          </p:cNvSpPr>
          <p:nvPr/>
        </p:nvSpPr>
        <p:spPr bwMode="auto">
          <a:xfrm>
            <a:off x="6812676" y="4251484"/>
            <a:ext cx="14398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优先级</a:t>
            </a:r>
          </a:p>
        </p:txBody>
      </p:sp>
    </p:spTree>
    <p:extLst>
      <p:ext uri="{BB962C8B-B14F-4D97-AF65-F5344CB8AC3E}">
        <p14:creationId xmlns:p14="http://schemas.microsoft.com/office/powerpoint/2010/main" val="2863012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descr="蓝色砂纸">
            <a:extLst>
              <a:ext uri="{FF2B5EF4-FFF2-40B4-BE49-F238E27FC236}">
                <a16:creationId xmlns:a16="http://schemas.microsoft.com/office/drawing/2014/main" id="{C7313B83-CC87-4E54-9057-0FE58023CC02}"/>
              </a:ext>
            </a:extLst>
          </p:cNvPr>
          <p:cNvSpPr>
            <a:spLocks noGrp="1" noChangeArrowheads="1"/>
          </p:cNvSpPr>
          <p:nvPr>
            <p:ph type="title"/>
          </p:nvPr>
        </p:nvSpPr>
        <p:spPr/>
        <p:txBody>
          <a:bodyPr/>
          <a:lstStyle/>
          <a:p>
            <a:pPr algn="l" eaLnBrk="1" hangingPunct="1"/>
            <a:r>
              <a:rPr lang="en-US" altLang="zh-CN" sz="3200" b="1">
                <a:solidFill>
                  <a:srgbClr val="FF7C80"/>
                </a:solidFill>
              </a:rPr>
              <a:t>Verilog</a:t>
            </a:r>
            <a:r>
              <a:rPr lang="zh-CN" altLang="en-US" sz="3200" b="1">
                <a:solidFill>
                  <a:srgbClr val="FF7C80"/>
                </a:solidFill>
              </a:rPr>
              <a:t>中的大小</a:t>
            </a:r>
            <a:r>
              <a:rPr lang="en-US" altLang="zh-CN" sz="3200" b="1">
                <a:solidFill>
                  <a:srgbClr val="FF7C80"/>
                </a:solidFill>
              </a:rPr>
              <a:t>(size)</a:t>
            </a:r>
            <a:r>
              <a:rPr lang="zh-CN" altLang="en-US" sz="3200" b="1">
                <a:solidFill>
                  <a:srgbClr val="FF7C80"/>
                </a:solidFill>
              </a:rPr>
              <a:t>与符号</a:t>
            </a:r>
          </a:p>
        </p:txBody>
      </p:sp>
      <p:sp>
        <p:nvSpPr>
          <p:cNvPr id="33795" name="Rectangle 3">
            <a:extLst>
              <a:ext uri="{FF2B5EF4-FFF2-40B4-BE49-F238E27FC236}">
                <a16:creationId xmlns:a16="http://schemas.microsoft.com/office/drawing/2014/main" id="{C746073E-78AE-4794-9926-1517B9A36E8E}"/>
              </a:ext>
            </a:extLst>
          </p:cNvPr>
          <p:cNvSpPr>
            <a:spLocks noGrp="1" noChangeArrowheads="1"/>
          </p:cNvSpPr>
          <p:nvPr>
            <p:ph type="body" idx="4294967295"/>
          </p:nvPr>
        </p:nvSpPr>
        <p:spPr>
          <a:xfrm>
            <a:off x="1040363" y="1488232"/>
            <a:ext cx="8001000" cy="1066800"/>
          </a:xfrm>
        </p:spPr>
        <p:txBody>
          <a:bodyPr/>
          <a:lstStyle/>
          <a:p>
            <a:pPr eaLnBrk="1" hangingPunct="1"/>
            <a:r>
              <a:rPr lang="en-US" altLang="zh-CN" sz="1800" b="1" dirty="0">
                <a:solidFill>
                  <a:schemeClr val="accent2"/>
                </a:solidFill>
              </a:rPr>
              <a:t>Verilog</a:t>
            </a:r>
            <a:r>
              <a:rPr lang="zh-CN" altLang="en-US" sz="1800" b="1" dirty="0">
                <a:solidFill>
                  <a:schemeClr val="accent2"/>
                </a:solidFill>
              </a:rPr>
              <a:t>根据表达式中变量的长度对表达式的值自动地进行调整。</a:t>
            </a:r>
          </a:p>
          <a:p>
            <a:pPr eaLnBrk="1" hangingPunct="1"/>
            <a:r>
              <a:rPr lang="en-US" altLang="zh-CN" sz="1800" b="1" dirty="0">
                <a:solidFill>
                  <a:schemeClr val="accent2"/>
                </a:solidFill>
              </a:rPr>
              <a:t>Verilog</a:t>
            </a:r>
            <a:r>
              <a:rPr lang="zh-CN" altLang="en-US" sz="1800" b="1" dirty="0">
                <a:solidFill>
                  <a:schemeClr val="accent2"/>
                </a:solidFill>
              </a:rPr>
              <a:t>自动截断或扩展赋值语句中右边的值以适应左边变量的长度。</a:t>
            </a:r>
          </a:p>
          <a:p>
            <a:pPr eaLnBrk="1" hangingPunct="1"/>
            <a:r>
              <a:rPr lang="zh-CN" altLang="en-US" sz="1800" b="1" dirty="0">
                <a:solidFill>
                  <a:srgbClr val="FF0000"/>
                </a:solidFill>
              </a:rPr>
              <a:t>当一个负数赋值给无符号变量如</a:t>
            </a:r>
            <a:r>
              <a:rPr lang="en-US" altLang="zh-CN" sz="1800" b="1" dirty="0">
                <a:solidFill>
                  <a:srgbClr val="FF0000"/>
                </a:solidFill>
              </a:rPr>
              <a:t>reg</a:t>
            </a:r>
            <a:r>
              <a:rPr lang="zh-CN" altLang="en-US" sz="1800" b="1" dirty="0">
                <a:solidFill>
                  <a:srgbClr val="FF0000"/>
                </a:solidFill>
              </a:rPr>
              <a:t>时，</a:t>
            </a:r>
            <a:r>
              <a:rPr lang="en-US" altLang="zh-CN" sz="1800" b="1" dirty="0">
                <a:solidFill>
                  <a:srgbClr val="FF0000"/>
                </a:solidFill>
              </a:rPr>
              <a:t>Verilog</a:t>
            </a:r>
            <a:r>
              <a:rPr lang="zh-CN" altLang="en-US" sz="1800" b="1" dirty="0">
                <a:solidFill>
                  <a:srgbClr val="FF0000"/>
                </a:solidFill>
              </a:rPr>
              <a:t>自动完成二进制补码计算</a:t>
            </a:r>
          </a:p>
        </p:txBody>
      </p:sp>
      <p:sp>
        <p:nvSpPr>
          <p:cNvPr id="21509" name="Text Box 5">
            <a:extLst>
              <a:ext uri="{FF2B5EF4-FFF2-40B4-BE49-F238E27FC236}">
                <a16:creationId xmlns:a16="http://schemas.microsoft.com/office/drawing/2014/main" id="{3A4ADCBF-6B15-48AB-99FA-52F1A0553387}"/>
              </a:ext>
            </a:extLst>
          </p:cNvPr>
          <p:cNvSpPr txBox="1">
            <a:spLocks noChangeArrowheads="1"/>
          </p:cNvSpPr>
          <p:nvPr/>
        </p:nvSpPr>
        <p:spPr bwMode="auto">
          <a:xfrm>
            <a:off x="1143000" y="2627368"/>
            <a:ext cx="6284167" cy="386259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ts val="600"/>
              </a:spcBef>
              <a:buFontTx/>
              <a:buNone/>
              <a:defRPr/>
            </a:pPr>
            <a:r>
              <a:rPr lang="en-US" altLang="zh-CN" sz="2000" b="1">
                <a:latin typeface="+mn-lt"/>
              </a:rPr>
              <a:t>module sign_size;</a:t>
            </a:r>
          </a:p>
          <a:p>
            <a:pPr eaLnBrk="1" hangingPunct="1">
              <a:spcBef>
                <a:spcPts val="600"/>
              </a:spcBef>
              <a:buFontTx/>
              <a:buNone/>
              <a:defRPr/>
            </a:pPr>
            <a:r>
              <a:rPr lang="en-US" altLang="zh-CN" sz="2000" b="1">
                <a:latin typeface="+mn-lt"/>
              </a:rPr>
              <a:t>     reg [3:0] a, b;</a:t>
            </a:r>
          </a:p>
          <a:p>
            <a:pPr eaLnBrk="1" hangingPunct="1">
              <a:spcBef>
                <a:spcPts val="600"/>
              </a:spcBef>
              <a:buFontTx/>
              <a:buNone/>
              <a:defRPr/>
            </a:pPr>
            <a:r>
              <a:rPr lang="en-US" altLang="zh-CN" sz="2000" b="1">
                <a:latin typeface="+mn-lt"/>
              </a:rPr>
              <a:t>     reg [15:0] c;</a:t>
            </a:r>
          </a:p>
          <a:p>
            <a:pPr eaLnBrk="1" hangingPunct="1">
              <a:spcBef>
                <a:spcPts val="600"/>
              </a:spcBef>
              <a:buFontTx/>
              <a:buNone/>
              <a:defRPr/>
            </a:pPr>
            <a:r>
              <a:rPr lang="en-US" altLang="zh-CN" sz="2000" b="1">
                <a:latin typeface="+mn-lt"/>
              </a:rPr>
              <a:t>   initial begin</a:t>
            </a:r>
          </a:p>
          <a:p>
            <a:pPr eaLnBrk="1" hangingPunct="1">
              <a:spcBef>
                <a:spcPts val="600"/>
              </a:spcBef>
              <a:buFontTx/>
              <a:buNone/>
              <a:defRPr/>
            </a:pPr>
            <a:r>
              <a:rPr lang="en-US" altLang="zh-CN" sz="2000" b="1">
                <a:latin typeface="+mn-lt"/>
              </a:rPr>
              <a:t>             a = -1;          // a</a:t>
            </a:r>
            <a:r>
              <a:rPr lang="zh-CN" altLang="en-US" sz="2000" b="1">
                <a:latin typeface="+mn-lt"/>
              </a:rPr>
              <a:t>是无符号数，因此其值为</a:t>
            </a:r>
            <a:r>
              <a:rPr lang="en-US" altLang="zh-CN" sz="2000" b="1">
                <a:latin typeface="+mn-lt"/>
              </a:rPr>
              <a:t>1111</a:t>
            </a:r>
          </a:p>
          <a:p>
            <a:pPr eaLnBrk="1" hangingPunct="1">
              <a:spcBef>
                <a:spcPts val="600"/>
              </a:spcBef>
              <a:buFontTx/>
              <a:buNone/>
              <a:defRPr/>
            </a:pPr>
            <a:r>
              <a:rPr lang="en-US" altLang="zh-CN" sz="2000" b="1">
                <a:latin typeface="+mn-lt"/>
              </a:rPr>
              <a:t>             b = 8; c= 8;  // b = c = 1000</a:t>
            </a:r>
          </a:p>
          <a:p>
            <a:pPr eaLnBrk="1" hangingPunct="1">
              <a:spcBef>
                <a:spcPts val="600"/>
              </a:spcBef>
              <a:buFontTx/>
              <a:buNone/>
              <a:defRPr/>
            </a:pPr>
            <a:r>
              <a:rPr lang="en-US" altLang="zh-CN" sz="2000" b="1">
                <a:latin typeface="+mn-lt"/>
              </a:rPr>
              <a:t>      #10 b = b + a;    // </a:t>
            </a:r>
            <a:r>
              <a:rPr lang="zh-CN" altLang="en-US" sz="2000" b="1">
                <a:latin typeface="+mn-lt"/>
              </a:rPr>
              <a:t>结果</a:t>
            </a:r>
            <a:r>
              <a:rPr lang="en-US" altLang="zh-CN" sz="2000" b="1">
                <a:latin typeface="+mn-lt"/>
              </a:rPr>
              <a:t>10111</a:t>
            </a:r>
            <a:r>
              <a:rPr lang="zh-CN" altLang="en-US" sz="2000" b="1">
                <a:latin typeface="+mn-lt"/>
              </a:rPr>
              <a:t>截断</a:t>
            </a:r>
            <a:r>
              <a:rPr lang="en-US" altLang="zh-CN" sz="2000" b="1">
                <a:latin typeface="+mn-lt"/>
              </a:rPr>
              <a:t>, b = 0111</a:t>
            </a:r>
          </a:p>
          <a:p>
            <a:pPr eaLnBrk="1" hangingPunct="1">
              <a:spcBef>
                <a:spcPts val="600"/>
              </a:spcBef>
              <a:buFontTx/>
              <a:buNone/>
              <a:defRPr/>
            </a:pPr>
            <a:r>
              <a:rPr lang="en-US" altLang="zh-CN" sz="2000" b="1">
                <a:latin typeface="+mn-lt"/>
              </a:rPr>
              <a:t>      #10 c = c + a;     // c = 10111</a:t>
            </a:r>
          </a:p>
          <a:p>
            <a:pPr eaLnBrk="1" hangingPunct="1">
              <a:spcBef>
                <a:spcPts val="600"/>
              </a:spcBef>
              <a:buFontTx/>
              <a:buNone/>
              <a:defRPr/>
            </a:pPr>
            <a:r>
              <a:rPr lang="en-US" altLang="zh-CN" sz="2000" b="1">
                <a:latin typeface="+mn-lt"/>
              </a:rPr>
              <a:t>   end</a:t>
            </a:r>
          </a:p>
          <a:p>
            <a:pPr eaLnBrk="1" hangingPunct="1">
              <a:spcBef>
                <a:spcPts val="600"/>
              </a:spcBef>
              <a:buFontTx/>
              <a:buNone/>
              <a:defRPr/>
            </a:pPr>
            <a:r>
              <a:rPr lang="en-US" altLang="zh-CN" sz="2000" b="1">
                <a:latin typeface="+mn-lt"/>
              </a:rPr>
              <a:t>endmodule</a:t>
            </a:r>
          </a:p>
        </p:txBody>
      </p:sp>
    </p:spTree>
    <p:extLst>
      <p:ext uri="{BB962C8B-B14F-4D97-AF65-F5344CB8AC3E}">
        <p14:creationId xmlns:p14="http://schemas.microsoft.com/office/powerpoint/2010/main" val="2761923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descr="蓝色砂纸">
            <a:extLst>
              <a:ext uri="{FF2B5EF4-FFF2-40B4-BE49-F238E27FC236}">
                <a16:creationId xmlns:a16="http://schemas.microsoft.com/office/drawing/2014/main" id="{701F64C2-170F-43DD-8E78-E36E33E6FFFB}"/>
              </a:ext>
            </a:extLst>
          </p:cNvPr>
          <p:cNvSpPr>
            <a:spLocks noGrp="1" noChangeArrowheads="1"/>
          </p:cNvSpPr>
          <p:nvPr>
            <p:ph type="title"/>
          </p:nvPr>
        </p:nvSpPr>
        <p:spPr/>
        <p:txBody>
          <a:bodyPr/>
          <a:lstStyle/>
          <a:p>
            <a:pPr algn="l" eaLnBrk="1" hangingPunct="1"/>
            <a:r>
              <a:rPr lang="zh-CN" altLang="en-US" sz="3200" b="1">
                <a:solidFill>
                  <a:srgbClr val="FF7C80"/>
                </a:solidFill>
              </a:rPr>
              <a:t>算术操作符</a:t>
            </a:r>
          </a:p>
        </p:txBody>
      </p:sp>
      <p:sp>
        <p:nvSpPr>
          <p:cNvPr id="22532" name="Text Box 5">
            <a:extLst>
              <a:ext uri="{FF2B5EF4-FFF2-40B4-BE49-F238E27FC236}">
                <a16:creationId xmlns:a16="http://schemas.microsoft.com/office/drawing/2014/main" id="{98CCB24D-424F-4084-93FF-B6BB86D807BF}"/>
              </a:ext>
            </a:extLst>
          </p:cNvPr>
          <p:cNvSpPr txBox="1">
            <a:spLocks noChangeArrowheads="1"/>
          </p:cNvSpPr>
          <p:nvPr/>
        </p:nvSpPr>
        <p:spPr bwMode="auto">
          <a:xfrm>
            <a:off x="4211638" y="1143000"/>
            <a:ext cx="4343400" cy="57118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600" b="1" dirty="0">
                <a:latin typeface="+mn-lt"/>
              </a:rPr>
              <a:t>module </a:t>
            </a:r>
            <a:r>
              <a:rPr lang="en-US" altLang="zh-CN" sz="1600" b="1" dirty="0" err="1">
                <a:latin typeface="+mn-lt"/>
              </a:rPr>
              <a:t>arithops</a:t>
            </a:r>
            <a:r>
              <a:rPr lang="en-US" altLang="zh-CN" sz="1600" b="1" dirty="0">
                <a:latin typeface="+mn-lt"/>
              </a:rPr>
              <a:t> ();</a:t>
            </a:r>
          </a:p>
          <a:p>
            <a:pPr eaLnBrk="1" hangingPunct="1">
              <a:spcBef>
                <a:spcPct val="10000"/>
              </a:spcBef>
              <a:buFontTx/>
              <a:buNone/>
              <a:defRPr/>
            </a:pPr>
            <a:r>
              <a:rPr lang="en-US" altLang="zh-CN" sz="1600" b="1" dirty="0">
                <a:latin typeface="+mn-lt"/>
              </a:rPr>
              <a:t>      parameter five = 5;</a:t>
            </a:r>
          </a:p>
          <a:p>
            <a:pPr eaLnBrk="1" hangingPunct="1">
              <a:spcBef>
                <a:spcPct val="10000"/>
              </a:spcBef>
              <a:buFontTx/>
              <a:buNone/>
              <a:defRPr/>
            </a:pPr>
            <a:r>
              <a:rPr lang="en-US" altLang="zh-CN" sz="1600" b="1" dirty="0">
                <a:latin typeface="+mn-lt"/>
              </a:rPr>
              <a:t>      integer </a:t>
            </a:r>
            <a:r>
              <a:rPr lang="en-US" altLang="zh-CN" sz="1600" b="1" dirty="0" err="1">
                <a:latin typeface="+mn-lt"/>
              </a:rPr>
              <a:t>ans</a:t>
            </a:r>
            <a:r>
              <a:rPr lang="en-US" altLang="zh-CN" sz="1600" b="1" dirty="0">
                <a:latin typeface="+mn-lt"/>
              </a:rPr>
              <a:t>, </a:t>
            </a:r>
            <a:r>
              <a:rPr lang="en-US" altLang="zh-CN" sz="1600" b="1" dirty="0" err="1">
                <a:latin typeface="+mn-lt"/>
              </a:rPr>
              <a:t>int</a:t>
            </a:r>
            <a:r>
              <a:rPr lang="en-US" altLang="zh-CN" sz="1600" b="1" dirty="0">
                <a:latin typeface="+mn-lt"/>
              </a:rPr>
              <a:t>;</a:t>
            </a:r>
          </a:p>
          <a:p>
            <a:pPr eaLnBrk="1" hangingPunct="1">
              <a:spcBef>
                <a:spcPct val="10000"/>
              </a:spcBef>
              <a:buFontTx/>
              <a:buNone/>
              <a:defRPr/>
            </a:pPr>
            <a:r>
              <a:rPr lang="en-US" altLang="zh-CN" sz="1600" b="1" dirty="0">
                <a:latin typeface="+mn-lt"/>
              </a:rPr>
              <a:t>      </a:t>
            </a:r>
            <a:r>
              <a:rPr lang="en-US" altLang="zh-CN" sz="1600" b="1" dirty="0" err="1">
                <a:latin typeface="+mn-lt"/>
              </a:rPr>
              <a:t>reg</a:t>
            </a:r>
            <a:r>
              <a:rPr lang="en-US" altLang="zh-CN" sz="1600" b="1" dirty="0">
                <a:latin typeface="+mn-lt"/>
              </a:rPr>
              <a:t> [3: 0] </a:t>
            </a:r>
            <a:r>
              <a:rPr lang="en-US" altLang="zh-CN" sz="1600" b="1" dirty="0" err="1">
                <a:latin typeface="+mn-lt"/>
              </a:rPr>
              <a:t>rega</a:t>
            </a:r>
            <a:r>
              <a:rPr lang="en-US" altLang="zh-CN" sz="1600" b="1" dirty="0">
                <a:latin typeface="+mn-lt"/>
              </a:rPr>
              <a:t>, </a:t>
            </a:r>
            <a:r>
              <a:rPr lang="en-US" altLang="zh-CN" sz="1600" b="1" dirty="0" err="1">
                <a:latin typeface="+mn-lt"/>
              </a:rPr>
              <a:t>regb</a:t>
            </a:r>
            <a:r>
              <a:rPr lang="en-US" altLang="zh-CN" sz="1600" b="1" dirty="0">
                <a:latin typeface="+mn-lt"/>
              </a:rPr>
              <a:t>;</a:t>
            </a:r>
          </a:p>
          <a:p>
            <a:pPr eaLnBrk="1" hangingPunct="1">
              <a:spcBef>
                <a:spcPct val="10000"/>
              </a:spcBef>
              <a:buFontTx/>
              <a:buNone/>
              <a:defRPr/>
            </a:pPr>
            <a:r>
              <a:rPr lang="en-US" altLang="zh-CN" sz="1600" b="1" dirty="0">
                <a:latin typeface="+mn-lt"/>
              </a:rPr>
              <a:t>      </a:t>
            </a:r>
            <a:r>
              <a:rPr lang="en-US" altLang="zh-CN" sz="1600" b="1" dirty="0" err="1">
                <a:latin typeface="+mn-lt"/>
              </a:rPr>
              <a:t>reg</a:t>
            </a:r>
            <a:r>
              <a:rPr lang="en-US" altLang="zh-CN" sz="1600" b="1" dirty="0">
                <a:latin typeface="+mn-lt"/>
              </a:rPr>
              <a:t> [3: 0] </a:t>
            </a:r>
            <a:r>
              <a:rPr lang="en-US" altLang="zh-CN" sz="1600" b="1" dirty="0" err="1">
                <a:latin typeface="+mn-lt"/>
              </a:rPr>
              <a:t>num</a:t>
            </a:r>
            <a:r>
              <a:rPr lang="en-US" altLang="zh-CN" sz="1600" b="1" dirty="0">
                <a:latin typeface="+mn-lt"/>
              </a:rPr>
              <a:t>;</a:t>
            </a:r>
          </a:p>
          <a:p>
            <a:pPr eaLnBrk="1" hangingPunct="1">
              <a:spcBef>
                <a:spcPct val="10000"/>
              </a:spcBef>
              <a:buFontTx/>
              <a:buNone/>
              <a:defRPr/>
            </a:pPr>
            <a:r>
              <a:rPr lang="en-US" altLang="zh-CN" sz="1600" b="1" dirty="0">
                <a:latin typeface="+mn-lt"/>
              </a:rPr>
              <a:t>   initial begin</a:t>
            </a:r>
          </a:p>
          <a:p>
            <a:pPr eaLnBrk="1" hangingPunct="1">
              <a:spcBef>
                <a:spcPct val="10000"/>
              </a:spcBef>
              <a:buFontTx/>
              <a:buNone/>
              <a:defRPr/>
            </a:pPr>
            <a:r>
              <a:rPr lang="en-US" altLang="zh-CN" sz="1600" b="1" dirty="0">
                <a:latin typeface="+mn-lt"/>
              </a:rPr>
              <a:t>      </a:t>
            </a:r>
            <a:r>
              <a:rPr lang="en-US" altLang="zh-CN" sz="1600" b="1" dirty="0" err="1">
                <a:latin typeface="+mn-lt"/>
              </a:rPr>
              <a:t>rega</a:t>
            </a:r>
            <a:r>
              <a:rPr lang="en-US" altLang="zh-CN" sz="1600" b="1" dirty="0">
                <a:latin typeface="+mn-lt"/>
              </a:rPr>
              <a:t> = 3;</a:t>
            </a:r>
          </a:p>
          <a:p>
            <a:pPr eaLnBrk="1" hangingPunct="1">
              <a:spcBef>
                <a:spcPct val="10000"/>
              </a:spcBef>
              <a:buFontTx/>
              <a:buNone/>
              <a:defRPr/>
            </a:pPr>
            <a:r>
              <a:rPr lang="en-US" altLang="zh-CN" sz="1600" b="1" dirty="0">
                <a:latin typeface="+mn-lt"/>
              </a:rPr>
              <a:t>      </a:t>
            </a:r>
            <a:r>
              <a:rPr lang="en-US" altLang="zh-CN" sz="1600" b="1" dirty="0" err="1">
                <a:latin typeface="+mn-lt"/>
              </a:rPr>
              <a:t>regb</a:t>
            </a:r>
            <a:r>
              <a:rPr lang="en-US" altLang="zh-CN" sz="1600" b="1" dirty="0">
                <a:latin typeface="+mn-lt"/>
              </a:rPr>
              <a:t> = 4'b1010;</a:t>
            </a:r>
          </a:p>
          <a:p>
            <a:pPr eaLnBrk="1" hangingPunct="1">
              <a:spcBef>
                <a:spcPct val="10000"/>
              </a:spcBef>
              <a:buFontTx/>
              <a:buNone/>
              <a:defRPr/>
            </a:pPr>
            <a:r>
              <a:rPr lang="en-US" altLang="zh-CN" sz="1600" b="1" dirty="0">
                <a:latin typeface="+mn-lt"/>
              </a:rPr>
              <a:t>      </a:t>
            </a:r>
            <a:r>
              <a:rPr lang="en-US" altLang="zh-CN" sz="1600" b="1" dirty="0" err="1">
                <a:latin typeface="+mn-lt"/>
              </a:rPr>
              <a:t>int</a:t>
            </a:r>
            <a:r>
              <a:rPr lang="en-US" altLang="zh-CN" sz="1600" b="1" dirty="0">
                <a:latin typeface="+mn-lt"/>
              </a:rPr>
              <a:t> = -3;     //</a:t>
            </a:r>
            <a:r>
              <a:rPr lang="en-US" altLang="zh-CN" sz="1600" b="1" dirty="0" err="1">
                <a:latin typeface="+mn-lt"/>
              </a:rPr>
              <a:t>int</a:t>
            </a:r>
            <a:r>
              <a:rPr lang="en-US" altLang="zh-CN" sz="1600" b="1" dirty="0">
                <a:latin typeface="+mn-lt"/>
              </a:rPr>
              <a:t> = 1111……1111_1101</a:t>
            </a:r>
          </a:p>
          <a:p>
            <a:pPr eaLnBrk="1" hangingPunct="1">
              <a:spcBef>
                <a:spcPct val="10000"/>
              </a:spcBef>
              <a:buFontTx/>
              <a:buNone/>
              <a:defRPr/>
            </a:pPr>
            <a:r>
              <a:rPr lang="en-US" altLang="zh-CN" sz="1600" b="1" dirty="0">
                <a:latin typeface="+mn-lt"/>
              </a:rPr>
              <a:t>   end</a:t>
            </a:r>
          </a:p>
          <a:p>
            <a:pPr eaLnBrk="1" hangingPunct="1">
              <a:spcBef>
                <a:spcPct val="10000"/>
              </a:spcBef>
              <a:buFontTx/>
              <a:buNone/>
              <a:defRPr/>
            </a:pPr>
            <a:r>
              <a:rPr lang="en-US" altLang="zh-CN" sz="1600" b="1" dirty="0">
                <a:latin typeface="+mn-lt"/>
              </a:rPr>
              <a:t>   initial fork</a:t>
            </a:r>
          </a:p>
          <a:p>
            <a:pPr eaLnBrk="1" hangingPunct="1">
              <a:spcBef>
                <a:spcPct val="10000"/>
              </a:spcBef>
              <a:buFontTx/>
              <a:buNone/>
              <a:defRPr/>
            </a:pPr>
            <a:r>
              <a:rPr lang="en-US" altLang="zh-CN" sz="1600" b="1" dirty="0">
                <a:latin typeface="+mn-lt"/>
              </a:rPr>
              <a:t>      #10 </a:t>
            </a:r>
            <a:r>
              <a:rPr lang="en-US" altLang="zh-CN" sz="1600" b="1" dirty="0" err="1">
                <a:latin typeface="+mn-lt"/>
              </a:rPr>
              <a:t>ans</a:t>
            </a:r>
            <a:r>
              <a:rPr lang="en-US" altLang="zh-CN" sz="1600" b="1" dirty="0">
                <a:latin typeface="+mn-lt"/>
              </a:rPr>
              <a:t> = five * </a:t>
            </a:r>
            <a:r>
              <a:rPr lang="en-US" altLang="zh-CN" sz="1600" b="1" dirty="0" err="1">
                <a:latin typeface="+mn-lt"/>
              </a:rPr>
              <a:t>int</a:t>
            </a:r>
            <a:r>
              <a:rPr lang="en-US" altLang="zh-CN" sz="1600" b="1" dirty="0">
                <a:latin typeface="+mn-lt"/>
              </a:rPr>
              <a:t>;         // </a:t>
            </a:r>
            <a:r>
              <a:rPr lang="en-US" altLang="zh-CN" sz="1600" b="1" dirty="0" err="1">
                <a:latin typeface="+mn-lt"/>
              </a:rPr>
              <a:t>ans</a:t>
            </a:r>
            <a:r>
              <a:rPr lang="en-US" altLang="zh-CN" sz="1600" b="1" dirty="0">
                <a:latin typeface="+mn-lt"/>
              </a:rPr>
              <a:t> = -15</a:t>
            </a:r>
          </a:p>
          <a:p>
            <a:pPr eaLnBrk="1" hangingPunct="1">
              <a:spcBef>
                <a:spcPct val="10000"/>
              </a:spcBef>
              <a:buFontTx/>
              <a:buNone/>
              <a:defRPr/>
            </a:pPr>
            <a:r>
              <a:rPr lang="en-US" altLang="zh-CN" sz="1600" b="1" dirty="0">
                <a:latin typeface="+mn-lt"/>
              </a:rPr>
              <a:t>      #20 </a:t>
            </a:r>
            <a:r>
              <a:rPr lang="en-US" altLang="zh-CN" sz="1600" b="1" dirty="0" err="1">
                <a:latin typeface="+mn-lt"/>
              </a:rPr>
              <a:t>ans</a:t>
            </a:r>
            <a:r>
              <a:rPr lang="en-US" altLang="zh-CN" sz="1600" b="1" dirty="0">
                <a:latin typeface="+mn-lt"/>
              </a:rPr>
              <a:t> = (</a:t>
            </a:r>
            <a:r>
              <a:rPr lang="en-US" altLang="zh-CN" sz="1600" b="1" dirty="0" err="1">
                <a:latin typeface="+mn-lt"/>
              </a:rPr>
              <a:t>int</a:t>
            </a:r>
            <a:r>
              <a:rPr lang="en-US" altLang="zh-CN" sz="1600" b="1" dirty="0">
                <a:latin typeface="+mn-lt"/>
              </a:rPr>
              <a:t> + 5)/ 2;      // </a:t>
            </a:r>
            <a:r>
              <a:rPr lang="en-US" altLang="zh-CN" sz="1600" b="1" dirty="0" err="1">
                <a:latin typeface="+mn-lt"/>
              </a:rPr>
              <a:t>ans</a:t>
            </a:r>
            <a:r>
              <a:rPr lang="en-US" altLang="zh-CN" sz="1600" b="1" dirty="0">
                <a:latin typeface="+mn-lt"/>
              </a:rPr>
              <a:t> = 1</a:t>
            </a:r>
          </a:p>
          <a:p>
            <a:pPr eaLnBrk="1" hangingPunct="1">
              <a:spcBef>
                <a:spcPct val="10000"/>
              </a:spcBef>
              <a:buFontTx/>
              <a:buNone/>
              <a:defRPr/>
            </a:pPr>
            <a:r>
              <a:rPr lang="en-US" altLang="zh-CN" sz="1600" b="1" dirty="0">
                <a:latin typeface="+mn-lt"/>
              </a:rPr>
              <a:t>      #30 </a:t>
            </a:r>
            <a:r>
              <a:rPr lang="en-US" altLang="zh-CN" sz="1600" b="1" dirty="0" err="1">
                <a:latin typeface="+mn-lt"/>
              </a:rPr>
              <a:t>ans</a:t>
            </a:r>
            <a:r>
              <a:rPr lang="en-US" altLang="zh-CN" sz="1600" b="1" dirty="0">
                <a:latin typeface="+mn-lt"/>
              </a:rPr>
              <a:t> = five/ </a:t>
            </a:r>
            <a:r>
              <a:rPr lang="en-US" altLang="zh-CN" sz="1600" b="1" dirty="0" err="1">
                <a:latin typeface="+mn-lt"/>
              </a:rPr>
              <a:t>int</a:t>
            </a:r>
            <a:r>
              <a:rPr lang="en-US" altLang="zh-CN" sz="1600" b="1" dirty="0">
                <a:latin typeface="+mn-lt"/>
              </a:rPr>
              <a:t>;           // </a:t>
            </a:r>
            <a:r>
              <a:rPr lang="en-US" altLang="zh-CN" sz="1600" b="1" dirty="0" err="1">
                <a:latin typeface="+mn-lt"/>
              </a:rPr>
              <a:t>ans</a:t>
            </a:r>
            <a:r>
              <a:rPr lang="en-US" altLang="zh-CN" sz="1600" b="1" dirty="0">
                <a:latin typeface="+mn-lt"/>
              </a:rPr>
              <a:t> = -1</a:t>
            </a:r>
          </a:p>
          <a:p>
            <a:pPr eaLnBrk="1" hangingPunct="1">
              <a:spcBef>
                <a:spcPct val="10000"/>
              </a:spcBef>
              <a:buFontTx/>
              <a:buNone/>
              <a:defRPr/>
            </a:pPr>
            <a:r>
              <a:rPr lang="en-US" altLang="zh-CN" sz="1600" b="1" dirty="0">
                <a:latin typeface="+mn-lt"/>
              </a:rPr>
              <a:t>      #40 </a:t>
            </a:r>
            <a:r>
              <a:rPr lang="en-US" altLang="zh-CN" sz="1600" b="1" dirty="0" err="1">
                <a:latin typeface="+mn-lt"/>
              </a:rPr>
              <a:t>num</a:t>
            </a:r>
            <a:r>
              <a:rPr lang="en-US" altLang="zh-CN" sz="1600" b="1" dirty="0">
                <a:latin typeface="+mn-lt"/>
              </a:rPr>
              <a:t> = </a:t>
            </a:r>
            <a:r>
              <a:rPr lang="en-US" altLang="zh-CN" sz="1600" b="1" dirty="0" err="1">
                <a:latin typeface="+mn-lt"/>
              </a:rPr>
              <a:t>rega</a:t>
            </a:r>
            <a:r>
              <a:rPr lang="en-US" altLang="zh-CN" sz="1600" b="1" dirty="0">
                <a:latin typeface="+mn-lt"/>
              </a:rPr>
              <a:t> + </a:t>
            </a:r>
            <a:r>
              <a:rPr lang="en-US" altLang="zh-CN" sz="1600" b="1" dirty="0" err="1">
                <a:latin typeface="+mn-lt"/>
              </a:rPr>
              <a:t>regb</a:t>
            </a:r>
            <a:r>
              <a:rPr lang="en-US" altLang="zh-CN" sz="1600" b="1" dirty="0">
                <a:latin typeface="+mn-lt"/>
              </a:rPr>
              <a:t>;  // </a:t>
            </a:r>
            <a:r>
              <a:rPr lang="en-US" altLang="zh-CN" sz="1600" b="1" dirty="0" err="1">
                <a:latin typeface="+mn-lt"/>
              </a:rPr>
              <a:t>num</a:t>
            </a:r>
            <a:r>
              <a:rPr lang="en-US" altLang="zh-CN" sz="1600" b="1" dirty="0">
                <a:latin typeface="+mn-lt"/>
              </a:rPr>
              <a:t> = 1101</a:t>
            </a:r>
          </a:p>
          <a:p>
            <a:pPr eaLnBrk="1" hangingPunct="1">
              <a:spcBef>
                <a:spcPct val="10000"/>
              </a:spcBef>
              <a:buFontTx/>
              <a:buNone/>
              <a:defRPr/>
            </a:pPr>
            <a:r>
              <a:rPr lang="en-US" altLang="zh-CN" sz="1600" b="1" dirty="0">
                <a:latin typeface="+mn-lt"/>
              </a:rPr>
              <a:t>      #50 </a:t>
            </a:r>
            <a:r>
              <a:rPr lang="en-US" altLang="zh-CN" sz="1600" b="1" dirty="0" err="1">
                <a:latin typeface="+mn-lt"/>
              </a:rPr>
              <a:t>num</a:t>
            </a:r>
            <a:r>
              <a:rPr lang="en-US" altLang="zh-CN" sz="1600" b="1" dirty="0">
                <a:latin typeface="+mn-lt"/>
              </a:rPr>
              <a:t> = </a:t>
            </a:r>
            <a:r>
              <a:rPr lang="en-US" altLang="zh-CN" sz="1600" b="1" dirty="0" err="1">
                <a:latin typeface="+mn-lt"/>
              </a:rPr>
              <a:t>rega</a:t>
            </a:r>
            <a:r>
              <a:rPr lang="en-US" altLang="zh-CN" sz="1600" b="1" dirty="0">
                <a:latin typeface="+mn-lt"/>
              </a:rPr>
              <a:t> + 1;        // </a:t>
            </a:r>
            <a:r>
              <a:rPr lang="en-US" altLang="zh-CN" sz="1600" b="1" dirty="0" err="1">
                <a:latin typeface="+mn-lt"/>
              </a:rPr>
              <a:t>num</a:t>
            </a:r>
            <a:r>
              <a:rPr lang="en-US" altLang="zh-CN" sz="1600" b="1" dirty="0">
                <a:latin typeface="+mn-lt"/>
              </a:rPr>
              <a:t> = 0100</a:t>
            </a:r>
          </a:p>
          <a:p>
            <a:pPr eaLnBrk="1" hangingPunct="1">
              <a:spcBef>
                <a:spcPct val="10000"/>
              </a:spcBef>
              <a:buFontTx/>
              <a:buNone/>
              <a:defRPr/>
            </a:pPr>
            <a:r>
              <a:rPr lang="en-US" altLang="zh-CN" sz="1600" b="1" dirty="0">
                <a:latin typeface="+mn-lt"/>
              </a:rPr>
              <a:t>      #60 </a:t>
            </a:r>
            <a:r>
              <a:rPr lang="en-US" altLang="zh-CN" sz="1600" b="1" dirty="0" err="1">
                <a:latin typeface="+mn-lt"/>
              </a:rPr>
              <a:t>num</a:t>
            </a:r>
            <a:r>
              <a:rPr lang="en-US" altLang="zh-CN" sz="1600" b="1" dirty="0">
                <a:latin typeface="+mn-lt"/>
              </a:rPr>
              <a:t> = </a:t>
            </a:r>
            <a:r>
              <a:rPr lang="en-US" altLang="zh-CN" sz="1600" b="1" dirty="0" err="1">
                <a:latin typeface="+mn-lt"/>
              </a:rPr>
              <a:t>int</a:t>
            </a:r>
            <a:r>
              <a:rPr lang="en-US" altLang="zh-CN" sz="1600" b="1" dirty="0">
                <a:latin typeface="+mn-lt"/>
              </a:rPr>
              <a:t>;                 // </a:t>
            </a:r>
            <a:r>
              <a:rPr lang="en-US" altLang="zh-CN" sz="1600" b="1" dirty="0" err="1">
                <a:latin typeface="+mn-lt"/>
              </a:rPr>
              <a:t>num</a:t>
            </a:r>
            <a:r>
              <a:rPr lang="en-US" altLang="zh-CN" sz="1600" b="1" dirty="0">
                <a:latin typeface="+mn-lt"/>
              </a:rPr>
              <a:t> = 1101</a:t>
            </a:r>
          </a:p>
          <a:p>
            <a:pPr eaLnBrk="1" hangingPunct="1">
              <a:spcBef>
                <a:spcPct val="10000"/>
              </a:spcBef>
              <a:buFontTx/>
              <a:buNone/>
              <a:defRPr/>
            </a:pPr>
            <a:r>
              <a:rPr lang="en-US" altLang="zh-CN" sz="1600" b="1" dirty="0">
                <a:latin typeface="+mn-lt"/>
              </a:rPr>
              <a:t>      #70 </a:t>
            </a:r>
            <a:r>
              <a:rPr lang="en-US" altLang="zh-CN" sz="1600" b="1" dirty="0" err="1">
                <a:latin typeface="+mn-lt"/>
              </a:rPr>
              <a:t>num</a:t>
            </a:r>
            <a:r>
              <a:rPr lang="en-US" altLang="zh-CN" sz="1600" b="1" dirty="0">
                <a:latin typeface="+mn-lt"/>
              </a:rPr>
              <a:t> = </a:t>
            </a:r>
            <a:r>
              <a:rPr lang="en-US" altLang="zh-CN" sz="1600" b="1" dirty="0" err="1">
                <a:latin typeface="+mn-lt"/>
              </a:rPr>
              <a:t>regb</a:t>
            </a:r>
            <a:r>
              <a:rPr lang="en-US" altLang="zh-CN" sz="1600" b="1" dirty="0">
                <a:latin typeface="+mn-lt"/>
              </a:rPr>
              <a:t> % </a:t>
            </a:r>
            <a:r>
              <a:rPr lang="en-US" altLang="zh-CN" sz="1600" b="1" dirty="0" err="1">
                <a:latin typeface="+mn-lt"/>
              </a:rPr>
              <a:t>rega</a:t>
            </a:r>
            <a:r>
              <a:rPr lang="en-US" altLang="zh-CN" sz="1600" b="1" dirty="0">
                <a:latin typeface="+mn-lt"/>
              </a:rPr>
              <a:t>; // </a:t>
            </a:r>
            <a:r>
              <a:rPr lang="en-US" altLang="zh-CN" sz="1600" b="1" dirty="0" err="1">
                <a:latin typeface="+mn-lt"/>
              </a:rPr>
              <a:t>num</a:t>
            </a:r>
            <a:r>
              <a:rPr lang="en-US" altLang="zh-CN" sz="1600" b="1" dirty="0">
                <a:latin typeface="+mn-lt"/>
              </a:rPr>
              <a:t> = 1</a:t>
            </a:r>
          </a:p>
          <a:p>
            <a:pPr eaLnBrk="1" hangingPunct="1">
              <a:spcBef>
                <a:spcPct val="10000"/>
              </a:spcBef>
              <a:buFontTx/>
              <a:buNone/>
              <a:defRPr/>
            </a:pPr>
            <a:r>
              <a:rPr lang="en-US" altLang="zh-CN" sz="1600" b="1" dirty="0">
                <a:latin typeface="+mn-lt"/>
              </a:rPr>
              <a:t>      #80 $finish;</a:t>
            </a:r>
          </a:p>
          <a:p>
            <a:pPr eaLnBrk="1" hangingPunct="1">
              <a:spcBef>
                <a:spcPct val="10000"/>
              </a:spcBef>
              <a:buFontTx/>
              <a:buNone/>
              <a:defRPr/>
            </a:pPr>
            <a:r>
              <a:rPr lang="en-US" altLang="zh-CN" sz="1600" b="1" dirty="0">
                <a:latin typeface="+mn-lt"/>
              </a:rPr>
              <a:t>join</a:t>
            </a:r>
          </a:p>
          <a:p>
            <a:pPr eaLnBrk="1" hangingPunct="1">
              <a:spcBef>
                <a:spcPct val="10000"/>
              </a:spcBef>
              <a:buFontTx/>
              <a:buNone/>
              <a:defRPr/>
            </a:pPr>
            <a:r>
              <a:rPr lang="en-US" altLang="zh-CN" sz="1600" b="1" dirty="0" err="1">
                <a:latin typeface="+mn-lt"/>
              </a:rPr>
              <a:t>endmodule</a:t>
            </a:r>
            <a:endParaRPr lang="en-US" altLang="zh-CN" sz="1600" b="1" dirty="0">
              <a:latin typeface="+mn-lt"/>
            </a:endParaRPr>
          </a:p>
        </p:txBody>
      </p:sp>
      <p:sp>
        <p:nvSpPr>
          <p:cNvPr id="35845" name="Text Box 7">
            <a:extLst>
              <a:ext uri="{FF2B5EF4-FFF2-40B4-BE49-F238E27FC236}">
                <a16:creationId xmlns:a16="http://schemas.microsoft.com/office/drawing/2014/main" id="{FE708195-ECCE-47EC-977F-14C8D820197E}"/>
              </a:ext>
            </a:extLst>
          </p:cNvPr>
          <p:cNvSpPr txBox="1">
            <a:spLocks noChangeArrowheads="1"/>
          </p:cNvSpPr>
          <p:nvPr/>
        </p:nvSpPr>
        <p:spPr bwMode="auto">
          <a:xfrm>
            <a:off x="1187450" y="1628775"/>
            <a:ext cx="1752600" cy="1736725"/>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buFontTx/>
              <a:buNone/>
            </a:pPr>
            <a:r>
              <a:rPr lang="en-US" altLang="zh-CN" sz="2000" b="1"/>
              <a:t>+	</a:t>
            </a:r>
            <a:r>
              <a:rPr lang="zh-CN" altLang="en-US" sz="2000" b="1"/>
              <a:t>加</a:t>
            </a:r>
          </a:p>
          <a:p>
            <a:pPr eaLnBrk="1" hangingPunct="1">
              <a:spcBef>
                <a:spcPct val="10000"/>
              </a:spcBef>
              <a:buFontTx/>
              <a:buNone/>
            </a:pPr>
            <a:r>
              <a:rPr lang="en-US" altLang="zh-CN" sz="2000" b="1"/>
              <a:t>-	</a:t>
            </a:r>
            <a:r>
              <a:rPr lang="zh-CN" altLang="en-US" sz="2000" b="1"/>
              <a:t>减</a:t>
            </a:r>
          </a:p>
          <a:p>
            <a:pPr eaLnBrk="1" hangingPunct="1">
              <a:spcBef>
                <a:spcPct val="10000"/>
              </a:spcBef>
              <a:buFontTx/>
              <a:buNone/>
            </a:pPr>
            <a:r>
              <a:rPr lang="zh-CN" altLang="en-US" sz="2000" b="1"/>
              <a:t>*	乘</a:t>
            </a:r>
          </a:p>
          <a:p>
            <a:pPr eaLnBrk="1" hangingPunct="1">
              <a:spcBef>
                <a:spcPct val="10000"/>
              </a:spcBef>
              <a:buFontTx/>
              <a:buNone/>
            </a:pPr>
            <a:r>
              <a:rPr lang="en-US" altLang="zh-CN" sz="2000" b="1"/>
              <a:t>/	</a:t>
            </a:r>
            <a:r>
              <a:rPr lang="zh-CN" altLang="en-US" sz="2000" b="1"/>
              <a:t>除</a:t>
            </a:r>
          </a:p>
          <a:p>
            <a:pPr eaLnBrk="1" hangingPunct="1">
              <a:spcBef>
                <a:spcPct val="10000"/>
              </a:spcBef>
              <a:buFontTx/>
              <a:buNone/>
            </a:pPr>
            <a:r>
              <a:rPr lang="en-US" altLang="zh-CN" sz="2000" b="1"/>
              <a:t>%	</a:t>
            </a:r>
            <a:r>
              <a:rPr lang="zh-CN" altLang="en-US" sz="2000" b="1"/>
              <a:t>模</a:t>
            </a:r>
          </a:p>
        </p:txBody>
      </p:sp>
      <p:sp>
        <p:nvSpPr>
          <p:cNvPr id="35846" name="Text Box 8">
            <a:extLst>
              <a:ext uri="{FF2B5EF4-FFF2-40B4-BE49-F238E27FC236}">
                <a16:creationId xmlns:a16="http://schemas.microsoft.com/office/drawing/2014/main" id="{48286B53-6751-4765-85EB-9823618086D3}"/>
              </a:ext>
            </a:extLst>
          </p:cNvPr>
          <p:cNvSpPr txBox="1">
            <a:spLocks noChangeArrowheads="1"/>
          </p:cNvSpPr>
          <p:nvPr/>
        </p:nvSpPr>
        <p:spPr bwMode="auto">
          <a:xfrm>
            <a:off x="101600" y="3789363"/>
            <a:ext cx="4038600" cy="217011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a:t>  </a:t>
            </a:r>
            <a:r>
              <a:rPr lang="zh-CN" altLang="en-US" sz="1800" b="1"/>
              <a:t>将负数赋值给</a:t>
            </a:r>
            <a:r>
              <a:rPr lang="en-US" altLang="zh-CN" sz="1800" b="1"/>
              <a:t>reg</a:t>
            </a:r>
            <a:r>
              <a:rPr lang="zh-CN" altLang="en-US" sz="1800" b="1"/>
              <a:t>或其它无符号变量使用</a:t>
            </a:r>
            <a:r>
              <a:rPr lang="en-US" altLang="zh-CN" sz="1800" b="1"/>
              <a:t>2</a:t>
            </a:r>
            <a:r>
              <a:rPr lang="zh-CN" altLang="en-US" sz="1800" b="1"/>
              <a:t>的补码算术。</a:t>
            </a:r>
          </a:p>
          <a:p>
            <a:pPr eaLnBrk="1" hangingPunct="1">
              <a:spcBef>
                <a:spcPct val="50000"/>
              </a:spcBef>
            </a:pPr>
            <a:r>
              <a:rPr lang="zh-CN" altLang="en-US" sz="1800" b="1"/>
              <a:t>  如果操作数的某一位是</a:t>
            </a:r>
            <a:r>
              <a:rPr lang="en-US" altLang="zh-CN" sz="1800" b="1"/>
              <a:t>x</a:t>
            </a:r>
            <a:r>
              <a:rPr lang="zh-CN" altLang="en-US" sz="1800" b="1"/>
              <a:t>或</a:t>
            </a:r>
            <a:r>
              <a:rPr lang="en-US" altLang="zh-CN" sz="1800" b="1"/>
              <a:t>z</a:t>
            </a:r>
            <a:r>
              <a:rPr lang="zh-CN" altLang="en-US" sz="1800" b="1"/>
              <a:t>，则结果为</a:t>
            </a:r>
            <a:r>
              <a:rPr lang="en-US" altLang="zh-CN" sz="1800" b="1"/>
              <a:t>x</a:t>
            </a:r>
          </a:p>
          <a:p>
            <a:pPr eaLnBrk="1" hangingPunct="1">
              <a:spcBef>
                <a:spcPct val="50000"/>
              </a:spcBef>
            </a:pPr>
            <a:r>
              <a:rPr lang="en-US" altLang="zh-CN" sz="1800" b="1"/>
              <a:t>  </a:t>
            </a:r>
            <a:r>
              <a:rPr lang="zh-CN" altLang="en-US" sz="1800" b="1"/>
              <a:t>在整数除法中，余数舍弃</a:t>
            </a:r>
          </a:p>
          <a:p>
            <a:pPr eaLnBrk="1" hangingPunct="1">
              <a:spcBef>
                <a:spcPct val="50000"/>
              </a:spcBef>
            </a:pPr>
            <a:r>
              <a:rPr lang="zh-CN" altLang="en-US" sz="1800" b="1">
                <a:solidFill>
                  <a:srgbClr val="FF0000"/>
                </a:solidFill>
              </a:rPr>
              <a:t> </a:t>
            </a:r>
            <a:r>
              <a:rPr lang="en-US" altLang="zh-CN" sz="1800" b="1">
                <a:solidFill>
                  <a:srgbClr val="FF0000"/>
                </a:solidFill>
              </a:rPr>
              <a:t>%</a:t>
            </a:r>
            <a:r>
              <a:rPr lang="zh-CN" altLang="en-US" sz="1800" b="1">
                <a:solidFill>
                  <a:srgbClr val="FF0000"/>
                </a:solidFill>
              </a:rPr>
              <a:t>运算中使用第一个操作数的符号</a:t>
            </a:r>
          </a:p>
        </p:txBody>
      </p:sp>
      <p:sp>
        <p:nvSpPr>
          <p:cNvPr id="35847" name="Text Box 9">
            <a:extLst>
              <a:ext uri="{FF2B5EF4-FFF2-40B4-BE49-F238E27FC236}">
                <a16:creationId xmlns:a16="http://schemas.microsoft.com/office/drawing/2014/main" id="{E7841DC1-E899-4ECE-AE8E-96B8494903B4}"/>
              </a:ext>
            </a:extLst>
          </p:cNvPr>
          <p:cNvSpPr txBox="1">
            <a:spLocks noChangeArrowheads="1"/>
          </p:cNvSpPr>
          <p:nvPr/>
        </p:nvSpPr>
        <p:spPr bwMode="auto">
          <a:xfrm>
            <a:off x="6705600" y="1310951"/>
            <a:ext cx="2438400" cy="1323975"/>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dirty="0"/>
              <a:t>integer</a:t>
            </a:r>
            <a:r>
              <a:rPr lang="zh-CN" altLang="en-US" sz="2000" dirty="0"/>
              <a:t>和</a:t>
            </a:r>
            <a:r>
              <a:rPr lang="en-US" altLang="zh-CN" sz="2000" dirty="0"/>
              <a:t>reg</a:t>
            </a:r>
            <a:r>
              <a:rPr lang="zh-CN" altLang="en-US" sz="2000" dirty="0"/>
              <a:t>类型在算术运算中，</a:t>
            </a:r>
            <a:r>
              <a:rPr lang="en-US" altLang="zh-CN" sz="2000" dirty="0"/>
              <a:t>integer</a:t>
            </a:r>
            <a:r>
              <a:rPr lang="zh-CN" altLang="en-US" sz="2000" dirty="0"/>
              <a:t>是有符号数，而</a:t>
            </a:r>
            <a:r>
              <a:rPr lang="en-US" altLang="zh-CN" sz="2000" dirty="0"/>
              <a:t>reg</a:t>
            </a:r>
            <a:r>
              <a:rPr lang="zh-CN" altLang="en-US" sz="2000" dirty="0"/>
              <a:t>是无符号数。</a:t>
            </a:r>
          </a:p>
        </p:txBody>
      </p:sp>
    </p:spTree>
    <p:extLst>
      <p:ext uri="{BB962C8B-B14F-4D97-AF65-F5344CB8AC3E}">
        <p14:creationId xmlns:p14="http://schemas.microsoft.com/office/powerpoint/2010/main" val="3194442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descr="蓝色砂纸">
            <a:extLst>
              <a:ext uri="{FF2B5EF4-FFF2-40B4-BE49-F238E27FC236}">
                <a16:creationId xmlns:a16="http://schemas.microsoft.com/office/drawing/2014/main" id="{975F9918-0E6D-401F-A3E7-182AAF55CE41}"/>
              </a:ext>
            </a:extLst>
          </p:cNvPr>
          <p:cNvSpPr>
            <a:spLocks noGrp="1" noChangeArrowheads="1"/>
          </p:cNvSpPr>
          <p:nvPr>
            <p:ph type="title"/>
          </p:nvPr>
        </p:nvSpPr>
        <p:spPr/>
        <p:txBody>
          <a:bodyPr/>
          <a:lstStyle/>
          <a:p>
            <a:pPr algn="l" eaLnBrk="1" hangingPunct="1"/>
            <a:r>
              <a:rPr lang="zh-CN" altLang="en-US" sz="3200" b="1">
                <a:solidFill>
                  <a:srgbClr val="FF7C80"/>
                </a:solidFill>
              </a:rPr>
              <a:t>按位操作符</a:t>
            </a:r>
          </a:p>
        </p:txBody>
      </p:sp>
      <p:sp>
        <p:nvSpPr>
          <p:cNvPr id="23556" name="Text Box 4">
            <a:extLst>
              <a:ext uri="{FF2B5EF4-FFF2-40B4-BE49-F238E27FC236}">
                <a16:creationId xmlns:a16="http://schemas.microsoft.com/office/drawing/2014/main" id="{9EA4D23C-F864-4ABC-B609-FDFDE9A6499C}"/>
              </a:ext>
            </a:extLst>
          </p:cNvPr>
          <p:cNvSpPr txBox="1">
            <a:spLocks noChangeArrowheads="1"/>
          </p:cNvSpPr>
          <p:nvPr/>
        </p:nvSpPr>
        <p:spPr bwMode="auto">
          <a:xfrm>
            <a:off x="4343400" y="1143000"/>
            <a:ext cx="4343400" cy="46386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600" b="1" dirty="0">
                <a:latin typeface="+mn-lt"/>
              </a:rPr>
              <a:t>module bitwise ();</a:t>
            </a:r>
          </a:p>
          <a:p>
            <a:pPr eaLnBrk="1" hangingPunct="1">
              <a:spcBef>
                <a:spcPct val="10000"/>
              </a:spcBef>
              <a:buFontTx/>
              <a:buNone/>
              <a:defRPr/>
            </a:pPr>
            <a:r>
              <a:rPr lang="en-US" altLang="zh-CN" sz="1600" b="1" dirty="0">
                <a:latin typeface="+mn-lt"/>
              </a:rPr>
              <a:t>      </a:t>
            </a:r>
            <a:r>
              <a:rPr lang="en-US" altLang="zh-CN" sz="1600" b="1" dirty="0" err="1">
                <a:latin typeface="+mn-lt"/>
              </a:rPr>
              <a:t>reg</a:t>
            </a:r>
            <a:r>
              <a:rPr lang="en-US" altLang="zh-CN" sz="1600" b="1" dirty="0">
                <a:latin typeface="+mn-lt"/>
              </a:rPr>
              <a:t> [3: 0] </a:t>
            </a:r>
            <a:r>
              <a:rPr lang="en-US" altLang="zh-CN" sz="1600" b="1" dirty="0" err="1">
                <a:latin typeface="+mn-lt"/>
              </a:rPr>
              <a:t>rega</a:t>
            </a:r>
            <a:r>
              <a:rPr lang="en-US" altLang="zh-CN" sz="1600" b="1" dirty="0">
                <a:latin typeface="+mn-lt"/>
              </a:rPr>
              <a:t>, </a:t>
            </a:r>
            <a:r>
              <a:rPr lang="en-US" altLang="zh-CN" sz="1600" b="1" dirty="0" err="1">
                <a:latin typeface="+mn-lt"/>
              </a:rPr>
              <a:t>regb</a:t>
            </a:r>
            <a:r>
              <a:rPr lang="en-US" altLang="zh-CN" sz="1600" b="1" dirty="0">
                <a:latin typeface="+mn-lt"/>
              </a:rPr>
              <a:t>, </a:t>
            </a:r>
            <a:r>
              <a:rPr lang="en-US" altLang="zh-CN" sz="1600" b="1" dirty="0" err="1">
                <a:latin typeface="+mn-lt"/>
              </a:rPr>
              <a:t>regc</a:t>
            </a:r>
            <a:r>
              <a:rPr lang="en-US" altLang="zh-CN" sz="1600" b="1" dirty="0">
                <a:latin typeface="+mn-lt"/>
              </a:rPr>
              <a:t>;</a:t>
            </a:r>
          </a:p>
          <a:p>
            <a:pPr eaLnBrk="1" hangingPunct="1">
              <a:spcBef>
                <a:spcPct val="10000"/>
              </a:spcBef>
              <a:buFontTx/>
              <a:buNone/>
              <a:defRPr/>
            </a:pPr>
            <a:r>
              <a:rPr lang="en-US" altLang="zh-CN" sz="1600" b="1" dirty="0">
                <a:latin typeface="+mn-lt"/>
              </a:rPr>
              <a:t>      </a:t>
            </a:r>
            <a:r>
              <a:rPr lang="en-US" altLang="zh-CN" sz="1600" b="1" dirty="0" err="1">
                <a:latin typeface="+mn-lt"/>
              </a:rPr>
              <a:t>reg</a:t>
            </a:r>
            <a:r>
              <a:rPr lang="en-US" altLang="zh-CN" sz="1600" b="1" dirty="0">
                <a:latin typeface="+mn-lt"/>
              </a:rPr>
              <a:t> [3: 0] </a:t>
            </a:r>
            <a:r>
              <a:rPr lang="en-US" altLang="zh-CN" sz="1600" b="1" dirty="0" err="1">
                <a:latin typeface="+mn-lt"/>
              </a:rPr>
              <a:t>num</a:t>
            </a:r>
            <a:r>
              <a:rPr lang="en-US" altLang="zh-CN" sz="1600" b="1" dirty="0">
                <a:latin typeface="+mn-lt"/>
              </a:rPr>
              <a:t>;</a:t>
            </a:r>
          </a:p>
          <a:p>
            <a:pPr eaLnBrk="1" hangingPunct="1">
              <a:spcBef>
                <a:spcPct val="10000"/>
              </a:spcBef>
              <a:buFontTx/>
              <a:buNone/>
              <a:defRPr/>
            </a:pPr>
            <a:r>
              <a:rPr lang="en-US" altLang="zh-CN" sz="1600" b="1" dirty="0">
                <a:latin typeface="+mn-lt"/>
              </a:rPr>
              <a:t>   initial begin</a:t>
            </a:r>
          </a:p>
          <a:p>
            <a:pPr eaLnBrk="1" hangingPunct="1">
              <a:spcBef>
                <a:spcPct val="10000"/>
              </a:spcBef>
              <a:buFontTx/>
              <a:buNone/>
              <a:defRPr/>
            </a:pPr>
            <a:r>
              <a:rPr lang="en-US" altLang="zh-CN" sz="1600" b="1" dirty="0">
                <a:latin typeface="+mn-lt"/>
              </a:rPr>
              <a:t>      </a:t>
            </a:r>
            <a:r>
              <a:rPr lang="en-US" altLang="zh-CN" sz="1600" b="1" dirty="0" err="1">
                <a:latin typeface="+mn-lt"/>
              </a:rPr>
              <a:t>rega</a:t>
            </a:r>
            <a:r>
              <a:rPr lang="en-US" altLang="zh-CN" sz="1600" b="1" dirty="0">
                <a:latin typeface="+mn-lt"/>
              </a:rPr>
              <a:t> = 4'b1001;</a:t>
            </a:r>
          </a:p>
          <a:p>
            <a:pPr eaLnBrk="1" hangingPunct="1">
              <a:spcBef>
                <a:spcPct val="10000"/>
              </a:spcBef>
              <a:buFontTx/>
              <a:buNone/>
              <a:defRPr/>
            </a:pPr>
            <a:r>
              <a:rPr lang="en-US" altLang="zh-CN" sz="1600" b="1" dirty="0">
                <a:latin typeface="+mn-lt"/>
              </a:rPr>
              <a:t>      </a:t>
            </a:r>
            <a:r>
              <a:rPr lang="en-US" altLang="zh-CN" sz="1600" b="1" dirty="0" err="1">
                <a:latin typeface="+mn-lt"/>
              </a:rPr>
              <a:t>regb</a:t>
            </a:r>
            <a:r>
              <a:rPr lang="en-US" altLang="zh-CN" sz="1600" b="1" dirty="0">
                <a:latin typeface="+mn-lt"/>
              </a:rPr>
              <a:t> = 4'b1010;</a:t>
            </a:r>
          </a:p>
          <a:p>
            <a:pPr eaLnBrk="1" hangingPunct="1">
              <a:spcBef>
                <a:spcPct val="10000"/>
              </a:spcBef>
              <a:buFontTx/>
              <a:buNone/>
              <a:defRPr/>
            </a:pPr>
            <a:r>
              <a:rPr lang="en-US" altLang="zh-CN" sz="1600" b="1" dirty="0">
                <a:latin typeface="+mn-lt"/>
              </a:rPr>
              <a:t>      </a:t>
            </a:r>
            <a:r>
              <a:rPr lang="en-US" altLang="zh-CN" sz="1600" b="1" dirty="0" err="1">
                <a:latin typeface="+mn-lt"/>
              </a:rPr>
              <a:t>regc</a:t>
            </a:r>
            <a:r>
              <a:rPr lang="en-US" altLang="zh-CN" sz="1600" b="1" dirty="0">
                <a:latin typeface="+mn-lt"/>
              </a:rPr>
              <a:t> = 4'b11x0;</a:t>
            </a:r>
          </a:p>
          <a:p>
            <a:pPr eaLnBrk="1" hangingPunct="1">
              <a:spcBef>
                <a:spcPct val="10000"/>
              </a:spcBef>
              <a:buFontTx/>
              <a:buNone/>
              <a:defRPr/>
            </a:pPr>
            <a:r>
              <a:rPr lang="en-US" altLang="zh-CN" sz="1600" b="1" dirty="0">
                <a:latin typeface="+mn-lt"/>
              </a:rPr>
              <a:t>   end</a:t>
            </a:r>
          </a:p>
          <a:p>
            <a:pPr eaLnBrk="1" hangingPunct="1">
              <a:spcBef>
                <a:spcPct val="10000"/>
              </a:spcBef>
              <a:buFontTx/>
              <a:buNone/>
              <a:defRPr/>
            </a:pPr>
            <a:r>
              <a:rPr lang="en-US" altLang="zh-CN" sz="1600" b="1" dirty="0">
                <a:latin typeface="+mn-lt"/>
              </a:rPr>
              <a:t>   initial fork</a:t>
            </a:r>
          </a:p>
          <a:p>
            <a:pPr eaLnBrk="1" hangingPunct="1">
              <a:spcBef>
                <a:spcPct val="10000"/>
              </a:spcBef>
              <a:buFontTx/>
              <a:buNone/>
              <a:defRPr/>
            </a:pPr>
            <a:r>
              <a:rPr lang="en-US" altLang="zh-CN" sz="1600" b="1" dirty="0">
                <a:latin typeface="+mn-lt"/>
              </a:rPr>
              <a:t>      #10 </a:t>
            </a:r>
            <a:r>
              <a:rPr lang="en-US" altLang="zh-CN" sz="1600" b="1" dirty="0" err="1">
                <a:latin typeface="+mn-lt"/>
              </a:rPr>
              <a:t>num</a:t>
            </a:r>
            <a:r>
              <a:rPr lang="en-US" altLang="zh-CN" sz="1600" b="1" dirty="0">
                <a:latin typeface="+mn-lt"/>
              </a:rPr>
              <a:t> = </a:t>
            </a:r>
            <a:r>
              <a:rPr lang="en-US" altLang="zh-CN" sz="1600" b="1" dirty="0" err="1">
                <a:latin typeface="+mn-lt"/>
              </a:rPr>
              <a:t>rega</a:t>
            </a:r>
            <a:r>
              <a:rPr lang="en-US" altLang="zh-CN" sz="1600" b="1" dirty="0">
                <a:latin typeface="+mn-lt"/>
              </a:rPr>
              <a:t> &amp; 0;       // </a:t>
            </a:r>
            <a:r>
              <a:rPr lang="en-US" altLang="zh-CN" sz="1600" b="1" dirty="0" err="1">
                <a:latin typeface="+mn-lt"/>
              </a:rPr>
              <a:t>num</a:t>
            </a:r>
            <a:r>
              <a:rPr lang="en-US" altLang="zh-CN" sz="1600" b="1" dirty="0">
                <a:latin typeface="+mn-lt"/>
              </a:rPr>
              <a:t> = 0000</a:t>
            </a:r>
          </a:p>
          <a:p>
            <a:pPr eaLnBrk="1" hangingPunct="1">
              <a:spcBef>
                <a:spcPct val="10000"/>
              </a:spcBef>
              <a:buFontTx/>
              <a:buNone/>
              <a:defRPr/>
            </a:pPr>
            <a:r>
              <a:rPr lang="en-US" altLang="zh-CN" sz="1600" b="1" dirty="0">
                <a:latin typeface="+mn-lt"/>
              </a:rPr>
              <a:t>      #20 </a:t>
            </a:r>
            <a:r>
              <a:rPr lang="en-US" altLang="zh-CN" sz="1600" b="1" dirty="0" err="1">
                <a:latin typeface="+mn-lt"/>
              </a:rPr>
              <a:t>num</a:t>
            </a:r>
            <a:r>
              <a:rPr lang="en-US" altLang="zh-CN" sz="1600" b="1" dirty="0">
                <a:latin typeface="+mn-lt"/>
              </a:rPr>
              <a:t> = </a:t>
            </a:r>
            <a:r>
              <a:rPr lang="en-US" altLang="zh-CN" sz="1600" b="1" dirty="0" err="1">
                <a:latin typeface="+mn-lt"/>
              </a:rPr>
              <a:t>rega</a:t>
            </a:r>
            <a:r>
              <a:rPr lang="en-US" altLang="zh-CN" sz="1600" b="1" dirty="0">
                <a:latin typeface="+mn-lt"/>
              </a:rPr>
              <a:t> &amp; </a:t>
            </a:r>
            <a:r>
              <a:rPr lang="en-US" altLang="zh-CN" sz="1600" b="1" dirty="0" err="1">
                <a:latin typeface="+mn-lt"/>
              </a:rPr>
              <a:t>regb</a:t>
            </a:r>
            <a:r>
              <a:rPr lang="en-US" altLang="zh-CN" sz="1600" b="1" dirty="0">
                <a:latin typeface="+mn-lt"/>
              </a:rPr>
              <a:t>; // </a:t>
            </a:r>
            <a:r>
              <a:rPr lang="en-US" altLang="zh-CN" sz="1600" b="1" dirty="0" err="1">
                <a:latin typeface="+mn-lt"/>
              </a:rPr>
              <a:t>num</a:t>
            </a:r>
            <a:r>
              <a:rPr lang="en-US" altLang="zh-CN" sz="1600" b="1" dirty="0">
                <a:latin typeface="+mn-lt"/>
              </a:rPr>
              <a:t> = 1000</a:t>
            </a:r>
          </a:p>
          <a:p>
            <a:pPr eaLnBrk="1" hangingPunct="1">
              <a:spcBef>
                <a:spcPct val="10000"/>
              </a:spcBef>
              <a:buFontTx/>
              <a:buNone/>
              <a:defRPr/>
            </a:pPr>
            <a:r>
              <a:rPr lang="en-US" altLang="zh-CN" sz="1600" b="1" dirty="0">
                <a:latin typeface="+mn-lt"/>
              </a:rPr>
              <a:t>      #30 </a:t>
            </a:r>
            <a:r>
              <a:rPr lang="en-US" altLang="zh-CN" sz="1600" b="1" dirty="0" err="1">
                <a:latin typeface="+mn-lt"/>
              </a:rPr>
              <a:t>num</a:t>
            </a:r>
            <a:r>
              <a:rPr lang="en-US" altLang="zh-CN" sz="1600" b="1" dirty="0">
                <a:latin typeface="+mn-lt"/>
              </a:rPr>
              <a:t> = </a:t>
            </a:r>
            <a:r>
              <a:rPr lang="en-US" altLang="zh-CN" sz="1600" b="1" dirty="0" err="1">
                <a:latin typeface="+mn-lt"/>
              </a:rPr>
              <a:t>rega</a:t>
            </a:r>
            <a:r>
              <a:rPr lang="en-US" altLang="zh-CN" sz="1600" b="1" dirty="0">
                <a:latin typeface="+mn-lt"/>
              </a:rPr>
              <a:t> | </a:t>
            </a:r>
            <a:r>
              <a:rPr lang="en-US" altLang="zh-CN" sz="1600" b="1" dirty="0" err="1">
                <a:latin typeface="+mn-lt"/>
              </a:rPr>
              <a:t>regb</a:t>
            </a:r>
            <a:r>
              <a:rPr lang="en-US" altLang="zh-CN" sz="1600" b="1" dirty="0">
                <a:latin typeface="+mn-lt"/>
              </a:rPr>
              <a:t>;    // </a:t>
            </a:r>
            <a:r>
              <a:rPr lang="en-US" altLang="zh-CN" sz="1600" b="1" dirty="0" err="1">
                <a:latin typeface="+mn-lt"/>
              </a:rPr>
              <a:t>num</a:t>
            </a:r>
            <a:r>
              <a:rPr lang="en-US" altLang="zh-CN" sz="1600" b="1" dirty="0">
                <a:latin typeface="+mn-lt"/>
              </a:rPr>
              <a:t> = 1011</a:t>
            </a:r>
          </a:p>
          <a:p>
            <a:pPr eaLnBrk="1" hangingPunct="1">
              <a:spcBef>
                <a:spcPct val="10000"/>
              </a:spcBef>
              <a:buFontTx/>
              <a:buNone/>
              <a:defRPr/>
            </a:pPr>
            <a:r>
              <a:rPr lang="en-US" altLang="zh-CN" sz="1600" b="1" dirty="0">
                <a:latin typeface="+mn-lt"/>
              </a:rPr>
              <a:t>      #40 </a:t>
            </a:r>
            <a:r>
              <a:rPr lang="en-US" altLang="zh-CN" sz="1600" b="1" dirty="0" err="1">
                <a:latin typeface="+mn-lt"/>
              </a:rPr>
              <a:t>num</a:t>
            </a:r>
            <a:r>
              <a:rPr lang="en-US" altLang="zh-CN" sz="1600" b="1" dirty="0">
                <a:latin typeface="+mn-lt"/>
              </a:rPr>
              <a:t> = </a:t>
            </a:r>
            <a:r>
              <a:rPr lang="en-US" altLang="zh-CN" sz="1600" b="1" dirty="0" err="1">
                <a:latin typeface="+mn-lt"/>
              </a:rPr>
              <a:t>regb</a:t>
            </a:r>
            <a:r>
              <a:rPr lang="en-US" altLang="zh-CN" sz="1600" b="1" dirty="0">
                <a:latin typeface="+mn-lt"/>
              </a:rPr>
              <a:t> &amp; </a:t>
            </a:r>
            <a:r>
              <a:rPr lang="en-US" altLang="zh-CN" sz="1600" b="1" dirty="0" err="1">
                <a:latin typeface="+mn-lt"/>
              </a:rPr>
              <a:t>regc</a:t>
            </a:r>
            <a:r>
              <a:rPr lang="en-US" altLang="zh-CN" sz="1600" b="1" dirty="0">
                <a:latin typeface="+mn-lt"/>
              </a:rPr>
              <a:t>; // </a:t>
            </a:r>
            <a:r>
              <a:rPr lang="en-US" altLang="zh-CN" sz="1600" b="1" dirty="0" err="1">
                <a:latin typeface="+mn-lt"/>
              </a:rPr>
              <a:t>num</a:t>
            </a:r>
            <a:r>
              <a:rPr lang="en-US" altLang="zh-CN" sz="1600" b="1" dirty="0">
                <a:latin typeface="+mn-lt"/>
              </a:rPr>
              <a:t> = 10x0</a:t>
            </a:r>
          </a:p>
          <a:p>
            <a:pPr eaLnBrk="1" hangingPunct="1">
              <a:spcBef>
                <a:spcPct val="10000"/>
              </a:spcBef>
              <a:buFontTx/>
              <a:buNone/>
              <a:defRPr/>
            </a:pPr>
            <a:r>
              <a:rPr lang="en-US" altLang="zh-CN" sz="1600" b="1" dirty="0">
                <a:latin typeface="+mn-lt"/>
              </a:rPr>
              <a:t>      </a:t>
            </a:r>
            <a:r>
              <a:rPr lang="en-US" altLang="zh-CN" sz="1600" b="1" dirty="0">
                <a:solidFill>
                  <a:schemeClr val="accent2"/>
                </a:solidFill>
                <a:latin typeface="+mn-lt"/>
              </a:rPr>
              <a:t>#50 </a:t>
            </a:r>
            <a:r>
              <a:rPr lang="en-US" altLang="zh-CN" sz="1600" b="1" dirty="0" err="1">
                <a:solidFill>
                  <a:schemeClr val="accent2"/>
                </a:solidFill>
                <a:latin typeface="+mn-lt"/>
              </a:rPr>
              <a:t>num</a:t>
            </a:r>
            <a:r>
              <a:rPr lang="en-US" altLang="zh-CN" sz="1600" b="1" dirty="0">
                <a:solidFill>
                  <a:schemeClr val="accent2"/>
                </a:solidFill>
                <a:latin typeface="+mn-lt"/>
              </a:rPr>
              <a:t> = </a:t>
            </a:r>
            <a:r>
              <a:rPr lang="en-US" altLang="zh-CN" sz="1600" b="1" dirty="0" err="1">
                <a:solidFill>
                  <a:schemeClr val="accent2"/>
                </a:solidFill>
                <a:latin typeface="+mn-lt"/>
              </a:rPr>
              <a:t>regb</a:t>
            </a:r>
            <a:r>
              <a:rPr lang="en-US" altLang="zh-CN" sz="1600" b="1" dirty="0">
                <a:solidFill>
                  <a:schemeClr val="accent2"/>
                </a:solidFill>
                <a:latin typeface="+mn-lt"/>
              </a:rPr>
              <a:t> | </a:t>
            </a:r>
            <a:r>
              <a:rPr lang="en-US" altLang="zh-CN" sz="1600" b="1" dirty="0" err="1">
                <a:solidFill>
                  <a:schemeClr val="accent2"/>
                </a:solidFill>
                <a:latin typeface="+mn-lt"/>
              </a:rPr>
              <a:t>regc</a:t>
            </a:r>
            <a:r>
              <a:rPr lang="en-US" altLang="zh-CN" sz="1600" b="1" dirty="0">
                <a:solidFill>
                  <a:schemeClr val="accent2"/>
                </a:solidFill>
                <a:latin typeface="+mn-lt"/>
              </a:rPr>
              <a:t>;    // </a:t>
            </a:r>
            <a:r>
              <a:rPr lang="en-US" altLang="zh-CN" sz="1600" b="1" dirty="0" err="1">
                <a:solidFill>
                  <a:schemeClr val="accent2"/>
                </a:solidFill>
                <a:latin typeface="+mn-lt"/>
              </a:rPr>
              <a:t>num</a:t>
            </a:r>
            <a:r>
              <a:rPr lang="en-US" altLang="zh-CN" sz="1600" b="1" dirty="0">
                <a:solidFill>
                  <a:schemeClr val="accent2"/>
                </a:solidFill>
                <a:latin typeface="+mn-lt"/>
              </a:rPr>
              <a:t> = 1110</a:t>
            </a:r>
          </a:p>
          <a:p>
            <a:pPr eaLnBrk="1" hangingPunct="1">
              <a:spcBef>
                <a:spcPct val="10000"/>
              </a:spcBef>
              <a:buFontTx/>
              <a:buNone/>
              <a:defRPr/>
            </a:pPr>
            <a:r>
              <a:rPr lang="en-US" altLang="zh-CN" sz="1600" b="1" dirty="0">
                <a:latin typeface="+mn-lt"/>
              </a:rPr>
              <a:t>      #60 $finish;</a:t>
            </a:r>
          </a:p>
          <a:p>
            <a:pPr eaLnBrk="1" hangingPunct="1">
              <a:spcBef>
                <a:spcPct val="10000"/>
              </a:spcBef>
              <a:buFontTx/>
              <a:buNone/>
              <a:defRPr/>
            </a:pPr>
            <a:r>
              <a:rPr lang="en-US" altLang="zh-CN" sz="1600" b="1" dirty="0">
                <a:latin typeface="+mn-lt"/>
              </a:rPr>
              <a:t>   join</a:t>
            </a:r>
          </a:p>
          <a:p>
            <a:pPr eaLnBrk="1" hangingPunct="1">
              <a:spcBef>
                <a:spcPct val="10000"/>
              </a:spcBef>
              <a:buFontTx/>
              <a:buNone/>
              <a:defRPr/>
            </a:pPr>
            <a:r>
              <a:rPr lang="en-US" altLang="zh-CN" sz="1600" b="1" dirty="0" err="1">
                <a:latin typeface="+mn-lt"/>
              </a:rPr>
              <a:t>endmodule</a:t>
            </a:r>
            <a:endParaRPr lang="en-US" altLang="zh-CN" sz="1600" b="1" dirty="0">
              <a:latin typeface="+mn-lt"/>
            </a:endParaRPr>
          </a:p>
        </p:txBody>
      </p:sp>
      <p:sp>
        <p:nvSpPr>
          <p:cNvPr id="37893" name="Text Box 5" descr="信纸">
            <a:extLst>
              <a:ext uri="{FF2B5EF4-FFF2-40B4-BE49-F238E27FC236}">
                <a16:creationId xmlns:a16="http://schemas.microsoft.com/office/drawing/2014/main" id="{D1A65E65-1E8F-49A7-A579-82E27F4D3BFC}"/>
              </a:ext>
            </a:extLst>
          </p:cNvPr>
          <p:cNvSpPr txBox="1">
            <a:spLocks noChangeArrowheads="1"/>
          </p:cNvSpPr>
          <p:nvPr/>
        </p:nvSpPr>
        <p:spPr bwMode="auto">
          <a:xfrm>
            <a:off x="2286000" y="1139824"/>
            <a:ext cx="1828800" cy="20716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buFontTx/>
              <a:buNone/>
            </a:pPr>
            <a:r>
              <a:rPr lang="en-US" altLang="zh-CN" sz="2000"/>
              <a:t>~	not</a:t>
            </a:r>
          </a:p>
          <a:p>
            <a:pPr eaLnBrk="1" hangingPunct="1">
              <a:spcBef>
                <a:spcPct val="10000"/>
              </a:spcBef>
              <a:buFontTx/>
              <a:buNone/>
            </a:pPr>
            <a:r>
              <a:rPr lang="en-US" altLang="zh-CN" sz="2000"/>
              <a:t>&amp;	and</a:t>
            </a:r>
          </a:p>
          <a:p>
            <a:pPr eaLnBrk="1" hangingPunct="1">
              <a:spcBef>
                <a:spcPct val="10000"/>
              </a:spcBef>
              <a:buFontTx/>
              <a:buNone/>
            </a:pPr>
            <a:r>
              <a:rPr lang="en-US" altLang="zh-CN" sz="2000"/>
              <a:t>|	or</a:t>
            </a:r>
          </a:p>
          <a:p>
            <a:pPr eaLnBrk="1" hangingPunct="1">
              <a:spcBef>
                <a:spcPct val="10000"/>
              </a:spcBef>
              <a:buFontTx/>
              <a:buNone/>
            </a:pPr>
            <a:r>
              <a:rPr lang="en-US" altLang="zh-CN" sz="2000"/>
              <a:t>^	xor</a:t>
            </a:r>
          </a:p>
          <a:p>
            <a:pPr eaLnBrk="1" hangingPunct="1">
              <a:spcBef>
                <a:spcPct val="10000"/>
              </a:spcBef>
              <a:buFontTx/>
              <a:buNone/>
            </a:pPr>
            <a:r>
              <a:rPr lang="en-US" altLang="zh-CN" sz="2000"/>
              <a:t>~ ^	xnor</a:t>
            </a:r>
          </a:p>
          <a:p>
            <a:pPr eaLnBrk="1" hangingPunct="1">
              <a:spcBef>
                <a:spcPct val="10000"/>
              </a:spcBef>
              <a:buFontTx/>
              <a:buNone/>
            </a:pPr>
            <a:r>
              <a:rPr lang="en-US" altLang="zh-CN" sz="2000"/>
              <a:t>^ ~	xnor</a:t>
            </a:r>
          </a:p>
        </p:txBody>
      </p:sp>
      <p:sp>
        <p:nvSpPr>
          <p:cNvPr id="224262" name="Text Box 6">
            <a:extLst>
              <a:ext uri="{FF2B5EF4-FFF2-40B4-BE49-F238E27FC236}">
                <a16:creationId xmlns:a16="http://schemas.microsoft.com/office/drawing/2014/main" id="{EFD4623D-4D37-4CFD-8405-D384D511C1E6}"/>
              </a:ext>
            </a:extLst>
          </p:cNvPr>
          <p:cNvSpPr txBox="1">
            <a:spLocks noChangeArrowheads="1"/>
          </p:cNvSpPr>
          <p:nvPr/>
        </p:nvSpPr>
        <p:spPr bwMode="auto">
          <a:xfrm>
            <a:off x="381000" y="3276600"/>
            <a:ext cx="3810000" cy="1816100"/>
          </a:xfrm>
          <a:prstGeom prst="rect">
            <a:avLst/>
          </a:prstGeom>
          <a:gradFill rotWithShape="0">
            <a:gsLst>
              <a:gs pos="0">
                <a:schemeClr val="accent1"/>
              </a:gs>
              <a:gs pos="50000">
                <a:schemeClr val="accent1">
                  <a:gamma/>
                  <a:tint val="49804"/>
                  <a:invGamma/>
                </a:schemeClr>
              </a:gs>
              <a:gs pos="100000">
                <a:schemeClr val="accent1"/>
              </a:gs>
            </a:gsLst>
            <a:lin ang="5400000" scaled="1"/>
          </a:gradFill>
          <a:ln w="9525">
            <a:noFill/>
            <a:miter lim="800000"/>
            <a:headEnd/>
            <a:tailEnd/>
          </a:ln>
          <a:effectLst/>
        </p:spPr>
        <p:txBody>
          <a:bodyPr>
            <a:spAutoFit/>
          </a:bodyPr>
          <a:lstStyle/>
          <a:p>
            <a:pPr eaLnBrk="1" hangingPunct="1">
              <a:spcBef>
                <a:spcPct val="50000"/>
              </a:spcBef>
              <a:buFontTx/>
              <a:buChar char="•"/>
              <a:defRPr/>
            </a:pPr>
            <a:r>
              <a:rPr lang="en-US" altLang="zh-CN" sz="1600" b="1" dirty="0">
                <a:latin typeface="+mn-lt"/>
              </a:rPr>
              <a:t> </a:t>
            </a:r>
            <a:r>
              <a:rPr lang="zh-CN" altLang="en-US" sz="1600" b="1" dirty="0">
                <a:latin typeface="+mn-lt"/>
              </a:rPr>
              <a:t>按位操作符对矢量中相对应位运算。</a:t>
            </a:r>
          </a:p>
          <a:p>
            <a:pPr eaLnBrk="1" hangingPunct="1">
              <a:spcBef>
                <a:spcPct val="50000"/>
              </a:spcBef>
              <a:defRPr/>
            </a:pPr>
            <a:r>
              <a:rPr lang="zh-CN" altLang="en-US" sz="1600" b="1" dirty="0">
                <a:solidFill>
                  <a:schemeClr val="accent2"/>
                </a:solidFill>
                <a:latin typeface="+mn-lt"/>
              </a:rPr>
              <a:t>                    </a:t>
            </a:r>
            <a:r>
              <a:rPr lang="en-US" altLang="zh-CN" sz="1600" b="1" dirty="0" err="1">
                <a:solidFill>
                  <a:schemeClr val="accent2"/>
                </a:solidFill>
                <a:latin typeface="+mn-lt"/>
              </a:rPr>
              <a:t>regb</a:t>
            </a:r>
            <a:r>
              <a:rPr lang="en-US" altLang="zh-CN" sz="1600" b="1" dirty="0">
                <a:solidFill>
                  <a:schemeClr val="accent2"/>
                </a:solidFill>
                <a:latin typeface="+mn-lt"/>
              </a:rPr>
              <a:t> = 4'b1 0 1 0</a:t>
            </a:r>
          </a:p>
          <a:p>
            <a:pPr eaLnBrk="1" hangingPunct="1">
              <a:spcBef>
                <a:spcPct val="50000"/>
              </a:spcBef>
              <a:defRPr/>
            </a:pPr>
            <a:r>
              <a:rPr lang="en-US" altLang="zh-CN" sz="1600" b="1" dirty="0">
                <a:solidFill>
                  <a:schemeClr val="accent2"/>
                </a:solidFill>
                <a:latin typeface="+mn-lt"/>
              </a:rPr>
              <a:t>                    </a:t>
            </a:r>
            <a:r>
              <a:rPr lang="en-US" altLang="zh-CN" sz="1600" b="1" dirty="0" err="1">
                <a:solidFill>
                  <a:schemeClr val="accent2"/>
                </a:solidFill>
                <a:latin typeface="+mn-lt"/>
              </a:rPr>
              <a:t>regc</a:t>
            </a:r>
            <a:r>
              <a:rPr lang="en-US" altLang="zh-CN" sz="1600" b="1" dirty="0">
                <a:solidFill>
                  <a:schemeClr val="accent2"/>
                </a:solidFill>
                <a:latin typeface="+mn-lt"/>
              </a:rPr>
              <a:t> = 4'b1 x 1 0</a:t>
            </a:r>
          </a:p>
          <a:p>
            <a:pPr eaLnBrk="1" hangingPunct="1">
              <a:spcBef>
                <a:spcPct val="50000"/>
              </a:spcBef>
              <a:defRPr/>
            </a:pPr>
            <a:r>
              <a:rPr lang="en-US" altLang="zh-CN" sz="1600" b="1" dirty="0">
                <a:solidFill>
                  <a:schemeClr val="accent2"/>
                </a:solidFill>
                <a:latin typeface="+mn-lt"/>
              </a:rPr>
              <a:t>num = </a:t>
            </a:r>
            <a:r>
              <a:rPr lang="en-US" altLang="zh-CN" sz="1600" b="1" dirty="0" err="1">
                <a:solidFill>
                  <a:schemeClr val="accent2"/>
                </a:solidFill>
                <a:latin typeface="+mn-lt"/>
              </a:rPr>
              <a:t>regb</a:t>
            </a:r>
            <a:r>
              <a:rPr lang="en-US" altLang="zh-CN" sz="1600" b="1" dirty="0">
                <a:solidFill>
                  <a:schemeClr val="accent2"/>
                </a:solidFill>
                <a:latin typeface="+mn-lt"/>
              </a:rPr>
              <a:t> &amp; </a:t>
            </a:r>
            <a:r>
              <a:rPr lang="en-US" altLang="zh-CN" sz="1600" b="1" dirty="0" err="1">
                <a:solidFill>
                  <a:schemeClr val="accent2"/>
                </a:solidFill>
                <a:latin typeface="+mn-lt"/>
              </a:rPr>
              <a:t>regc</a:t>
            </a:r>
            <a:r>
              <a:rPr lang="en-US" altLang="zh-CN" sz="1600" b="1" dirty="0">
                <a:solidFill>
                  <a:schemeClr val="accent2"/>
                </a:solidFill>
                <a:latin typeface="+mn-lt"/>
              </a:rPr>
              <a:t> = 1 0 1 0 ;</a:t>
            </a:r>
          </a:p>
          <a:p>
            <a:pPr eaLnBrk="1" hangingPunct="1">
              <a:spcBef>
                <a:spcPct val="50000"/>
              </a:spcBef>
              <a:buFontTx/>
              <a:buChar char="•"/>
              <a:defRPr/>
            </a:pPr>
            <a:r>
              <a:rPr lang="en-US" altLang="zh-CN" sz="1600" b="1" dirty="0">
                <a:latin typeface="+mn-lt"/>
              </a:rPr>
              <a:t> </a:t>
            </a:r>
            <a:r>
              <a:rPr lang="zh-CN" altLang="en-US" sz="1600" b="1" dirty="0">
                <a:latin typeface="+mn-lt"/>
              </a:rPr>
              <a:t>位值为</a:t>
            </a:r>
            <a:r>
              <a:rPr lang="en-US" altLang="zh-CN" sz="1600" b="1" dirty="0">
                <a:latin typeface="+mn-lt"/>
              </a:rPr>
              <a:t>x</a:t>
            </a:r>
            <a:r>
              <a:rPr lang="zh-CN" altLang="en-US" sz="1600" b="1" dirty="0">
                <a:latin typeface="+mn-lt"/>
              </a:rPr>
              <a:t>时不一定产生</a:t>
            </a:r>
            <a:r>
              <a:rPr lang="en-US" altLang="zh-CN" sz="1600" b="1" dirty="0">
                <a:latin typeface="+mn-lt"/>
              </a:rPr>
              <a:t>x</a:t>
            </a:r>
            <a:r>
              <a:rPr lang="zh-CN" altLang="en-US" sz="1600" b="1" dirty="0">
                <a:latin typeface="+mn-lt"/>
              </a:rPr>
              <a:t>结果。</a:t>
            </a:r>
          </a:p>
        </p:txBody>
      </p:sp>
      <p:sp>
        <p:nvSpPr>
          <p:cNvPr id="37895" name="Text Box 12">
            <a:extLst>
              <a:ext uri="{FF2B5EF4-FFF2-40B4-BE49-F238E27FC236}">
                <a16:creationId xmlns:a16="http://schemas.microsoft.com/office/drawing/2014/main" id="{55574817-B45C-494D-B588-0C770FBEDD4D}"/>
              </a:ext>
            </a:extLst>
          </p:cNvPr>
          <p:cNvSpPr txBox="1">
            <a:spLocks noChangeArrowheads="1"/>
          </p:cNvSpPr>
          <p:nvPr/>
        </p:nvSpPr>
        <p:spPr bwMode="auto">
          <a:xfrm>
            <a:off x="381000" y="5157788"/>
            <a:ext cx="3810000" cy="708025"/>
          </a:xfrm>
          <a:prstGeom prst="rect">
            <a:avLst/>
          </a:prstGeom>
          <a:solidFill>
            <a:srgbClr val="99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a:t>当两个操作数位数不同时，位数少的操作数零扩展到相同位数。</a:t>
            </a:r>
          </a:p>
        </p:txBody>
      </p:sp>
      <p:sp>
        <p:nvSpPr>
          <p:cNvPr id="23560" name="Text Box 13">
            <a:extLst>
              <a:ext uri="{FF2B5EF4-FFF2-40B4-BE49-F238E27FC236}">
                <a16:creationId xmlns:a16="http://schemas.microsoft.com/office/drawing/2014/main" id="{1CC602D7-5F6B-4697-B788-7B3B3EBB70F3}"/>
              </a:ext>
            </a:extLst>
          </p:cNvPr>
          <p:cNvSpPr txBox="1">
            <a:spLocks noChangeArrowheads="1"/>
          </p:cNvSpPr>
          <p:nvPr/>
        </p:nvSpPr>
        <p:spPr bwMode="auto">
          <a:xfrm>
            <a:off x="381000" y="5868988"/>
            <a:ext cx="3810000" cy="879475"/>
          </a:xfrm>
          <a:prstGeom prst="rect">
            <a:avLst/>
          </a:prstGeom>
          <a:gradFill rotWithShape="0">
            <a:gsLst>
              <a:gs pos="0">
                <a:srgbClr val="99FF33"/>
              </a:gs>
              <a:gs pos="100000">
                <a:srgbClr val="F5FFE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600" b="1" dirty="0">
                <a:latin typeface="+mn-lt"/>
              </a:rPr>
              <a:t>a = 4'b1011;</a:t>
            </a:r>
          </a:p>
          <a:p>
            <a:pPr eaLnBrk="1" hangingPunct="1">
              <a:spcBef>
                <a:spcPct val="10000"/>
              </a:spcBef>
              <a:buFontTx/>
              <a:buNone/>
              <a:defRPr/>
            </a:pPr>
            <a:r>
              <a:rPr lang="en-US" altLang="zh-CN" sz="1600" b="1" dirty="0">
                <a:latin typeface="+mn-lt"/>
              </a:rPr>
              <a:t>b = 8'b01010011;</a:t>
            </a:r>
          </a:p>
          <a:p>
            <a:pPr eaLnBrk="1" hangingPunct="1">
              <a:spcBef>
                <a:spcPct val="10000"/>
              </a:spcBef>
              <a:buFontTx/>
              <a:buNone/>
              <a:defRPr/>
            </a:pPr>
            <a:r>
              <a:rPr lang="en-US" altLang="zh-CN" sz="1600" b="1" dirty="0">
                <a:latin typeface="+mn-lt"/>
              </a:rPr>
              <a:t>c = a | b; // a</a:t>
            </a:r>
            <a:r>
              <a:rPr lang="zh-CN" altLang="en-US" sz="1600" b="1" dirty="0">
                <a:latin typeface="+mn-lt"/>
              </a:rPr>
              <a:t>零扩展为 </a:t>
            </a:r>
            <a:r>
              <a:rPr lang="en-US" altLang="zh-CN" sz="1600" b="1" dirty="0">
                <a:latin typeface="+mn-lt"/>
              </a:rPr>
              <a:t>8'b00001011</a:t>
            </a:r>
          </a:p>
        </p:txBody>
      </p:sp>
    </p:spTree>
    <p:extLst>
      <p:ext uri="{BB962C8B-B14F-4D97-AF65-F5344CB8AC3E}">
        <p14:creationId xmlns:p14="http://schemas.microsoft.com/office/powerpoint/2010/main" val="4044222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descr="蓝色砂纸">
            <a:extLst>
              <a:ext uri="{FF2B5EF4-FFF2-40B4-BE49-F238E27FC236}">
                <a16:creationId xmlns:a16="http://schemas.microsoft.com/office/drawing/2014/main" id="{14B5A2E1-A0B9-4B86-80F2-30CADFE5521F}"/>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逻辑操作符</a:t>
            </a:r>
          </a:p>
        </p:txBody>
      </p:sp>
      <p:sp>
        <p:nvSpPr>
          <p:cNvPr id="24580" name="Text Box 4">
            <a:extLst>
              <a:ext uri="{FF2B5EF4-FFF2-40B4-BE49-F238E27FC236}">
                <a16:creationId xmlns:a16="http://schemas.microsoft.com/office/drawing/2014/main" id="{2553C9A7-51B7-4C10-95DB-695ABC36B3EE}"/>
              </a:ext>
            </a:extLst>
          </p:cNvPr>
          <p:cNvSpPr txBox="1">
            <a:spLocks noChangeArrowheads="1"/>
          </p:cNvSpPr>
          <p:nvPr/>
        </p:nvSpPr>
        <p:spPr bwMode="auto">
          <a:xfrm>
            <a:off x="4343400" y="1143000"/>
            <a:ext cx="4343400" cy="52133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600" b="1" dirty="0">
                <a:latin typeface="+mn-lt"/>
              </a:rPr>
              <a:t>module logical ();</a:t>
            </a:r>
          </a:p>
          <a:p>
            <a:pPr eaLnBrk="1" hangingPunct="1">
              <a:spcBef>
                <a:spcPct val="10000"/>
              </a:spcBef>
              <a:buFontTx/>
              <a:buNone/>
              <a:defRPr/>
            </a:pPr>
            <a:r>
              <a:rPr lang="en-US" altLang="zh-CN" sz="1600" b="1" dirty="0">
                <a:latin typeface="+mn-lt"/>
              </a:rPr>
              <a:t>      parameter five = 5;</a:t>
            </a:r>
          </a:p>
          <a:p>
            <a:pPr eaLnBrk="1" hangingPunct="1">
              <a:spcBef>
                <a:spcPct val="10000"/>
              </a:spcBef>
              <a:buFontTx/>
              <a:buNone/>
              <a:defRPr/>
            </a:pPr>
            <a:r>
              <a:rPr lang="en-US" altLang="zh-CN" sz="1600" b="1" dirty="0">
                <a:latin typeface="+mn-lt"/>
              </a:rPr>
              <a:t>      </a:t>
            </a:r>
            <a:r>
              <a:rPr lang="en-US" altLang="zh-CN" sz="1600" b="1" dirty="0" err="1">
                <a:latin typeface="+mn-lt"/>
              </a:rPr>
              <a:t>reg</a:t>
            </a:r>
            <a:r>
              <a:rPr lang="en-US" altLang="zh-CN" sz="1600" b="1" dirty="0">
                <a:latin typeface="+mn-lt"/>
              </a:rPr>
              <a:t> </a:t>
            </a:r>
            <a:r>
              <a:rPr lang="en-US" altLang="zh-CN" sz="1600" b="1" dirty="0" err="1">
                <a:latin typeface="+mn-lt"/>
              </a:rPr>
              <a:t>ans</a:t>
            </a:r>
            <a:r>
              <a:rPr lang="en-US" altLang="zh-CN" sz="1600" b="1" dirty="0">
                <a:latin typeface="+mn-lt"/>
              </a:rPr>
              <a:t>;</a:t>
            </a:r>
          </a:p>
          <a:p>
            <a:pPr eaLnBrk="1" hangingPunct="1">
              <a:spcBef>
                <a:spcPct val="10000"/>
              </a:spcBef>
              <a:buFontTx/>
              <a:buNone/>
              <a:defRPr/>
            </a:pPr>
            <a:r>
              <a:rPr lang="en-US" altLang="zh-CN" sz="1600" b="1" dirty="0">
                <a:latin typeface="+mn-lt"/>
              </a:rPr>
              <a:t>      </a:t>
            </a:r>
            <a:r>
              <a:rPr lang="en-US" altLang="zh-CN" sz="1600" b="1" dirty="0" err="1">
                <a:latin typeface="+mn-lt"/>
              </a:rPr>
              <a:t>reg</a:t>
            </a:r>
            <a:r>
              <a:rPr lang="en-US" altLang="zh-CN" sz="1600" b="1" dirty="0">
                <a:latin typeface="+mn-lt"/>
              </a:rPr>
              <a:t> [3: 0] </a:t>
            </a:r>
            <a:r>
              <a:rPr lang="en-US" altLang="zh-CN" sz="1600" b="1" dirty="0" err="1">
                <a:latin typeface="+mn-lt"/>
              </a:rPr>
              <a:t>rega</a:t>
            </a:r>
            <a:r>
              <a:rPr lang="en-US" altLang="zh-CN" sz="1600" b="1" dirty="0">
                <a:latin typeface="+mn-lt"/>
              </a:rPr>
              <a:t>, </a:t>
            </a:r>
            <a:r>
              <a:rPr lang="en-US" altLang="zh-CN" sz="1600" b="1" dirty="0" err="1">
                <a:latin typeface="+mn-lt"/>
              </a:rPr>
              <a:t>regb</a:t>
            </a:r>
            <a:r>
              <a:rPr lang="en-US" altLang="zh-CN" sz="1600" b="1" dirty="0">
                <a:latin typeface="+mn-lt"/>
              </a:rPr>
              <a:t>, </a:t>
            </a:r>
            <a:r>
              <a:rPr lang="en-US" altLang="zh-CN" sz="1600" b="1" dirty="0" err="1">
                <a:latin typeface="+mn-lt"/>
              </a:rPr>
              <a:t>regc</a:t>
            </a:r>
            <a:r>
              <a:rPr lang="en-US" altLang="zh-CN" sz="1600" b="1" dirty="0">
                <a:latin typeface="+mn-lt"/>
              </a:rPr>
              <a:t>;</a:t>
            </a:r>
          </a:p>
          <a:p>
            <a:pPr eaLnBrk="1" hangingPunct="1">
              <a:spcBef>
                <a:spcPct val="10000"/>
              </a:spcBef>
              <a:buFontTx/>
              <a:buNone/>
              <a:defRPr/>
            </a:pPr>
            <a:r>
              <a:rPr lang="en-US" altLang="zh-CN" sz="1600" b="1" dirty="0">
                <a:latin typeface="+mn-lt"/>
              </a:rPr>
              <a:t>   initial</a:t>
            </a:r>
          </a:p>
          <a:p>
            <a:pPr eaLnBrk="1" hangingPunct="1">
              <a:spcBef>
                <a:spcPct val="10000"/>
              </a:spcBef>
              <a:buFontTx/>
              <a:buNone/>
              <a:defRPr/>
            </a:pPr>
            <a:r>
              <a:rPr lang="en-US" altLang="zh-CN" sz="1600" b="1" dirty="0">
                <a:latin typeface="+mn-lt"/>
              </a:rPr>
              <a:t>      begin</a:t>
            </a:r>
          </a:p>
          <a:p>
            <a:pPr eaLnBrk="1" hangingPunct="1">
              <a:spcBef>
                <a:spcPct val="10000"/>
              </a:spcBef>
              <a:buFontTx/>
              <a:buNone/>
              <a:defRPr/>
            </a:pPr>
            <a:r>
              <a:rPr lang="en-US" altLang="zh-CN" sz="1600" b="1" dirty="0">
                <a:latin typeface="+mn-lt"/>
              </a:rPr>
              <a:t>         </a:t>
            </a:r>
            <a:r>
              <a:rPr lang="en-US" altLang="zh-CN" sz="1600" b="1" dirty="0" err="1">
                <a:latin typeface="+mn-lt"/>
              </a:rPr>
              <a:t>rega</a:t>
            </a:r>
            <a:r>
              <a:rPr lang="en-US" altLang="zh-CN" sz="1600" b="1" dirty="0">
                <a:latin typeface="+mn-lt"/>
              </a:rPr>
              <a:t> = 4‘b0011;	     //</a:t>
            </a:r>
            <a:r>
              <a:rPr lang="zh-CN" altLang="en-US" sz="1600" b="1" dirty="0">
                <a:latin typeface="+mn-lt"/>
              </a:rPr>
              <a:t>逻辑值为“</a:t>
            </a:r>
            <a:r>
              <a:rPr lang="en-US" altLang="zh-CN" sz="1600" b="1" dirty="0">
                <a:solidFill>
                  <a:srgbClr val="FF0000"/>
                </a:solidFill>
                <a:latin typeface="+mn-lt"/>
              </a:rPr>
              <a:t>1</a:t>
            </a:r>
            <a:r>
              <a:rPr lang="en-US" altLang="zh-CN" sz="1600" b="1" dirty="0">
                <a:latin typeface="+mn-lt"/>
              </a:rPr>
              <a:t>”</a:t>
            </a:r>
          </a:p>
          <a:p>
            <a:pPr eaLnBrk="1" hangingPunct="1">
              <a:spcBef>
                <a:spcPct val="10000"/>
              </a:spcBef>
              <a:buFontTx/>
              <a:buNone/>
              <a:defRPr/>
            </a:pPr>
            <a:r>
              <a:rPr lang="en-US" altLang="zh-CN" sz="1600" b="1" dirty="0">
                <a:latin typeface="+mn-lt"/>
              </a:rPr>
              <a:t>         </a:t>
            </a:r>
            <a:r>
              <a:rPr lang="en-US" altLang="zh-CN" sz="1600" b="1" dirty="0" err="1">
                <a:latin typeface="+mn-lt"/>
              </a:rPr>
              <a:t>regb</a:t>
            </a:r>
            <a:r>
              <a:rPr lang="en-US" altLang="zh-CN" sz="1600" b="1" dirty="0">
                <a:latin typeface="+mn-lt"/>
              </a:rPr>
              <a:t> = 4‘b10xz;      //</a:t>
            </a:r>
            <a:r>
              <a:rPr lang="zh-CN" altLang="en-US" sz="1600" b="1" dirty="0">
                <a:latin typeface="+mn-lt"/>
              </a:rPr>
              <a:t>逻辑值为“</a:t>
            </a:r>
            <a:r>
              <a:rPr lang="en-US" altLang="zh-CN" sz="1600" b="1" dirty="0">
                <a:solidFill>
                  <a:srgbClr val="FF0000"/>
                </a:solidFill>
                <a:latin typeface="+mn-lt"/>
              </a:rPr>
              <a:t>1</a:t>
            </a:r>
            <a:r>
              <a:rPr lang="en-US" altLang="zh-CN" sz="1600" b="1" dirty="0">
                <a:latin typeface="+mn-lt"/>
              </a:rPr>
              <a:t>”</a:t>
            </a:r>
          </a:p>
          <a:p>
            <a:pPr eaLnBrk="1" hangingPunct="1">
              <a:spcBef>
                <a:spcPct val="10000"/>
              </a:spcBef>
              <a:buFontTx/>
              <a:buNone/>
              <a:defRPr/>
            </a:pPr>
            <a:r>
              <a:rPr lang="en-US" altLang="zh-CN" sz="1600" b="1" dirty="0">
                <a:latin typeface="+mn-lt"/>
              </a:rPr>
              <a:t>         </a:t>
            </a:r>
            <a:r>
              <a:rPr lang="en-US" altLang="zh-CN" sz="1600" b="1" dirty="0" err="1">
                <a:latin typeface="+mn-lt"/>
              </a:rPr>
              <a:t>regc</a:t>
            </a:r>
            <a:r>
              <a:rPr lang="en-US" altLang="zh-CN" sz="1600" b="1" dirty="0">
                <a:latin typeface="+mn-lt"/>
              </a:rPr>
              <a:t> = 4‘b0z0x;      //</a:t>
            </a:r>
            <a:r>
              <a:rPr lang="zh-CN" altLang="en-US" sz="1600" b="1" dirty="0">
                <a:latin typeface="+mn-lt"/>
              </a:rPr>
              <a:t>逻辑值为“</a:t>
            </a:r>
            <a:r>
              <a:rPr lang="en-US" altLang="zh-CN" sz="1600" b="1" dirty="0">
                <a:solidFill>
                  <a:srgbClr val="FF0000"/>
                </a:solidFill>
                <a:latin typeface="+mn-lt"/>
              </a:rPr>
              <a:t>x</a:t>
            </a:r>
            <a:r>
              <a:rPr lang="en-US" altLang="zh-CN" sz="1600" b="1" dirty="0">
                <a:latin typeface="+mn-lt"/>
              </a:rPr>
              <a:t>”</a:t>
            </a:r>
          </a:p>
          <a:p>
            <a:pPr eaLnBrk="1" hangingPunct="1">
              <a:spcBef>
                <a:spcPct val="10000"/>
              </a:spcBef>
              <a:buFontTx/>
              <a:buNone/>
              <a:defRPr/>
            </a:pPr>
            <a:r>
              <a:rPr lang="en-US" altLang="zh-CN" sz="1600" b="1" dirty="0">
                <a:latin typeface="+mn-lt"/>
              </a:rPr>
              <a:t>   end</a:t>
            </a:r>
          </a:p>
          <a:p>
            <a:pPr eaLnBrk="1" hangingPunct="1">
              <a:spcBef>
                <a:spcPct val="10000"/>
              </a:spcBef>
              <a:buFontTx/>
              <a:buNone/>
              <a:defRPr/>
            </a:pPr>
            <a:r>
              <a:rPr lang="en-US" altLang="zh-CN" sz="1600" b="1" dirty="0">
                <a:latin typeface="+mn-lt"/>
              </a:rPr>
              <a:t>   initial fork</a:t>
            </a:r>
          </a:p>
          <a:p>
            <a:pPr eaLnBrk="1" hangingPunct="1">
              <a:spcBef>
                <a:spcPct val="10000"/>
              </a:spcBef>
              <a:buFontTx/>
              <a:buNone/>
              <a:defRPr/>
            </a:pPr>
            <a:r>
              <a:rPr lang="en-US" altLang="zh-CN" sz="1600" b="1" dirty="0">
                <a:latin typeface="+mn-lt"/>
              </a:rPr>
              <a:t>      #10 </a:t>
            </a:r>
            <a:r>
              <a:rPr lang="en-US" altLang="zh-CN" sz="1600" b="1" dirty="0" err="1">
                <a:latin typeface="+mn-lt"/>
              </a:rPr>
              <a:t>ans</a:t>
            </a:r>
            <a:r>
              <a:rPr lang="en-US" altLang="zh-CN" sz="1600" b="1" dirty="0">
                <a:latin typeface="+mn-lt"/>
              </a:rPr>
              <a:t> = </a:t>
            </a:r>
            <a:r>
              <a:rPr lang="en-US" altLang="zh-CN" sz="1600" b="1" dirty="0" err="1">
                <a:latin typeface="+mn-lt"/>
              </a:rPr>
              <a:t>rega</a:t>
            </a:r>
            <a:r>
              <a:rPr lang="en-US" altLang="zh-CN" sz="1600" b="1" dirty="0">
                <a:latin typeface="+mn-lt"/>
              </a:rPr>
              <a:t> &amp;&amp; 0;      // </a:t>
            </a:r>
            <a:r>
              <a:rPr lang="en-US" altLang="zh-CN" sz="1600" b="1" dirty="0" err="1">
                <a:latin typeface="+mn-lt"/>
              </a:rPr>
              <a:t>ans</a:t>
            </a:r>
            <a:r>
              <a:rPr lang="en-US" altLang="zh-CN" sz="1600" b="1" dirty="0">
                <a:latin typeface="+mn-lt"/>
              </a:rPr>
              <a:t> = 0</a:t>
            </a:r>
          </a:p>
          <a:p>
            <a:pPr eaLnBrk="1" hangingPunct="1">
              <a:spcBef>
                <a:spcPct val="10000"/>
              </a:spcBef>
              <a:buFontTx/>
              <a:buNone/>
              <a:defRPr/>
            </a:pPr>
            <a:r>
              <a:rPr lang="en-US" altLang="zh-CN" sz="1600" b="1" dirty="0">
                <a:latin typeface="+mn-lt"/>
              </a:rPr>
              <a:t>      #20 </a:t>
            </a:r>
            <a:r>
              <a:rPr lang="en-US" altLang="zh-CN" sz="1600" b="1" dirty="0" err="1">
                <a:latin typeface="+mn-lt"/>
              </a:rPr>
              <a:t>ans</a:t>
            </a:r>
            <a:r>
              <a:rPr lang="en-US" altLang="zh-CN" sz="1600" b="1" dirty="0">
                <a:latin typeface="+mn-lt"/>
              </a:rPr>
              <a:t> = </a:t>
            </a:r>
            <a:r>
              <a:rPr lang="en-US" altLang="zh-CN" sz="1600" b="1" dirty="0" err="1">
                <a:latin typeface="+mn-lt"/>
              </a:rPr>
              <a:t>rega</a:t>
            </a:r>
            <a:r>
              <a:rPr lang="en-US" altLang="zh-CN" sz="1600" b="1" dirty="0">
                <a:latin typeface="+mn-lt"/>
              </a:rPr>
              <a:t> || 0;           // </a:t>
            </a:r>
            <a:r>
              <a:rPr lang="en-US" altLang="zh-CN" sz="1600" b="1" dirty="0" err="1">
                <a:latin typeface="+mn-lt"/>
              </a:rPr>
              <a:t>ans</a:t>
            </a:r>
            <a:r>
              <a:rPr lang="en-US" altLang="zh-CN" sz="1600" b="1" dirty="0">
                <a:latin typeface="+mn-lt"/>
              </a:rPr>
              <a:t> = 1</a:t>
            </a:r>
          </a:p>
          <a:p>
            <a:pPr eaLnBrk="1" hangingPunct="1">
              <a:spcBef>
                <a:spcPct val="10000"/>
              </a:spcBef>
              <a:buFontTx/>
              <a:buNone/>
              <a:defRPr/>
            </a:pPr>
            <a:r>
              <a:rPr lang="en-US" altLang="zh-CN" sz="1600" b="1" dirty="0">
                <a:latin typeface="+mn-lt"/>
              </a:rPr>
              <a:t>      #30 </a:t>
            </a:r>
            <a:r>
              <a:rPr lang="en-US" altLang="zh-CN" sz="1600" b="1" dirty="0" err="1">
                <a:latin typeface="+mn-lt"/>
              </a:rPr>
              <a:t>ans</a:t>
            </a:r>
            <a:r>
              <a:rPr lang="en-US" altLang="zh-CN" sz="1600" b="1" dirty="0">
                <a:latin typeface="+mn-lt"/>
              </a:rPr>
              <a:t> = </a:t>
            </a:r>
            <a:r>
              <a:rPr lang="en-US" altLang="zh-CN" sz="1600" b="1" dirty="0" err="1">
                <a:latin typeface="+mn-lt"/>
              </a:rPr>
              <a:t>rega</a:t>
            </a:r>
            <a:r>
              <a:rPr lang="en-US" altLang="zh-CN" sz="1600" b="1" dirty="0">
                <a:latin typeface="+mn-lt"/>
              </a:rPr>
              <a:t> &amp;&amp; five;  // </a:t>
            </a:r>
            <a:r>
              <a:rPr lang="en-US" altLang="zh-CN" sz="1600" b="1" dirty="0" err="1">
                <a:latin typeface="+mn-lt"/>
              </a:rPr>
              <a:t>ans</a:t>
            </a:r>
            <a:r>
              <a:rPr lang="en-US" altLang="zh-CN" sz="1600" b="1" dirty="0">
                <a:latin typeface="+mn-lt"/>
              </a:rPr>
              <a:t> = 1</a:t>
            </a:r>
          </a:p>
          <a:p>
            <a:pPr eaLnBrk="1" hangingPunct="1">
              <a:spcBef>
                <a:spcPct val="10000"/>
              </a:spcBef>
              <a:buFontTx/>
              <a:buNone/>
              <a:defRPr/>
            </a:pPr>
            <a:r>
              <a:rPr lang="en-US" altLang="zh-CN" sz="1600" b="1" dirty="0">
                <a:latin typeface="+mn-lt"/>
              </a:rPr>
              <a:t>      #40 </a:t>
            </a:r>
            <a:r>
              <a:rPr lang="en-US" altLang="zh-CN" sz="1600" b="1" dirty="0" err="1">
                <a:latin typeface="+mn-lt"/>
              </a:rPr>
              <a:t>ans</a:t>
            </a:r>
            <a:r>
              <a:rPr lang="en-US" altLang="zh-CN" sz="1600" b="1" dirty="0">
                <a:latin typeface="+mn-lt"/>
              </a:rPr>
              <a:t> = </a:t>
            </a:r>
            <a:r>
              <a:rPr lang="en-US" altLang="zh-CN" sz="1600" b="1" dirty="0" err="1">
                <a:latin typeface="+mn-lt"/>
              </a:rPr>
              <a:t>regb</a:t>
            </a:r>
            <a:r>
              <a:rPr lang="en-US" altLang="zh-CN" sz="1600" b="1" dirty="0">
                <a:latin typeface="+mn-lt"/>
              </a:rPr>
              <a:t> &amp;&amp; </a:t>
            </a:r>
            <a:r>
              <a:rPr lang="en-US" altLang="zh-CN" sz="1600" b="1" dirty="0" err="1">
                <a:latin typeface="+mn-lt"/>
              </a:rPr>
              <a:t>rega</a:t>
            </a:r>
            <a:r>
              <a:rPr lang="en-US" altLang="zh-CN" sz="1600" b="1" dirty="0">
                <a:latin typeface="+mn-lt"/>
              </a:rPr>
              <a:t>; // </a:t>
            </a:r>
            <a:r>
              <a:rPr lang="en-US" altLang="zh-CN" sz="1600" b="1" dirty="0" err="1">
                <a:latin typeface="+mn-lt"/>
              </a:rPr>
              <a:t>ans</a:t>
            </a:r>
            <a:r>
              <a:rPr lang="en-US" altLang="zh-CN" sz="1600" b="1" dirty="0">
                <a:latin typeface="+mn-lt"/>
              </a:rPr>
              <a:t> = 1</a:t>
            </a:r>
          </a:p>
          <a:p>
            <a:pPr eaLnBrk="1" hangingPunct="1">
              <a:spcBef>
                <a:spcPct val="10000"/>
              </a:spcBef>
              <a:buFontTx/>
              <a:buNone/>
              <a:defRPr/>
            </a:pPr>
            <a:r>
              <a:rPr lang="en-US" altLang="zh-CN" sz="1600" b="1" dirty="0">
                <a:latin typeface="+mn-lt"/>
              </a:rPr>
              <a:t>      #50 </a:t>
            </a:r>
            <a:r>
              <a:rPr lang="en-US" altLang="zh-CN" sz="1600" b="1" dirty="0" err="1">
                <a:latin typeface="+mn-lt"/>
              </a:rPr>
              <a:t>ans</a:t>
            </a:r>
            <a:r>
              <a:rPr lang="en-US" altLang="zh-CN" sz="1600" b="1" dirty="0">
                <a:latin typeface="+mn-lt"/>
              </a:rPr>
              <a:t> = </a:t>
            </a:r>
            <a:r>
              <a:rPr lang="en-US" altLang="zh-CN" sz="1600" b="1" dirty="0" err="1">
                <a:latin typeface="+mn-lt"/>
              </a:rPr>
              <a:t>regc</a:t>
            </a:r>
            <a:r>
              <a:rPr lang="en-US" altLang="zh-CN" sz="1600" b="1" dirty="0">
                <a:latin typeface="+mn-lt"/>
              </a:rPr>
              <a:t> || 0;            // </a:t>
            </a:r>
            <a:r>
              <a:rPr lang="en-US" altLang="zh-CN" sz="1600" b="1" dirty="0" err="1">
                <a:latin typeface="+mn-lt"/>
              </a:rPr>
              <a:t>ans</a:t>
            </a:r>
            <a:r>
              <a:rPr lang="en-US" altLang="zh-CN" sz="1600" b="1" dirty="0">
                <a:latin typeface="+mn-lt"/>
              </a:rPr>
              <a:t> = x</a:t>
            </a:r>
          </a:p>
          <a:p>
            <a:pPr eaLnBrk="1" hangingPunct="1">
              <a:spcBef>
                <a:spcPct val="10000"/>
              </a:spcBef>
              <a:buFontTx/>
              <a:buNone/>
              <a:defRPr/>
            </a:pPr>
            <a:r>
              <a:rPr lang="en-US" altLang="zh-CN" sz="1600" b="1" dirty="0">
                <a:latin typeface="+mn-lt"/>
              </a:rPr>
              <a:t>      #60 $finish;</a:t>
            </a:r>
          </a:p>
          <a:p>
            <a:pPr eaLnBrk="1" hangingPunct="1">
              <a:spcBef>
                <a:spcPct val="10000"/>
              </a:spcBef>
              <a:buFontTx/>
              <a:buNone/>
              <a:defRPr/>
            </a:pPr>
            <a:r>
              <a:rPr lang="en-US" altLang="zh-CN" sz="1600" b="1" dirty="0">
                <a:latin typeface="+mn-lt"/>
              </a:rPr>
              <a:t>   join</a:t>
            </a:r>
          </a:p>
          <a:p>
            <a:pPr eaLnBrk="1" hangingPunct="1">
              <a:spcBef>
                <a:spcPct val="10000"/>
              </a:spcBef>
              <a:buFontTx/>
              <a:buNone/>
              <a:defRPr/>
            </a:pPr>
            <a:r>
              <a:rPr lang="en-US" altLang="zh-CN" sz="1600" b="1" dirty="0" err="1">
                <a:latin typeface="+mn-lt"/>
              </a:rPr>
              <a:t>endmodule</a:t>
            </a:r>
            <a:endParaRPr lang="en-US" altLang="zh-CN" sz="1600" b="1" dirty="0">
              <a:latin typeface="+mn-lt"/>
            </a:endParaRPr>
          </a:p>
        </p:txBody>
      </p:sp>
      <p:sp>
        <p:nvSpPr>
          <p:cNvPr id="24581" name="Text Box 5" descr="信纸">
            <a:extLst>
              <a:ext uri="{FF2B5EF4-FFF2-40B4-BE49-F238E27FC236}">
                <a16:creationId xmlns:a16="http://schemas.microsoft.com/office/drawing/2014/main" id="{DFBFFD5D-ECD3-4345-B7C7-A9D6EE701D5F}"/>
              </a:ext>
            </a:extLst>
          </p:cNvPr>
          <p:cNvSpPr txBox="1">
            <a:spLocks noChangeArrowheads="1"/>
          </p:cNvSpPr>
          <p:nvPr/>
        </p:nvSpPr>
        <p:spPr bwMode="auto">
          <a:xfrm>
            <a:off x="2007637" y="1352550"/>
            <a:ext cx="1828800" cy="10668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zh-CN" altLang="en-US" sz="2000">
                <a:latin typeface="+mn-lt"/>
              </a:rPr>
              <a:t>！	</a:t>
            </a:r>
            <a:r>
              <a:rPr lang="en-US" altLang="zh-CN" sz="2000">
                <a:latin typeface="+mn-lt"/>
              </a:rPr>
              <a:t>not</a:t>
            </a:r>
          </a:p>
          <a:p>
            <a:pPr eaLnBrk="1" hangingPunct="1">
              <a:spcBef>
                <a:spcPct val="10000"/>
              </a:spcBef>
              <a:buFontTx/>
              <a:buNone/>
              <a:defRPr/>
            </a:pPr>
            <a:r>
              <a:rPr lang="en-US" altLang="zh-CN" sz="2000">
                <a:latin typeface="+mn-lt"/>
              </a:rPr>
              <a:t>&amp;&amp;	and</a:t>
            </a:r>
          </a:p>
          <a:p>
            <a:pPr eaLnBrk="1" hangingPunct="1">
              <a:spcBef>
                <a:spcPct val="10000"/>
              </a:spcBef>
              <a:buFontTx/>
              <a:buNone/>
              <a:defRPr/>
            </a:pPr>
            <a:r>
              <a:rPr lang="en-US" altLang="zh-CN" sz="2000">
                <a:latin typeface="+mn-lt"/>
              </a:rPr>
              <a:t>||	or</a:t>
            </a:r>
          </a:p>
        </p:txBody>
      </p:sp>
      <p:sp>
        <p:nvSpPr>
          <p:cNvPr id="225286" name="Text Box 6">
            <a:extLst>
              <a:ext uri="{FF2B5EF4-FFF2-40B4-BE49-F238E27FC236}">
                <a16:creationId xmlns:a16="http://schemas.microsoft.com/office/drawing/2014/main" id="{4CA1A1F1-EA73-49E0-B3A6-E9371D629A7D}"/>
              </a:ext>
            </a:extLst>
          </p:cNvPr>
          <p:cNvSpPr txBox="1">
            <a:spLocks noChangeArrowheads="1"/>
          </p:cNvSpPr>
          <p:nvPr/>
        </p:nvSpPr>
        <p:spPr bwMode="auto">
          <a:xfrm>
            <a:off x="242888" y="2527300"/>
            <a:ext cx="3962400" cy="1803400"/>
          </a:xfrm>
          <a:prstGeom prst="rect">
            <a:avLst/>
          </a:prstGeom>
          <a:gradFill rotWithShape="0">
            <a:gsLst>
              <a:gs pos="0">
                <a:schemeClr val="accent1"/>
              </a:gs>
              <a:gs pos="50000">
                <a:schemeClr val="accent1">
                  <a:gamma/>
                  <a:tint val="49804"/>
                  <a:invGamma/>
                </a:schemeClr>
              </a:gs>
              <a:gs pos="100000">
                <a:schemeClr val="accent1"/>
              </a:gs>
            </a:gsLst>
            <a:lin ang="5400000" scaled="1"/>
          </a:gradFill>
          <a:ln w="9525">
            <a:noFill/>
            <a:miter lim="800000"/>
            <a:headEnd/>
            <a:tailEnd/>
          </a:ln>
          <a:effectLst/>
        </p:spPr>
        <p:txBody>
          <a:bodyPr wrap="square">
            <a:spAutoFit/>
          </a:bodyPr>
          <a:lstStyle/>
          <a:p>
            <a:pPr eaLnBrk="1" hangingPunct="1">
              <a:spcBef>
                <a:spcPct val="50000"/>
              </a:spcBef>
              <a:buFontTx/>
              <a:buChar char="•"/>
              <a:defRPr/>
            </a:pPr>
            <a:r>
              <a:rPr lang="en-US" altLang="zh-CN" sz="1600" b="1" dirty="0">
                <a:latin typeface="+mn-lt"/>
              </a:rPr>
              <a:t> </a:t>
            </a:r>
            <a:r>
              <a:rPr lang="zh-CN" altLang="en-US" sz="1600" b="1" dirty="0">
                <a:latin typeface="+mn-lt"/>
              </a:rPr>
              <a:t>逻辑操作符的结果为一位</a:t>
            </a:r>
            <a:r>
              <a:rPr lang="en-US" altLang="zh-CN" sz="1600" b="1" dirty="0">
                <a:latin typeface="+mn-lt"/>
              </a:rPr>
              <a:t>1</a:t>
            </a:r>
            <a:r>
              <a:rPr lang="zh-CN" altLang="en-US" sz="1600" b="1" dirty="0">
                <a:latin typeface="+mn-lt"/>
              </a:rPr>
              <a:t>，</a:t>
            </a:r>
            <a:r>
              <a:rPr lang="en-US" altLang="zh-CN" sz="1600" b="1" dirty="0">
                <a:latin typeface="+mn-lt"/>
              </a:rPr>
              <a:t>0</a:t>
            </a:r>
            <a:r>
              <a:rPr lang="zh-CN" altLang="en-US" sz="1600" b="1" dirty="0">
                <a:latin typeface="+mn-lt"/>
              </a:rPr>
              <a:t>或</a:t>
            </a:r>
            <a:r>
              <a:rPr lang="en-US" altLang="zh-CN" sz="1600" b="1" dirty="0">
                <a:latin typeface="+mn-lt"/>
              </a:rPr>
              <a:t>x</a:t>
            </a:r>
            <a:r>
              <a:rPr lang="zh-CN" altLang="en-US" sz="1600" b="1" dirty="0">
                <a:latin typeface="+mn-lt"/>
              </a:rPr>
              <a:t>。</a:t>
            </a:r>
            <a:endParaRPr lang="zh-CN" altLang="en-US" sz="1600" b="1" dirty="0">
              <a:solidFill>
                <a:schemeClr val="accent2"/>
              </a:solidFill>
              <a:latin typeface="+mn-lt"/>
            </a:endParaRPr>
          </a:p>
          <a:p>
            <a:pPr eaLnBrk="1" hangingPunct="1">
              <a:spcBef>
                <a:spcPct val="50000"/>
              </a:spcBef>
              <a:buFontTx/>
              <a:buChar char="•"/>
              <a:defRPr/>
            </a:pPr>
            <a:r>
              <a:rPr lang="zh-CN" altLang="en-US" sz="1600" b="1" dirty="0">
                <a:latin typeface="+mn-lt"/>
              </a:rPr>
              <a:t>逻辑操作符只对逻辑值运算。</a:t>
            </a:r>
          </a:p>
          <a:p>
            <a:pPr eaLnBrk="1" hangingPunct="1">
              <a:spcBef>
                <a:spcPct val="50000"/>
              </a:spcBef>
              <a:buFontTx/>
              <a:buChar char="•"/>
              <a:defRPr/>
            </a:pPr>
            <a:r>
              <a:rPr lang="zh-CN" altLang="en-US" sz="1600" b="1" dirty="0">
                <a:latin typeface="+mn-lt"/>
              </a:rPr>
              <a:t>如操作数为全</a:t>
            </a:r>
            <a:r>
              <a:rPr lang="en-US" altLang="zh-CN" sz="1600" b="1" dirty="0">
                <a:latin typeface="+mn-lt"/>
              </a:rPr>
              <a:t>0</a:t>
            </a:r>
            <a:r>
              <a:rPr lang="zh-CN" altLang="en-US" sz="1600" b="1" dirty="0">
                <a:latin typeface="+mn-lt"/>
              </a:rPr>
              <a:t>，则其逻辑值为</a:t>
            </a:r>
            <a:r>
              <a:rPr lang="en-US" altLang="zh-CN" sz="1600" b="1" dirty="0">
                <a:latin typeface="+mn-lt"/>
              </a:rPr>
              <a:t>false</a:t>
            </a:r>
          </a:p>
          <a:p>
            <a:pPr eaLnBrk="1" hangingPunct="1">
              <a:spcBef>
                <a:spcPct val="50000"/>
              </a:spcBef>
              <a:buFontTx/>
              <a:buChar char="•"/>
              <a:defRPr/>
            </a:pPr>
            <a:r>
              <a:rPr lang="zh-CN" altLang="en-US" sz="1600" b="1" dirty="0">
                <a:latin typeface="+mn-lt"/>
              </a:rPr>
              <a:t>如操作数有一位为</a:t>
            </a:r>
            <a:r>
              <a:rPr lang="en-US" altLang="zh-CN" sz="1600" b="1" dirty="0">
                <a:latin typeface="+mn-lt"/>
              </a:rPr>
              <a:t>1</a:t>
            </a:r>
            <a:r>
              <a:rPr lang="zh-CN" altLang="en-US" sz="1600" b="1" dirty="0">
                <a:latin typeface="+mn-lt"/>
              </a:rPr>
              <a:t>，则其逻辑值为</a:t>
            </a:r>
            <a:r>
              <a:rPr lang="en-US" altLang="zh-CN" sz="1600" b="1" dirty="0">
                <a:latin typeface="+mn-lt"/>
              </a:rPr>
              <a:t>true</a:t>
            </a:r>
          </a:p>
          <a:p>
            <a:pPr eaLnBrk="1" hangingPunct="1">
              <a:spcBef>
                <a:spcPct val="50000"/>
              </a:spcBef>
              <a:buFontTx/>
              <a:buChar char="•"/>
              <a:defRPr/>
            </a:pPr>
            <a:r>
              <a:rPr lang="zh-CN" altLang="en-US" sz="1600" b="1" dirty="0">
                <a:latin typeface="+mn-lt"/>
              </a:rPr>
              <a:t>若操作数</a:t>
            </a:r>
            <a:r>
              <a:rPr lang="zh-CN" altLang="en-US" sz="1600" b="1" dirty="0">
                <a:solidFill>
                  <a:srgbClr val="FF0000"/>
                </a:solidFill>
                <a:latin typeface="+mn-lt"/>
              </a:rPr>
              <a:t>只</a:t>
            </a:r>
            <a:r>
              <a:rPr lang="zh-CN" altLang="en-US" sz="1600" b="1" dirty="0">
                <a:latin typeface="+mn-lt"/>
              </a:rPr>
              <a:t>包含</a:t>
            </a:r>
            <a:r>
              <a:rPr lang="en-US" altLang="zh-CN" sz="1600" b="1" dirty="0">
                <a:latin typeface="+mn-lt"/>
              </a:rPr>
              <a:t>0</a:t>
            </a:r>
            <a:r>
              <a:rPr lang="zh-CN" altLang="en-US" sz="1600" b="1" dirty="0">
                <a:latin typeface="+mn-lt"/>
              </a:rPr>
              <a:t>、</a:t>
            </a:r>
            <a:r>
              <a:rPr lang="en-US" altLang="zh-CN" sz="1600" b="1" dirty="0">
                <a:latin typeface="+mn-lt"/>
              </a:rPr>
              <a:t>x</a:t>
            </a:r>
            <a:r>
              <a:rPr lang="zh-CN" altLang="en-US" sz="1600" b="1" dirty="0">
                <a:latin typeface="+mn-lt"/>
              </a:rPr>
              <a:t>、</a:t>
            </a:r>
            <a:r>
              <a:rPr lang="en-US" altLang="zh-CN" sz="1600" b="1" dirty="0">
                <a:latin typeface="+mn-lt"/>
              </a:rPr>
              <a:t>z</a:t>
            </a:r>
            <a:r>
              <a:rPr lang="zh-CN" altLang="en-US" sz="1600" b="1" dirty="0">
                <a:latin typeface="+mn-lt"/>
              </a:rPr>
              <a:t>，则逻辑值为</a:t>
            </a:r>
            <a:r>
              <a:rPr lang="en-US" altLang="zh-CN" sz="1600" b="1" dirty="0">
                <a:latin typeface="+mn-lt"/>
              </a:rPr>
              <a:t>x</a:t>
            </a:r>
          </a:p>
        </p:txBody>
      </p:sp>
      <p:sp>
        <p:nvSpPr>
          <p:cNvPr id="24583" name="Text Box 8">
            <a:extLst>
              <a:ext uri="{FF2B5EF4-FFF2-40B4-BE49-F238E27FC236}">
                <a16:creationId xmlns:a16="http://schemas.microsoft.com/office/drawing/2014/main" id="{CFDBBAE5-73EA-431A-9F8C-2CFAB323D8A7}"/>
              </a:ext>
            </a:extLst>
          </p:cNvPr>
          <p:cNvSpPr txBox="1">
            <a:spLocks noChangeArrowheads="1"/>
          </p:cNvSpPr>
          <p:nvPr/>
        </p:nvSpPr>
        <p:spPr bwMode="auto">
          <a:xfrm>
            <a:off x="242887" y="4438650"/>
            <a:ext cx="3962399" cy="1570038"/>
          </a:xfrm>
          <a:prstGeom prst="rect">
            <a:avLst/>
          </a:prstGeom>
          <a:gradFill rotWithShape="0">
            <a:gsLst>
              <a:gs pos="0">
                <a:srgbClr val="99FF33"/>
              </a:gs>
              <a:gs pos="100000">
                <a:srgbClr val="F5FFE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2400" b="1" dirty="0">
                <a:latin typeface="+mn-lt"/>
              </a:rPr>
              <a:t>逻辑反操作符将操作数的逻辑值取反。例如，若操作数为全</a:t>
            </a:r>
            <a:r>
              <a:rPr lang="en-US" altLang="zh-CN" sz="2400" b="1" dirty="0">
                <a:latin typeface="+mn-lt"/>
              </a:rPr>
              <a:t>0</a:t>
            </a:r>
            <a:r>
              <a:rPr lang="zh-CN" altLang="en-US" sz="2400" b="1" dirty="0">
                <a:latin typeface="+mn-lt"/>
              </a:rPr>
              <a:t>，则其逻辑值为</a:t>
            </a:r>
            <a:r>
              <a:rPr lang="en-US" altLang="zh-CN" sz="2400" b="1" dirty="0">
                <a:latin typeface="+mn-lt"/>
              </a:rPr>
              <a:t>0</a:t>
            </a:r>
            <a:r>
              <a:rPr lang="zh-CN" altLang="en-US" sz="2400" b="1" dirty="0">
                <a:latin typeface="+mn-lt"/>
              </a:rPr>
              <a:t>，逻辑反操作值为</a:t>
            </a:r>
            <a:r>
              <a:rPr lang="en-US" altLang="zh-CN" sz="2400" b="1" dirty="0">
                <a:latin typeface="+mn-lt"/>
              </a:rPr>
              <a:t>1</a:t>
            </a:r>
            <a:r>
              <a:rPr lang="zh-CN" altLang="en-US" sz="2400" b="1" dirty="0">
                <a:latin typeface="+mn-lt"/>
              </a:rPr>
              <a:t>。</a:t>
            </a:r>
          </a:p>
        </p:txBody>
      </p:sp>
    </p:spTree>
    <p:extLst>
      <p:ext uri="{BB962C8B-B14F-4D97-AF65-F5344CB8AC3E}">
        <p14:creationId xmlns:p14="http://schemas.microsoft.com/office/powerpoint/2010/main" val="1129255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descr="蓝色砂纸">
            <a:extLst>
              <a:ext uri="{FF2B5EF4-FFF2-40B4-BE49-F238E27FC236}">
                <a16:creationId xmlns:a16="http://schemas.microsoft.com/office/drawing/2014/main" id="{78C6CC7D-0282-438C-A4AD-D576E0FDD297}"/>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逻辑反与位反的对比</a:t>
            </a:r>
          </a:p>
        </p:txBody>
      </p:sp>
      <p:sp>
        <p:nvSpPr>
          <p:cNvPr id="25604" name="Text Box 4">
            <a:extLst>
              <a:ext uri="{FF2B5EF4-FFF2-40B4-BE49-F238E27FC236}">
                <a16:creationId xmlns:a16="http://schemas.microsoft.com/office/drawing/2014/main" id="{1564FB5D-8F19-4CB1-9438-61125FF7C204}"/>
              </a:ext>
            </a:extLst>
          </p:cNvPr>
          <p:cNvSpPr txBox="1">
            <a:spLocks noChangeArrowheads="1"/>
          </p:cNvSpPr>
          <p:nvPr/>
        </p:nvSpPr>
        <p:spPr bwMode="auto">
          <a:xfrm>
            <a:off x="4343400" y="1143000"/>
            <a:ext cx="4343400" cy="43703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600" b="1" dirty="0">
                <a:latin typeface="+mn-lt"/>
              </a:rPr>
              <a:t>module negation();</a:t>
            </a:r>
          </a:p>
          <a:p>
            <a:pPr eaLnBrk="1" hangingPunct="1">
              <a:spcBef>
                <a:spcPct val="10000"/>
              </a:spcBef>
              <a:buFontTx/>
              <a:buNone/>
              <a:defRPr/>
            </a:pPr>
            <a:r>
              <a:rPr lang="en-US" altLang="zh-CN" sz="1600" b="1" dirty="0">
                <a:latin typeface="+mn-lt"/>
              </a:rPr>
              <a:t>      </a:t>
            </a:r>
            <a:r>
              <a:rPr lang="en-US" altLang="zh-CN" sz="1600" b="1" dirty="0" err="1">
                <a:latin typeface="+mn-lt"/>
              </a:rPr>
              <a:t>reg</a:t>
            </a:r>
            <a:r>
              <a:rPr lang="en-US" altLang="zh-CN" sz="1600" b="1" dirty="0">
                <a:latin typeface="+mn-lt"/>
              </a:rPr>
              <a:t> [3: 0] </a:t>
            </a:r>
            <a:r>
              <a:rPr lang="en-US" altLang="zh-CN" sz="1600" b="1" dirty="0" err="1">
                <a:latin typeface="+mn-lt"/>
              </a:rPr>
              <a:t>rega</a:t>
            </a:r>
            <a:r>
              <a:rPr lang="en-US" altLang="zh-CN" sz="1600" b="1" dirty="0">
                <a:latin typeface="+mn-lt"/>
              </a:rPr>
              <a:t>, </a:t>
            </a:r>
            <a:r>
              <a:rPr lang="en-US" altLang="zh-CN" sz="1600" b="1" dirty="0" err="1">
                <a:latin typeface="+mn-lt"/>
              </a:rPr>
              <a:t>regb</a:t>
            </a:r>
            <a:r>
              <a:rPr lang="en-US" altLang="zh-CN" sz="1600" b="1" dirty="0">
                <a:latin typeface="+mn-lt"/>
              </a:rPr>
              <a:t>;</a:t>
            </a:r>
          </a:p>
          <a:p>
            <a:pPr eaLnBrk="1" hangingPunct="1">
              <a:spcBef>
                <a:spcPct val="10000"/>
              </a:spcBef>
              <a:buFontTx/>
              <a:buNone/>
              <a:defRPr/>
            </a:pPr>
            <a:r>
              <a:rPr lang="en-US" altLang="zh-CN" sz="1600" b="1" dirty="0">
                <a:latin typeface="+mn-lt"/>
              </a:rPr>
              <a:t>      </a:t>
            </a:r>
            <a:r>
              <a:rPr lang="en-US" altLang="zh-CN" sz="1600" b="1" dirty="0" err="1">
                <a:latin typeface="+mn-lt"/>
              </a:rPr>
              <a:t>reg</a:t>
            </a:r>
            <a:r>
              <a:rPr lang="en-US" altLang="zh-CN" sz="1600" b="1" dirty="0">
                <a:latin typeface="+mn-lt"/>
              </a:rPr>
              <a:t> [3: 0] bit;</a:t>
            </a:r>
          </a:p>
          <a:p>
            <a:pPr eaLnBrk="1" hangingPunct="1">
              <a:spcBef>
                <a:spcPct val="10000"/>
              </a:spcBef>
              <a:buFontTx/>
              <a:buNone/>
              <a:defRPr/>
            </a:pPr>
            <a:r>
              <a:rPr lang="en-US" altLang="zh-CN" sz="1600" b="1" dirty="0">
                <a:latin typeface="+mn-lt"/>
              </a:rPr>
              <a:t>      </a:t>
            </a:r>
            <a:r>
              <a:rPr lang="en-US" altLang="zh-CN" sz="1600" b="1" dirty="0" err="1">
                <a:latin typeface="+mn-lt"/>
              </a:rPr>
              <a:t>reg</a:t>
            </a:r>
            <a:r>
              <a:rPr lang="en-US" altLang="zh-CN" sz="1600" b="1" dirty="0">
                <a:latin typeface="+mn-lt"/>
              </a:rPr>
              <a:t> log;</a:t>
            </a:r>
          </a:p>
          <a:p>
            <a:pPr eaLnBrk="1" hangingPunct="1">
              <a:spcBef>
                <a:spcPct val="10000"/>
              </a:spcBef>
              <a:buFontTx/>
              <a:buNone/>
              <a:defRPr/>
            </a:pPr>
            <a:r>
              <a:rPr lang="en-US" altLang="zh-CN" sz="1600" b="1" dirty="0">
                <a:latin typeface="+mn-lt"/>
              </a:rPr>
              <a:t>   initial begin</a:t>
            </a:r>
          </a:p>
          <a:p>
            <a:pPr eaLnBrk="1" hangingPunct="1">
              <a:spcBef>
                <a:spcPct val="10000"/>
              </a:spcBef>
              <a:buFontTx/>
              <a:buNone/>
              <a:defRPr/>
            </a:pPr>
            <a:r>
              <a:rPr lang="en-US" altLang="zh-CN" sz="1600" b="1" dirty="0">
                <a:latin typeface="+mn-lt"/>
              </a:rPr>
              <a:t>      </a:t>
            </a:r>
            <a:r>
              <a:rPr lang="en-US" altLang="zh-CN" sz="1600" b="1" dirty="0" err="1">
                <a:latin typeface="+mn-lt"/>
              </a:rPr>
              <a:t>rega</a:t>
            </a:r>
            <a:r>
              <a:rPr lang="en-US" altLang="zh-CN" sz="1600" b="1" dirty="0">
                <a:latin typeface="+mn-lt"/>
              </a:rPr>
              <a:t> = 4'b1011;</a:t>
            </a:r>
          </a:p>
          <a:p>
            <a:pPr eaLnBrk="1" hangingPunct="1">
              <a:spcBef>
                <a:spcPct val="10000"/>
              </a:spcBef>
              <a:buFontTx/>
              <a:buNone/>
              <a:defRPr/>
            </a:pPr>
            <a:r>
              <a:rPr lang="en-US" altLang="zh-CN" sz="1600" b="1" dirty="0">
                <a:latin typeface="+mn-lt"/>
              </a:rPr>
              <a:t>      </a:t>
            </a:r>
            <a:r>
              <a:rPr lang="en-US" altLang="zh-CN" sz="1600" b="1" dirty="0" err="1">
                <a:latin typeface="+mn-lt"/>
              </a:rPr>
              <a:t>regb</a:t>
            </a:r>
            <a:r>
              <a:rPr lang="en-US" altLang="zh-CN" sz="1600" b="1" dirty="0">
                <a:latin typeface="+mn-lt"/>
              </a:rPr>
              <a:t> = 4'b0000;</a:t>
            </a:r>
          </a:p>
          <a:p>
            <a:pPr eaLnBrk="1" hangingPunct="1">
              <a:spcBef>
                <a:spcPct val="10000"/>
              </a:spcBef>
              <a:buFontTx/>
              <a:buNone/>
              <a:defRPr/>
            </a:pPr>
            <a:r>
              <a:rPr lang="en-US" altLang="zh-CN" sz="1600" b="1" dirty="0">
                <a:latin typeface="+mn-lt"/>
              </a:rPr>
              <a:t>   end</a:t>
            </a:r>
          </a:p>
          <a:p>
            <a:pPr eaLnBrk="1" hangingPunct="1">
              <a:spcBef>
                <a:spcPct val="10000"/>
              </a:spcBef>
              <a:buFontTx/>
              <a:buNone/>
              <a:defRPr/>
            </a:pPr>
            <a:r>
              <a:rPr lang="en-US" altLang="zh-CN" sz="1600" b="1" dirty="0">
                <a:latin typeface="+mn-lt"/>
              </a:rPr>
              <a:t>   initial fork</a:t>
            </a:r>
          </a:p>
          <a:p>
            <a:pPr eaLnBrk="1" hangingPunct="1">
              <a:spcBef>
                <a:spcPct val="10000"/>
              </a:spcBef>
              <a:buFontTx/>
              <a:buNone/>
              <a:defRPr/>
            </a:pPr>
            <a:r>
              <a:rPr lang="en-US" altLang="zh-CN" sz="1600" b="1" dirty="0">
                <a:latin typeface="+mn-lt"/>
              </a:rPr>
              <a:t>      #10 bit = ~</a:t>
            </a:r>
            <a:r>
              <a:rPr lang="en-US" altLang="zh-CN" sz="1600" b="1" dirty="0" err="1">
                <a:latin typeface="+mn-lt"/>
              </a:rPr>
              <a:t>rega</a:t>
            </a:r>
            <a:r>
              <a:rPr lang="en-US" altLang="zh-CN" sz="1600" b="1" dirty="0">
                <a:latin typeface="+mn-lt"/>
              </a:rPr>
              <a:t>; // </a:t>
            </a:r>
            <a:r>
              <a:rPr lang="en-US" altLang="zh-CN" sz="1600" b="1" dirty="0" err="1">
                <a:latin typeface="+mn-lt"/>
              </a:rPr>
              <a:t>num</a:t>
            </a:r>
            <a:r>
              <a:rPr lang="en-US" altLang="zh-CN" sz="1600" b="1" dirty="0">
                <a:latin typeface="+mn-lt"/>
              </a:rPr>
              <a:t> = 0100</a:t>
            </a:r>
          </a:p>
          <a:p>
            <a:pPr eaLnBrk="1" hangingPunct="1">
              <a:spcBef>
                <a:spcPct val="10000"/>
              </a:spcBef>
              <a:buFontTx/>
              <a:buNone/>
              <a:defRPr/>
            </a:pPr>
            <a:r>
              <a:rPr lang="en-US" altLang="zh-CN" sz="1600" b="1" dirty="0">
                <a:latin typeface="+mn-lt"/>
              </a:rPr>
              <a:t>      #20 bit = ~</a:t>
            </a:r>
            <a:r>
              <a:rPr lang="en-US" altLang="zh-CN" sz="1600" b="1" dirty="0" err="1">
                <a:latin typeface="+mn-lt"/>
              </a:rPr>
              <a:t>regb</a:t>
            </a:r>
            <a:r>
              <a:rPr lang="en-US" altLang="zh-CN" sz="1600" b="1" dirty="0">
                <a:latin typeface="+mn-lt"/>
              </a:rPr>
              <a:t>; // </a:t>
            </a:r>
            <a:r>
              <a:rPr lang="en-US" altLang="zh-CN" sz="1600" b="1" dirty="0" err="1">
                <a:latin typeface="+mn-lt"/>
              </a:rPr>
              <a:t>num</a:t>
            </a:r>
            <a:r>
              <a:rPr lang="en-US" altLang="zh-CN" sz="1600" b="1" dirty="0">
                <a:latin typeface="+mn-lt"/>
              </a:rPr>
              <a:t> = 1111</a:t>
            </a:r>
          </a:p>
          <a:p>
            <a:pPr eaLnBrk="1" hangingPunct="1">
              <a:spcBef>
                <a:spcPct val="10000"/>
              </a:spcBef>
              <a:buFontTx/>
              <a:buNone/>
              <a:defRPr/>
            </a:pPr>
            <a:r>
              <a:rPr lang="en-US" altLang="zh-CN" sz="1600" b="1" dirty="0">
                <a:latin typeface="+mn-lt"/>
              </a:rPr>
              <a:t>      #30 log = !</a:t>
            </a:r>
            <a:r>
              <a:rPr lang="en-US" altLang="zh-CN" sz="1600" b="1" dirty="0" err="1">
                <a:latin typeface="+mn-lt"/>
              </a:rPr>
              <a:t>rega</a:t>
            </a:r>
            <a:r>
              <a:rPr lang="en-US" altLang="zh-CN" sz="1600" b="1" dirty="0">
                <a:latin typeface="+mn-lt"/>
              </a:rPr>
              <a:t>; // </a:t>
            </a:r>
            <a:r>
              <a:rPr lang="en-US" altLang="zh-CN" sz="1600" b="1" dirty="0" err="1">
                <a:latin typeface="+mn-lt"/>
              </a:rPr>
              <a:t>num</a:t>
            </a:r>
            <a:r>
              <a:rPr lang="en-US" altLang="zh-CN" sz="1600" b="1" dirty="0">
                <a:latin typeface="+mn-lt"/>
              </a:rPr>
              <a:t> = 0</a:t>
            </a:r>
          </a:p>
          <a:p>
            <a:pPr eaLnBrk="1" hangingPunct="1">
              <a:spcBef>
                <a:spcPct val="10000"/>
              </a:spcBef>
              <a:buFontTx/>
              <a:buNone/>
              <a:defRPr/>
            </a:pPr>
            <a:r>
              <a:rPr lang="en-US" altLang="zh-CN" sz="1600" b="1" dirty="0">
                <a:latin typeface="+mn-lt"/>
              </a:rPr>
              <a:t>      #40 log = !</a:t>
            </a:r>
            <a:r>
              <a:rPr lang="en-US" altLang="zh-CN" sz="1600" b="1" dirty="0" err="1">
                <a:latin typeface="+mn-lt"/>
              </a:rPr>
              <a:t>regb</a:t>
            </a:r>
            <a:r>
              <a:rPr lang="en-US" altLang="zh-CN" sz="1600" b="1" dirty="0">
                <a:latin typeface="+mn-lt"/>
              </a:rPr>
              <a:t>; // </a:t>
            </a:r>
            <a:r>
              <a:rPr lang="en-US" altLang="zh-CN" sz="1600" b="1" dirty="0" err="1">
                <a:latin typeface="+mn-lt"/>
              </a:rPr>
              <a:t>num</a:t>
            </a:r>
            <a:r>
              <a:rPr lang="en-US" altLang="zh-CN" sz="1600" b="1" dirty="0">
                <a:latin typeface="+mn-lt"/>
              </a:rPr>
              <a:t> = 1</a:t>
            </a:r>
          </a:p>
          <a:p>
            <a:pPr eaLnBrk="1" hangingPunct="1">
              <a:spcBef>
                <a:spcPct val="10000"/>
              </a:spcBef>
              <a:buFontTx/>
              <a:buNone/>
              <a:defRPr/>
            </a:pPr>
            <a:r>
              <a:rPr lang="en-US" altLang="zh-CN" sz="1600" b="1" dirty="0">
                <a:latin typeface="+mn-lt"/>
              </a:rPr>
              <a:t>      #50 $finish;</a:t>
            </a:r>
          </a:p>
          <a:p>
            <a:pPr eaLnBrk="1" hangingPunct="1">
              <a:spcBef>
                <a:spcPct val="10000"/>
              </a:spcBef>
              <a:buFontTx/>
              <a:buNone/>
              <a:defRPr/>
            </a:pPr>
            <a:r>
              <a:rPr lang="en-US" altLang="zh-CN" sz="1600" b="1" dirty="0">
                <a:latin typeface="+mn-lt"/>
              </a:rPr>
              <a:t>   join</a:t>
            </a:r>
          </a:p>
          <a:p>
            <a:pPr eaLnBrk="1" hangingPunct="1">
              <a:spcBef>
                <a:spcPct val="10000"/>
              </a:spcBef>
              <a:buFontTx/>
              <a:buNone/>
              <a:defRPr/>
            </a:pPr>
            <a:r>
              <a:rPr lang="en-US" altLang="zh-CN" sz="1600" b="1" dirty="0" err="1">
                <a:latin typeface="+mn-lt"/>
              </a:rPr>
              <a:t>endmodule</a:t>
            </a:r>
            <a:endParaRPr lang="en-US" altLang="zh-CN" sz="1600" b="1" dirty="0">
              <a:latin typeface="+mn-lt"/>
            </a:endParaRPr>
          </a:p>
        </p:txBody>
      </p:sp>
      <p:sp>
        <p:nvSpPr>
          <p:cNvPr id="25605" name="Text Box 5" descr="信纸">
            <a:extLst>
              <a:ext uri="{FF2B5EF4-FFF2-40B4-BE49-F238E27FC236}">
                <a16:creationId xmlns:a16="http://schemas.microsoft.com/office/drawing/2014/main" id="{9E3D8E37-D7F3-4083-ADA5-9C10A7FA8B36}"/>
              </a:ext>
            </a:extLst>
          </p:cNvPr>
          <p:cNvSpPr txBox="1">
            <a:spLocks noChangeArrowheads="1"/>
          </p:cNvSpPr>
          <p:nvPr/>
        </p:nvSpPr>
        <p:spPr bwMode="auto">
          <a:xfrm>
            <a:off x="1066800" y="1547745"/>
            <a:ext cx="3124200" cy="868363"/>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zh-CN" altLang="en-US" sz="2000">
                <a:latin typeface="+mn-lt"/>
              </a:rPr>
              <a:t>！ </a:t>
            </a:r>
            <a:r>
              <a:rPr lang="en-US" altLang="zh-CN" sz="2000">
                <a:latin typeface="+mn-lt"/>
              </a:rPr>
              <a:t>logical    not </a:t>
            </a:r>
            <a:r>
              <a:rPr lang="zh-CN" altLang="en-US" sz="2400" b="1">
                <a:latin typeface="+mn-lt"/>
              </a:rPr>
              <a:t>逻辑反</a:t>
            </a:r>
          </a:p>
          <a:p>
            <a:pPr eaLnBrk="1" hangingPunct="1">
              <a:spcBef>
                <a:spcPct val="10000"/>
              </a:spcBef>
              <a:buFontTx/>
              <a:buNone/>
              <a:defRPr/>
            </a:pPr>
            <a:r>
              <a:rPr lang="en-US" altLang="zh-CN" sz="2000">
                <a:latin typeface="+mn-lt"/>
              </a:rPr>
              <a:t>~   bit-wise   not </a:t>
            </a:r>
            <a:r>
              <a:rPr lang="zh-CN" altLang="en-US" sz="2400" b="1">
                <a:latin typeface="+mn-lt"/>
              </a:rPr>
              <a:t>位反</a:t>
            </a:r>
          </a:p>
        </p:txBody>
      </p:sp>
      <p:sp>
        <p:nvSpPr>
          <p:cNvPr id="226310" name="Text Box 6">
            <a:extLst>
              <a:ext uri="{FF2B5EF4-FFF2-40B4-BE49-F238E27FC236}">
                <a16:creationId xmlns:a16="http://schemas.microsoft.com/office/drawing/2014/main" id="{B5BDC309-1643-4CD9-8D06-6B0FADF76CF2}"/>
              </a:ext>
            </a:extLst>
          </p:cNvPr>
          <p:cNvSpPr txBox="1">
            <a:spLocks noChangeArrowheads="1"/>
          </p:cNvSpPr>
          <p:nvPr/>
        </p:nvSpPr>
        <p:spPr bwMode="auto">
          <a:xfrm>
            <a:off x="361950" y="2786822"/>
            <a:ext cx="3810000" cy="703263"/>
          </a:xfrm>
          <a:prstGeom prst="rect">
            <a:avLst/>
          </a:prstGeom>
          <a:gradFill rotWithShape="0">
            <a:gsLst>
              <a:gs pos="0">
                <a:schemeClr val="accent1"/>
              </a:gs>
              <a:gs pos="50000">
                <a:schemeClr val="accent1">
                  <a:gamma/>
                  <a:tint val="49804"/>
                  <a:invGamma/>
                </a:schemeClr>
              </a:gs>
              <a:gs pos="100000">
                <a:schemeClr val="accent1"/>
              </a:gs>
            </a:gsLst>
            <a:lin ang="5400000" scaled="1"/>
          </a:gradFill>
          <a:ln w="9525">
            <a:noFill/>
            <a:miter lim="800000"/>
            <a:headEnd/>
            <a:tailEnd/>
          </a:ln>
          <a:effectLst/>
        </p:spPr>
        <p:txBody>
          <a:bodyPr>
            <a:spAutoFit/>
          </a:bodyPr>
          <a:lstStyle/>
          <a:p>
            <a:pPr eaLnBrk="1" hangingPunct="1">
              <a:spcBef>
                <a:spcPct val="50000"/>
              </a:spcBef>
              <a:buFontTx/>
              <a:buChar char="•"/>
              <a:defRPr/>
            </a:pPr>
            <a:r>
              <a:rPr lang="en-US" altLang="zh-CN" sz="1600" b="1">
                <a:latin typeface="+mn-lt"/>
              </a:rPr>
              <a:t> </a:t>
            </a:r>
            <a:r>
              <a:rPr lang="zh-CN" altLang="en-US" sz="1600" b="1">
                <a:latin typeface="+mn-lt"/>
              </a:rPr>
              <a:t>逻辑反的结果为一位</a:t>
            </a:r>
            <a:r>
              <a:rPr lang="en-US" altLang="zh-CN" sz="1600" b="1">
                <a:latin typeface="+mn-lt"/>
              </a:rPr>
              <a:t>1</a:t>
            </a:r>
            <a:r>
              <a:rPr lang="zh-CN" altLang="en-US" sz="1600" b="1">
                <a:latin typeface="+mn-lt"/>
              </a:rPr>
              <a:t>，</a:t>
            </a:r>
            <a:r>
              <a:rPr lang="en-US" altLang="zh-CN" sz="1600" b="1">
                <a:latin typeface="+mn-lt"/>
              </a:rPr>
              <a:t>0</a:t>
            </a:r>
            <a:r>
              <a:rPr lang="zh-CN" altLang="en-US" sz="1600" b="1">
                <a:latin typeface="+mn-lt"/>
              </a:rPr>
              <a:t>或</a:t>
            </a:r>
            <a:r>
              <a:rPr lang="en-US" altLang="zh-CN" sz="1600" b="1">
                <a:latin typeface="+mn-lt"/>
              </a:rPr>
              <a:t>x</a:t>
            </a:r>
            <a:r>
              <a:rPr lang="zh-CN" altLang="en-US" sz="1600" b="1">
                <a:latin typeface="+mn-lt"/>
              </a:rPr>
              <a:t>。</a:t>
            </a:r>
            <a:endParaRPr lang="zh-CN" altLang="en-US" sz="1600" b="1">
              <a:solidFill>
                <a:schemeClr val="accent2"/>
              </a:solidFill>
              <a:latin typeface="+mn-lt"/>
            </a:endParaRPr>
          </a:p>
          <a:p>
            <a:pPr eaLnBrk="1" hangingPunct="1">
              <a:spcBef>
                <a:spcPct val="50000"/>
              </a:spcBef>
              <a:buFontTx/>
              <a:buChar char="•"/>
              <a:defRPr/>
            </a:pPr>
            <a:r>
              <a:rPr lang="zh-CN" altLang="en-US" sz="1600" b="1">
                <a:latin typeface="+mn-lt"/>
              </a:rPr>
              <a:t>位反的结果与操作数的位数相同</a:t>
            </a:r>
          </a:p>
        </p:txBody>
      </p:sp>
      <p:sp>
        <p:nvSpPr>
          <p:cNvPr id="25607" name="Text Box 8">
            <a:extLst>
              <a:ext uri="{FF2B5EF4-FFF2-40B4-BE49-F238E27FC236}">
                <a16:creationId xmlns:a16="http://schemas.microsoft.com/office/drawing/2014/main" id="{478B05DC-1832-4BFB-A83E-19CD13E79DC3}"/>
              </a:ext>
            </a:extLst>
          </p:cNvPr>
          <p:cNvSpPr txBox="1">
            <a:spLocks noChangeArrowheads="1"/>
          </p:cNvSpPr>
          <p:nvPr/>
        </p:nvSpPr>
        <p:spPr bwMode="auto">
          <a:xfrm>
            <a:off x="395288" y="3860800"/>
            <a:ext cx="3810000" cy="1570038"/>
          </a:xfrm>
          <a:prstGeom prst="rect">
            <a:avLst/>
          </a:prstGeom>
          <a:gradFill rotWithShape="0">
            <a:gsLst>
              <a:gs pos="0">
                <a:srgbClr val="99FF33"/>
              </a:gs>
              <a:gs pos="100000">
                <a:srgbClr val="F5FFE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2400" b="1" dirty="0">
                <a:latin typeface="+mn-lt"/>
              </a:rPr>
              <a:t>逻辑反操作符将操作数的逻辑值取反。例如，若操作数为全</a:t>
            </a:r>
            <a:r>
              <a:rPr lang="en-US" altLang="zh-CN" sz="2400" b="1" dirty="0">
                <a:latin typeface="+mn-lt"/>
              </a:rPr>
              <a:t>0</a:t>
            </a:r>
            <a:r>
              <a:rPr lang="zh-CN" altLang="en-US" sz="2400" b="1" dirty="0">
                <a:latin typeface="+mn-lt"/>
              </a:rPr>
              <a:t>，则其逻辑值为</a:t>
            </a:r>
            <a:r>
              <a:rPr lang="en-US" altLang="zh-CN" sz="2400" b="1" dirty="0">
                <a:latin typeface="+mn-lt"/>
              </a:rPr>
              <a:t>0</a:t>
            </a:r>
            <a:r>
              <a:rPr lang="zh-CN" altLang="en-US" sz="2400" b="1" dirty="0">
                <a:latin typeface="+mn-lt"/>
              </a:rPr>
              <a:t>，逻辑反操作值为</a:t>
            </a:r>
            <a:r>
              <a:rPr lang="en-US" altLang="zh-CN" sz="2400" b="1" dirty="0">
                <a:latin typeface="+mn-lt"/>
              </a:rPr>
              <a:t>1</a:t>
            </a:r>
            <a:r>
              <a:rPr lang="zh-CN" altLang="en-US" sz="2400" b="1" dirty="0">
                <a:latin typeface="+mn-lt"/>
              </a:rPr>
              <a:t>。</a:t>
            </a:r>
          </a:p>
        </p:txBody>
      </p:sp>
    </p:spTree>
    <p:extLst>
      <p:ext uri="{BB962C8B-B14F-4D97-AF65-F5344CB8AC3E}">
        <p14:creationId xmlns:p14="http://schemas.microsoft.com/office/powerpoint/2010/main" val="2673422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CC564FA-2004-4619-8C42-90ED9D8C8638}"/>
              </a:ext>
            </a:extLst>
          </p:cNvPr>
          <p:cNvSpPr>
            <a:spLocks noGrp="1" noChangeArrowheads="1"/>
          </p:cNvSpPr>
          <p:nvPr>
            <p:ph type="title"/>
          </p:nvPr>
        </p:nvSpPr>
        <p:spPr/>
        <p:txBody>
          <a:bodyPr/>
          <a:lstStyle/>
          <a:p>
            <a:pPr algn="l" eaLnBrk="1" hangingPunct="1"/>
            <a:r>
              <a:rPr lang="en-US" altLang="zh-CN" sz="3200" b="1" dirty="0">
                <a:solidFill>
                  <a:srgbClr val="FF7C80"/>
                </a:solidFill>
              </a:rPr>
              <a:t>2.1 Verilog HDL</a:t>
            </a:r>
            <a:r>
              <a:rPr lang="zh-CN" altLang="en-US" sz="3200" b="1" dirty="0">
                <a:solidFill>
                  <a:srgbClr val="FF7C80"/>
                </a:solidFill>
              </a:rPr>
              <a:t>入门</a:t>
            </a:r>
          </a:p>
        </p:txBody>
      </p:sp>
      <p:sp>
        <p:nvSpPr>
          <p:cNvPr id="5123" name="Rectangle 3">
            <a:extLst>
              <a:ext uri="{FF2B5EF4-FFF2-40B4-BE49-F238E27FC236}">
                <a16:creationId xmlns:a16="http://schemas.microsoft.com/office/drawing/2014/main" id="{36717CC0-FAAC-4535-85C4-56984C853351}"/>
              </a:ext>
            </a:extLst>
          </p:cNvPr>
          <p:cNvSpPr>
            <a:spLocks noGrp="1" noChangeArrowheads="1"/>
          </p:cNvSpPr>
          <p:nvPr>
            <p:ph type="body" idx="4294967295"/>
          </p:nvPr>
        </p:nvSpPr>
        <p:spPr>
          <a:xfrm>
            <a:off x="1371600" y="1485900"/>
            <a:ext cx="7772400" cy="4876800"/>
          </a:xfrm>
        </p:spPr>
        <p:txBody>
          <a:bodyPr/>
          <a:lstStyle/>
          <a:p>
            <a:pPr eaLnBrk="1" hangingPunct="1">
              <a:spcBef>
                <a:spcPct val="50000"/>
              </a:spcBef>
            </a:pPr>
            <a:r>
              <a:rPr lang="zh-CN" altLang="en-US" sz="2800" dirty="0"/>
              <a:t>学习内容</a:t>
            </a:r>
          </a:p>
          <a:p>
            <a:pPr lvl="1" eaLnBrk="1" hangingPunct="1">
              <a:spcBef>
                <a:spcPts val="600"/>
              </a:spcBef>
            </a:pPr>
            <a:r>
              <a:rPr lang="en-US" altLang="zh-CN" sz="2400" dirty="0"/>
              <a:t>HDL</a:t>
            </a:r>
            <a:r>
              <a:rPr lang="zh-CN" altLang="en-US" sz="2400" dirty="0"/>
              <a:t>概念</a:t>
            </a:r>
            <a:endParaRPr lang="en-US" altLang="zh-CN" sz="2400" dirty="0"/>
          </a:p>
          <a:p>
            <a:pPr lvl="1" eaLnBrk="1" hangingPunct="1">
              <a:spcBef>
                <a:spcPts val="600"/>
              </a:spcBef>
            </a:pPr>
            <a:r>
              <a:rPr lang="en-US" altLang="zh-CN" sz="2400" dirty="0"/>
              <a:t>Verilog</a:t>
            </a:r>
            <a:r>
              <a:rPr lang="zh-CN" altLang="en-US" sz="2400" dirty="0"/>
              <a:t>的历史</a:t>
            </a:r>
            <a:endParaRPr lang="en-US" altLang="zh-CN" sz="2400" dirty="0"/>
          </a:p>
          <a:p>
            <a:pPr lvl="1" eaLnBrk="1" hangingPunct="1">
              <a:spcBef>
                <a:spcPts val="600"/>
              </a:spcBef>
            </a:pPr>
            <a:r>
              <a:rPr lang="en-US" altLang="zh-CN" sz="2400" dirty="0"/>
              <a:t>Verilog</a:t>
            </a:r>
            <a:r>
              <a:rPr lang="zh-CN" altLang="en-US" sz="2400" dirty="0"/>
              <a:t>的用途</a:t>
            </a:r>
            <a:endParaRPr lang="en-US" altLang="zh-CN" sz="2400" dirty="0"/>
          </a:p>
          <a:p>
            <a:pPr lvl="1" eaLnBrk="1" hangingPunct="1">
              <a:spcBef>
                <a:spcPts val="600"/>
              </a:spcBef>
            </a:pPr>
            <a:r>
              <a:rPr lang="en-US" altLang="zh-CN" sz="2400" dirty="0"/>
              <a:t>Verilog</a:t>
            </a:r>
            <a:r>
              <a:rPr lang="zh-CN" altLang="en-US" sz="2400" dirty="0"/>
              <a:t>的特点</a:t>
            </a:r>
            <a:endParaRPr lang="en-US" altLang="zh-CN" sz="2400" dirty="0"/>
          </a:p>
          <a:p>
            <a:pPr lvl="1" eaLnBrk="1" hangingPunct="1">
              <a:spcBef>
                <a:spcPts val="600"/>
              </a:spcBef>
            </a:pPr>
            <a:r>
              <a:rPr lang="en-US" altLang="zh-CN" sz="2400" dirty="0"/>
              <a:t>Verilog</a:t>
            </a:r>
            <a:r>
              <a:rPr lang="zh-CN" altLang="en-US" sz="2400" dirty="0"/>
              <a:t>的抽象层次</a:t>
            </a:r>
            <a:endParaRPr lang="en-US" altLang="zh-CN" sz="2400" dirty="0"/>
          </a:p>
          <a:p>
            <a:pPr lvl="1" eaLnBrk="1" hangingPunct="1">
              <a:spcBef>
                <a:spcPts val="600"/>
              </a:spcBef>
            </a:pPr>
            <a:r>
              <a:rPr lang="en-US" altLang="zh-CN" sz="2400" dirty="0"/>
              <a:t>Verilog</a:t>
            </a:r>
            <a:r>
              <a:rPr lang="zh-CN" altLang="en-US" sz="2400" dirty="0"/>
              <a:t>语言的描述风格</a:t>
            </a:r>
            <a:endParaRPr lang="en-US" altLang="zh-CN" sz="2400" dirty="0"/>
          </a:p>
          <a:p>
            <a:pPr lvl="1" eaLnBrk="1" hangingPunct="1">
              <a:spcBef>
                <a:spcPts val="600"/>
              </a:spcBef>
            </a:pPr>
            <a:r>
              <a:rPr lang="en-US" altLang="zh-CN" sz="2400" dirty="0"/>
              <a:t>Verilog</a:t>
            </a:r>
            <a:r>
              <a:rPr lang="zh-CN" altLang="en-US" sz="2400" dirty="0"/>
              <a:t>和</a:t>
            </a:r>
            <a:r>
              <a:rPr lang="en-US" altLang="zh-CN" sz="2400" dirty="0"/>
              <a:t>C</a:t>
            </a:r>
            <a:r>
              <a:rPr lang="zh-CN" altLang="en-US" sz="2400" dirty="0"/>
              <a:t>语言的区别</a:t>
            </a:r>
          </a:p>
          <a:p>
            <a:pPr lvl="1" eaLnBrk="1" hangingPunct="1">
              <a:spcBef>
                <a:spcPts val="600"/>
              </a:spcBef>
            </a:pPr>
            <a:r>
              <a:rPr lang="zh-CN" altLang="en-US" sz="2400" dirty="0"/>
              <a:t>示例</a:t>
            </a:r>
            <a:endParaRPr lang="en-US" altLang="zh-CN" sz="2400" dirty="0"/>
          </a:p>
          <a:p>
            <a:pPr lvl="2" eaLnBrk="1" hangingPunct="1">
              <a:spcBef>
                <a:spcPts val="600"/>
              </a:spcBef>
            </a:pPr>
            <a:r>
              <a:rPr lang="zh-CN" altLang="en-US" sz="2000" dirty="0"/>
              <a:t>语言特点</a:t>
            </a:r>
          </a:p>
        </p:txBody>
      </p:sp>
    </p:spTree>
    <p:extLst>
      <p:ext uri="{BB962C8B-B14F-4D97-AF65-F5344CB8AC3E}">
        <p14:creationId xmlns:p14="http://schemas.microsoft.com/office/powerpoint/2010/main" val="261097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descr="蓝色砂纸">
            <a:extLst>
              <a:ext uri="{FF2B5EF4-FFF2-40B4-BE49-F238E27FC236}">
                <a16:creationId xmlns:a16="http://schemas.microsoft.com/office/drawing/2014/main" id="{2C9A5927-3A94-45F0-BE59-254B12BC29DF}"/>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移位操作符</a:t>
            </a:r>
          </a:p>
        </p:txBody>
      </p:sp>
      <p:sp>
        <p:nvSpPr>
          <p:cNvPr id="26628" name="Text Box 4">
            <a:extLst>
              <a:ext uri="{FF2B5EF4-FFF2-40B4-BE49-F238E27FC236}">
                <a16:creationId xmlns:a16="http://schemas.microsoft.com/office/drawing/2014/main" id="{8B53BE7D-F0B2-46C1-8060-0BBF88E628B5}"/>
              </a:ext>
            </a:extLst>
          </p:cNvPr>
          <p:cNvSpPr txBox="1">
            <a:spLocks noChangeArrowheads="1"/>
          </p:cNvSpPr>
          <p:nvPr/>
        </p:nvSpPr>
        <p:spPr bwMode="auto">
          <a:xfrm>
            <a:off x="4038600" y="1143000"/>
            <a:ext cx="4800600" cy="40989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400" b="1" dirty="0">
                <a:latin typeface="+mn-lt"/>
              </a:rPr>
              <a:t>module shift ();</a:t>
            </a:r>
          </a:p>
          <a:p>
            <a:pPr eaLnBrk="1" hangingPunct="1">
              <a:spcBef>
                <a:spcPct val="10000"/>
              </a:spcBef>
              <a:buFontTx/>
              <a:buNone/>
              <a:defRPr/>
            </a:pPr>
            <a:r>
              <a:rPr lang="en-US" altLang="zh-CN" sz="1400" b="1" dirty="0">
                <a:latin typeface="+mn-lt"/>
              </a:rPr>
              <a:t>      </a:t>
            </a:r>
            <a:r>
              <a:rPr lang="en-US" altLang="zh-CN" sz="1400" b="1" dirty="0" err="1">
                <a:latin typeface="+mn-lt"/>
              </a:rPr>
              <a:t>reg</a:t>
            </a:r>
            <a:r>
              <a:rPr lang="en-US" altLang="zh-CN" sz="1400" b="1" dirty="0">
                <a:latin typeface="+mn-lt"/>
              </a:rPr>
              <a:t> [9: 0] </a:t>
            </a:r>
            <a:r>
              <a:rPr lang="en-US" altLang="zh-CN" sz="1400" b="1" dirty="0" err="1">
                <a:latin typeface="+mn-lt"/>
              </a:rPr>
              <a:t>num</a:t>
            </a:r>
            <a:r>
              <a:rPr lang="en-US" altLang="zh-CN" sz="1400" b="1" dirty="0">
                <a:latin typeface="+mn-lt"/>
              </a:rPr>
              <a:t>, num1;</a:t>
            </a:r>
          </a:p>
          <a:p>
            <a:pPr eaLnBrk="1" hangingPunct="1">
              <a:spcBef>
                <a:spcPct val="10000"/>
              </a:spcBef>
              <a:buFontTx/>
              <a:buNone/>
              <a:defRPr/>
            </a:pPr>
            <a:r>
              <a:rPr lang="en-US" altLang="zh-CN" sz="1400" b="1" dirty="0">
                <a:latin typeface="+mn-lt"/>
              </a:rPr>
              <a:t>      </a:t>
            </a:r>
            <a:r>
              <a:rPr lang="en-US" altLang="zh-CN" sz="1400" b="1" dirty="0" err="1">
                <a:latin typeface="+mn-lt"/>
              </a:rPr>
              <a:t>reg</a:t>
            </a:r>
            <a:r>
              <a:rPr lang="en-US" altLang="zh-CN" sz="1400" b="1" dirty="0">
                <a:latin typeface="+mn-lt"/>
              </a:rPr>
              <a:t> [7: 0] </a:t>
            </a:r>
            <a:r>
              <a:rPr lang="en-US" altLang="zh-CN" sz="1400" b="1" dirty="0" err="1">
                <a:latin typeface="+mn-lt"/>
              </a:rPr>
              <a:t>rega</a:t>
            </a:r>
            <a:r>
              <a:rPr lang="en-US" altLang="zh-CN" sz="1400" b="1" dirty="0">
                <a:latin typeface="+mn-lt"/>
              </a:rPr>
              <a:t>, </a:t>
            </a:r>
            <a:r>
              <a:rPr lang="en-US" altLang="zh-CN" sz="1400" b="1" dirty="0" err="1">
                <a:latin typeface="+mn-lt"/>
              </a:rPr>
              <a:t>regb</a:t>
            </a:r>
            <a:r>
              <a:rPr lang="en-US" altLang="zh-CN" sz="1400" b="1" dirty="0">
                <a:latin typeface="+mn-lt"/>
              </a:rPr>
              <a:t>;</a:t>
            </a:r>
          </a:p>
          <a:p>
            <a:pPr eaLnBrk="1" hangingPunct="1">
              <a:spcBef>
                <a:spcPct val="10000"/>
              </a:spcBef>
              <a:buFontTx/>
              <a:buNone/>
              <a:defRPr/>
            </a:pPr>
            <a:r>
              <a:rPr lang="en-US" altLang="zh-CN" sz="1400" b="1" dirty="0">
                <a:latin typeface="+mn-lt"/>
              </a:rPr>
              <a:t>   initial      </a:t>
            </a:r>
            <a:r>
              <a:rPr lang="en-US" altLang="zh-CN" sz="1400" b="1" dirty="0" err="1">
                <a:latin typeface="+mn-lt"/>
              </a:rPr>
              <a:t>rega</a:t>
            </a:r>
            <a:r>
              <a:rPr lang="en-US" altLang="zh-CN" sz="1400" b="1" dirty="0">
                <a:latin typeface="+mn-lt"/>
              </a:rPr>
              <a:t> = 8'b00001100; </a:t>
            </a:r>
          </a:p>
          <a:p>
            <a:pPr eaLnBrk="1" hangingPunct="1">
              <a:spcBef>
                <a:spcPct val="10000"/>
              </a:spcBef>
              <a:buFontTx/>
              <a:buNone/>
              <a:defRPr/>
            </a:pPr>
            <a:r>
              <a:rPr lang="en-US" altLang="zh-CN" sz="1400" b="1" dirty="0">
                <a:latin typeface="+mn-lt"/>
              </a:rPr>
              <a:t>   initial fork</a:t>
            </a:r>
          </a:p>
          <a:p>
            <a:pPr eaLnBrk="1" hangingPunct="1">
              <a:spcBef>
                <a:spcPct val="10000"/>
              </a:spcBef>
              <a:buFontTx/>
              <a:buNone/>
              <a:defRPr/>
            </a:pPr>
            <a:r>
              <a:rPr lang="en-US" altLang="zh-CN" sz="1400" b="1" dirty="0">
                <a:latin typeface="+mn-lt"/>
              </a:rPr>
              <a:t>      </a:t>
            </a:r>
            <a:r>
              <a:rPr lang="en-US" altLang="zh-CN" sz="1400" b="1" dirty="0">
                <a:solidFill>
                  <a:srgbClr val="FF0000"/>
                </a:solidFill>
                <a:latin typeface="+mn-lt"/>
              </a:rPr>
              <a:t>#10 </a:t>
            </a:r>
            <a:r>
              <a:rPr lang="en-US" altLang="zh-CN" sz="1400" b="1" dirty="0" err="1">
                <a:solidFill>
                  <a:srgbClr val="FF0000"/>
                </a:solidFill>
                <a:latin typeface="+mn-lt"/>
              </a:rPr>
              <a:t>num</a:t>
            </a:r>
            <a:r>
              <a:rPr lang="en-US" altLang="zh-CN" sz="1400" b="1" dirty="0">
                <a:solidFill>
                  <a:srgbClr val="FF0000"/>
                </a:solidFill>
                <a:latin typeface="+mn-lt"/>
              </a:rPr>
              <a:t> &lt;= </a:t>
            </a:r>
            <a:r>
              <a:rPr lang="en-US" altLang="zh-CN" sz="1400" b="1" dirty="0" err="1">
                <a:solidFill>
                  <a:srgbClr val="FF0000"/>
                </a:solidFill>
                <a:latin typeface="+mn-lt"/>
              </a:rPr>
              <a:t>rega</a:t>
            </a:r>
            <a:r>
              <a:rPr lang="en-US" altLang="zh-CN" sz="1400" b="1" dirty="0">
                <a:solidFill>
                  <a:srgbClr val="FF0000"/>
                </a:solidFill>
                <a:latin typeface="+mn-lt"/>
              </a:rPr>
              <a:t> &lt;&lt; 5 ;  // </a:t>
            </a:r>
            <a:r>
              <a:rPr lang="en-US" altLang="zh-CN" sz="1400" b="1" dirty="0" err="1">
                <a:solidFill>
                  <a:srgbClr val="FF0000"/>
                </a:solidFill>
                <a:latin typeface="+mn-lt"/>
              </a:rPr>
              <a:t>num</a:t>
            </a:r>
            <a:r>
              <a:rPr lang="en-US" altLang="zh-CN" sz="1400" b="1" dirty="0">
                <a:solidFill>
                  <a:srgbClr val="FF0000"/>
                </a:solidFill>
                <a:latin typeface="+mn-lt"/>
              </a:rPr>
              <a:t> = 01_1000_0000</a:t>
            </a:r>
          </a:p>
          <a:p>
            <a:pPr eaLnBrk="1" hangingPunct="1">
              <a:spcBef>
                <a:spcPct val="10000"/>
              </a:spcBef>
              <a:buFontTx/>
              <a:buNone/>
              <a:defRPr/>
            </a:pPr>
            <a:r>
              <a:rPr lang="en-US" altLang="zh-CN" sz="1400" b="1" dirty="0">
                <a:latin typeface="+mn-lt"/>
              </a:rPr>
              <a:t>      #10 </a:t>
            </a:r>
            <a:r>
              <a:rPr lang="en-US" altLang="zh-CN" sz="1400" b="1" dirty="0" err="1">
                <a:latin typeface="+mn-lt"/>
              </a:rPr>
              <a:t>regb</a:t>
            </a:r>
            <a:r>
              <a:rPr lang="en-US" altLang="zh-CN" sz="1400" b="1" dirty="0">
                <a:latin typeface="+mn-lt"/>
              </a:rPr>
              <a:t>  &lt;= </a:t>
            </a:r>
            <a:r>
              <a:rPr lang="en-US" altLang="zh-CN" sz="1400" b="1" dirty="0" err="1">
                <a:latin typeface="+mn-lt"/>
              </a:rPr>
              <a:t>rega</a:t>
            </a:r>
            <a:r>
              <a:rPr lang="en-US" altLang="zh-CN" sz="1400" b="1" dirty="0">
                <a:latin typeface="+mn-lt"/>
              </a:rPr>
              <a:t> &lt;&lt; 5 ;  // </a:t>
            </a:r>
            <a:r>
              <a:rPr lang="en-US" altLang="zh-CN" sz="1400" b="1" dirty="0" err="1">
                <a:latin typeface="+mn-lt"/>
              </a:rPr>
              <a:t>regb</a:t>
            </a:r>
            <a:r>
              <a:rPr lang="en-US" altLang="zh-CN" sz="1400" b="1" dirty="0">
                <a:latin typeface="+mn-lt"/>
              </a:rPr>
              <a:t> =      1000_0000</a:t>
            </a:r>
          </a:p>
          <a:p>
            <a:pPr eaLnBrk="1" hangingPunct="1">
              <a:spcBef>
                <a:spcPct val="10000"/>
              </a:spcBef>
              <a:buFontTx/>
              <a:buNone/>
              <a:defRPr/>
            </a:pPr>
            <a:r>
              <a:rPr lang="en-US" altLang="zh-CN" sz="1400" b="1" dirty="0">
                <a:latin typeface="+mn-lt"/>
              </a:rPr>
              <a:t>      #20 </a:t>
            </a:r>
            <a:r>
              <a:rPr lang="en-US" altLang="zh-CN" sz="1400" b="1" dirty="0" err="1">
                <a:latin typeface="+mn-lt"/>
              </a:rPr>
              <a:t>num</a:t>
            </a:r>
            <a:r>
              <a:rPr lang="en-US" altLang="zh-CN" sz="1400" b="1" dirty="0">
                <a:latin typeface="+mn-lt"/>
              </a:rPr>
              <a:t> &lt;= </a:t>
            </a:r>
            <a:r>
              <a:rPr lang="en-US" altLang="zh-CN" sz="1400" b="1" dirty="0" err="1">
                <a:latin typeface="+mn-lt"/>
              </a:rPr>
              <a:t>rega</a:t>
            </a:r>
            <a:r>
              <a:rPr lang="en-US" altLang="zh-CN" sz="1400" b="1" dirty="0">
                <a:latin typeface="+mn-lt"/>
              </a:rPr>
              <a:t> &gt;&gt; 3;   // </a:t>
            </a:r>
            <a:r>
              <a:rPr lang="en-US" altLang="zh-CN" sz="1400" b="1" dirty="0" err="1">
                <a:latin typeface="+mn-lt"/>
              </a:rPr>
              <a:t>num</a:t>
            </a:r>
            <a:r>
              <a:rPr lang="en-US" altLang="zh-CN" sz="1400" b="1" dirty="0">
                <a:latin typeface="+mn-lt"/>
              </a:rPr>
              <a:t> = 00_0000_0001</a:t>
            </a:r>
          </a:p>
          <a:p>
            <a:pPr eaLnBrk="1" hangingPunct="1">
              <a:spcBef>
                <a:spcPct val="10000"/>
              </a:spcBef>
              <a:buFontTx/>
              <a:buNone/>
              <a:defRPr/>
            </a:pPr>
            <a:r>
              <a:rPr lang="en-US" altLang="zh-CN" sz="1400" b="1" dirty="0">
                <a:latin typeface="+mn-lt"/>
              </a:rPr>
              <a:t>      #20 </a:t>
            </a:r>
            <a:r>
              <a:rPr lang="en-US" altLang="zh-CN" sz="1400" b="1" dirty="0" err="1">
                <a:latin typeface="+mn-lt"/>
              </a:rPr>
              <a:t>regb</a:t>
            </a:r>
            <a:r>
              <a:rPr lang="en-US" altLang="zh-CN" sz="1400" b="1" dirty="0">
                <a:latin typeface="+mn-lt"/>
              </a:rPr>
              <a:t>  &lt;= </a:t>
            </a:r>
            <a:r>
              <a:rPr lang="en-US" altLang="zh-CN" sz="1400" b="1" dirty="0" err="1">
                <a:latin typeface="+mn-lt"/>
              </a:rPr>
              <a:t>rega</a:t>
            </a:r>
            <a:r>
              <a:rPr lang="en-US" altLang="zh-CN" sz="1400" b="1" dirty="0">
                <a:latin typeface="+mn-lt"/>
              </a:rPr>
              <a:t> &gt;&gt; 3 ;  // </a:t>
            </a:r>
            <a:r>
              <a:rPr lang="en-US" altLang="zh-CN" sz="1400" b="1" dirty="0" err="1">
                <a:latin typeface="+mn-lt"/>
              </a:rPr>
              <a:t>regb</a:t>
            </a:r>
            <a:r>
              <a:rPr lang="en-US" altLang="zh-CN" sz="1400" b="1" dirty="0">
                <a:latin typeface="+mn-lt"/>
              </a:rPr>
              <a:t> =      0000_0001</a:t>
            </a:r>
          </a:p>
          <a:p>
            <a:pPr eaLnBrk="1" hangingPunct="1">
              <a:spcBef>
                <a:spcPct val="10000"/>
              </a:spcBef>
              <a:buFontTx/>
              <a:buNone/>
              <a:defRPr/>
            </a:pPr>
            <a:r>
              <a:rPr lang="en-US" altLang="zh-CN" sz="1400" b="1" dirty="0">
                <a:latin typeface="+mn-lt"/>
              </a:rPr>
              <a:t>      #30 </a:t>
            </a:r>
            <a:r>
              <a:rPr lang="en-US" altLang="zh-CN" sz="1400" b="1" dirty="0" err="1">
                <a:latin typeface="+mn-lt"/>
              </a:rPr>
              <a:t>num</a:t>
            </a:r>
            <a:r>
              <a:rPr lang="en-US" altLang="zh-CN" sz="1400" b="1" dirty="0">
                <a:latin typeface="+mn-lt"/>
              </a:rPr>
              <a:t> &lt;= 10'b11_1111_0000;</a:t>
            </a:r>
          </a:p>
          <a:p>
            <a:pPr eaLnBrk="1" hangingPunct="1">
              <a:spcBef>
                <a:spcPct val="10000"/>
              </a:spcBef>
              <a:buFontTx/>
              <a:buNone/>
              <a:defRPr/>
            </a:pPr>
            <a:r>
              <a:rPr lang="en-US" altLang="zh-CN" sz="1400" b="1" dirty="0">
                <a:latin typeface="+mn-lt"/>
              </a:rPr>
              <a:t>      #40 </a:t>
            </a:r>
            <a:r>
              <a:rPr lang="en-US" altLang="zh-CN" sz="1400" b="1" dirty="0" err="1">
                <a:latin typeface="+mn-lt"/>
              </a:rPr>
              <a:t>rega</a:t>
            </a:r>
            <a:r>
              <a:rPr lang="en-US" altLang="zh-CN" sz="1400" b="1" dirty="0">
                <a:latin typeface="+mn-lt"/>
              </a:rPr>
              <a:t> &lt;= </a:t>
            </a:r>
            <a:r>
              <a:rPr lang="en-US" altLang="zh-CN" sz="1400" b="1" dirty="0" err="1">
                <a:latin typeface="+mn-lt"/>
              </a:rPr>
              <a:t>num</a:t>
            </a:r>
            <a:r>
              <a:rPr lang="en-US" altLang="zh-CN" sz="1400" b="1" dirty="0">
                <a:latin typeface="+mn-lt"/>
              </a:rPr>
              <a:t> &lt;&lt; 2;   //</a:t>
            </a:r>
            <a:r>
              <a:rPr lang="en-US" altLang="zh-CN" sz="1400" b="1" dirty="0" err="1">
                <a:latin typeface="+mn-lt"/>
              </a:rPr>
              <a:t>rega</a:t>
            </a:r>
            <a:r>
              <a:rPr lang="en-US" altLang="zh-CN" sz="1400" b="1" dirty="0">
                <a:latin typeface="+mn-lt"/>
              </a:rPr>
              <a:t> =       1100_0000</a:t>
            </a:r>
          </a:p>
          <a:p>
            <a:pPr eaLnBrk="1" hangingPunct="1">
              <a:spcBef>
                <a:spcPct val="10000"/>
              </a:spcBef>
              <a:buFontTx/>
              <a:buNone/>
              <a:defRPr/>
            </a:pPr>
            <a:r>
              <a:rPr lang="en-US" altLang="zh-CN" sz="1400" b="1" dirty="0">
                <a:latin typeface="+mn-lt"/>
              </a:rPr>
              <a:t>      #40  num1 &lt;= </a:t>
            </a:r>
            <a:r>
              <a:rPr lang="en-US" altLang="zh-CN" sz="1400" b="1" dirty="0" err="1">
                <a:latin typeface="+mn-lt"/>
              </a:rPr>
              <a:t>num</a:t>
            </a:r>
            <a:r>
              <a:rPr lang="en-US" altLang="zh-CN" sz="1400" b="1" dirty="0">
                <a:latin typeface="+mn-lt"/>
              </a:rPr>
              <a:t> &lt;&lt; 2;//num1=11_1100_0000</a:t>
            </a:r>
          </a:p>
          <a:p>
            <a:pPr eaLnBrk="1" hangingPunct="1">
              <a:spcBef>
                <a:spcPct val="10000"/>
              </a:spcBef>
              <a:buFontTx/>
              <a:buNone/>
              <a:defRPr/>
            </a:pPr>
            <a:r>
              <a:rPr lang="en-US" altLang="zh-CN" sz="1400" b="1" dirty="0">
                <a:latin typeface="+mn-lt"/>
              </a:rPr>
              <a:t>      </a:t>
            </a:r>
            <a:r>
              <a:rPr lang="en-US" altLang="zh-CN" sz="1400" b="1" dirty="0">
                <a:solidFill>
                  <a:srgbClr val="FF0000"/>
                </a:solidFill>
                <a:latin typeface="+mn-lt"/>
              </a:rPr>
              <a:t>#50 </a:t>
            </a:r>
            <a:r>
              <a:rPr lang="en-US" altLang="zh-CN" sz="1400" b="1" dirty="0" err="1">
                <a:solidFill>
                  <a:srgbClr val="FF0000"/>
                </a:solidFill>
                <a:latin typeface="+mn-lt"/>
              </a:rPr>
              <a:t>rega</a:t>
            </a:r>
            <a:r>
              <a:rPr lang="en-US" altLang="zh-CN" sz="1400" b="1" dirty="0">
                <a:solidFill>
                  <a:srgbClr val="FF0000"/>
                </a:solidFill>
                <a:latin typeface="+mn-lt"/>
              </a:rPr>
              <a:t> &lt;= </a:t>
            </a:r>
            <a:r>
              <a:rPr lang="en-US" altLang="zh-CN" sz="1400" b="1" dirty="0" err="1">
                <a:solidFill>
                  <a:srgbClr val="FF0000"/>
                </a:solidFill>
                <a:latin typeface="+mn-lt"/>
              </a:rPr>
              <a:t>num</a:t>
            </a:r>
            <a:r>
              <a:rPr lang="en-US" altLang="zh-CN" sz="1400" b="1" dirty="0">
                <a:solidFill>
                  <a:srgbClr val="FF0000"/>
                </a:solidFill>
                <a:latin typeface="+mn-lt"/>
              </a:rPr>
              <a:t> &gt;&gt; 2;   //</a:t>
            </a:r>
            <a:r>
              <a:rPr lang="en-US" altLang="zh-CN" sz="1400" b="1" dirty="0" err="1">
                <a:solidFill>
                  <a:srgbClr val="FF0000"/>
                </a:solidFill>
                <a:latin typeface="+mn-lt"/>
              </a:rPr>
              <a:t>rega</a:t>
            </a:r>
            <a:r>
              <a:rPr lang="en-US" altLang="zh-CN" sz="1400" b="1" dirty="0">
                <a:solidFill>
                  <a:srgbClr val="FF0000"/>
                </a:solidFill>
                <a:latin typeface="+mn-lt"/>
              </a:rPr>
              <a:t> =       1111_1100</a:t>
            </a:r>
          </a:p>
          <a:p>
            <a:pPr eaLnBrk="1" hangingPunct="1">
              <a:spcBef>
                <a:spcPct val="10000"/>
              </a:spcBef>
              <a:buFontTx/>
              <a:buNone/>
              <a:defRPr/>
            </a:pPr>
            <a:r>
              <a:rPr lang="en-US" altLang="zh-CN" sz="1400" b="1" dirty="0">
                <a:latin typeface="+mn-lt"/>
              </a:rPr>
              <a:t>      #50  num1 &lt;= </a:t>
            </a:r>
            <a:r>
              <a:rPr lang="en-US" altLang="zh-CN" sz="1400" b="1" dirty="0" err="1">
                <a:latin typeface="+mn-lt"/>
              </a:rPr>
              <a:t>num</a:t>
            </a:r>
            <a:r>
              <a:rPr lang="en-US" altLang="zh-CN" sz="1400" b="1" dirty="0">
                <a:latin typeface="+mn-lt"/>
              </a:rPr>
              <a:t> &gt;&gt; 2;//num1=00_1111_1100</a:t>
            </a:r>
          </a:p>
          <a:p>
            <a:pPr eaLnBrk="1" hangingPunct="1">
              <a:spcBef>
                <a:spcPct val="10000"/>
              </a:spcBef>
              <a:buFontTx/>
              <a:buNone/>
              <a:defRPr/>
            </a:pPr>
            <a:r>
              <a:rPr lang="en-US" altLang="zh-CN" sz="1400" b="1" dirty="0">
                <a:latin typeface="+mn-lt"/>
              </a:rPr>
              <a:t>      #60 $finish;</a:t>
            </a:r>
          </a:p>
          <a:p>
            <a:pPr eaLnBrk="1" hangingPunct="1">
              <a:spcBef>
                <a:spcPct val="10000"/>
              </a:spcBef>
              <a:buFontTx/>
              <a:buNone/>
              <a:defRPr/>
            </a:pPr>
            <a:r>
              <a:rPr lang="en-US" altLang="zh-CN" sz="1400" b="1" dirty="0">
                <a:latin typeface="+mn-lt"/>
              </a:rPr>
              <a:t>   join</a:t>
            </a:r>
          </a:p>
          <a:p>
            <a:pPr eaLnBrk="1" hangingPunct="1">
              <a:spcBef>
                <a:spcPct val="10000"/>
              </a:spcBef>
              <a:buFontTx/>
              <a:buNone/>
              <a:defRPr/>
            </a:pPr>
            <a:r>
              <a:rPr lang="en-US" altLang="zh-CN" sz="1400" b="1" dirty="0" err="1">
                <a:latin typeface="+mn-lt"/>
              </a:rPr>
              <a:t>endmodule</a:t>
            </a:r>
            <a:endParaRPr lang="en-US" altLang="zh-CN" sz="1400" b="1" dirty="0">
              <a:latin typeface="+mn-lt"/>
            </a:endParaRPr>
          </a:p>
        </p:txBody>
      </p:sp>
      <p:sp>
        <p:nvSpPr>
          <p:cNvPr id="26629" name="Text Box 5" descr="信纸">
            <a:extLst>
              <a:ext uri="{FF2B5EF4-FFF2-40B4-BE49-F238E27FC236}">
                <a16:creationId xmlns:a16="http://schemas.microsoft.com/office/drawing/2014/main" id="{9471593F-8253-4E19-B881-FF472C45D87A}"/>
              </a:ext>
            </a:extLst>
          </p:cNvPr>
          <p:cNvSpPr txBox="1">
            <a:spLocks noChangeArrowheads="1"/>
          </p:cNvSpPr>
          <p:nvPr/>
        </p:nvSpPr>
        <p:spPr bwMode="auto">
          <a:xfrm>
            <a:off x="800100" y="1614971"/>
            <a:ext cx="3124200" cy="73183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2000">
                <a:latin typeface="+mn-lt"/>
              </a:rPr>
              <a:t>&gt;&gt;	</a:t>
            </a:r>
            <a:r>
              <a:rPr lang="zh-CN" altLang="en-US" sz="2000">
                <a:latin typeface="+mn-lt"/>
              </a:rPr>
              <a:t>逻辑右移</a:t>
            </a:r>
            <a:endParaRPr lang="zh-CN" altLang="en-US" sz="2400" b="1">
              <a:latin typeface="+mn-lt"/>
            </a:endParaRPr>
          </a:p>
          <a:p>
            <a:pPr eaLnBrk="1" hangingPunct="1">
              <a:spcBef>
                <a:spcPct val="10000"/>
              </a:spcBef>
              <a:buFontTx/>
              <a:buNone/>
              <a:defRPr/>
            </a:pPr>
            <a:r>
              <a:rPr lang="en-US" altLang="zh-CN" sz="2000">
                <a:latin typeface="+mn-lt"/>
              </a:rPr>
              <a:t>&lt;&lt;	</a:t>
            </a:r>
            <a:r>
              <a:rPr lang="zh-CN" altLang="en-US" sz="2000">
                <a:latin typeface="+mn-lt"/>
              </a:rPr>
              <a:t>逻辑左移</a:t>
            </a:r>
            <a:endParaRPr lang="zh-CN" altLang="en-US" sz="2400" b="1">
              <a:latin typeface="+mn-lt"/>
            </a:endParaRPr>
          </a:p>
        </p:txBody>
      </p:sp>
      <p:sp>
        <p:nvSpPr>
          <p:cNvPr id="227334" name="Text Box 6">
            <a:extLst>
              <a:ext uri="{FF2B5EF4-FFF2-40B4-BE49-F238E27FC236}">
                <a16:creationId xmlns:a16="http://schemas.microsoft.com/office/drawing/2014/main" id="{5491CA11-B8FB-45C5-9D8F-7FE185751DC6}"/>
              </a:ext>
            </a:extLst>
          </p:cNvPr>
          <p:cNvSpPr txBox="1">
            <a:spLocks noChangeArrowheads="1"/>
          </p:cNvSpPr>
          <p:nvPr/>
        </p:nvSpPr>
        <p:spPr bwMode="auto">
          <a:xfrm>
            <a:off x="100304" y="2467511"/>
            <a:ext cx="3823996" cy="1323439"/>
          </a:xfrm>
          <a:prstGeom prst="rect">
            <a:avLst/>
          </a:prstGeom>
          <a:gradFill rotWithShape="0">
            <a:gsLst>
              <a:gs pos="0">
                <a:schemeClr val="accent1"/>
              </a:gs>
              <a:gs pos="50000">
                <a:schemeClr val="accent1">
                  <a:gamma/>
                  <a:tint val="49804"/>
                  <a:invGamma/>
                </a:schemeClr>
              </a:gs>
              <a:gs pos="100000">
                <a:schemeClr val="accent1"/>
              </a:gs>
            </a:gsLst>
            <a:lin ang="5400000" scaled="1"/>
          </a:gradFill>
          <a:ln w="9525">
            <a:noFill/>
            <a:miter lim="800000"/>
            <a:headEnd/>
            <a:tailEnd/>
          </a:ln>
          <a:effectLst/>
        </p:spPr>
        <p:txBody>
          <a:bodyPr wrap="square">
            <a:spAutoFit/>
          </a:bodyPr>
          <a:lstStyle/>
          <a:p>
            <a:pPr eaLnBrk="1" hangingPunct="1">
              <a:spcBef>
                <a:spcPct val="50000"/>
              </a:spcBef>
              <a:buFontTx/>
              <a:buChar char="•"/>
              <a:defRPr/>
            </a:pPr>
            <a:r>
              <a:rPr lang="en-US" altLang="zh-CN" sz="1600" b="1" dirty="0">
                <a:solidFill>
                  <a:schemeClr val="tx1"/>
                </a:solidFill>
                <a:latin typeface="+mn-lt"/>
              </a:rPr>
              <a:t> </a:t>
            </a:r>
            <a:r>
              <a:rPr lang="zh-CN" altLang="en-US" sz="1600" b="1" dirty="0">
                <a:solidFill>
                  <a:schemeClr val="tx1"/>
                </a:solidFill>
                <a:latin typeface="+mn-lt"/>
              </a:rPr>
              <a:t>移位操作符对其左边的操作数进行向左或向右的位移位操作。</a:t>
            </a:r>
          </a:p>
          <a:p>
            <a:pPr eaLnBrk="1" hangingPunct="1">
              <a:spcBef>
                <a:spcPct val="50000"/>
              </a:spcBef>
              <a:buFontTx/>
              <a:buChar char="•"/>
              <a:defRPr/>
            </a:pPr>
            <a:r>
              <a:rPr lang="zh-CN" altLang="en-US" sz="1600" b="1" dirty="0">
                <a:solidFill>
                  <a:schemeClr val="tx1"/>
                </a:solidFill>
                <a:latin typeface="+mn-lt"/>
              </a:rPr>
              <a:t>第二个操作数（移位位数）是无符号数</a:t>
            </a:r>
          </a:p>
          <a:p>
            <a:pPr eaLnBrk="1" hangingPunct="1">
              <a:spcBef>
                <a:spcPct val="50000"/>
              </a:spcBef>
              <a:buFontTx/>
              <a:buChar char="•"/>
              <a:defRPr/>
            </a:pPr>
            <a:r>
              <a:rPr lang="zh-CN" altLang="en-US" sz="1600" b="1" dirty="0">
                <a:solidFill>
                  <a:schemeClr val="tx1"/>
                </a:solidFill>
                <a:latin typeface="+mn-lt"/>
              </a:rPr>
              <a:t>若第二个操作数是</a:t>
            </a:r>
            <a:r>
              <a:rPr lang="en-US" altLang="zh-CN" sz="1600" b="1" dirty="0">
                <a:solidFill>
                  <a:schemeClr val="tx1"/>
                </a:solidFill>
                <a:latin typeface="+mn-lt"/>
              </a:rPr>
              <a:t>x</a:t>
            </a:r>
            <a:r>
              <a:rPr lang="zh-CN" altLang="en-US" sz="1600" b="1" dirty="0">
                <a:solidFill>
                  <a:schemeClr val="tx1"/>
                </a:solidFill>
                <a:latin typeface="+mn-lt"/>
              </a:rPr>
              <a:t>或</a:t>
            </a:r>
            <a:r>
              <a:rPr lang="en-US" altLang="zh-CN" sz="1600" b="1" dirty="0">
                <a:solidFill>
                  <a:schemeClr val="tx1"/>
                </a:solidFill>
                <a:latin typeface="+mn-lt"/>
              </a:rPr>
              <a:t>z</a:t>
            </a:r>
            <a:r>
              <a:rPr lang="zh-CN" altLang="en-US" sz="1600" b="1" dirty="0">
                <a:solidFill>
                  <a:schemeClr val="tx1"/>
                </a:solidFill>
                <a:latin typeface="+mn-lt"/>
              </a:rPr>
              <a:t>则结果为</a:t>
            </a:r>
            <a:r>
              <a:rPr lang="en-US" altLang="zh-CN" sz="1600" b="1" dirty="0">
                <a:solidFill>
                  <a:schemeClr val="tx1"/>
                </a:solidFill>
                <a:latin typeface="+mn-lt"/>
              </a:rPr>
              <a:t>x</a:t>
            </a:r>
          </a:p>
        </p:txBody>
      </p:sp>
      <p:sp>
        <p:nvSpPr>
          <p:cNvPr id="26631" name="Text Box 7">
            <a:extLst>
              <a:ext uri="{FF2B5EF4-FFF2-40B4-BE49-F238E27FC236}">
                <a16:creationId xmlns:a16="http://schemas.microsoft.com/office/drawing/2014/main" id="{5E500112-79DE-43FD-8177-4E4FFF313528}"/>
              </a:ext>
            </a:extLst>
          </p:cNvPr>
          <p:cNvSpPr txBox="1">
            <a:spLocks noChangeArrowheads="1"/>
          </p:cNvSpPr>
          <p:nvPr/>
        </p:nvSpPr>
        <p:spPr bwMode="auto">
          <a:xfrm>
            <a:off x="100304" y="5416617"/>
            <a:ext cx="3823996" cy="1069975"/>
          </a:xfrm>
          <a:prstGeom prst="rect">
            <a:avLst/>
          </a:prstGeom>
          <a:solidFill>
            <a:srgbClr val="99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1600" b="1" dirty="0">
                <a:latin typeface="+mn-lt"/>
              </a:rPr>
              <a:t>在赋值语句中，如果右边</a:t>
            </a:r>
            <a:r>
              <a:rPr lang="en-US" altLang="zh-CN" sz="1600" b="1" dirty="0">
                <a:latin typeface="+mn-lt"/>
              </a:rPr>
              <a:t>(RHS)</a:t>
            </a:r>
            <a:r>
              <a:rPr lang="zh-CN" altLang="en-US" sz="1600" b="1" dirty="0">
                <a:latin typeface="+mn-lt"/>
              </a:rPr>
              <a:t>的结果</a:t>
            </a:r>
            <a:r>
              <a:rPr lang="en-US" altLang="zh-CN" sz="1600" b="1" dirty="0">
                <a:latin typeface="+mn-lt"/>
              </a:rPr>
              <a:t>:</a:t>
            </a:r>
          </a:p>
          <a:p>
            <a:pPr eaLnBrk="1" hangingPunct="1">
              <a:spcBef>
                <a:spcPct val="50000"/>
              </a:spcBef>
              <a:buFontTx/>
              <a:buNone/>
              <a:defRPr/>
            </a:pPr>
            <a:r>
              <a:rPr lang="zh-CN" altLang="en-US" sz="1600" b="1" dirty="0">
                <a:latin typeface="+mn-lt"/>
              </a:rPr>
              <a:t>位宽大于左边，则把最高位截去</a:t>
            </a:r>
          </a:p>
          <a:p>
            <a:pPr eaLnBrk="1" hangingPunct="1">
              <a:spcBef>
                <a:spcPct val="50000"/>
              </a:spcBef>
              <a:buFontTx/>
              <a:buNone/>
              <a:defRPr/>
            </a:pPr>
            <a:r>
              <a:rPr lang="zh-CN" altLang="en-US" sz="1600" b="1" dirty="0">
                <a:latin typeface="+mn-lt"/>
              </a:rPr>
              <a:t>位宽小于左边，则零扩展</a:t>
            </a:r>
          </a:p>
        </p:txBody>
      </p:sp>
      <p:sp>
        <p:nvSpPr>
          <p:cNvPr id="26632" name="Text Box 8">
            <a:extLst>
              <a:ext uri="{FF2B5EF4-FFF2-40B4-BE49-F238E27FC236}">
                <a16:creationId xmlns:a16="http://schemas.microsoft.com/office/drawing/2014/main" id="{836EBA67-0BCD-4AFE-A2CF-42094BB20379}"/>
              </a:ext>
            </a:extLst>
          </p:cNvPr>
          <p:cNvSpPr txBox="1">
            <a:spLocks noChangeArrowheads="1"/>
          </p:cNvSpPr>
          <p:nvPr/>
        </p:nvSpPr>
        <p:spPr bwMode="auto">
          <a:xfrm>
            <a:off x="100304" y="3933825"/>
            <a:ext cx="3823996" cy="1476375"/>
          </a:xfrm>
          <a:prstGeom prst="rect">
            <a:avLst/>
          </a:prstGeom>
          <a:gradFill rotWithShape="0">
            <a:gsLst>
              <a:gs pos="0">
                <a:srgbClr val="99FF33"/>
              </a:gs>
              <a:gs pos="100000">
                <a:srgbClr val="F5FFE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en-US" altLang="zh-CN" sz="2000" b="1" dirty="0">
                <a:latin typeface="+mn-lt"/>
              </a:rPr>
              <a:t>&lt;&lt;  </a:t>
            </a:r>
            <a:r>
              <a:rPr lang="zh-CN" altLang="en-US" sz="2000" b="1" dirty="0">
                <a:latin typeface="+mn-lt"/>
              </a:rPr>
              <a:t>将左边的操作数左移右边操作数指定的位数</a:t>
            </a:r>
            <a:endParaRPr lang="en-US" altLang="zh-CN" sz="2000" b="1" dirty="0">
              <a:latin typeface="+mn-lt"/>
            </a:endParaRPr>
          </a:p>
          <a:p>
            <a:pPr eaLnBrk="1" hangingPunct="1">
              <a:spcBef>
                <a:spcPct val="50000"/>
              </a:spcBef>
              <a:buFontTx/>
              <a:buNone/>
              <a:defRPr/>
            </a:pPr>
            <a:r>
              <a:rPr lang="en-US" altLang="zh-CN" sz="2000" b="1" dirty="0">
                <a:latin typeface="+mn-lt"/>
              </a:rPr>
              <a:t>&gt;&gt;  </a:t>
            </a:r>
            <a:r>
              <a:rPr lang="zh-CN" altLang="en-US" sz="2000" b="1" dirty="0">
                <a:latin typeface="+mn-lt"/>
              </a:rPr>
              <a:t>将左边的操作数右移右边操作数指定的位数</a:t>
            </a:r>
          </a:p>
        </p:txBody>
      </p:sp>
      <p:sp>
        <p:nvSpPr>
          <p:cNvPr id="26633" name="Text Box 9">
            <a:extLst>
              <a:ext uri="{FF2B5EF4-FFF2-40B4-BE49-F238E27FC236}">
                <a16:creationId xmlns:a16="http://schemas.microsoft.com/office/drawing/2014/main" id="{652BAB0A-3A5C-44B0-99A7-1E8D1CA89D9C}"/>
              </a:ext>
            </a:extLst>
          </p:cNvPr>
          <p:cNvSpPr txBox="1">
            <a:spLocks noChangeArrowheads="1"/>
          </p:cNvSpPr>
          <p:nvPr/>
        </p:nvSpPr>
        <p:spPr bwMode="auto">
          <a:xfrm>
            <a:off x="6781800" y="1216025"/>
            <a:ext cx="2057400" cy="703263"/>
          </a:xfrm>
          <a:prstGeom prst="rect">
            <a:avLst/>
          </a:prstGeom>
          <a:solidFill>
            <a:srgbClr val="99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1600" b="1" dirty="0">
                <a:latin typeface="+mn-lt"/>
              </a:rPr>
              <a:t>左移先补后移</a:t>
            </a:r>
          </a:p>
          <a:p>
            <a:pPr eaLnBrk="1" hangingPunct="1">
              <a:spcBef>
                <a:spcPct val="50000"/>
              </a:spcBef>
              <a:buFontTx/>
              <a:buNone/>
              <a:defRPr/>
            </a:pPr>
            <a:r>
              <a:rPr lang="zh-CN" altLang="en-US" sz="1600" b="1" dirty="0">
                <a:latin typeface="+mn-lt"/>
              </a:rPr>
              <a:t>右移先移后补</a:t>
            </a:r>
            <a:endParaRPr lang="zh-CN" altLang="en-US" sz="2400" b="1" dirty="0">
              <a:latin typeface="+mn-lt"/>
            </a:endParaRPr>
          </a:p>
        </p:txBody>
      </p:sp>
      <p:sp>
        <p:nvSpPr>
          <p:cNvPr id="26634" name="Line 10">
            <a:extLst>
              <a:ext uri="{FF2B5EF4-FFF2-40B4-BE49-F238E27FC236}">
                <a16:creationId xmlns:a16="http://schemas.microsoft.com/office/drawing/2014/main" id="{6E173983-850C-416B-99A9-35AC7674B030}"/>
              </a:ext>
            </a:extLst>
          </p:cNvPr>
          <p:cNvSpPr>
            <a:spLocks noChangeShapeType="1"/>
          </p:cNvSpPr>
          <p:nvPr/>
        </p:nvSpPr>
        <p:spPr bwMode="auto">
          <a:xfrm flipH="1">
            <a:off x="5791200" y="1828800"/>
            <a:ext cx="990600" cy="9906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defRPr/>
            </a:pPr>
            <a:endParaRPr lang="zh-CN" altLang="en-US">
              <a:latin typeface="+mn-lt"/>
            </a:endParaRPr>
          </a:p>
        </p:txBody>
      </p:sp>
      <p:sp>
        <p:nvSpPr>
          <p:cNvPr id="26635" name="Text Box 11">
            <a:extLst>
              <a:ext uri="{FF2B5EF4-FFF2-40B4-BE49-F238E27FC236}">
                <a16:creationId xmlns:a16="http://schemas.microsoft.com/office/drawing/2014/main" id="{0BA63F8C-2020-44DE-A0E0-353E94EAB417}"/>
              </a:ext>
            </a:extLst>
          </p:cNvPr>
          <p:cNvSpPr txBox="1">
            <a:spLocks noChangeArrowheads="1"/>
          </p:cNvSpPr>
          <p:nvPr/>
        </p:nvSpPr>
        <p:spPr bwMode="auto">
          <a:xfrm>
            <a:off x="4876800" y="6064250"/>
            <a:ext cx="2667000" cy="3365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1600" b="1" dirty="0">
                <a:solidFill>
                  <a:schemeClr val="bg1"/>
                </a:solidFill>
                <a:latin typeface="+mn-lt"/>
              </a:rPr>
              <a:t>建议：表达式左右位数一致</a:t>
            </a:r>
            <a:endParaRPr lang="zh-CN" altLang="en-US" sz="2400" b="1" dirty="0">
              <a:solidFill>
                <a:schemeClr val="bg1"/>
              </a:solidFill>
              <a:latin typeface="+mn-lt"/>
            </a:endParaRPr>
          </a:p>
        </p:txBody>
      </p:sp>
    </p:spTree>
    <p:extLst>
      <p:ext uri="{BB962C8B-B14F-4D97-AF65-F5344CB8AC3E}">
        <p14:creationId xmlns:p14="http://schemas.microsoft.com/office/powerpoint/2010/main" val="2582275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descr="蓝色砂纸">
            <a:extLst>
              <a:ext uri="{FF2B5EF4-FFF2-40B4-BE49-F238E27FC236}">
                <a16:creationId xmlns:a16="http://schemas.microsoft.com/office/drawing/2014/main" id="{B7198A33-9444-475C-A322-41FE1161416C}"/>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关系操作符</a:t>
            </a:r>
          </a:p>
        </p:txBody>
      </p:sp>
      <p:sp>
        <p:nvSpPr>
          <p:cNvPr id="27652" name="Text Box 4">
            <a:extLst>
              <a:ext uri="{FF2B5EF4-FFF2-40B4-BE49-F238E27FC236}">
                <a16:creationId xmlns:a16="http://schemas.microsoft.com/office/drawing/2014/main" id="{F5C4142A-250F-419D-A2C3-6CBAAFF95908}"/>
              </a:ext>
            </a:extLst>
          </p:cNvPr>
          <p:cNvSpPr txBox="1">
            <a:spLocks noChangeArrowheads="1"/>
          </p:cNvSpPr>
          <p:nvPr/>
        </p:nvSpPr>
        <p:spPr bwMode="auto">
          <a:xfrm>
            <a:off x="4343400" y="1143000"/>
            <a:ext cx="4343400" cy="43703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600" b="1" dirty="0">
                <a:latin typeface="+mn-lt"/>
              </a:rPr>
              <a:t>module </a:t>
            </a:r>
            <a:r>
              <a:rPr lang="en-US" altLang="zh-CN" sz="1600" b="1" dirty="0" err="1">
                <a:latin typeface="+mn-lt"/>
              </a:rPr>
              <a:t>relationals</a:t>
            </a:r>
            <a:r>
              <a:rPr lang="en-US" altLang="zh-CN" sz="1600" b="1" dirty="0">
                <a:latin typeface="+mn-lt"/>
              </a:rPr>
              <a:t> ();</a:t>
            </a:r>
          </a:p>
          <a:p>
            <a:pPr eaLnBrk="1" hangingPunct="1">
              <a:spcBef>
                <a:spcPct val="10000"/>
              </a:spcBef>
              <a:buFontTx/>
              <a:buNone/>
              <a:defRPr/>
            </a:pPr>
            <a:r>
              <a:rPr lang="en-US" altLang="zh-CN" sz="1600" b="1" dirty="0">
                <a:latin typeface="+mn-lt"/>
              </a:rPr>
              <a:t>      </a:t>
            </a:r>
            <a:r>
              <a:rPr lang="en-US" altLang="zh-CN" sz="1600" b="1" dirty="0" err="1">
                <a:latin typeface="+mn-lt"/>
              </a:rPr>
              <a:t>reg</a:t>
            </a:r>
            <a:r>
              <a:rPr lang="en-US" altLang="zh-CN" sz="1600" b="1" dirty="0">
                <a:latin typeface="+mn-lt"/>
              </a:rPr>
              <a:t> [3: 0] </a:t>
            </a:r>
            <a:r>
              <a:rPr lang="en-US" altLang="zh-CN" sz="1600" b="1" dirty="0" err="1">
                <a:latin typeface="+mn-lt"/>
              </a:rPr>
              <a:t>rega</a:t>
            </a:r>
            <a:r>
              <a:rPr lang="en-US" altLang="zh-CN" sz="1600" b="1" dirty="0">
                <a:latin typeface="+mn-lt"/>
              </a:rPr>
              <a:t>, </a:t>
            </a:r>
            <a:r>
              <a:rPr lang="en-US" altLang="zh-CN" sz="1600" b="1" dirty="0" err="1">
                <a:latin typeface="+mn-lt"/>
              </a:rPr>
              <a:t>regb</a:t>
            </a:r>
            <a:r>
              <a:rPr lang="en-US" altLang="zh-CN" sz="1600" b="1" dirty="0">
                <a:latin typeface="+mn-lt"/>
              </a:rPr>
              <a:t>, </a:t>
            </a:r>
            <a:r>
              <a:rPr lang="en-US" altLang="zh-CN" sz="1600" b="1" dirty="0" err="1">
                <a:latin typeface="+mn-lt"/>
              </a:rPr>
              <a:t>regc</a:t>
            </a:r>
            <a:r>
              <a:rPr lang="en-US" altLang="zh-CN" sz="1600" b="1" dirty="0">
                <a:latin typeface="+mn-lt"/>
              </a:rPr>
              <a:t>;</a:t>
            </a:r>
          </a:p>
          <a:p>
            <a:pPr eaLnBrk="1" hangingPunct="1">
              <a:spcBef>
                <a:spcPct val="10000"/>
              </a:spcBef>
              <a:buFontTx/>
              <a:buNone/>
              <a:defRPr/>
            </a:pPr>
            <a:r>
              <a:rPr lang="en-US" altLang="zh-CN" sz="1600" b="1" dirty="0">
                <a:latin typeface="+mn-lt"/>
              </a:rPr>
              <a:t>      </a:t>
            </a:r>
            <a:r>
              <a:rPr lang="en-US" altLang="zh-CN" sz="1600" b="1" dirty="0" err="1">
                <a:latin typeface="+mn-lt"/>
              </a:rPr>
              <a:t>reg</a:t>
            </a:r>
            <a:r>
              <a:rPr lang="en-US" altLang="zh-CN" sz="1600" b="1" dirty="0">
                <a:latin typeface="+mn-lt"/>
              </a:rPr>
              <a:t> </a:t>
            </a:r>
            <a:r>
              <a:rPr lang="en-US" altLang="zh-CN" sz="1600" b="1" dirty="0" err="1">
                <a:latin typeface="+mn-lt"/>
              </a:rPr>
              <a:t>val</a:t>
            </a:r>
            <a:r>
              <a:rPr lang="en-US" altLang="zh-CN" sz="1600" b="1" dirty="0">
                <a:latin typeface="+mn-lt"/>
              </a:rPr>
              <a:t>;</a:t>
            </a:r>
          </a:p>
          <a:p>
            <a:pPr eaLnBrk="1" hangingPunct="1">
              <a:spcBef>
                <a:spcPct val="10000"/>
              </a:spcBef>
              <a:buFontTx/>
              <a:buNone/>
              <a:defRPr/>
            </a:pPr>
            <a:r>
              <a:rPr lang="en-US" altLang="zh-CN" sz="1600" b="1" dirty="0">
                <a:latin typeface="+mn-lt"/>
              </a:rPr>
              <a:t>   initial begin</a:t>
            </a:r>
          </a:p>
          <a:p>
            <a:pPr eaLnBrk="1" hangingPunct="1">
              <a:spcBef>
                <a:spcPct val="10000"/>
              </a:spcBef>
              <a:buFontTx/>
              <a:buNone/>
              <a:defRPr/>
            </a:pPr>
            <a:r>
              <a:rPr lang="en-US" altLang="zh-CN" sz="1600" b="1" dirty="0">
                <a:latin typeface="+mn-lt"/>
              </a:rPr>
              <a:t>      </a:t>
            </a:r>
            <a:r>
              <a:rPr lang="en-US" altLang="zh-CN" sz="1600" b="1" dirty="0" err="1">
                <a:latin typeface="+mn-lt"/>
              </a:rPr>
              <a:t>rega</a:t>
            </a:r>
            <a:r>
              <a:rPr lang="en-US" altLang="zh-CN" sz="1600" b="1" dirty="0">
                <a:latin typeface="+mn-lt"/>
              </a:rPr>
              <a:t> = 4'b0011;</a:t>
            </a:r>
          </a:p>
          <a:p>
            <a:pPr eaLnBrk="1" hangingPunct="1">
              <a:spcBef>
                <a:spcPct val="10000"/>
              </a:spcBef>
              <a:buFontTx/>
              <a:buNone/>
              <a:defRPr/>
            </a:pPr>
            <a:r>
              <a:rPr lang="en-US" altLang="zh-CN" sz="1600" b="1" dirty="0">
                <a:latin typeface="+mn-lt"/>
              </a:rPr>
              <a:t>      </a:t>
            </a:r>
            <a:r>
              <a:rPr lang="en-US" altLang="zh-CN" sz="1600" b="1" dirty="0" err="1">
                <a:latin typeface="+mn-lt"/>
              </a:rPr>
              <a:t>regb</a:t>
            </a:r>
            <a:r>
              <a:rPr lang="en-US" altLang="zh-CN" sz="1600" b="1" dirty="0">
                <a:latin typeface="+mn-lt"/>
              </a:rPr>
              <a:t> = 4'b1010;</a:t>
            </a:r>
          </a:p>
          <a:p>
            <a:pPr eaLnBrk="1" hangingPunct="1">
              <a:spcBef>
                <a:spcPct val="10000"/>
              </a:spcBef>
              <a:buFontTx/>
              <a:buNone/>
              <a:defRPr/>
            </a:pPr>
            <a:r>
              <a:rPr lang="en-US" altLang="zh-CN" sz="1600" b="1" dirty="0">
                <a:latin typeface="+mn-lt"/>
              </a:rPr>
              <a:t>      </a:t>
            </a:r>
            <a:r>
              <a:rPr lang="en-US" altLang="zh-CN" sz="1600" b="1" dirty="0" err="1">
                <a:latin typeface="+mn-lt"/>
              </a:rPr>
              <a:t>regc</a:t>
            </a:r>
            <a:r>
              <a:rPr lang="en-US" altLang="zh-CN" sz="1600" b="1" dirty="0">
                <a:latin typeface="+mn-lt"/>
              </a:rPr>
              <a:t> = 4'b0x10;</a:t>
            </a:r>
          </a:p>
          <a:p>
            <a:pPr eaLnBrk="1" hangingPunct="1">
              <a:spcBef>
                <a:spcPct val="10000"/>
              </a:spcBef>
              <a:buFontTx/>
              <a:buNone/>
              <a:defRPr/>
            </a:pPr>
            <a:r>
              <a:rPr lang="en-US" altLang="zh-CN" sz="1600" b="1" dirty="0">
                <a:latin typeface="+mn-lt"/>
              </a:rPr>
              <a:t>   end</a:t>
            </a:r>
          </a:p>
          <a:p>
            <a:pPr eaLnBrk="1" hangingPunct="1">
              <a:spcBef>
                <a:spcPct val="10000"/>
              </a:spcBef>
              <a:buFontTx/>
              <a:buNone/>
              <a:defRPr/>
            </a:pPr>
            <a:r>
              <a:rPr lang="en-US" altLang="zh-CN" sz="1600" b="1" dirty="0">
                <a:latin typeface="+mn-lt"/>
              </a:rPr>
              <a:t>   initial fork</a:t>
            </a:r>
          </a:p>
          <a:p>
            <a:pPr eaLnBrk="1" hangingPunct="1">
              <a:spcBef>
                <a:spcPct val="10000"/>
              </a:spcBef>
              <a:buFontTx/>
              <a:buNone/>
              <a:defRPr/>
            </a:pPr>
            <a:r>
              <a:rPr lang="en-US" altLang="zh-CN" sz="1600" b="1" dirty="0">
                <a:latin typeface="+mn-lt"/>
              </a:rPr>
              <a:t>      </a:t>
            </a:r>
            <a:r>
              <a:rPr lang="en-US" altLang="zh-CN" sz="1600" b="1" dirty="0">
                <a:solidFill>
                  <a:srgbClr val="FF0000"/>
                </a:solidFill>
                <a:latin typeface="+mn-lt"/>
              </a:rPr>
              <a:t>#10 </a:t>
            </a:r>
            <a:r>
              <a:rPr lang="en-US" altLang="zh-CN" sz="1600" b="1" dirty="0" err="1">
                <a:solidFill>
                  <a:srgbClr val="FF0000"/>
                </a:solidFill>
                <a:latin typeface="+mn-lt"/>
              </a:rPr>
              <a:t>val</a:t>
            </a:r>
            <a:r>
              <a:rPr lang="en-US" altLang="zh-CN" sz="1600" b="1" dirty="0">
                <a:solidFill>
                  <a:srgbClr val="FF0000"/>
                </a:solidFill>
                <a:latin typeface="+mn-lt"/>
              </a:rPr>
              <a:t> = </a:t>
            </a:r>
            <a:r>
              <a:rPr lang="en-US" altLang="zh-CN" sz="1600" b="1" dirty="0" err="1">
                <a:solidFill>
                  <a:srgbClr val="FF0000"/>
                </a:solidFill>
                <a:latin typeface="+mn-lt"/>
              </a:rPr>
              <a:t>regc</a:t>
            </a:r>
            <a:r>
              <a:rPr lang="en-US" altLang="zh-CN" sz="1600" b="1" dirty="0">
                <a:solidFill>
                  <a:srgbClr val="FF0000"/>
                </a:solidFill>
                <a:latin typeface="+mn-lt"/>
              </a:rPr>
              <a:t> &gt; </a:t>
            </a:r>
            <a:r>
              <a:rPr lang="en-US" altLang="zh-CN" sz="1600" b="1" dirty="0" err="1">
                <a:solidFill>
                  <a:srgbClr val="FF0000"/>
                </a:solidFill>
                <a:latin typeface="+mn-lt"/>
              </a:rPr>
              <a:t>rega</a:t>
            </a:r>
            <a:r>
              <a:rPr lang="en-US" altLang="zh-CN" sz="1600" b="1" dirty="0">
                <a:solidFill>
                  <a:srgbClr val="FF0000"/>
                </a:solidFill>
                <a:latin typeface="+mn-lt"/>
              </a:rPr>
              <a:t> ;   // </a:t>
            </a:r>
            <a:r>
              <a:rPr lang="en-US" altLang="zh-CN" sz="1600" b="1" dirty="0" err="1">
                <a:solidFill>
                  <a:srgbClr val="FF0000"/>
                </a:solidFill>
                <a:latin typeface="+mn-lt"/>
              </a:rPr>
              <a:t>val</a:t>
            </a:r>
            <a:r>
              <a:rPr lang="en-US" altLang="zh-CN" sz="1600" b="1" dirty="0">
                <a:solidFill>
                  <a:srgbClr val="FF0000"/>
                </a:solidFill>
                <a:latin typeface="+mn-lt"/>
              </a:rPr>
              <a:t> = x</a:t>
            </a:r>
          </a:p>
          <a:p>
            <a:pPr eaLnBrk="1" hangingPunct="1">
              <a:spcBef>
                <a:spcPct val="10000"/>
              </a:spcBef>
              <a:buFontTx/>
              <a:buNone/>
              <a:defRPr/>
            </a:pPr>
            <a:r>
              <a:rPr lang="en-US" altLang="zh-CN" sz="1600" b="1" dirty="0">
                <a:latin typeface="+mn-lt"/>
              </a:rPr>
              <a:t>      #20 </a:t>
            </a:r>
            <a:r>
              <a:rPr lang="en-US" altLang="zh-CN" sz="1600" b="1" dirty="0" err="1">
                <a:latin typeface="+mn-lt"/>
              </a:rPr>
              <a:t>val</a:t>
            </a:r>
            <a:r>
              <a:rPr lang="en-US" altLang="zh-CN" sz="1600" b="1" dirty="0">
                <a:latin typeface="+mn-lt"/>
              </a:rPr>
              <a:t> = </a:t>
            </a:r>
            <a:r>
              <a:rPr lang="en-US" altLang="zh-CN" sz="1600" b="1" dirty="0" err="1">
                <a:latin typeface="+mn-lt"/>
              </a:rPr>
              <a:t>regb</a:t>
            </a:r>
            <a:r>
              <a:rPr lang="en-US" altLang="zh-CN" sz="1600" b="1" dirty="0">
                <a:latin typeface="+mn-lt"/>
              </a:rPr>
              <a:t> &lt; </a:t>
            </a:r>
            <a:r>
              <a:rPr lang="en-US" altLang="zh-CN" sz="1600" b="1" dirty="0" err="1">
                <a:latin typeface="+mn-lt"/>
              </a:rPr>
              <a:t>rega</a:t>
            </a:r>
            <a:r>
              <a:rPr lang="en-US" altLang="zh-CN" sz="1600" b="1" dirty="0">
                <a:latin typeface="+mn-lt"/>
              </a:rPr>
              <a:t> ;   // </a:t>
            </a:r>
            <a:r>
              <a:rPr lang="en-US" altLang="zh-CN" sz="1600" b="1" dirty="0" err="1">
                <a:latin typeface="+mn-lt"/>
              </a:rPr>
              <a:t>val</a:t>
            </a:r>
            <a:r>
              <a:rPr lang="en-US" altLang="zh-CN" sz="1600" b="1" dirty="0">
                <a:latin typeface="+mn-lt"/>
              </a:rPr>
              <a:t> = 0</a:t>
            </a:r>
          </a:p>
          <a:p>
            <a:pPr eaLnBrk="1" hangingPunct="1">
              <a:spcBef>
                <a:spcPct val="10000"/>
              </a:spcBef>
              <a:buFontTx/>
              <a:buNone/>
              <a:defRPr/>
            </a:pPr>
            <a:r>
              <a:rPr lang="en-US" altLang="zh-CN" sz="1600" b="1" dirty="0">
                <a:latin typeface="+mn-lt"/>
              </a:rPr>
              <a:t>      #30 </a:t>
            </a:r>
            <a:r>
              <a:rPr lang="en-US" altLang="zh-CN" sz="1600" b="1" dirty="0" err="1">
                <a:latin typeface="+mn-lt"/>
              </a:rPr>
              <a:t>val</a:t>
            </a:r>
            <a:r>
              <a:rPr lang="en-US" altLang="zh-CN" sz="1600" b="1" dirty="0">
                <a:latin typeface="+mn-lt"/>
              </a:rPr>
              <a:t> = </a:t>
            </a:r>
            <a:r>
              <a:rPr lang="en-US" altLang="zh-CN" sz="1600" b="1" dirty="0" err="1">
                <a:latin typeface="+mn-lt"/>
              </a:rPr>
              <a:t>regb</a:t>
            </a:r>
            <a:r>
              <a:rPr lang="en-US" altLang="zh-CN" sz="1600" b="1" dirty="0">
                <a:latin typeface="+mn-lt"/>
              </a:rPr>
              <a:t> &gt;= </a:t>
            </a:r>
            <a:r>
              <a:rPr lang="en-US" altLang="zh-CN" sz="1600" b="1" dirty="0" err="1">
                <a:latin typeface="+mn-lt"/>
              </a:rPr>
              <a:t>rega</a:t>
            </a:r>
            <a:r>
              <a:rPr lang="en-US" altLang="zh-CN" sz="1600" b="1" dirty="0">
                <a:latin typeface="+mn-lt"/>
              </a:rPr>
              <a:t> ; // </a:t>
            </a:r>
            <a:r>
              <a:rPr lang="en-US" altLang="zh-CN" sz="1600" b="1" dirty="0" err="1">
                <a:latin typeface="+mn-lt"/>
              </a:rPr>
              <a:t>val</a:t>
            </a:r>
            <a:r>
              <a:rPr lang="en-US" altLang="zh-CN" sz="1600" b="1" dirty="0">
                <a:latin typeface="+mn-lt"/>
              </a:rPr>
              <a:t> = 1</a:t>
            </a:r>
          </a:p>
          <a:p>
            <a:pPr eaLnBrk="1" hangingPunct="1">
              <a:spcBef>
                <a:spcPct val="10000"/>
              </a:spcBef>
              <a:buFontTx/>
              <a:buNone/>
              <a:defRPr/>
            </a:pPr>
            <a:r>
              <a:rPr lang="en-US" altLang="zh-CN" sz="1600" b="1" dirty="0">
                <a:latin typeface="+mn-lt"/>
              </a:rPr>
              <a:t>      </a:t>
            </a:r>
            <a:r>
              <a:rPr lang="en-US" altLang="zh-CN" sz="1600" b="1" dirty="0">
                <a:solidFill>
                  <a:srgbClr val="FF0000"/>
                </a:solidFill>
                <a:latin typeface="+mn-lt"/>
              </a:rPr>
              <a:t>#40 </a:t>
            </a:r>
            <a:r>
              <a:rPr lang="en-US" altLang="zh-CN" sz="1600" b="1" dirty="0" err="1">
                <a:solidFill>
                  <a:srgbClr val="FF0000"/>
                </a:solidFill>
                <a:latin typeface="+mn-lt"/>
              </a:rPr>
              <a:t>val</a:t>
            </a:r>
            <a:r>
              <a:rPr lang="en-US" altLang="zh-CN" sz="1600" b="1" dirty="0">
                <a:solidFill>
                  <a:srgbClr val="FF0000"/>
                </a:solidFill>
                <a:latin typeface="+mn-lt"/>
              </a:rPr>
              <a:t> = </a:t>
            </a:r>
            <a:r>
              <a:rPr lang="en-US" altLang="zh-CN" sz="1600" b="1" dirty="0" err="1">
                <a:solidFill>
                  <a:srgbClr val="FF0000"/>
                </a:solidFill>
                <a:latin typeface="+mn-lt"/>
              </a:rPr>
              <a:t>regb</a:t>
            </a:r>
            <a:r>
              <a:rPr lang="en-US" altLang="zh-CN" sz="1600" b="1" dirty="0">
                <a:solidFill>
                  <a:srgbClr val="FF0000"/>
                </a:solidFill>
                <a:latin typeface="+mn-lt"/>
              </a:rPr>
              <a:t> &gt; </a:t>
            </a:r>
            <a:r>
              <a:rPr lang="en-US" altLang="zh-CN" sz="1600" b="1" dirty="0" err="1">
                <a:solidFill>
                  <a:srgbClr val="FF0000"/>
                </a:solidFill>
                <a:latin typeface="+mn-lt"/>
              </a:rPr>
              <a:t>regc</a:t>
            </a:r>
            <a:r>
              <a:rPr lang="en-US" altLang="zh-CN" sz="1600" b="1" dirty="0">
                <a:solidFill>
                  <a:srgbClr val="FF0000"/>
                </a:solidFill>
                <a:latin typeface="+mn-lt"/>
              </a:rPr>
              <a:t> ;   // </a:t>
            </a:r>
            <a:r>
              <a:rPr lang="en-US" altLang="zh-CN" sz="1600" b="1" dirty="0" err="1">
                <a:solidFill>
                  <a:srgbClr val="FF0000"/>
                </a:solidFill>
                <a:latin typeface="+mn-lt"/>
              </a:rPr>
              <a:t>val</a:t>
            </a:r>
            <a:r>
              <a:rPr lang="en-US" altLang="zh-CN" sz="1600" b="1" dirty="0">
                <a:solidFill>
                  <a:srgbClr val="FF0000"/>
                </a:solidFill>
                <a:latin typeface="+mn-lt"/>
              </a:rPr>
              <a:t> = 1</a:t>
            </a:r>
          </a:p>
          <a:p>
            <a:pPr eaLnBrk="1" hangingPunct="1">
              <a:spcBef>
                <a:spcPct val="10000"/>
              </a:spcBef>
              <a:buFontTx/>
              <a:buNone/>
              <a:defRPr/>
            </a:pPr>
            <a:r>
              <a:rPr lang="en-US" altLang="zh-CN" sz="1600" b="1" dirty="0">
                <a:latin typeface="+mn-lt"/>
              </a:rPr>
              <a:t>      #50 $finish;</a:t>
            </a:r>
          </a:p>
          <a:p>
            <a:pPr eaLnBrk="1" hangingPunct="1">
              <a:spcBef>
                <a:spcPct val="10000"/>
              </a:spcBef>
              <a:buFontTx/>
              <a:buNone/>
              <a:defRPr/>
            </a:pPr>
            <a:r>
              <a:rPr lang="en-US" altLang="zh-CN" sz="1600" b="1" dirty="0">
                <a:latin typeface="+mn-lt"/>
              </a:rPr>
              <a:t>   join</a:t>
            </a:r>
          </a:p>
          <a:p>
            <a:pPr eaLnBrk="1" hangingPunct="1">
              <a:spcBef>
                <a:spcPct val="10000"/>
              </a:spcBef>
              <a:buFontTx/>
              <a:buNone/>
              <a:defRPr/>
            </a:pPr>
            <a:r>
              <a:rPr lang="en-US" altLang="zh-CN" sz="1600" b="1" dirty="0" err="1">
                <a:latin typeface="+mn-lt"/>
              </a:rPr>
              <a:t>endmodule</a:t>
            </a:r>
            <a:endParaRPr lang="en-US" altLang="zh-CN" sz="1600" b="1" dirty="0">
              <a:latin typeface="+mn-lt"/>
            </a:endParaRPr>
          </a:p>
        </p:txBody>
      </p:sp>
      <p:sp>
        <p:nvSpPr>
          <p:cNvPr id="27653" name="Text Box 5" descr="信纸">
            <a:extLst>
              <a:ext uri="{FF2B5EF4-FFF2-40B4-BE49-F238E27FC236}">
                <a16:creationId xmlns:a16="http://schemas.microsoft.com/office/drawing/2014/main" id="{14EBD034-C305-475F-B1FD-8994C665706B}"/>
              </a:ext>
            </a:extLst>
          </p:cNvPr>
          <p:cNvSpPr txBox="1">
            <a:spLocks noChangeArrowheads="1"/>
          </p:cNvSpPr>
          <p:nvPr/>
        </p:nvSpPr>
        <p:spPr bwMode="auto">
          <a:xfrm>
            <a:off x="723900" y="2241550"/>
            <a:ext cx="3124200" cy="1416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2000" b="1">
                <a:solidFill>
                  <a:schemeClr val="accent2"/>
                </a:solidFill>
                <a:latin typeface="+mn-lt"/>
              </a:rPr>
              <a:t>&gt;</a:t>
            </a:r>
            <a:r>
              <a:rPr lang="en-US" altLang="zh-CN" sz="2000">
                <a:latin typeface="+mn-lt"/>
              </a:rPr>
              <a:t>	</a:t>
            </a:r>
            <a:r>
              <a:rPr lang="zh-CN" altLang="en-US" sz="2000">
                <a:latin typeface="+mn-lt"/>
              </a:rPr>
              <a:t>大于</a:t>
            </a:r>
            <a:endParaRPr lang="zh-CN" altLang="en-US" sz="2400" b="1">
              <a:latin typeface="+mn-lt"/>
            </a:endParaRPr>
          </a:p>
          <a:p>
            <a:pPr eaLnBrk="1" hangingPunct="1">
              <a:spcBef>
                <a:spcPct val="10000"/>
              </a:spcBef>
              <a:buFontTx/>
              <a:buNone/>
              <a:defRPr/>
            </a:pPr>
            <a:r>
              <a:rPr lang="en-US" altLang="zh-CN" sz="2000" b="1">
                <a:solidFill>
                  <a:schemeClr val="accent2"/>
                </a:solidFill>
                <a:latin typeface="+mn-lt"/>
              </a:rPr>
              <a:t>&lt;</a:t>
            </a:r>
            <a:r>
              <a:rPr lang="en-US" altLang="zh-CN" sz="2000">
                <a:latin typeface="+mn-lt"/>
              </a:rPr>
              <a:t>	</a:t>
            </a:r>
            <a:r>
              <a:rPr lang="zh-CN" altLang="en-US" sz="2000">
                <a:latin typeface="+mn-lt"/>
              </a:rPr>
              <a:t>小于</a:t>
            </a:r>
            <a:endParaRPr lang="zh-CN" altLang="en-US" sz="2400" b="1">
              <a:latin typeface="+mn-lt"/>
            </a:endParaRPr>
          </a:p>
          <a:p>
            <a:pPr eaLnBrk="1" hangingPunct="1">
              <a:spcBef>
                <a:spcPct val="10000"/>
              </a:spcBef>
              <a:buFontTx/>
              <a:buNone/>
              <a:defRPr/>
            </a:pPr>
            <a:r>
              <a:rPr lang="en-US" altLang="zh-CN" sz="2000">
                <a:latin typeface="+mn-lt"/>
              </a:rPr>
              <a:t>&gt;=	</a:t>
            </a:r>
            <a:r>
              <a:rPr lang="zh-CN" altLang="en-US" sz="2000">
                <a:latin typeface="+mn-lt"/>
              </a:rPr>
              <a:t>大于等于</a:t>
            </a:r>
          </a:p>
          <a:p>
            <a:pPr eaLnBrk="1" hangingPunct="1">
              <a:spcBef>
                <a:spcPct val="10000"/>
              </a:spcBef>
              <a:buFontTx/>
              <a:buNone/>
              <a:defRPr/>
            </a:pPr>
            <a:r>
              <a:rPr lang="en-US" altLang="zh-CN" sz="2000">
                <a:latin typeface="+mn-lt"/>
              </a:rPr>
              <a:t>&lt;=	</a:t>
            </a:r>
            <a:r>
              <a:rPr lang="zh-CN" altLang="en-US" sz="2000">
                <a:latin typeface="+mn-lt"/>
              </a:rPr>
              <a:t>小于等于</a:t>
            </a:r>
          </a:p>
        </p:txBody>
      </p:sp>
      <p:sp>
        <p:nvSpPr>
          <p:cNvPr id="228358" name="Text Box 6">
            <a:extLst>
              <a:ext uri="{FF2B5EF4-FFF2-40B4-BE49-F238E27FC236}">
                <a16:creationId xmlns:a16="http://schemas.microsoft.com/office/drawing/2014/main" id="{19E7434D-5270-420C-BBF9-2AB802AF55CC}"/>
              </a:ext>
            </a:extLst>
          </p:cNvPr>
          <p:cNvSpPr txBox="1">
            <a:spLocks noChangeArrowheads="1"/>
          </p:cNvSpPr>
          <p:nvPr/>
        </p:nvSpPr>
        <p:spPr bwMode="auto">
          <a:xfrm>
            <a:off x="800100" y="3950834"/>
            <a:ext cx="3048000" cy="336550"/>
          </a:xfrm>
          <a:prstGeom prst="rect">
            <a:avLst/>
          </a:prstGeom>
          <a:gradFill rotWithShape="0">
            <a:gsLst>
              <a:gs pos="0">
                <a:schemeClr val="accent1"/>
              </a:gs>
              <a:gs pos="50000">
                <a:schemeClr val="accent1">
                  <a:gamma/>
                  <a:tint val="49804"/>
                  <a:invGamma/>
                </a:schemeClr>
              </a:gs>
              <a:gs pos="100000">
                <a:schemeClr val="accent1"/>
              </a:gs>
            </a:gsLst>
            <a:lin ang="5400000" scaled="1"/>
          </a:gradFill>
          <a:ln w="9525">
            <a:noFill/>
            <a:miter lim="800000"/>
            <a:headEnd/>
            <a:tailEnd/>
          </a:ln>
          <a:effectLst/>
        </p:spPr>
        <p:txBody>
          <a:bodyPr>
            <a:spAutoFit/>
          </a:bodyPr>
          <a:lstStyle/>
          <a:p>
            <a:pPr eaLnBrk="1" hangingPunct="1">
              <a:spcBef>
                <a:spcPct val="50000"/>
              </a:spcBef>
              <a:buFontTx/>
              <a:buChar char="•"/>
              <a:defRPr/>
            </a:pPr>
            <a:r>
              <a:rPr lang="en-US" altLang="zh-CN" sz="1600" b="1">
                <a:solidFill>
                  <a:srgbClr val="FF0000"/>
                </a:solidFill>
                <a:latin typeface="+mn-lt"/>
              </a:rPr>
              <a:t> </a:t>
            </a:r>
            <a:r>
              <a:rPr lang="zh-CN" altLang="en-US" sz="1600" b="1">
                <a:solidFill>
                  <a:srgbClr val="FF0000"/>
                </a:solidFill>
                <a:latin typeface="+mn-lt"/>
              </a:rPr>
              <a:t>其结果是</a:t>
            </a:r>
            <a:r>
              <a:rPr lang="en-US" altLang="zh-CN" sz="1600" b="1">
                <a:solidFill>
                  <a:srgbClr val="FF0000"/>
                </a:solidFill>
                <a:latin typeface="+mn-lt"/>
              </a:rPr>
              <a:t>1’b1</a:t>
            </a:r>
            <a:r>
              <a:rPr lang="zh-CN" altLang="en-US" sz="1600" b="1">
                <a:solidFill>
                  <a:srgbClr val="FF0000"/>
                </a:solidFill>
                <a:latin typeface="+mn-lt"/>
              </a:rPr>
              <a:t>、</a:t>
            </a:r>
            <a:r>
              <a:rPr lang="en-US" altLang="zh-CN" sz="1600" b="1">
                <a:solidFill>
                  <a:srgbClr val="FF0000"/>
                </a:solidFill>
                <a:latin typeface="+mn-lt"/>
              </a:rPr>
              <a:t>1’b0</a:t>
            </a:r>
            <a:r>
              <a:rPr lang="zh-CN" altLang="en-US" sz="1600" b="1">
                <a:solidFill>
                  <a:srgbClr val="FF0000"/>
                </a:solidFill>
                <a:latin typeface="+mn-lt"/>
              </a:rPr>
              <a:t>或</a:t>
            </a:r>
            <a:r>
              <a:rPr lang="en-US" altLang="zh-CN" sz="1600" b="1">
                <a:solidFill>
                  <a:srgbClr val="FF0000"/>
                </a:solidFill>
                <a:latin typeface="+mn-lt"/>
              </a:rPr>
              <a:t>1’bx</a:t>
            </a:r>
            <a:r>
              <a:rPr lang="zh-CN" altLang="en-US" sz="1600" b="1">
                <a:solidFill>
                  <a:srgbClr val="FF0000"/>
                </a:solidFill>
                <a:latin typeface="+mn-lt"/>
              </a:rPr>
              <a:t>。</a:t>
            </a:r>
          </a:p>
        </p:txBody>
      </p:sp>
      <p:sp>
        <p:nvSpPr>
          <p:cNvPr id="27655" name="Text Box 7">
            <a:extLst>
              <a:ext uri="{FF2B5EF4-FFF2-40B4-BE49-F238E27FC236}">
                <a16:creationId xmlns:a16="http://schemas.microsoft.com/office/drawing/2014/main" id="{FDA5944E-426B-40C8-AC07-CE78E70A73F0}"/>
              </a:ext>
            </a:extLst>
          </p:cNvPr>
          <p:cNvSpPr txBox="1">
            <a:spLocks noChangeArrowheads="1"/>
          </p:cNvSpPr>
          <p:nvPr/>
        </p:nvSpPr>
        <p:spPr bwMode="auto">
          <a:xfrm>
            <a:off x="7086600" y="4876800"/>
            <a:ext cx="1600200" cy="708025"/>
          </a:xfrm>
          <a:prstGeom prst="rect">
            <a:avLst/>
          </a:prstGeom>
          <a:solidFill>
            <a:srgbClr val="99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2000" b="1">
                <a:latin typeface="+mn-lt"/>
              </a:rPr>
              <a:t>无论</a:t>
            </a:r>
            <a:r>
              <a:rPr lang="en-US" altLang="zh-CN" sz="2000" b="1">
                <a:latin typeface="+mn-lt"/>
              </a:rPr>
              <a:t>x</a:t>
            </a:r>
            <a:r>
              <a:rPr lang="zh-CN" altLang="en-US" sz="2000" b="1">
                <a:latin typeface="+mn-lt"/>
              </a:rPr>
              <a:t>为何值，</a:t>
            </a:r>
            <a:r>
              <a:rPr lang="en-US" altLang="zh-CN" sz="2000" b="1">
                <a:latin typeface="+mn-lt"/>
              </a:rPr>
              <a:t>regb&gt;regc</a:t>
            </a:r>
          </a:p>
        </p:txBody>
      </p:sp>
      <p:sp>
        <p:nvSpPr>
          <p:cNvPr id="27656" name="Text Box 9">
            <a:extLst>
              <a:ext uri="{FF2B5EF4-FFF2-40B4-BE49-F238E27FC236}">
                <a16:creationId xmlns:a16="http://schemas.microsoft.com/office/drawing/2014/main" id="{0C498008-32E4-4CF1-BE64-78C41335B43A}"/>
              </a:ext>
            </a:extLst>
          </p:cNvPr>
          <p:cNvSpPr txBox="1">
            <a:spLocks noChangeArrowheads="1"/>
          </p:cNvSpPr>
          <p:nvPr/>
        </p:nvSpPr>
        <p:spPr bwMode="auto">
          <a:xfrm>
            <a:off x="7086600" y="2590800"/>
            <a:ext cx="1600200" cy="1016000"/>
          </a:xfrm>
          <a:prstGeom prst="rect">
            <a:avLst/>
          </a:prstGeom>
          <a:solidFill>
            <a:srgbClr val="99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en-US" altLang="zh-CN" sz="2000" b="1">
                <a:latin typeface="+mn-lt"/>
              </a:rPr>
              <a:t>rega</a:t>
            </a:r>
            <a:r>
              <a:rPr lang="zh-CN" altLang="en-US" sz="2000" b="1">
                <a:latin typeface="+mn-lt"/>
              </a:rPr>
              <a:t>和</a:t>
            </a:r>
            <a:r>
              <a:rPr lang="en-US" altLang="zh-CN" sz="2000" b="1">
                <a:latin typeface="+mn-lt"/>
              </a:rPr>
              <a:t>regc</a:t>
            </a:r>
            <a:r>
              <a:rPr lang="zh-CN" altLang="en-US" sz="2000" b="1">
                <a:latin typeface="+mn-lt"/>
              </a:rPr>
              <a:t>的关系取决于</a:t>
            </a:r>
            <a:r>
              <a:rPr lang="en-US" altLang="zh-CN" sz="2000" b="1">
                <a:latin typeface="+mn-lt"/>
              </a:rPr>
              <a:t>x</a:t>
            </a:r>
          </a:p>
        </p:txBody>
      </p:sp>
      <p:sp>
        <p:nvSpPr>
          <p:cNvPr id="27657" name="Line 10">
            <a:extLst>
              <a:ext uri="{FF2B5EF4-FFF2-40B4-BE49-F238E27FC236}">
                <a16:creationId xmlns:a16="http://schemas.microsoft.com/office/drawing/2014/main" id="{EE5CFC51-A902-4A00-A996-6BC60E9B6129}"/>
              </a:ext>
            </a:extLst>
          </p:cNvPr>
          <p:cNvSpPr>
            <a:spLocks noChangeShapeType="1"/>
          </p:cNvSpPr>
          <p:nvPr/>
        </p:nvSpPr>
        <p:spPr bwMode="auto">
          <a:xfrm flipH="1" flipV="1">
            <a:off x="6248400" y="4648200"/>
            <a:ext cx="762000" cy="5334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defRPr/>
            </a:pPr>
            <a:endParaRPr lang="zh-CN" altLang="en-US">
              <a:latin typeface="+mn-lt"/>
            </a:endParaRPr>
          </a:p>
        </p:txBody>
      </p:sp>
      <p:sp>
        <p:nvSpPr>
          <p:cNvPr id="27658" name="Line 11">
            <a:extLst>
              <a:ext uri="{FF2B5EF4-FFF2-40B4-BE49-F238E27FC236}">
                <a16:creationId xmlns:a16="http://schemas.microsoft.com/office/drawing/2014/main" id="{8B2DF875-A738-406F-96BF-9ED30B4AD41A}"/>
              </a:ext>
            </a:extLst>
          </p:cNvPr>
          <p:cNvSpPr>
            <a:spLocks noChangeShapeType="1"/>
          </p:cNvSpPr>
          <p:nvPr/>
        </p:nvSpPr>
        <p:spPr bwMode="auto">
          <a:xfrm flipH="1">
            <a:off x="6172200" y="2895600"/>
            <a:ext cx="914400" cy="7620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defRPr/>
            </a:pPr>
            <a:endParaRPr lang="zh-CN" altLang="en-US">
              <a:latin typeface="+mn-lt"/>
            </a:endParaRPr>
          </a:p>
        </p:txBody>
      </p:sp>
    </p:spTree>
    <p:extLst>
      <p:ext uri="{BB962C8B-B14F-4D97-AF65-F5344CB8AC3E}">
        <p14:creationId xmlns:p14="http://schemas.microsoft.com/office/powerpoint/2010/main" val="213102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descr="蓝色砂纸">
            <a:extLst>
              <a:ext uri="{FF2B5EF4-FFF2-40B4-BE49-F238E27FC236}">
                <a16:creationId xmlns:a16="http://schemas.microsoft.com/office/drawing/2014/main" id="{E38E51AF-DA4A-440A-9E51-0C5931FDF988}"/>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相等操作符</a:t>
            </a:r>
          </a:p>
        </p:txBody>
      </p:sp>
      <p:sp>
        <p:nvSpPr>
          <p:cNvPr id="229382" name="Text Box 6">
            <a:extLst>
              <a:ext uri="{FF2B5EF4-FFF2-40B4-BE49-F238E27FC236}">
                <a16:creationId xmlns:a16="http://schemas.microsoft.com/office/drawing/2014/main" id="{F3507E1D-B48D-4AEB-9A5B-23465D8C9C64}"/>
              </a:ext>
            </a:extLst>
          </p:cNvPr>
          <p:cNvSpPr txBox="1">
            <a:spLocks noChangeArrowheads="1"/>
          </p:cNvSpPr>
          <p:nvPr/>
        </p:nvSpPr>
        <p:spPr bwMode="auto">
          <a:xfrm>
            <a:off x="1035764" y="1600265"/>
            <a:ext cx="4876800" cy="360363"/>
          </a:xfrm>
          <a:prstGeom prst="rect">
            <a:avLst/>
          </a:prstGeom>
          <a:gradFill rotWithShape="0">
            <a:gsLst>
              <a:gs pos="0">
                <a:schemeClr val="accent1"/>
              </a:gs>
              <a:gs pos="50000">
                <a:schemeClr val="accent1">
                  <a:gamma/>
                  <a:tint val="49804"/>
                  <a:invGamma/>
                </a:schemeClr>
              </a:gs>
              <a:gs pos="100000">
                <a:schemeClr val="accent1"/>
              </a:gs>
            </a:gsLst>
            <a:lin ang="5400000" scaled="1"/>
          </a:gradFill>
          <a:ln w="9525">
            <a:noFill/>
            <a:miter lim="800000"/>
            <a:headEnd/>
            <a:tailEnd/>
          </a:ln>
          <a:effectLst/>
        </p:spPr>
        <p:txBody>
          <a:bodyPr>
            <a:spAutoFit/>
          </a:bodyPr>
          <a:lstStyle/>
          <a:p>
            <a:pPr eaLnBrk="1" hangingPunct="1">
              <a:lnSpc>
                <a:spcPct val="110000"/>
              </a:lnSpc>
              <a:spcBef>
                <a:spcPct val="10000"/>
              </a:spcBef>
              <a:defRPr/>
            </a:pPr>
            <a:r>
              <a:rPr lang="en-US" altLang="zh-CN" sz="1600" b="1">
                <a:solidFill>
                  <a:srgbClr val="FF0000"/>
                </a:solidFill>
                <a:latin typeface="+mn-lt"/>
              </a:rPr>
              <a:t>      </a:t>
            </a:r>
            <a:r>
              <a:rPr lang="zh-CN" altLang="en-US" sz="1600" b="1">
                <a:solidFill>
                  <a:srgbClr val="FF0000"/>
                </a:solidFill>
                <a:latin typeface="+mn-lt"/>
              </a:rPr>
              <a:t>赋值操作符，将等式右边表达式的值拷贝到左边。</a:t>
            </a:r>
          </a:p>
        </p:txBody>
      </p:sp>
      <p:sp>
        <p:nvSpPr>
          <p:cNvPr id="28677" name="Text Box 7">
            <a:extLst>
              <a:ext uri="{FF2B5EF4-FFF2-40B4-BE49-F238E27FC236}">
                <a16:creationId xmlns:a16="http://schemas.microsoft.com/office/drawing/2014/main" id="{22B696F7-29C8-40E9-94F7-9B58DA25CA08}"/>
              </a:ext>
            </a:extLst>
          </p:cNvPr>
          <p:cNvSpPr txBox="1">
            <a:spLocks noChangeArrowheads="1"/>
          </p:cNvSpPr>
          <p:nvPr/>
        </p:nvSpPr>
        <p:spPr bwMode="auto">
          <a:xfrm>
            <a:off x="6454775" y="1196975"/>
            <a:ext cx="2438400" cy="862013"/>
          </a:xfrm>
          <a:prstGeom prst="rect">
            <a:avLst/>
          </a:prstGeom>
          <a:solidFill>
            <a:srgbClr val="03D0D5"/>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2000" b="1">
                <a:latin typeface="+mn-lt"/>
              </a:rPr>
              <a:t>注意逻辑等与</a:t>
            </a:r>
          </a:p>
          <a:p>
            <a:pPr eaLnBrk="1" hangingPunct="1">
              <a:spcBef>
                <a:spcPct val="50000"/>
              </a:spcBef>
              <a:buFontTx/>
              <a:buNone/>
              <a:defRPr/>
            </a:pPr>
            <a:r>
              <a:rPr lang="en-US" altLang="zh-CN" sz="2000" b="1">
                <a:latin typeface="+mn-lt"/>
              </a:rPr>
              <a:t>case</a:t>
            </a:r>
            <a:r>
              <a:rPr lang="zh-CN" altLang="en-US" sz="2000" b="1">
                <a:latin typeface="+mn-lt"/>
              </a:rPr>
              <a:t>等的差别</a:t>
            </a:r>
          </a:p>
        </p:txBody>
      </p:sp>
      <p:sp>
        <p:nvSpPr>
          <p:cNvPr id="28678" name="Text Box 5" descr="栎木">
            <a:extLst>
              <a:ext uri="{FF2B5EF4-FFF2-40B4-BE49-F238E27FC236}">
                <a16:creationId xmlns:a16="http://schemas.microsoft.com/office/drawing/2014/main" id="{42828630-5B9A-48F7-87E5-8B7B8DFD76A6}"/>
              </a:ext>
            </a:extLst>
          </p:cNvPr>
          <p:cNvSpPr txBox="1">
            <a:spLocks noChangeArrowheads="1"/>
          </p:cNvSpPr>
          <p:nvPr/>
        </p:nvSpPr>
        <p:spPr bwMode="auto">
          <a:xfrm>
            <a:off x="730964" y="1618909"/>
            <a:ext cx="304800" cy="3698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10000"/>
              </a:spcBef>
              <a:buFontTx/>
              <a:buNone/>
              <a:defRPr/>
            </a:pPr>
            <a:r>
              <a:rPr lang="en-US" altLang="zh-CN" sz="2400" dirty="0">
                <a:solidFill>
                  <a:schemeClr val="bg1"/>
                </a:solidFill>
                <a:latin typeface="+mn-lt"/>
              </a:rPr>
              <a:t>=</a:t>
            </a:r>
            <a:endParaRPr lang="en-US" altLang="zh-CN" sz="2000" b="1" dirty="0">
              <a:solidFill>
                <a:schemeClr val="bg1"/>
              </a:solidFill>
              <a:latin typeface="+mn-lt"/>
            </a:endParaRPr>
          </a:p>
        </p:txBody>
      </p:sp>
      <p:sp>
        <p:nvSpPr>
          <p:cNvPr id="229388" name="Text Box 12">
            <a:extLst>
              <a:ext uri="{FF2B5EF4-FFF2-40B4-BE49-F238E27FC236}">
                <a16:creationId xmlns:a16="http://schemas.microsoft.com/office/drawing/2014/main" id="{461E8380-8CDF-406B-BD95-562B791629A7}"/>
              </a:ext>
            </a:extLst>
          </p:cNvPr>
          <p:cNvSpPr txBox="1">
            <a:spLocks noChangeArrowheads="1"/>
          </p:cNvSpPr>
          <p:nvPr/>
        </p:nvSpPr>
        <p:spPr bwMode="auto">
          <a:xfrm>
            <a:off x="533400" y="2057400"/>
            <a:ext cx="1905000" cy="360363"/>
          </a:xfrm>
          <a:prstGeom prst="rect">
            <a:avLst/>
          </a:prstGeom>
          <a:gradFill rotWithShape="0">
            <a:gsLst>
              <a:gs pos="0">
                <a:schemeClr val="accent1"/>
              </a:gs>
              <a:gs pos="50000">
                <a:schemeClr val="accent1">
                  <a:gamma/>
                  <a:tint val="49804"/>
                  <a:invGamma/>
                </a:schemeClr>
              </a:gs>
              <a:gs pos="100000">
                <a:schemeClr val="accent1"/>
              </a:gs>
            </a:gsLst>
            <a:lin ang="5400000" scaled="1"/>
          </a:gradFill>
          <a:ln w="9525">
            <a:noFill/>
            <a:miter lim="800000"/>
            <a:headEnd/>
            <a:tailEnd/>
          </a:ln>
          <a:effectLst/>
        </p:spPr>
        <p:txBody>
          <a:bodyPr>
            <a:spAutoFit/>
          </a:bodyPr>
          <a:lstStyle/>
          <a:p>
            <a:pPr eaLnBrk="1" hangingPunct="1">
              <a:lnSpc>
                <a:spcPct val="110000"/>
              </a:lnSpc>
              <a:spcBef>
                <a:spcPct val="10000"/>
              </a:spcBef>
              <a:defRPr/>
            </a:pPr>
            <a:r>
              <a:rPr lang="en-US" altLang="zh-CN" sz="1600" b="1">
                <a:solidFill>
                  <a:srgbClr val="FF0000"/>
                </a:solidFill>
                <a:latin typeface="+mn-lt"/>
              </a:rPr>
              <a:t>         </a:t>
            </a:r>
            <a:r>
              <a:rPr lang="zh-CN" altLang="en-US" sz="1600" b="1">
                <a:solidFill>
                  <a:srgbClr val="FF0000"/>
                </a:solidFill>
                <a:latin typeface="+mn-lt"/>
              </a:rPr>
              <a:t>逻辑等</a:t>
            </a:r>
          </a:p>
        </p:txBody>
      </p:sp>
      <p:sp>
        <p:nvSpPr>
          <p:cNvPr id="28680" name="Text Box 13" descr="栎木">
            <a:extLst>
              <a:ext uri="{FF2B5EF4-FFF2-40B4-BE49-F238E27FC236}">
                <a16:creationId xmlns:a16="http://schemas.microsoft.com/office/drawing/2014/main" id="{4DD5E481-7934-4778-B28D-A68D015F0845}"/>
              </a:ext>
            </a:extLst>
          </p:cNvPr>
          <p:cNvSpPr txBox="1">
            <a:spLocks noChangeArrowheads="1"/>
          </p:cNvSpPr>
          <p:nvPr/>
        </p:nvSpPr>
        <p:spPr bwMode="auto">
          <a:xfrm>
            <a:off x="361950" y="2057400"/>
            <a:ext cx="704850" cy="3810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72000" bIns="0">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2000" dirty="0">
                <a:solidFill>
                  <a:schemeClr val="bg1"/>
                </a:solidFill>
                <a:latin typeface="+mn-lt"/>
              </a:rPr>
              <a:t>= =</a:t>
            </a:r>
            <a:endParaRPr lang="en-US" altLang="zh-CN" sz="2400" b="1" dirty="0">
              <a:solidFill>
                <a:schemeClr val="bg1"/>
              </a:solidFill>
              <a:latin typeface="+mn-lt"/>
            </a:endParaRPr>
          </a:p>
        </p:txBody>
      </p:sp>
      <p:graphicFrame>
        <p:nvGraphicFramePr>
          <p:cNvPr id="229585" name="Group 209">
            <a:extLst>
              <a:ext uri="{FF2B5EF4-FFF2-40B4-BE49-F238E27FC236}">
                <a16:creationId xmlns:a16="http://schemas.microsoft.com/office/drawing/2014/main" id="{324128CF-5D05-46A8-B828-36DBA8343836}"/>
              </a:ext>
            </a:extLst>
          </p:cNvPr>
          <p:cNvGraphicFramePr>
            <a:graphicFrameLocks noGrp="1"/>
          </p:cNvGraphicFramePr>
          <p:nvPr/>
        </p:nvGraphicFramePr>
        <p:xfrm>
          <a:off x="533400" y="2438400"/>
          <a:ext cx="1905000" cy="1447801"/>
        </p:xfrm>
        <a:graphic>
          <a:graphicData uri="http://schemas.openxmlformats.org/drawingml/2006/table">
            <a:tbl>
              <a:tblPr/>
              <a:tblGrid>
                <a:gridCol w="441325">
                  <a:extLst>
                    <a:ext uri="{9D8B030D-6E8A-4147-A177-3AD203B41FA5}">
                      <a16:colId xmlns:a16="http://schemas.microsoft.com/office/drawing/2014/main" val="20000"/>
                    </a:ext>
                  </a:extLst>
                </a:gridCol>
                <a:gridCol w="366713">
                  <a:extLst>
                    <a:ext uri="{9D8B030D-6E8A-4147-A177-3AD203B41FA5}">
                      <a16:colId xmlns:a16="http://schemas.microsoft.com/office/drawing/2014/main" val="20001"/>
                    </a:ext>
                  </a:extLst>
                </a:gridCol>
                <a:gridCol w="365125">
                  <a:extLst>
                    <a:ext uri="{9D8B030D-6E8A-4147-A177-3AD203B41FA5}">
                      <a16:colId xmlns:a16="http://schemas.microsoft.com/office/drawing/2014/main" val="20002"/>
                    </a:ext>
                  </a:extLst>
                </a:gridCol>
                <a:gridCol w="366712">
                  <a:extLst>
                    <a:ext uri="{9D8B030D-6E8A-4147-A177-3AD203B41FA5}">
                      <a16:colId xmlns:a16="http://schemas.microsoft.com/office/drawing/2014/main" val="20003"/>
                    </a:ext>
                  </a:extLst>
                </a:gridCol>
                <a:gridCol w="365125">
                  <a:extLst>
                    <a:ext uri="{9D8B030D-6E8A-4147-A177-3AD203B41FA5}">
                      <a16:colId xmlns:a16="http://schemas.microsoft.com/office/drawing/2014/main" val="20004"/>
                    </a:ext>
                  </a:extLst>
                </a:gridCol>
              </a:tblGrid>
              <a:tr h="288925">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 =</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x</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z</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33"/>
                    </a:solidFill>
                  </a:tcPr>
                </a:tc>
                <a:extLst>
                  <a:ext uri="{0D108BD9-81ED-4DB2-BD59-A6C34878D82A}">
                    <a16:rowId xmlns:a16="http://schemas.microsoft.com/office/drawing/2014/main" val="10000"/>
                  </a:ext>
                </a:extLst>
              </a:tr>
              <a:tr h="2905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x</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x</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99FF33"/>
                    </a:solidFill>
                  </a:tcPr>
                </a:tc>
                <a:extLst>
                  <a:ext uri="{0D108BD9-81ED-4DB2-BD59-A6C34878D82A}">
                    <a16:rowId xmlns:a16="http://schemas.microsoft.com/office/drawing/2014/main" val="10001"/>
                  </a:ext>
                </a:extLst>
              </a:tr>
              <a:tr h="288925">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a:noFill/>
                    </a:lnL>
                    <a:lnR>
                      <a:noFill/>
                    </a:lnR>
                    <a:lnT>
                      <a:noFill/>
                    </a:lnT>
                    <a:lnB>
                      <a:noFill/>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x</a:t>
                      </a:r>
                    </a:p>
                  </a:txBody>
                  <a:tcPr marL="0" marR="0" marT="0" marB="0" anchor="ctr" horzOverflow="overflow">
                    <a:lnL>
                      <a:noFill/>
                    </a:lnL>
                    <a:lnR>
                      <a:noFill/>
                    </a:lnR>
                    <a:lnT>
                      <a:noFill/>
                    </a:lnT>
                    <a:lnB>
                      <a:noFill/>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x</a:t>
                      </a:r>
                    </a:p>
                  </a:txBody>
                  <a:tcPr marL="0" marR="0" marT="0" marB="0" anchor="ctr" horzOverflow="overflow">
                    <a:lnL>
                      <a:noFill/>
                    </a:lnL>
                    <a:lnR>
                      <a:noFill/>
                    </a:lnR>
                    <a:lnT>
                      <a:noFill/>
                    </a:lnT>
                    <a:lnB>
                      <a:noFill/>
                    </a:lnB>
                    <a:lnTlToBr>
                      <a:noFill/>
                    </a:lnTlToBr>
                    <a:lnBlToTr>
                      <a:noFill/>
                    </a:lnBlToTr>
                    <a:solidFill>
                      <a:srgbClr val="99FF33"/>
                    </a:solidFill>
                  </a:tcPr>
                </a:tc>
                <a:extLst>
                  <a:ext uri="{0D108BD9-81ED-4DB2-BD59-A6C34878D82A}">
                    <a16:rowId xmlns:a16="http://schemas.microsoft.com/office/drawing/2014/main" val="10002"/>
                  </a:ext>
                </a:extLst>
              </a:tr>
              <a:tr h="2905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x</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x</a:t>
                      </a:r>
                    </a:p>
                  </a:txBody>
                  <a:tcPr marL="0" marR="0" marT="0" marB="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x</a:t>
                      </a:r>
                    </a:p>
                  </a:txBody>
                  <a:tcPr marL="0" marR="0" marT="0" marB="0" anchor="ctr" horzOverflow="overflow">
                    <a:lnL>
                      <a:noFill/>
                    </a:lnL>
                    <a:lnR>
                      <a:noFill/>
                    </a:lnR>
                    <a:lnT>
                      <a:noFill/>
                    </a:lnT>
                    <a:lnB>
                      <a:noFill/>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x</a:t>
                      </a:r>
                    </a:p>
                  </a:txBody>
                  <a:tcPr marL="0" marR="0" marT="0" marB="0" anchor="ctr" horzOverflow="overflow">
                    <a:lnL>
                      <a:noFill/>
                    </a:lnL>
                    <a:lnR>
                      <a:noFill/>
                    </a:lnR>
                    <a:lnT>
                      <a:noFill/>
                    </a:lnT>
                    <a:lnB>
                      <a:noFill/>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x</a:t>
                      </a:r>
                    </a:p>
                  </a:txBody>
                  <a:tcPr marL="0" marR="0" marT="0" marB="0" anchor="ctr" horzOverflow="overflow">
                    <a:lnL>
                      <a:noFill/>
                    </a:lnL>
                    <a:lnR>
                      <a:noFill/>
                    </a:lnR>
                    <a:lnT>
                      <a:noFill/>
                    </a:lnT>
                    <a:lnB>
                      <a:noFill/>
                    </a:lnB>
                    <a:lnTlToBr>
                      <a:noFill/>
                    </a:lnTlToBr>
                    <a:lnBlToTr>
                      <a:noFill/>
                    </a:lnBlToTr>
                    <a:solidFill>
                      <a:srgbClr val="99FF33"/>
                    </a:solidFill>
                  </a:tcPr>
                </a:tc>
                <a:extLst>
                  <a:ext uri="{0D108BD9-81ED-4DB2-BD59-A6C34878D82A}">
                    <a16:rowId xmlns:a16="http://schemas.microsoft.com/office/drawing/2014/main" val="10003"/>
                  </a:ext>
                </a:extLst>
              </a:tr>
              <a:tr h="288925">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z</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x</a:t>
                      </a:r>
                    </a:p>
                  </a:txBody>
                  <a:tcPr marL="0" marR="0" marT="0" marB="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rPr>
                        <a:t>x</a:t>
                      </a:r>
                    </a:p>
                  </a:txBody>
                  <a:tcPr marL="0" marR="0" marT="0" marB="0" anchor="ctr" horzOverflow="overflow">
                    <a:lnL>
                      <a:noFill/>
                    </a:lnL>
                    <a:lnR>
                      <a:noFill/>
                    </a:lnR>
                    <a:lnT>
                      <a:noFill/>
                    </a:lnT>
                    <a:lnB>
                      <a:noFill/>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x</a:t>
                      </a:r>
                    </a:p>
                  </a:txBody>
                  <a:tcPr marL="0" marR="0" marT="0" marB="0" anchor="ctr" horzOverflow="overflow">
                    <a:lnL>
                      <a:noFill/>
                    </a:lnL>
                    <a:lnR>
                      <a:noFill/>
                    </a:lnR>
                    <a:lnT>
                      <a:noFill/>
                    </a:lnT>
                    <a:lnB>
                      <a:noFill/>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rPr>
                        <a:t>x</a:t>
                      </a:r>
                    </a:p>
                  </a:txBody>
                  <a:tcPr marL="0" marR="0" marT="0" marB="0" anchor="ctr" horzOverflow="overflow">
                    <a:lnL>
                      <a:noFill/>
                    </a:lnL>
                    <a:lnR>
                      <a:noFill/>
                    </a:lnR>
                    <a:lnT>
                      <a:noFill/>
                    </a:lnT>
                    <a:lnB>
                      <a:noFill/>
                    </a:lnB>
                    <a:lnTlToBr>
                      <a:noFill/>
                    </a:lnTlToBr>
                    <a:lnBlToTr>
                      <a:noFill/>
                    </a:lnBlToTr>
                    <a:solidFill>
                      <a:srgbClr val="99FF33"/>
                    </a:solidFill>
                  </a:tcPr>
                </a:tc>
                <a:extLst>
                  <a:ext uri="{0D108BD9-81ED-4DB2-BD59-A6C34878D82A}">
                    <a16:rowId xmlns:a16="http://schemas.microsoft.com/office/drawing/2014/main" val="10004"/>
                  </a:ext>
                </a:extLst>
              </a:tr>
            </a:tbl>
          </a:graphicData>
        </a:graphic>
      </p:graphicFrame>
      <p:sp>
        <p:nvSpPr>
          <p:cNvPr id="229452" name="Text Box 76">
            <a:extLst>
              <a:ext uri="{FF2B5EF4-FFF2-40B4-BE49-F238E27FC236}">
                <a16:creationId xmlns:a16="http://schemas.microsoft.com/office/drawing/2014/main" id="{0943666E-361E-4DBC-A0E8-EDD176DFF6D1}"/>
              </a:ext>
            </a:extLst>
          </p:cNvPr>
          <p:cNvSpPr txBox="1">
            <a:spLocks noChangeArrowheads="1"/>
          </p:cNvSpPr>
          <p:nvPr/>
        </p:nvSpPr>
        <p:spPr bwMode="auto">
          <a:xfrm>
            <a:off x="579438" y="4114800"/>
            <a:ext cx="1905000" cy="360363"/>
          </a:xfrm>
          <a:prstGeom prst="rect">
            <a:avLst/>
          </a:prstGeom>
          <a:gradFill rotWithShape="0">
            <a:gsLst>
              <a:gs pos="0">
                <a:schemeClr val="accent1"/>
              </a:gs>
              <a:gs pos="50000">
                <a:schemeClr val="accent1">
                  <a:gamma/>
                  <a:tint val="49804"/>
                  <a:invGamma/>
                </a:schemeClr>
              </a:gs>
              <a:gs pos="100000">
                <a:schemeClr val="accent1"/>
              </a:gs>
            </a:gsLst>
            <a:lin ang="5400000" scaled="1"/>
          </a:gradFill>
          <a:ln w="9525">
            <a:noFill/>
            <a:miter lim="800000"/>
            <a:headEnd/>
            <a:tailEnd/>
          </a:ln>
          <a:effectLst/>
        </p:spPr>
        <p:txBody>
          <a:bodyPr>
            <a:spAutoFit/>
          </a:bodyPr>
          <a:lstStyle/>
          <a:p>
            <a:pPr eaLnBrk="1" hangingPunct="1">
              <a:lnSpc>
                <a:spcPct val="110000"/>
              </a:lnSpc>
              <a:spcBef>
                <a:spcPct val="10000"/>
              </a:spcBef>
              <a:defRPr/>
            </a:pPr>
            <a:r>
              <a:rPr lang="en-US" altLang="zh-CN" sz="1600" b="1" dirty="0">
                <a:solidFill>
                  <a:srgbClr val="FF0000"/>
                </a:solidFill>
                <a:latin typeface="+mn-lt"/>
              </a:rPr>
              <a:t>             case</a:t>
            </a:r>
            <a:r>
              <a:rPr lang="zh-CN" altLang="en-US" sz="1600" b="1" dirty="0">
                <a:solidFill>
                  <a:srgbClr val="FF0000"/>
                </a:solidFill>
                <a:latin typeface="+mn-lt"/>
              </a:rPr>
              <a:t>等</a:t>
            </a:r>
          </a:p>
        </p:txBody>
      </p:sp>
      <p:sp>
        <p:nvSpPr>
          <p:cNvPr id="28720" name="Text Box 77" descr="栎木">
            <a:extLst>
              <a:ext uri="{FF2B5EF4-FFF2-40B4-BE49-F238E27FC236}">
                <a16:creationId xmlns:a16="http://schemas.microsoft.com/office/drawing/2014/main" id="{C6A0E7A1-AF4D-4035-A692-55C87EEEA620}"/>
              </a:ext>
            </a:extLst>
          </p:cNvPr>
          <p:cNvSpPr txBox="1">
            <a:spLocks noChangeArrowheads="1"/>
          </p:cNvSpPr>
          <p:nvPr/>
        </p:nvSpPr>
        <p:spPr bwMode="auto">
          <a:xfrm>
            <a:off x="361950" y="4114800"/>
            <a:ext cx="933450" cy="3810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72000" bIns="0">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2000">
                <a:solidFill>
                  <a:schemeClr val="bg1"/>
                </a:solidFill>
                <a:latin typeface="+mn-lt"/>
              </a:rPr>
              <a:t>= = =</a:t>
            </a:r>
            <a:endParaRPr lang="en-US" altLang="zh-CN" sz="2400" b="1">
              <a:solidFill>
                <a:schemeClr val="bg1"/>
              </a:solidFill>
              <a:latin typeface="+mn-lt"/>
            </a:endParaRPr>
          </a:p>
        </p:txBody>
      </p:sp>
      <p:graphicFrame>
        <p:nvGraphicFramePr>
          <p:cNvPr id="229550" name="Group 174">
            <a:extLst>
              <a:ext uri="{FF2B5EF4-FFF2-40B4-BE49-F238E27FC236}">
                <a16:creationId xmlns:a16="http://schemas.microsoft.com/office/drawing/2014/main" id="{BEAED3AC-6A2B-4D07-9DF0-23C977F5DDCC}"/>
              </a:ext>
            </a:extLst>
          </p:cNvPr>
          <p:cNvGraphicFramePr>
            <a:graphicFrameLocks noGrp="1"/>
          </p:cNvGraphicFramePr>
          <p:nvPr/>
        </p:nvGraphicFramePr>
        <p:xfrm>
          <a:off x="533400" y="4495800"/>
          <a:ext cx="1905000" cy="1447801"/>
        </p:xfrm>
        <a:graphic>
          <a:graphicData uri="http://schemas.openxmlformats.org/drawingml/2006/table">
            <a:tbl>
              <a:tblPr/>
              <a:tblGrid>
                <a:gridCol w="441325">
                  <a:extLst>
                    <a:ext uri="{9D8B030D-6E8A-4147-A177-3AD203B41FA5}">
                      <a16:colId xmlns:a16="http://schemas.microsoft.com/office/drawing/2014/main" val="20000"/>
                    </a:ext>
                  </a:extLst>
                </a:gridCol>
                <a:gridCol w="366713">
                  <a:extLst>
                    <a:ext uri="{9D8B030D-6E8A-4147-A177-3AD203B41FA5}">
                      <a16:colId xmlns:a16="http://schemas.microsoft.com/office/drawing/2014/main" val="20001"/>
                    </a:ext>
                  </a:extLst>
                </a:gridCol>
                <a:gridCol w="365125">
                  <a:extLst>
                    <a:ext uri="{9D8B030D-6E8A-4147-A177-3AD203B41FA5}">
                      <a16:colId xmlns:a16="http://schemas.microsoft.com/office/drawing/2014/main" val="20002"/>
                    </a:ext>
                  </a:extLst>
                </a:gridCol>
                <a:gridCol w="366712">
                  <a:extLst>
                    <a:ext uri="{9D8B030D-6E8A-4147-A177-3AD203B41FA5}">
                      <a16:colId xmlns:a16="http://schemas.microsoft.com/office/drawing/2014/main" val="20003"/>
                    </a:ext>
                  </a:extLst>
                </a:gridCol>
                <a:gridCol w="365125">
                  <a:extLst>
                    <a:ext uri="{9D8B030D-6E8A-4147-A177-3AD203B41FA5}">
                      <a16:colId xmlns:a16="http://schemas.microsoft.com/office/drawing/2014/main" val="20004"/>
                    </a:ext>
                  </a:extLst>
                </a:gridCol>
              </a:tblGrid>
              <a:tr h="288925">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 =</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x</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z</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33"/>
                    </a:solidFill>
                  </a:tcPr>
                </a:tc>
                <a:extLst>
                  <a:ext uri="{0D108BD9-81ED-4DB2-BD59-A6C34878D82A}">
                    <a16:rowId xmlns:a16="http://schemas.microsoft.com/office/drawing/2014/main" val="10000"/>
                  </a:ext>
                </a:extLst>
              </a:tr>
              <a:tr h="2905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99FF33"/>
                    </a:solidFill>
                  </a:tcPr>
                </a:tc>
                <a:extLst>
                  <a:ext uri="{0D108BD9-81ED-4DB2-BD59-A6C34878D82A}">
                    <a16:rowId xmlns:a16="http://schemas.microsoft.com/office/drawing/2014/main" val="10001"/>
                  </a:ext>
                </a:extLst>
              </a:tr>
              <a:tr h="288925">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a:noFill/>
                    </a:lnL>
                    <a:lnR>
                      <a:noFill/>
                    </a:lnR>
                    <a:lnT>
                      <a:noFill/>
                    </a:lnT>
                    <a:lnB>
                      <a:noFill/>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a:noFill/>
                    </a:lnL>
                    <a:lnR>
                      <a:noFill/>
                    </a:lnR>
                    <a:lnT>
                      <a:noFill/>
                    </a:lnT>
                    <a:lnB>
                      <a:noFill/>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a:noFill/>
                    </a:lnL>
                    <a:lnR>
                      <a:noFill/>
                    </a:lnR>
                    <a:lnT>
                      <a:noFill/>
                    </a:lnT>
                    <a:lnB>
                      <a:noFill/>
                    </a:lnB>
                    <a:lnTlToBr>
                      <a:noFill/>
                    </a:lnTlToBr>
                    <a:lnBlToTr>
                      <a:noFill/>
                    </a:lnBlToTr>
                    <a:solidFill>
                      <a:srgbClr val="99FF33"/>
                    </a:solidFill>
                  </a:tcPr>
                </a:tc>
                <a:extLst>
                  <a:ext uri="{0D108BD9-81ED-4DB2-BD59-A6C34878D82A}">
                    <a16:rowId xmlns:a16="http://schemas.microsoft.com/office/drawing/2014/main" val="10002"/>
                  </a:ext>
                </a:extLst>
              </a:tr>
              <a:tr h="2905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x</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a:noFill/>
                    </a:lnL>
                    <a:lnR>
                      <a:noFill/>
                    </a:lnR>
                    <a:lnT>
                      <a:noFill/>
                    </a:lnT>
                    <a:lnB>
                      <a:noFill/>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a:noFill/>
                    </a:lnL>
                    <a:lnR>
                      <a:noFill/>
                    </a:lnR>
                    <a:lnT>
                      <a:noFill/>
                    </a:lnT>
                    <a:lnB>
                      <a:noFill/>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a:noFill/>
                    </a:lnL>
                    <a:lnR>
                      <a:noFill/>
                    </a:lnR>
                    <a:lnT>
                      <a:noFill/>
                    </a:lnT>
                    <a:lnB>
                      <a:noFill/>
                    </a:lnB>
                    <a:lnTlToBr>
                      <a:noFill/>
                    </a:lnTlToBr>
                    <a:lnBlToTr>
                      <a:noFill/>
                    </a:lnBlToTr>
                    <a:solidFill>
                      <a:srgbClr val="99FF33"/>
                    </a:solidFill>
                  </a:tcPr>
                </a:tc>
                <a:extLst>
                  <a:ext uri="{0D108BD9-81ED-4DB2-BD59-A6C34878D82A}">
                    <a16:rowId xmlns:a16="http://schemas.microsoft.com/office/drawing/2014/main" val="10003"/>
                  </a:ext>
                </a:extLst>
              </a:tr>
              <a:tr h="288925">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z</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a:noFill/>
                    </a:lnL>
                    <a:lnR>
                      <a:noFill/>
                    </a:lnR>
                    <a:lnT>
                      <a:noFill/>
                    </a:lnT>
                    <a:lnB>
                      <a:noFill/>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a:noFill/>
                    </a:lnL>
                    <a:lnR>
                      <a:noFill/>
                    </a:lnR>
                    <a:lnT>
                      <a:noFill/>
                    </a:lnT>
                    <a:lnB>
                      <a:noFill/>
                    </a:lnB>
                    <a:lnTlToBr>
                      <a:noFill/>
                    </a:lnTlToBr>
                    <a:lnBlToTr>
                      <a:noFill/>
                    </a:lnBlToTr>
                    <a:solidFill>
                      <a:srgbClr val="99FF33"/>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a:noFill/>
                    </a:lnL>
                    <a:lnR>
                      <a:noFill/>
                    </a:lnR>
                    <a:lnT>
                      <a:noFill/>
                    </a:lnT>
                    <a:lnB>
                      <a:noFill/>
                    </a:lnB>
                    <a:lnTlToBr>
                      <a:noFill/>
                    </a:lnTlToBr>
                    <a:lnBlToTr>
                      <a:noFill/>
                    </a:lnBlToTr>
                    <a:solidFill>
                      <a:srgbClr val="99FF33"/>
                    </a:solidFill>
                  </a:tcPr>
                </a:tc>
                <a:extLst>
                  <a:ext uri="{0D108BD9-81ED-4DB2-BD59-A6C34878D82A}">
                    <a16:rowId xmlns:a16="http://schemas.microsoft.com/office/drawing/2014/main" val="10004"/>
                  </a:ext>
                </a:extLst>
              </a:tr>
            </a:tbl>
          </a:graphicData>
        </a:graphic>
      </p:graphicFrame>
      <p:sp>
        <p:nvSpPr>
          <p:cNvPr id="28759" name="Text Box 251">
            <a:extLst>
              <a:ext uri="{FF2B5EF4-FFF2-40B4-BE49-F238E27FC236}">
                <a16:creationId xmlns:a16="http://schemas.microsoft.com/office/drawing/2014/main" id="{D38F07CE-0164-4117-BDE1-9DCC977982E4}"/>
              </a:ext>
            </a:extLst>
          </p:cNvPr>
          <p:cNvSpPr txBox="1">
            <a:spLocks noChangeArrowheads="1"/>
          </p:cNvSpPr>
          <p:nvPr/>
        </p:nvSpPr>
        <p:spPr bwMode="auto">
          <a:xfrm>
            <a:off x="6400800" y="2133600"/>
            <a:ext cx="2438400" cy="1544638"/>
          </a:xfrm>
          <a:prstGeom prst="rect">
            <a:avLst/>
          </a:prstGeom>
          <a:gradFill rotWithShape="0">
            <a:gsLst>
              <a:gs pos="0">
                <a:srgbClr val="74C227"/>
              </a:gs>
              <a:gs pos="50000">
                <a:srgbClr val="99FF33"/>
              </a:gs>
              <a:gs pos="100000">
                <a:srgbClr val="74C2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30000"/>
              </a:spcBef>
              <a:buFontTx/>
              <a:buNone/>
              <a:defRPr/>
            </a:pPr>
            <a:r>
              <a:rPr lang="en-US" altLang="zh-CN" sz="1600" b="1" dirty="0">
                <a:latin typeface="+mn-lt"/>
              </a:rPr>
              <a:t>2’b1x==2’b0x</a:t>
            </a:r>
          </a:p>
          <a:p>
            <a:pPr eaLnBrk="1" hangingPunct="1">
              <a:spcBef>
                <a:spcPct val="30000"/>
              </a:spcBef>
              <a:buFontTx/>
              <a:buNone/>
              <a:defRPr/>
            </a:pPr>
            <a:r>
              <a:rPr lang="en-US" altLang="zh-CN" sz="1600" b="1" dirty="0">
                <a:latin typeface="+mn-lt"/>
              </a:rPr>
              <a:t>    </a:t>
            </a:r>
            <a:r>
              <a:rPr lang="zh-CN" altLang="en-US" sz="1600" b="1" dirty="0">
                <a:latin typeface="+mn-lt"/>
              </a:rPr>
              <a:t>值为</a:t>
            </a:r>
            <a:r>
              <a:rPr lang="en-US" altLang="zh-CN" sz="1600" b="1" dirty="0">
                <a:latin typeface="+mn-lt"/>
              </a:rPr>
              <a:t>0</a:t>
            </a:r>
            <a:r>
              <a:rPr lang="zh-CN" altLang="en-US" sz="1600" b="1" dirty="0">
                <a:latin typeface="+mn-lt"/>
              </a:rPr>
              <a:t>，因为不相等</a:t>
            </a:r>
          </a:p>
          <a:p>
            <a:pPr eaLnBrk="1" hangingPunct="1">
              <a:spcBef>
                <a:spcPct val="30000"/>
              </a:spcBef>
              <a:buFontTx/>
              <a:buNone/>
              <a:defRPr/>
            </a:pPr>
            <a:r>
              <a:rPr lang="en-US" altLang="zh-CN" sz="1600" b="1" dirty="0">
                <a:latin typeface="+mn-lt"/>
              </a:rPr>
              <a:t>2’b1x==2’b1x</a:t>
            </a:r>
          </a:p>
          <a:p>
            <a:pPr eaLnBrk="1" hangingPunct="1">
              <a:spcBef>
                <a:spcPct val="30000"/>
              </a:spcBef>
              <a:buFontTx/>
              <a:buNone/>
              <a:defRPr/>
            </a:pPr>
            <a:r>
              <a:rPr lang="en-US" altLang="zh-CN" sz="1600" b="1" dirty="0">
                <a:latin typeface="+mn-lt"/>
              </a:rPr>
              <a:t>    </a:t>
            </a:r>
            <a:r>
              <a:rPr lang="zh-CN" altLang="en-US" sz="1600" b="1" dirty="0">
                <a:latin typeface="+mn-lt"/>
              </a:rPr>
              <a:t>值为</a:t>
            </a:r>
            <a:r>
              <a:rPr lang="en-US" altLang="zh-CN" sz="1600" b="1" dirty="0">
                <a:latin typeface="+mn-lt"/>
              </a:rPr>
              <a:t>x</a:t>
            </a:r>
            <a:r>
              <a:rPr lang="zh-CN" altLang="en-US" sz="1600" b="1" dirty="0">
                <a:latin typeface="+mn-lt"/>
              </a:rPr>
              <a:t>，因为可能不相等，也可能相等</a:t>
            </a:r>
          </a:p>
        </p:txBody>
      </p:sp>
      <p:sp>
        <p:nvSpPr>
          <p:cNvPr id="28760" name="Text Box 252">
            <a:extLst>
              <a:ext uri="{FF2B5EF4-FFF2-40B4-BE49-F238E27FC236}">
                <a16:creationId xmlns:a16="http://schemas.microsoft.com/office/drawing/2014/main" id="{6279D4B7-8F45-4E05-B36F-38A66EAF1B9E}"/>
              </a:ext>
            </a:extLst>
          </p:cNvPr>
          <p:cNvSpPr txBox="1">
            <a:spLocks noChangeArrowheads="1"/>
          </p:cNvSpPr>
          <p:nvPr/>
        </p:nvSpPr>
        <p:spPr bwMode="auto">
          <a:xfrm>
            <a:off x="6443663" y="4292600"/>
            <a:ext cx="2438400" cy="1520825"/>
          </a:xfrm>
          <a:prstGeom prst="rect">
            <a:avLst/>
          </a:prstGeom>
          <a:gradFill rotWithShape="0">
            <a:gsLst>
              <a:gs pos="0">
                <a:srgbClr val="74C227"/>
              </a:gs>
              <a:gs pos="50000">
                <a:srgbClr val="99FF33"/>
              </a:gs>
              <a:gs pos="100000">
                <a:srgbClr val="74C2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buFontTx/>
              <a:buNone/>
              <a:defRPr/>
            </a:pPr>
            <a:r>
              <a:rPr lang="en-US" altLang="zh-CN" sz="1600" b="1" dirty="0">
                <a:latin typeface="+mn-lt"/>
              </a:rPr>
              <a:t>2’b1x===2’b0x</a:t>
            </a:r>
          </a:p>
          <a:p>
            <a:pPr eaLnBrk="1" hangingPunct="1">
              <a:buFontTx/>
              <a:buNone/>
              <a:defRPr/>
            </a:pPr>
            <a:r>
              <a:rPr lang="en-US" altLang="zh-CN" sz="1600" b="1" dirty="0">
                <a:latin typeface="+mn-lt"/>
              </a:rPr>
              <a:t>    </a:t>
            </a:r>
            <a:r>
              <a:rPr lang="zh-CN" altLang="en-US" sz="1600" b="1" dirty="0">
                <a:latin typeface="+mn-lt"/>
              </a:rPr>
              <a:t>值为</a:t>
            </a:r>
            <a:r>
              <a:rPr lang="en-US" altLang="zh-CN" sz="1600" b="1" dirty="0">
                <a:latin typeface="+mn-lt"/>
              </a:rPr>
              <a:t>0</a:t>
            </a:r>
            <a:r>
              <a:rPr lang="zh-CN" altLang="en-US" sz="1600" b="1" dirty="0">
                <a:latin typeface="+mn-lt"/>
              </a:rPr>
              <a:t>，因为不相同</a:t>
            </a:r>
          </a:p>
          <a:p>
            <a:pPr eaLnBrk="1" hangingPunct="1">
              <a:buFontTx/>
              <a:buNone/>
              <a:defRPr/>
            </a:pPr>
            <a:r>
              <a:rPr lang="en-US" altLang="zh-CN" sz="1600" b="1" dirty="0">
                <a:latin typeface="+mn-lt"/>
              </a:rPr>
              <a:t>2’b1x==2’b1x</a:t>
            </a:r>
          </a:p>
          <a:p>
            <a:pPr eaLnBrk="1" hangingPunct="1">
              <a:buFontTx/>
              <a:buNone/>
              <a:defRPr/>
            </a:pPr>
            <a:r>
              <a:rPr lang="en-US" altLang="zh-CN" sz="1600" b="1" dirty="0">
                <a:latin typeface="+mn-lt"/>
              </a:rPr>
              <a:t>    </a:t>
            </a:r>
            <a:r>
              <a:rPr lang="zh-CN" altLang="en-US" sz="1600" b="1" dirty="0">
                <a:latin typeface="+mn-lt"/>
              </a:rPr>
              <a:t>值为</a:t>
            </a:r>
            <a:r>
              <a:rPr lang="en-US" altLang="zh-CN" sz="1600" b="1" dirty="0">
                <a:latin typeface="+mn-lt"/>
              </a:rPr>
              <a:t>1</a:t>
            </a:r>
            <a:r>
              <a:rPr lang="zh-CN" altLang="en-US" sz="1600" b="1" dirty="0">
                <a:latin typeface="+mn-lt"/>
              </a:rPr>
              <a:t>，因为相同</a:t>
            </a:r>
          </a:p>
          <a:p>
            <a:pPr eaLnBrk="1" hangingPunct="1">
              <a:buFontTx/>
              <a:buNone/>
              <a:defRPr/>
            </a:pPr>
            <a:endParaRPr lang="en-US" altLang="zh-CN" sz="1600" b="1" dirty="0">
              <a:latin typeface="+mn-lt"/>
            </a:endParaRPr>
          </a:p>
        </p:txBody>
      </p:sp>
      <p:sp>
        <p:nvSpPr>
          <p:cNvPr id="28761" name="Text Box 4">
            <a:extLst>
              <a:ext uri="{FF2B5EF4-FFF2-40B4-BE49-F238E27FC236}">
                <a16:creationId xmlns:a16="http://schemas.microsoft.com/office/drawing/2014/main" id="{944C5824-C6A9-45D5-A42B-B8FCA21503B3}"/>
              </a:ext>
            </a:extLst>
          </p:cNvPr>
          <p:cNvSpPr txBox="1">
            <a:spLocks noChangeArrowheads="1"/>
          </p:cNvSpPr>
          <p:nvPr/>
        </p:nvSpPr>
        <p:spPr bwMode="auto">
          <a:xfrm>
            <a:off x="2700338" y="2133600"/>
            <a:ext cx="3616486" cy="16875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600" b="1" dirty="0">
                <a:latin typeface="+mn-lt"/>
              </a:rPr>
              <a:t>a = 2'b1x;</a:t>
            </a:r>
          </a:p>
          <a:p>
            <a:pPr eaLnBrk="1" hangingPunct="1">
              <a:spcBef>
                <a:spcPct val="10000"/>
              </a:spcBef>
              <a:buFontTx/>
              <a:buNone/>
              <a:defRPr/>
            </a:pPr>
            <a:r>
              <a:rPr lang="en-US" altLang="zh-CN" sz="1600" b="1" dirty="0">
                <a:latin typeface="+mn-lt"/>
              </a:rPr>
              <a:t>b = 2'b1x;</a:t>
            </a:r>
          </a:p>
          <a:p>
            <a:pPr eaLnBrk="1" hangingPunct="1">
              <a:spcBef>
                <a:spcPct val="10000"/>
              </a:spcBef>
              <a:buFontTx/>
              <a:buNone/>
              <a:defRPr/>
            </a:pPr>
            <a:r>
              <a:rPr lang="en-US" altLang="zh-CN" sz="1600" b="1" dirty="0">
                <a:latin typeface="+mn-lt"/>
              </a:rPr>
              <a:t>if (a == b)</a:t>
            </a:r>
          </a:p>
          <a:p>
            <a:pPr eaLnBrk="1" hangingPunct="1">
              <a:spcBef>
                <a:spcPct val="10000"/>
              </a:spcBef>
              <a:buFontTx/>
              <a:buNone/>
              <a:defRPr/>
            </a:pPr>
            <a:r>
              <a:rPr lang="en-US" altLang="zh-CN" sz="1600" b="1" dirty="0">
                <a:latin typeface="+mn-lt"/>
              </a:rPr>
              <a:t>    $display(" a is equal to b");</a:t>
            </a:r>
          </a:p>
          <a:p>
            <a:pPr eaLnBrk="1" hangingPunct="1">
              <a:spcBef>
                <a:spcPct val="10000"/>
              </a:spcBef>
              <a:buFontTx/>
              <a:buNone/>
              <a:defRPr/>
            </a:pPr>
            <a:r>
              <a:rPr lang="en-US" altLang="zh-CN" sz="1600" b="1" dirty="0">
                <a:latin typeface="+mn-lt"/>
              </a:rPr>
              <a:t>else</a:t>
            </a:r>
          </a:p>
          <a:p>
            <a:pPr eaLnBrk="1" hangingPunct="1">
              <a:spcBef>
                <a:spcPct val="10000"/>
              </a:spcBef>
              <a:buFontTx/>
              <a:buNone/>
              <a:defRPr/>
            </a:pPr>
            <a:r>
              <a:rPr lang="en-US" altLang="zh-CN" sz="1600" b="1" dirty="0">
                <a:latin typeface="+mn-lt"/>
              </a:rPr>
              <a:t>    $display(" a is not equal to b");</a:t>
            </a:r>
          </a:p>
        </p:txBody>
      </p:sp>
      <p:sp>
        <p:nvSpPr>
          <p:cNvPr id="28762" name="Text Box 250">
            <a:extLst>
              <a:ext uri="{FF2B5EF4-FFF2-40B4-BE49-F238E27FC236}">
                <a16:creationId xmlns:a16="http://schemas.microsoft.com/office/drawing/2014/main" id="{64317E2A-3ACB-4264-8DD0-0EBA43C3BF35}"/>
              </a:ext>
            </a:extLst>
          </p:cNvPr>
          <p:cNvSpPr txBox="1">
            <a:spLocks noChangeArrowheads="1"/>
          </p:cNvSpPr>
          <p:nvPr/>
        </p:nvSpPr>
        <p:spPr bwMode="auto">
          <a:xfrm>
            <a:off x="2700338" y="4267200"/>
            <a:ext cx="3697287" cy="16922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600" b="1" dirty="0">
                <a:latin typeface="+mn-lt"/>
              </a:rPr>
              <a:t>a = 2'b1x;</a:t>
            </a:r>
          </a:p>
          <a:p>
            <a:pPr eaLnBrk="1" hangingPunct="1">
              <a:spcBef>
                <a:spcPct val="10000"/>
              </a:spcBef>
              <a:buFontTx/>
              <a:buNone/>
              <a:defRPr/>
            </a:pPr>
            <a:r>
              <a:rPr lang="en-US" altLang="zh-CN" sz="1600" b="1" dirty="0">
                <a:latin typeface="+mn-lt"/>
              </a:rPr>
              <a:t>b = 2'b1x;</a:t>
            </a:r>
          </a:p>
          <a:p>
            <a:pPr eaLnBrk="1" hangingPunct="1">
              <a:spcBef>
                <a:spcPct val="10000"/>
              </a:spcBef>
              <a:buFontTx/>
              <a:buNone/>
              <a:defRPr/>
            </a:pPr>
            <a:r>
              <a:rPr lang="en-US" altLang="zh-CN" sz="1600" b="1" dirty="0">
                <a:latin typeface="+mn-lt"/>
              </a:rPr>
              <a:t>if (a === b)</a:t>
            </a:r>
          </a:p>
          <a:p>
            <a:pPr eaLnBrk="1" hangingPunct="1">
              <a:spcBef>
                <a:spcPct val="10000"/>
              </a:spcBef>
              <a:buFontTx/>
              <a:buNone/>
              <a:defRPr/>
            </a:pPr>
            <a:r>
              <a:rPr lang="en-US" altLang="zh-CN" sz="1600" b="1" dirty="0">
                <a:latin typeface="+mn-lt"/>
              </a:rPr>
              <a:t>    $display(" a is identical to b");</a:t>
            </a:r>
          </a:p>
          <a:p>
            <a:pPr eaLnBrk="1" hangingPunct="1">
              <a:spcBef>
                <a:spcPct val="10000"/>
              </a:spcBef>
              <a:buFontTx/>
              <a:buNone/>
              <a:defRPr/>
            </a:pPr>
            <a:r>
              <a:rPr lang="en-US" altLang="zh-CN" sz="1600" b="1" dirty="0">
                <a:latin typeface="+mn-lt"/>
              </a:rPr>
              <a:t>else</a:t>
            </a:r>
          </a:p>
          <a:p>
            <a:pPr eaLnBrk="1" hangingPunct="1">
              <a:spcBef>
                <a:spcPct val="10000"/>
              </a:spcBef>
              <a:buFontTx/>
              <a:buNone/>
              <a:defRPr/>
            </a:pPr>
            <a:r>
              <a:rPr lang="en-US" altLang="zh-CN" sz="1600" b="1" dirty="0">
                <a:latin typeface="+mn-lt"/>
              </a:rPr>
              <a:t>    $display(" a is not identical to b");</a:t>
            </a:r>
          </a:p>
        </p:txBody>
      </p:sp>
      <p:sp>
        <p:nvSpPr>
          <p:cNvPr id="28763" name="Text Box 254">
            <a:extLst>
              <a:ext uri="{FF2B5EF4-FFF2-40B4-BE49-F238E27FC236}">
                <a16:creationId xmlns:a16="http://schemas.microsoft.com/office/drawing/2014/main" id="{F40C2987-527B-4139-998A-BF23FA74CF59}"/>
              </a:ext>
            </a:extLst>
          </p:cNvPr>
          <p:cNvSpPr txBox="1">
            <a:spLocks noChangeArrowheads="1"/>
          </p:cNvSpPr>
          <p:nvPr/>
        </p:nvSpPr>
        <p:spPr bwMode="auto">
          <a:xfrm>
            <a:off x="2268538" y="6316663"/>
            <a:ext cx="4248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en-US" altLang="zh-CN" sz="1400">
                <a:latin typeface="+mn-lt"/>
              </a:rPr>
              <a:t>Case</a:t>
            </a:r>
            <a:r>
              <a:rPr lang="zh-CN" altLang="en-US" sz="1400">
                <a:latin typeface="+mn-lt"/>
              </a:rPr>
              <a:t>等只能用于行为描述，不能用于</a:t>
            </a:r>
            <a:r>
              <a:rPr lang="en-US" altLang="zh-CN" sz="1400">
                <a:latin typeface="+mn-lt"/>
              </a:rPr>
              <a:t>RTL</a:t>
            </a:r>
            <a:r>
              <a:rPr lang="zh-CN" altLang="en-US" sz="1400">
                <a:latin typeface="+mn-lt"/>
              </a:rPr>
              <a:t>描述。</a:t>
            </a:r>
          </a:p>
        </p:txBody>
      </p:sp>
    </p:spTree>
    <p:extLst>
      <p:ext uri="{BB962C8B-B14F-4D97-AF65-F5344CB8AC3E}">
        <p14:creationId xmlns:p14="http://schemas.microsoft.com/office/powerpoint/2010/main" val="2437051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descr="蓝色砂纸">
            <a:extLst>
              <a:ext uri="{FF2B5EF4-FFF2-40B4-BE49-F238E27FC236}">
                <a16:creationId xmlns:a16="http://schemas.microsoft.com/office/drawing/2014/main" id="{908ADAB0-3448-446F-9E86-7FA94588B439}"/>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相等操作符</a:t>
            </a:r>
          </a:p>
        </p:txBody>
      </p:sp>
      <p:sp>
        <p:nvSpPr>
          <p:cNvPr id="230404" name="Text Box 4">
            <a:extLst>
              <a:ext uri="{FF2B5EF4-FFF2-40B4-BE49-F238E27FC236}">
                <a16:creationId xmlns:a16="http://schemas.microsoft.com/office/drawing/2014/main" id="{2554EB89-8C76-4A69-B273-301D222FCE30}"/>
              </a:ext>
            </a:extLst>
          </p:cNvPr>
          <p:cNvSpPr txBox="1">
            <a:spLocks noChangeArrowheads="1"/>
          </p:cNvSpPr>
          <p:nvPr/>
        </p:nvSpPr>
        <p:spPr bwMode="auto">
          <a:xfrm>
            <a:off x="1415142" y="1508449"/>
            <a:ext cx="1905000" cy="652463"/>
          </a:xfrm>
          <a:prstGeom prst="rect">
            <a:avLst/>
          </a:prstGeom>
          <a:gradFill rotWithShape="0">
            <a:gsLst>
              <a:gs pos="0">
                <a:schemeClr val="accent1"/>
              </a:gs>
              <a:gs pos="50000">
                <a:schemeClr val="accent1">
                  <a:gamma/>
                  <a:tint val="49804"/>
                  <a:invGamma/>
                </a:schemeClr>
              </a:gs>
              <a:gs pos="100000">
                <a:schemeClr val="accent1"/>
              </a:gs>
            </a:gsLst>
            <a:lin ang="5400000" scaled="1"/>
          </a:gradFill>
          <a:ln w="9525">
            <a:noFill/>
            <a:miter lim="800000"/>
            <a:headEnd/>
            <a:tailEnd/>
          </a:ln>
          <a:effectLst/>
        </p:spPr>
        <p:txBody>
          <a:bodyPr>
            <a:spAutoFit/>
          </a:bodyPr>
          <a:lstStyle/>
          <a:p>
            <a:pPr eaLnBrk="1" hangingPunct="1">
              <a:lnSpc>
                <a:spcPct val="110000"/>
              </a:lnSpc>
              <a:spcBef>
                <a:spcPct val="10000"/>
              </a:spcBef>
              <a:defRPr/>
            </a:pPr>
            <a:r>
              <a:rPr lang="en-US" altLang="zh-CN" sz="1600" b="1">
                <a:solidFill>
                  <a:srgbClr val="FF0000"/>
                </a:solidFill>
                <a:latin typeface="+mn-lt"/>
              </a:rPr>
              <a:t>           </a:t>
            </a:r>
            <a:r>
              <a:rPr lang="zh-CN" altLang="en-US" sz="1600" b="1">
                <a:solidFill>
                  <a:srgbClr val="FF0000"/>
                </a:solidFill>
                <a:latin typeface="+mn-lt"/>
              </a:rPr>
              <a:t>逻辑等</a:t>
            </a:r>
          </a:p>
          <a:p>
            <a:pPr eaLnBrk="1" hangingPunct="1">
              <a:lnSpc>
                <a:spcPct val="110000"/>
              </a:lnSpc>
              <a:spcBef>
                <a:spcPct val="10000"/>
              </a:spcBef>
              <a:defRPr/>
            </a:pPr>
            <a:r>
              <a:rPr lang="zh-CN" altLang="en-US" sz="1600" b="1">
                <a:solidFill>
                  <a:srgbClr val="FF0000"/>
                </a:solidFill>
                <a:latin typeface="+mn-lt"/>
              </a:rPr>
              <a:t>           逻辑不等</a:t>
            </a:r>
          </a:p>
        </p:txBody>
      </p:sp>
      <p:sp>
        <p:nvSpPr>
          <p:cNvPr id="29701" name="Text Box 6" descr="栎木">
            <a:extLst>
              <a:ext uri="{FF2B5EF4-FFF2-40B4-BE49-F238E27FC236}">
                <a16:creationId xmlns:a16="http://schemas.microsoft.com/office/drawing/2014/main" id="{A83BC721-9AFD-46DC-96EC-86314F84309A}"/>
              </a:ext>
            </a:extLst>
          </p:cNvPr>
          <p:cNvSpPr txBox="1">
            <a:spLocks noChangeArrowheads="1"/>
          </p:cNvSpPr>
          <p:nvPr/>
        </p:nvSpPr>
        <p:spPr bwMode="auto">
          <a:xfrm>
            <a:off x="1415142" y="1508449"/>
            <a:ext cx="533400" cy="6492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r" eaLnBrk="1" hangingPunct="1">
              <a:spcBef>
                <a:spcPct val="33000"/>
              </a:spcBef>
              <a:buFontTx/>
              <a:buNone/>
              <a:defRPr/>
            </a:pPr>
            <a:r>
              <a:rPr lang="en-US" altLang="zh-CN" sz="1600" b="1">
                <a:solidFill>
                  <a:schemeClr val="bg1"/>
                </a:solidFill>
                <a:latin typeface="+mn-lt"/>
              </a:rPr>
              <a:t>==</a:t>
            </a:r>
            <a:endParaRPr lang="en-US" altLang="zh-CN" sz="2000">
              <a:solidFill>
                <a:schemeClr val="bg1"/>
              </a:solidFill>
              <a:latin typeface="+mn-lt"/>
            </a:endParaRPr>
          </a:p>
          <a:p>
            <a:pPr algn="r" eaLnBrk="1" hangingPunct="1">
              <a:spcBef>
                <a:spcPct val="33000"/>
              </a:spcBef>
              <a:buFontTx/>
              <a:buNone/>
              <a:defRPr/>
            </a:pPr>
            <a:r>
              <a:rPr lang="en-US" altLang="zh-CN" sz="2000">
                <a:solidFill>
                  <a:schemeClr val="bg1"/>
                </a:solidFill>
                <a:latin typeface="+mn-lt"/>
              </a:rPr>
              <a:t>! </a:t>
            </a:r>
            <a:r>
              <a:rPr lang="en-US" altLang="zh-CN" sz="1600" b="1">
                <a:solidFill>
                  <a:schemeClr val="bg1"/>
                </a:solidFill>
                <a:latin typeface="+mn-lt"/>
              </a:rPr>
              <a:t>=</a:t>
            </a:r>
          </a:p>
        </p:txBody>
      </p:sp>
      <p:sp>
        <p:nvSpPr>
          <p:cNvPr id="29702" name="Text Box 109">
            <a:extLst>
              <a:ext uri="{FF2B5EF4-FFF2-40B4-BE49-F238E27FC236}">
                <a16:creationId xmlns:a16="http://schemas.microsoft.com/office/drawing/2014/main" id="{0DD215BC-9D7E-4B5E-BCB9-139347BDCFEC}"/>
              </a:ext>
            </a:extLst>
          </p:cNvPr>
          <p:cNvSpPr txBox="1">
            <a:spLocks noChangeArrowheads="1"/>
          </p:cNvSpPr>
          <p:nvPr/>
        </p:nvSpPr>
        <p:spPr bwMode="auto">
          <a:xfrm>
            <a:off x="4920342" y="1432249"/>
            <a:ext cx="3810000" cy="43703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600" b="1" dirty="0">
                <a:latin typeface="+mn-lt"/>
              </a:rPr>
              <a:t>module equalities1();</a:t>
            </a:r>
          </a:p>
          <a:p>
            <a:pPr eaLnBrk="1" hangingPunct="1">
              <a:spcBef>
                <a:spcPct val="10000"/>
              </a:spcBef>
              <a:buFontTx/>
              <a:buNone/>
              <a:defRPr/>
            </a:pPr>
            <a:r>
              <a:rPr lang="en-US" altLang="zh-CN" sz="1600" b="1" dirty="0">
                <a:latin typeface="+mn-lt"/>
              </a:rPr>
              <a:t>      </a:t>
            </a:r>
            <a:r>
              <a:rPr lang="en-US" altLang="zh-CN" sz="1600" b="1" dirty="0" err="1">
                <a:latin typeface="+mn-lt"/>
              </a:rPr>
              <a:t>reg</a:t>
            </a:r>
            <a:r>
              <a:rPr lang="en-US" altLang="zh-CN" sz="1600" b="1" dirty="0">
                <a:latin typeface="+mn-lt"/>
              </a:rPr>
              <a:t> [3: 0] </a:t>
            </a:r>
            <a:r>
              <a:rPr lang="en-US" altLang="zh-CN" sz="1600" b="1" dirty="0" err="1">
                <a:latin typeface="+mn-lt"/>
              </a:rPr>
              <a:t>rega</a:t>
            </a:r>
            <a:r>
              <a:rPr lang="en-US" altLang="zh-CN" sz="1600" b="1" dirty="0">
                <a:latin typeface="+mn-lt"/>
              </a:rPr>
              <a:t>, </a:t>
            </a:r>
            <a:r>
              <a:rPr lang="en-US" altLang="zh-CN" sz="1600" b="1" dirty="0" err="1">
                <a:latin typeface="+mn-lt"/>
              </a:rPr>
              <a:t>regb</a:t>
            </a:r>
            <a:r>
              <a:rPr lang="en-US" altLang="zh-CN" sz="1600" b="1" dirty="0">
                <a:latin typeface="+mn-lt"/>
              </a:rPr>
              <a:t>, </a:t>
            </a:r>
            <a:r>
              <a:rPr lang="en-US" altLang="zh-CN" sz="1600" b="1" dirty="0" err="1">
                <a:latin typeface="+mn-lt"/>
              </a:rPr>
              <a:t>regc</a:t>
            </a:r>
            <a:r>
              <a:rPr lang="en-US" altLang="zh-CN" sz="1600" b="1" dirty="0">
                <a:latin typeface="+mn-lt"/>
              </a:rPr>
              <a:t>;</a:t>
            </a:r>
          </a:p>
          <a:p>
            <a:pPr eaLnBrk="1" hangingPunct="1">
              <a:spcBef>
                <a:spcPct val="10000"/>
              </a:spcBef>
              <a:buFontTx/>
              <a:buNone/>
              <a:defRPr/>
            </a:pPr>
            <a:r>
              <a:rPr lang="en-US" altLang="zh-CN" sz="1600" b="1" dirty="0">
                <a:latin typeface="+mn-lt"/>
              </a:rPr>
              <a:t>      </a:t>
            </a:r>
            <a:r>
              <a:rPr lang="en-US" altLang="zh-CN" sz="1600" b="1" dirty="0" err="1">
                <a:latin typeface="+mn-lt"/>
              </a:rPr>
              <a:t>reg</a:t>
            </a:r>
            <a:r>
              <a:rPr lang="en-US" altLang="zh-CN" sz="1600" b="1" dirty="0">
                <a:latin typeface="+mn-lt"/>
              </a:rPr>
              <a:t> </a:t>
            </a:r>
            <a:r>
              <a:rPr lang="en-US" altLang="zh-CN" sz="1600" b="1" dirty="0" err="1">
                <a:latin typeface="+mn-lt"/>
              </a:rPr>
              <a:t>val</a:t>
            </a:r>
            <a:r>
              <a:rPr lang="en-US" altLang="zh-CN" sz="1600" b="1" dirty="0">
                <a:latin typeface="+mn-lt"/>
              </a:rPr>
              <a:t>;</a:t>
            </a:r>
          </a:p>
          <a:p>
            <a:pPr eaLnBrk="1" hangingPunct="1">
              <a:spcBef>
                <a:spcPct val="10000"/>
              </a:spcBef>
              <a:buFontTx/>
              <a:buNone/>
              <a:defRPr/>
            </a:pPr>
            <a:r>
              <a:rPr lang="en-US" altLang="zh-CN" sz="1600" b="1" dirty="0">
                <a:latin typeface="+mn-lt"/>
              </a:rPr>
              <a:t>   initial begin</a:t>
            </a:r>
          </a:p>
          <a:p>
            <a:pPr eaLnBrk="1" hangingPunct="1">
              <a:spcBef>
                <a:spcPct val="10000"/>
              </a:spcBef>
              <a:buFontTx/>
              <a:buNone/>
              <a:defRPr/>
            </a:pPr>
            <a:r>
              <a:rPr lang="en-US" altLang="zh-CN" sz="1600" b="1" dirty="0">
                <a:latin typeface="+mn-lt"/>
              </a:rPr>
              <a:t>      </a:t>
            </a:r>
            <a:r>
              <a:rPr lang="en-US" altLang="zh-CN" sz="1600" b="1" dirty="0" err="1">
                <a:latin typeface="+mn-lt"/>
              </a:rPr>
              <a:t>rega</a:t>
            </a:r>
            <a:r>
              <a:rPr lang="en-US" altLang="zh-CN" sz="1600" b="1" dirty="0">
                <a:latin typeface="+mn-lt"/>
              </a:rPr>
              <a:t> = 4'b0011;</a:t>
            </a:r>
          </a:p>
          <a:p>
            <a:pPr eaLnBrk="1" hangingPunct="1">
              <a:spcBef>
                <a:spcPct val="10000"/>
              </a:spcBef>
              <a:buFontTx/>
              <a:buNone/>
              <a:defRPr/>
            </a:pPr>
            <a:r>
              <a:rPr lang="en-US" altLang="zh-CN" sz="1600" b="1" dirty="0">
                <a:latin typeface="+mn-lt"/>
              </a:rPr>
              <a:t>      </a:t>
            </a:r>
            <a:r>
              <a:rPr lang="en-US" altLang="zh-CN" sz="1600" b="1" dirty="0" err="1">
                <a:latin typeface="+mn-lt"/>
              </a:rPr>
              <a:t>regb</a:t>
            </a:r>
            <a:r>
              <a:rPr lang="en-US" altLang="zh-CN" sz="1600" b="1" dirty="0">
                <a:latin typeface="+mn-lt"/>
              </a:rPr>
              <a:t> = 4'b1010;</a:t>
            </a:r>
          </a:p>
          <a:p>
            <a:pPr eaLnBrk="1" hangingPunct="1">
              <a:spcBef>
                <a:spcPct val="10000"/>
              </a:spcBef>
              <a:buFontTx/>
              <a:buNone/>
              <a:defRPr/>
            </a:pPr>
            <a:r>
              <a:rPr lang="en-US" altLang="zh-CN" sz="1600" b="1" dirty="0">
                <a:latin typeface="+mn-lt"/>
              </a:rPr>
              <a:t>      </a:t>
            </a:r>
            <a:r>
              <a:rPr lang="en-US" altLang="zh-CN" sz="1600" b="1" dirty="0" err="1">
                <a:latin typeface="+mn-lt"/>
              </a:rPr>
              <a:t>regc</a:t>
            </a:r>
            <a:r>
              <a:rPr lang="en-US" altLang="zh-CN" sz="1600" b="1" dirty="0">
                <a:latin typeface="+mn-lt"/>
              </a:rPr>
              <a:t> = 4'b1x10;</a:t>
            </a:r>
          </a:p>
          <a:p>
            <a:pPr eaLnBrk="1" hangingPunct="1">
              <a:spcBef>
                <a:spcPct val="10000"/>
              </a:spcBef>
              <a:buFontTx/>
              <a:buNone/>
              <a:defRPr/>
            </a:pPr>
            <a:r>
              <a:rPr lang="en-US" altLang="zh-CN" sz="1600" b="1" dirty="0">
                <a:latin typeface="+mn-lt"/>
              </a:rPr>
              <a:t>   end</a:t>
            </a:r>
          </a:p>
          <a:p>
            <a:pPr eaLnBrk="1" hangingPunct="1">
              <a:spcBef>
                <a:spcPct val="10000"/>
              </a:spcBef>
              <a:buFontTx/>
              <a:buNone/>
              <a:defRPr/>
            </a:pPr>
            <a:r>
              <a:rPr lang="en-US" altLang="zh-CN" sz="1600" b="1" dirty="0">
                <a:latin typeface="+mn-lt"/>
              </a:rPr>
              <a:t>   initial fork</a:t>
            </a:r>
          </a:p>
          <a:p>
            <a:pPr eaLnBrk="1" hangingPunct="1">
              <a:spcBef>
                <a:spcPct val="10000"/>
              </a:spcBef>
              <a:buFontTx/>
              <a:buNone/>
              <a:defRPr/>
            </a:pPr>
            <a:r>
              <a:rPr lang="en-US" altLang="zh-CN" sz="1600" b="1" dirty="0">
                <a:latin typeface="+mn-lt"/>
              </a:rPr>
              <a:t>      #10 </a:t>
            </a:r>
            <a:r>
              <a:rPr lang="en-US" altLang="zh-CN" sz="1600" b="1" dirty="0" err="1">
                <a:latin typeface="+mn-lt"/>
              </a:rPr>
              <a:t>val</a:t>
            </a:r>
            <a:r>
              <a:rPr lang="en-US" altLang="zh-CN" sz="1600" b="1" dirty="0">
                <a:latin typeface="+mn-lt"/>
              </a:rPr>
              <a:t> = </a:t>
            </a:r>
            <a:r>
              <a:rPr lang="en-US" altLang="zh-CN" sz="1600" b="1" dirty="0" err="1">
                <a:latin typeface="+mn-lt"/>
              </a:rPr>
              <a:t>rega</a:t>
            </a:r>
            <a:r>
              <a:rPr lang="en-US" altLang="zh-CN" sz="1600" b="1" dirty="0">
                <a:latin typeface="+mn-lt"/>
              </a:rPr>
              <a:t> == </a:t>
            </a:r>
            <a:r>
              <a:rPr lang="en-US" altLang="zh-CN" sz="1600" b="1" dirty="0" err="1">
                <a:latin typeface="+mn-lt"/>
              </a:rPr>
              <a:t>regb</a:t>
            </a:r>
            <a:r>
              <a:rPr lang="en-US" altLang="zh-CN" sz="1600" b="1" dirty="0">
                <a:latin typeface="+mn-lt"/>
              </a:rPr>
              <a:t> ;  // </a:t>
            </a:r>
            <a:r>
              <a:rPr lang="en-US" altLang="zh-CN" sz="1600" b="1" dirty="0" err="1">
                <a:latin typeface="+mn-lt"/>
              </a:rPr>
              <a:t>val</a:t>
            </a:r>
            <a:r>
              <a:rPr lang="en-US" altLang="zh-CN" sz="1600" b="1" dirty="0">
                <a:latin typeface="+mn-lt"/>
              </a:rPr>
              <a:t> = 0</a:t>
            </a:r>
          </a:p>
          <a:p>
            <a:pPr eaLnBrk="1" hangingPunct="1">
              <a:spcBef>
                <a:spcPct val="10000"/>
              </a:spcBef>
              <a:buFontTx/>
              <a:buNone/>
              <a:defRPr/>
            </a:pPr>
            <a:r>
              <a:rPr lang="en-US" altLang="zh-CN" sz="1600" b="1" dirty="0">
                <a:latin typeface="+mn-lt"/>
              </a:rPr>
              <a:t>      #20 </a:t>
            </a:r>
            <a:r>
              <a:rPr lang="en-US" altLang="zh-CN" sz="1600" b="1" dirty="0" err="1">
                <a:latin typeface="+mn-lt"/>
              </a:rPr>
              <a:t>val</a:t>
            </a:r>
            <a:r>
              <a:rPr lang="en-US" altLang="zh-CN" sz="1600" b="1" dirty="0">
                <a:latin typeface="+mn-lt"/>
              </a:rPr>
              <a:t> = </a:t>
            </a:r>
            <a:r>
              <a:rPr lang="en-US" altLang="zh-CN" sz="1600" b="1" dirty="0" err="1">
                <a:latin typeface="+mn-lt"/>
              </a:rPr>
              <a:t>rega</a:t>
            </a:r>
            <a:r>
              <a:rPr lang="en-US" altLang="zh-CN" sz="1600" b="1" dirty="0">
                <a:latin typeface="+mn-lt"/>
              </a:rPr>
              <a:t> != </a:t>
            </a:r>
            <a:r>
              <a:rPr lang="en-US" altLang="zh-CN" sz="1600" b="1" dirty="0" err="1">
                <a:latin typeface="+mn-lt"/>
              </a:rPr>
              <a:t>regc</a:t>
            </a:r>
            <a:r>
              <a:rPr lang="en-US" altLang="zh-CN" sz="1600" b="1" dirty="0">
                <a:latin typeface="+mn-lt"/>
              </a:rPr>
              <a:t>;    // </a:t>
            </a:r>
            <a:r>
              <a:rPr lang="en-US" altLang="zh-CN" sz="1600" b="1" dirty="0" err="1">
                <a:latin typeface="+mn-lt"/>
              </a:rPr>
              <a:t>val</a:t>
            </a:r>
            <a:r>
              <a:rPr lang="en-US" altLang="zh-CN" sz="1600" b="1" dirty="0">
                <a:latin typeface="+mn-lt"/>
              </a:rPr>
              <a:t> = 1</a:t>
            </a:r>
          </a:p>
          <a:p>
            <a:pPr eaLnBrk="1" hangingPunct="1">
              <a:spcBef>
                <a:spcPct val="10000"/>
              </a:spcBef>
              <a:buFontTx/>
              <a:buNone/>
              <a:defRPr/>
            </a:pPr>
            <a:r>
              <a:rPr lang="en-US" altLang="zh-CN" sz="1600" b="1" dirty="0">
                <a:latin typeface="+mn-lt"/>
              </a:rPr>
              <a:t>      #30 </a:t>
            </a:r>
            <a:r>
              <a:rPr lang="en-US" altLang="zh-CN" sz="1600" b="1" dirty="0" err="1">
                <a:latin typeface="+mn-lt"/>
              </a:rPr>
              <a:t>val</a:t>
            </a:r>
            <a:r>
              <a:rPr lang="en-US" altLang="zh-CN" sz="1600" b="1" dirty="0">
                <a:latin typeface="+mn-lt"/>
              </a:rPr>
              <a:t> = </a:t>
            </a:r>
            <a:r>
              <a:rPr lang="en-US" altLang="zh-CN" sz="1600" b="1" dirty="0" err="1">
                <a:latin typeface="+mn-lt"/>
              </a:rPr>
              <a:t>regb</a:t>
            </a:r>
            <a:r>
              <a:rPr lang="en-US" altLang="zh-CN" sz="1600" b="1" dirty="0">
                <a:latin typeface="+mn-lt"/>
              </a:rPr>
              <a:t> != </a:t>
            </a:r>
            <a:r>
              <a:rPr lang="en-US" altLang="zh-CN" sz="1600" b="1" dirty="0" err="1">
                <a:latin typeface="+mn-lt"/>
              </a:rPr>
              <a:t>regc</a:t>
            </a:r>
            <a:r>
              <a:rPr lang="en-US" altLang="zh-CN" sz="1600" b="1" dirty="0">
                <a:latin typeface="+mn-lt"/>
              </a:rPr>
              <a:t>;    // </a:t>
            </a:r>
            <a:r>
              <a:rPr lang="en-US" altLang="zh-CN" sz="1600" b="1" dirty="0" err="1">
                <a:latin typeface="+mn-lt"/>
              </a:rPr>
              <a:t>val</a:t>
            </a:r>
            <a:r>
              <a:rPr lang="en-US" altLang="zh-CN" sz="1600" b="1" dirty="0">
                <a:latin typeface="+mn-lt"/>
              </a:rPr>
              <a:t> = x</a:t>
            </a:r>
          </a:p>
          <a:p>
            <a:pPr eaLnBrk="1" hangingPunct="1">
              <a:spcBef>
                <a:spcPct val="10000"/>
              </a:spcBef>
              <a:buFontTx/>
              <a:buNone/>
              <a:defRPr/>
            </a:pPr>
            <a:r>
              <a:rPr lang="en-US" altLang="zh-CN" sz="1600" b="1" dirty="0">
                <a:latin typeface="+mn-lt"/>
              </a:rPr>
              <a:t>      #40 </a:t>
            </a:r>
            <a:r>
              <a:rPr lang="en-US" altLang="zh-CN" sz="1600" b="1" dirty="0" err="1">
                <a:latin typeface="+mn-lt"/>
              </a:rPr>
              <a:t>val</a:t>
            </a:r>
            <a:r>
              <a:rPr lang="en-US" altLang="zh-CN" sz="1600" b="1" dirty="0">
                <a:latin typeface="+mn-lt"/>
              </a:rPr>
              <a:t> = </a:t>
            </a:r>
            <a:r>
              <a:rPr lang="en-US" altLang="zh-CN" sz="1600" b="1" dirty="0" err="1">
                <a:latin typeface="+mn-lt"/>
              </a:rPr>
              <a:t>regc</a:t>
            </a:r>
            <a:r>
              <a:rPr lang="en-US" altLang="zh-CN" sz="1600" b="1" dirty="0">
                <a:latin typeface="+mn-lt"/>
              </a:rPr>
              <a:t> == </a:t>
            </a:r>
            <a:r>
              <a:rPr lang="en-US" altLang="zh-CN" sz="1600" b="1" dirty="0" err="1">
                <a:latin typeface="+mn-lt"/>
              </a:rPr>
              <a:t>regc</a:t>
            </a:r>
            <a:r>
              <a:rPr lang="en-US" altLang="zh-CN" sz="1600" b="1" dirty="0">
                <a:latin typeface="+mn-lt"/>
              </a:rPr>
              <a:t>;   // </a:t>
            </a:r>
            <a:r>
              <a:rPr lang="en-US" altLang="zh-CN" sz="1600" b="1" dirty="0" err="1">
                <a:latin typeface="+mn-lt"/>
              </a:rPr>
              <a:t>val</a:t>
            </a:r>
            <a:r>
              <a:rPr lang="en-US" altLang="zh-CN" sz="1600" b="1" dirty="0">
                <a:latin typeface="+mn-lt"/>
              </a:rPr>
              <a:t> = x</a:t>
            </a:r>
          </a:p>
          <a:p>
            <a:pPr eaLnBrk="1" hangingPunct="1">
              <a:spcBef>
                <a:spcPct val="10000"/>
              </a:spcBef>
              <a:buFontTx/>
              <a:buNone/>
              <a:defRPr/>
            </a:pPr>
            <a:r>
              <a:rPr lang="en-US" altLang="zh-CN" sz="1600" b="1" dirty="0">
                <a:latin typeface="+mn-lt"/>
              </a:rPr>
              <a:t>      #50 $finish;</a:t>
            </a:r>
          </a:p>
          <a:p>
            <a:pPr eaLnBrk="1" hangingPunct="1">
              <a:spcBef>
                <a:spcPct val="10000"/>
              </a:spcBef>
              <a:buFontTx/>
              <a:buNone/>
              <a:defRPr/>
            </a:pPr>
            <a:r>
              <a:rPr lang="en-US" altLang="zh-CN" sz="1600" b="1" dirty="0">
                <a:latin typeface="+mn-lt"/>
              </a:rPr>
              <a:t>   join</a:t>
            </a:r>
          </a:p>
          <a:p>
            <a:pPr eaLnBrk="1" hangingPunct="1">
              <a:spcBef>
                <a:spcPct val="10000"/>
              </a:spcBef>
              <a:buFontTx/>
              <a:buNone/>
              <a:defRPr/>
            </a:pPr>
            <a:r>
              <a:rPr lang="en-US" altLang="zh-CN" sz="1600" b="1" dirty="0" err="1">
                <a:latin typeface="+mn-lt"/>
              </a:rPr>
              <a:t>endmodule</a:t>
            </a:r>
            <a:endParaRPr lang="en-US" altLang="zh-CN" sz="1600" b="1" dirty="0">
              <a:latin typeface="+mn-lt"/>
            </a:endParaRPr>
          </a:p>
        </p:txBody>
      </p:sp>
      <p:sp>
        <p:nvSpPr>
          <p:cNvPr id="230511" name="Text Box 111">
            <a:extLst>
              <a:ext uri="{FF2B5EF4-FFF2-40B4-BE49-F238E27FC236}">
                <a16:creationId xmlns:a16="http://schemas.microsoft.com/office/drawing/2014/main" id="{2F2FD5A5-E048-4FF5-8C5C-83FCFAC1F821}"/>
              </a:ext>
            </a:extLst>
          </p:cNvPr>
          <p:cNvSpPr txBox="1">
            <a:spLocks noChangeArrowheads="1"/>
          </p:cNvSpPr>
          <p:nvPr/>
        </p:nvSpPr>
        <p:spPr bwMode="auto">
          <a:xfrm>
            <a:off x="1415142" y="2346649"/>
            <a:ext cx="3048000" cy="2781300"/>
          </a:xfrm>
          <a:prstGeom prst="rect">
            <a:avLst/>
          </a:prstGeom>
          <a:gradFill rotWithShape="0">
            <a:gsLst>
              <a:gs pos="0">
                <a:schemeClr val="accent1"/>
              </a:gs>
              <a:gs pos="50000">
                <a:schemeClr val="accent1">
                  <a:gamma/>
                  <a:tint val="49804"/>
                  <a:invGamma/>
                </a:schemeClr>
              </a:gs>
              <a:gs pos="100000">
                <a:schemeClr val="accent1"/>
              </a:gs>
            </a:gsLst>
            <a:lin ang="5400000" scaled="1"/>
          </a:gradFill>
          <a:ln w="9525">
            <a:noFill/>
            <a:miter lim="800000"/>
            <a:headEnd/>
            <a:tailEnd/>
          </a:ln>
          <a:effectLst/>
        </p:spPr>
        <p:txBody>
          <a:bodyPr>
            <a:spAutoFit/>
          </a:bodyPr>
          <a:lstStyle/>
          <a:p>
            <a:pPr eaLnBrk="1" hangingPunct="1">
              <a:spcBef>
                <a:spcPct val="50000"/>
              </a:spcBef>
              <a:buFontTx/>
              <a:buChar char="•"/>
              <a:defRPr/>
            </a:pPr>
            <a:r>
              <a:rPr lang="en-US" altLang="zh-CN" sz="1600" b="1">
                <a:solidFill>
                  <a:srgbClr val="FF0000"/>
                </a:solidFill>
                <a:latin typeface="+mn-lt"/>
              </a:rPr>
              <a:t> </a:t>
            </a:r>
            <a:r>
              <a:rPr lang="zh-CN" altLang="en-US" sz="1600" b="1">
                <a:solidFill>
                  <a:srgbClr val="FF0000"/>
                </a:solidFill>
                <a:latin typeface="+mn-lt"/>
              </a:rPr>
              <a:t>其结果是</a:t>
            </a:r>
            <a:r>
              <a:rPr lang="en-US" altLang="zh-CN" sz="1600" b="1">
                <a:solidFill>
                  <a:srgbClr val="FF0000"/>
                </a:solidFill>
                <a:latin typeface="+mn-lt"/>
              </a:rPr>
              <a:t>1’b1</a:t>
            </a:r>
            <a:r>
              <a:rPr lang="zh-CN" altLang="en-US" sz="1600" b="1">
                <a:solidFill>
                  <a:srgbClr val="FF0000"/>
                </a:solidFill>
                <a:latin typeface="+mn-lt"/>
              </a:rPr>
              <a:t>、</a:t>
            </a:r>
            <a:r>
              <a:rPr lang="en-US" altLang="zh-CN" sz="1600" b="1">
                <a:solidFill>
                  <a:srgbClr val="FF0000"/>
                </a:solidFill>
                <a:latin typeface="+mn-lt"/>
              </a:rPr>
              <a:t>1’b0</a:t>
            </a:r>
            <a:r>
              <a:rPr lang="zh-CN" altLang="en-US" sz="1600" b="1">
                <a:solidFill>
                  <a:srgbClr val="FF0000"/>
                </a:solidFill>
                <a:latin typeface="+mn-lt"/>
              </a:rPr>
              <a:t>或</a:t>
            </a:r>
            <a:r>
              <a:rPr lang="en-US" altLang="zh-CN" sz="1600" b="1">
                <a:solidFill>
                  <a:srgbClr val="FF0000"/>
                </a:solidFill>
                <a:latin typeface="+mn-lt"/>
              </a:rPr>
              <a:t>1’bx</a:t>
            </a:r>
            <a:r>
              <a:rPr lang="zh-CN" altLang="en-US" sz="1600" b="1">
                <a:solidFill>
                  <a:srgbClr val="FF0000"/>
                </a:solidFill>
                <a:latin typeface="+mn-lt"/>
              </a:rPr>
              <a:t>。</a:t>
            </a:r>
          </a:p>
          <a:p>
            <a:pPr eaLnBrk="1" hangingPunct="1">
              <a:spcBef>
                <a:spcPct val="50000"/>
              </a:spcBef>
              <a:buFontTx/>
              <a:buChar char="•"/>
              <a:defRPr/>
            </a:pPr>
            <a:r>
              <a:rPr lang="zh-CN" altLang="en-US" sz="1600" b="1">
                <a:solidFill>
                  <a:srgbClr val="FF0000"/>
                </a:solidFill>
                <a:latin typeface="+mn-lt"/>
              </a:rPr>
              <a:t> 如果左边及右边为确定值并且相等，则结果为</a:t>
            </a:r>
            <a:r>
              <a:rPr lang="en-US" altLang="zh-CN" sz="1600" b="1">
                <a:solidFill>
                  <a:srgbClr val="FF0000"/>
                </a:solidFill>
                <a:latin typeface="+mn-lt"/>
              </a:rPr>
              <a:t>1</a:t>
            </a:r>
            <a:r>
              <a:rPr lang="zh-CN" altLang="en-US" sz="1600" b="1">
                <a:solidFill>
                  <a:srgbClr val="FF0000"/>
                </a:solidFill>
                <a:latin typeface="+mn-lt"/>
              </a:rPr>
              <a:t>。</a:t>
            </a:r>
          </a:p>
          <a:p>
            <a:pPr eaLnBrk="1" hangingPunct="1">
              <a:spcBef>
                <a:spcPct val="50000"/>
              </a:spcBef>
              <a:buFontTx/>
              <a:buChar char="•"/>
              <a:defRPr/>
            </a:pPr>
            <a:r>
              <a:rPr lang="zh-CN" altLang="en-US" sz="1600" b="1">
                <a:solidFill>
                  <a:srgbClr val="FF0000"/>
                </a:solidFill>
                <a:latin typeface="+mn-lt"/>
              </a:rPr>
              <a:t> 如果左边及右边为确定值并且不相等，则结果为</a:t>
            </a:r>
            <a:r>
              <a:rPr lang="en-US" altLang="zh-CN" sz="1600" b="1">
                <a:solidFill>
                  <a:srgbClr val="FF0000"/>
                </a:solidFill>
                <a:latin typeface="+mn-lt"/>
              </a:rPr>
              <a:t>0</a:t>
            </a:r>
            <a:r>
              <a:rPr lang="zh-CN" altLang="en-US" sz="1600" b="1">
                <a:solidFill>
                  <a:srgbClr val="FF0000"/>
                </a:solidFill>
                <a:latin typeface="+mn-lt"/>
              </a:rPr>
              <a:t>。</a:t>
            </a:r>
          </a:p>
          <a:p>
            <a:pPr eaLnBrk="1" hangingPunct="1">
              <a:spcBef>
                <a:spcPct val="50000"/>
              </a:spcBef>
              <a:buFontTx/>
              <a:buChar char="•"/>
              <a:defRPr/>
            </a:pPr>
            <a:r>
              <a:rPr lang="zh-CN" altLang="en-US" sz="1600" b="1">
                <a:solidFill>
                  <a:srgbClr val="FF0000"/>
                </a:solidFill>
                <a:latin typeface="+mn-lt"/>
              </a:rPr>
              <a:t> 如果左边及右边有值不能确定的位，但值确定的位相等，则结果为</a:t>
            </a:r>
            <a:r>
              <a:rPr lang="en-US" altLang="zh-CN" sz="1600" b="1">
                <a:solidFill>
                  <a:srgbClr val="FF0000"/>
                </a:solidFill>
                <a:latin typeface="+mn-lt"/>
              </a:rPr>
              <a:t>x</a:t>
            </a:r>
            <a:r>
              <a:rPr lang="zh-CN" altLang="en-US" sz="1600" b="1">
                <a:solidFill>
                  <a:srgbClr val="FF0000"/>
                </a:solidFill>
                <a:latin typeface="+mn-lt"/>
              </a:rPr>
              <a:t>。</a:t>
            </a:r>
          </a:p>
          <a:p>
            <a:pPr eaLnBrk="1" hangingPunct="1">
              <a:spcBef>
                <a:spcPct val="50000"/>
              </a:spcBef>
              <a:buFontTx/>
              <a:buChar char="•"/>
              <a:defRPr/>
            </a:pPr>
            <a:r>
              <a:rPr lang="en-US" altLang="zh-CN" sz="1600" b="1">
                <a:solidFill>
                  <a:srgbClr val="FF0000"/>
                </a:solidFill>
                <a:latin typeface="+mn-lt"/>
              </a:rPr>
              <a:t>!=</a:t>
            </a:r>
            <a:r>
              <a:rPr lang="zh-CN" altLang="en-US" sz="1600" b="1">
                <a:solidFill>
                  <a:srgbClr val="FF0000"/>
                </a:solidFill>
                <a:latin typeface="+mn-lt"/>
              </a:rPr>
              <a:t>的结果与</a:t>
            </a:r>
            <a:r>
              <a:rPr lang="en-US" altLang="zh-CN" sz="1600" b="1">
                <a:solidFill>
                  <a:srgbClr val="FF0000"/>
                </a:solidFill>
                <a:latin typeface="+mn-lt"/>
              </a:rPr>
              <a:t>= =</a:t>
            </a:r>
            <a:r>
              <a:rPr lang="zh-CN" altLang="en-US" sz="1600" b="1">
                <a:solidFill>
                  <a:srgbClr val="FF0000"/>
                </a:solidFill>
                <a:latin typeface="+mn-lt"/>
              </a:rPr>
              <a:t>相反</a:t>
            </a:r>
          </a:p>
        </p:txBody>
      </p:sp>
      <p:sp>
        <p:nvSpPr>
          <p:cNvPr id="29704" name="Text Box 112">
            <a:extLst>
              <a:ext uri="{FF2B5EF4-FFF2-40B4-BE49-F238E27FC236}">
                <a16:creationId xmlns:a16="http://schemas.microsoft.com/office/drawing/2014/main" id="{81C4F3D2-E968-432C-83B2-A9D91E02345C}"/>
              </a:ext>
            </a:extLst>
          </p:cNvPr>
          <p:cNvSpPr txBox="1">
            <a:spLocks noChangeArrowheads="1"/>
          </p:cNvSpPr>
          <p:nvPr/>
        </p:nvSpPr>
        <p:spPr bwMode="auto">
          <a:xfrm>
            <a:off x="1415142" y="5166049"/>
            <a:ext cx="3048000" cy="12001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2400" b="1" dirty="0">
                <a:latin typeface="+mn-lt"/>
              </a:rPr>
              <a:t>值确定是指所有的位为</a:t>
            </a:r>
            <a:r>
              <a:rPr lang="en-US" altLang="zh-CN" sz="2400" b="1" dirty="0">
                <a:latin typeface="+mn-lt"/>
              </a:rPr>
              <a:t>0</a:t>
            </a:r>
            <a:r>
              <a:rPr lang="zh-CN" altLang="en-US" sz="2400" b="1" dirty="0">
                <a:latin typeface="+mn-lt"/>
              </a:rPr>
              <a:t>或</a:t>
            </a:r>
            <a:r>
              <a:rPr lang="en-US" altLang="zh-CN" sz="2400" b="1" dirty="0">
                <a:latin typeface="+mn-lt"/>
              </a:rPr>
              <a:t>1</a:t>
            </a:r>
            <a:r>
              <a:rPr lang="zh-CN" altLang="en-US" sz="2400" b="1" dirty="0">
                <a:latin typeface="+mn-lt"/>
              </a:rPr>
              <a:t>。不确定值是有值为</a:t>
            </a:r>
            <a:r>
              <a:rPr lang="en-US" altLang="zh-CN" sz="2400" b="1" dirty="0">
                <a:latin typeface="+mn-lt"/>
              </a:rPr>
              <a:t>x</a:t>
            </a:r>
            <a:r>
              <a:rPr lang="zh-CN" altLang="en-US" sz="2400" b="1" dirty="0">
                <a:latin typeface="+mn-lt"/>
              </a:rPr>
              <a:t>或</a:t>
            </a:r>
            <a:r>
              <a:rPr lang="en-US" altLang="zh-CN" sz="2400" b="1" dirty="0">
                <a:latin typeface="+mn-lt"/>
              </a:rPr>
              <a:t>z</a:t>
            </a:r>
            <a:r>
              <a:rPr lang="zh-CN" altLang="en-US" sz="2400" b="1" dirty="0">
                <a:latin typeface="+mn-lt"/>
              </a:rPr>
              <a:t>的位。</a:t>
            </a:r>
          </a:p>
        </p:txBody>
      </p:sp>
    </p:spTree>
    <p:extLst>
      <p:ext uri="{BB962C8B-B14F-4D97-AF65-F5344CB8AC3E}">
        <p14:creationId xmlns:p14="http://schemas.microsoft.com/office/powerpoint/2010/main" val="1358660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descr="蓝色砂纸">
            <a:extLst>
              <a:ext uri="{FF2B5EF4-FFF2-40B4-BE49-F238E27FC236}">
                <a16:creationId xmlns:a16="http://schemas.microsoft.com/office/drawing/2014/main" id="{12560572-0C28-4BB3-AB2C-DEE68F2B919B}"/>
              </a:ext>
            </a:extLst>
          </p:cNvPr>
          <p:cNvSpPr>
            <a:spLocks noGrp="1" noChangeArrowheads="1"/>
          </p:cNvSpPr>
          <p:nvPr>
            <p:ph type="title"/>
          </p:nvPr>
        </p:nvSpPr>
        <p:spPr/>
        <p:txBody>
          <a:bodyPr/>
          <a:lstStyle/>
          <a:p>
            <a:pPr algn="l" eaLnBrk="1" hangingPunct="1"/>
            <a:r>
              <a:rPr lang="zh-CN" altLang="en-US" sz="3200" b="1">
                <a:solidFill>
                  <a:srgbClr val="FF7C80"/>
                </a:solidFill>
              </a:rPr>
              <a:t>相等操作符</a:t>
            </a:r>
          </a:p>
        </p:txBody>
      </p:sp>
      <p:sp>
        <p:nvSpPr>
          <p:cNvPr id="232452" name="Text Box 4">
            <a:extLst>
              <a:ext uri="{FF2B5EF4-FFF2-40B4-BE49-F238E27FC236}">
                <a16:creationId xmlns:a16="http://schemas.microsoft.com/office/drawing/2014/main" id="{4A25E502-20E0-4B51-8B13-00048B46A8BB}"/>
              </a:ext>
            </a:extLst>
          </p:cNvPr>
          <p:cNvSpPr txBox="1">
            <a:spLocks noChangeArrowheads="1"/>
          </p:cNvSpPr>
          <p:nvPr/>
        </p:nvSpPr>
        <p:spPr bwMode="auto">
          <a:xfrm>
            <a:off x="878633" y="1853682"/>
            <a:ext cx="3048000" cy="652463"/>
          </a:xfrm>
          <a:prstGeom prst="rect">
            <a:avLst/>
          </a:prstGeom>
          <a:gradFill rotWithShape="0">
            <a:gsLst>
              <a:gs pos="0">
                <a:schemeClr val="accent1"/>
              </a:gs>
              <a:gs pos="50000">
                <a:schemeClr val="accent1">
                  <a:gamma/>
                  <a:tint val="49804"/>
                  <a:invGamma/>
                </a:schemeClr>
              </a:gs>
              <a:gs pos="100000">
                <a:schemeClr val="accent1"/>
              </a:gs>
            </a:gsLst>
            <a:lin ang="5400000" scaled="1"/>
          </a:gradFill>
          <a:ln w="9525">
            <a:noFill/>
            <a:miter lim="800000"/>
            <a:headEnd/>
            <a:tailEnd/>
          </a:ln>
          <a:effectLst/>
        </p:spPr>
        <p:txBody>
          <a:bodyPr>
            <a:spAutoFit/>
          </a:bodyPr>
          <a:lstStyle/>
          <a:p>
            <a:pPr eaLnBrk="1" hangingPunct="1">
              <a:lnSpc>
                <a:spcPct val="110000"/>
              </a:lnSpc>
              <a:spcBef>
                <a:spcPct val="10000"/>
              </a:spcBef>
              <a:defRPr/>
            </a:pPr>
            <a:r>
              <a:rPr lang="en-US" altLang="zh-CN" sz="1600" b="1">
                <a:solidFill>
                  <a:srgbClr val="FF0000"/>
                </a:solidFill>
              </a:rPr>
              <a:t>             </a:t>
            </a:r>
            <a:r>
              <a:rPr lang="zh-CN" altLang="en-US" sz="1600" b="1">
                <a:solidFill>
                  <a:srgbClr val="FF0000"/>
                </a:solidFill>
              </a:rPr>
              <a:t>相同</a:t>
            </a:r>
            <a:r>
              <a:rPr lang="en-US" altLang="zh-CN" sz="1600" b="1">
                <a:solidFill>
                  <a:srgbClr val="FF0000"/>
                </a:solidFill>
              </a:rPr>
              <a:t>(case</a:t>
            </a:r>
            <a:r>
              <a:rPr lang="zh-CN" altLang="en-US" sz="1600" b="1">
                <a:solidFill>
                  <a:srgbClr val="FF0000"/>
                </a:solidFill>
              </a:rPr>
              <a:t>等</a:t>
            </a:r>
            <a:r>
              <a:rPr lang="en-US" altLang="zh-CN" sz="1600" b="1">
                <a:solidFill>
                  <a:srgbClr val="FF0000"/>
                </a:solidFill>
              </a:rPr>
              <a:t>)</a:t>
            </a:r>
          </a:p>
          <a:p>
            <a:pPr eaLnBrk="1" hangingPunct="1">
              <a:lnSpc>
                <a:spcPct val="110000"/>
              </a:lnSpc>
              <a:spcBef>
                <a:spcPct val="10000"/>
              </a:spcBef>
              <a:defRPr/>
            </a:pPr>
            <a:r>
              <a:rPr lang="en-US" altLang="zh-CN" sz="1600" b="1">
                <a:solidFill>
                  <a:srgbClr val="FF0000"/>
                </a:solidFill>
              </a:rPr>
              <a:t>             </a:t>
            </a:r>
            <a:r>
              <a:rPr lang="zh-CN" altLang="en-US" sz="1600" b="1">
                <a:solidFill>
                  <a:srgbClr val="FF0000"/>
                </a:solidFill>
              </a:rPr>
              <a:t>不相同</a:t>
            </a:r>
            <a:r>
              <a:rPr lang="en-US" altLang="zh-CN" sz="1600" b="1">
                <a:solidFill>
                  <a:srgbClr val="FF0000"/>
                </a:solidFill>
              </a:rPr>
              <a:t>(case</a:t>
            </a:r>
            <a:r>
              <a:rPr lang="zh-CN" altLang="en-US" sz="1600" b="1">
                <a:solidFill>
                  <a:srgbClr val="FF0000"/>
                </a:solidFill>
              </a:rPr>
              <a:t>不等</a:t>
            </a:r>
            <a:r>
              <a:rPr lang="en-US" altLang="zh-CN" sz="1600" b="1">
                <a:solidFill>
                  <a:srgbClr val="FF0000"/>
                </a:solidFill>
              </a:rPr>
              <a:t>)</a:t>
            </a:r>
          </a:p>
        </p:txBody>
      </p:sp>
      <p:sp>
        <p:nvSpPr>
          <p:cNvPr id="45061" name="Text Box 5" descr="栎木">
            <a:extLst>
              <a:ext uri="{FF2B5EF4-FFF2-40B4-BE49-F238E27FC236}">
                <a16:creationId xmlns:a16="http://schemas.microsoft.com/office/drawing/2014/main" id="{FD9AB76D-C496-4382-93F0-3C8C5B1219B1}"/>
              </a:ext>
            </a:extLst>
          </p:cNvPr>
          <p:cNvSpPr txBox="1">
            <a:spLocks noChangeArrowheads="1"/>
          </p:cNvSpPr>
          <p:nvPr/>
        </p:nvSpPr>
        <p:spPr bwMode="auto">
          <a:xfrm>
            <a:off x="878633" y="1853682"/>
            <a:ext cx="457200" cy="646113"/>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32000"/>
              </a:spcBef>
              <a:buFontTx/>
              <a:buNone/>
            </a:pPr>
            <a:r>
              <a:rPr lang="en-US" altLang="zh-CN" sz="1600" b="1">
                <a:solidFill>
                  <a:schemeClr val="bg1"/>
                </a:solidFill>
              </a:rPr>
              <a:t>===</a:t>
            </a:r>
            <a:endParaRPr lang="en-US" altLang="zh-CN" sz="2000">
              <a:solidFill>
                <a:schemeClr val="bg1"/>
              </a:solidFill>
            </a:endParaRPr>
          </a:p>
          <a:p>
            <a:pPr algn="r" eaLnBrk="1" hangingPunct="1">
              <a:spcBef>
                <a:spcPct val="32000"/>
              </a:spcBef>
              <a:buFontTx/>
              <a:buNone/>
            </a:pPr>
            <a:r>
              <a:rPr lang="en-US" altLang="zh-CN" sz="2000">
                <a:solidFill>
                  <a:schemeClr val="bg1"/>
                </a:solidFill>
              </a:rPr>
              <a:t>! </a:t>
            </a:r>
            <a:r>
              <a:rPr lang="en-US" altLang="zh-CN" sz="1600" b="1">
                <a:solidFill>
                  <a:schemeClr val="bg1"/>
                </a:solidFill>
              </a:rPr>
              <a:t>==</a:t>
            </a:r>
          </a:p>
        </p:txBody>
      </p:sp>
      <p:sp>
        <p:nvSpPr>
          <p:cNvPr id="45062" name="Text Box 6">
            <a:extLst>
              <a:ext uri="{FF2B5EF4-FFF2-40B4-BE49-F238E27FC236}">
                <a16:creationId xmlns:a16="http://schemas.microsoft.com/office/drawing/2014/main" id="{71A20557-8BCB-473A-AAF2-7074EE8262B9}"/>
              </a:ext>
            </a:extLst>
          </p:cNvPr>
          <p:cNvSpPr txBox="1">
            <a:spLocks noChangeArrowheads="1"/>
          </p:cNvSpPr>
          <p:nvPr/>
        </p:nvSpPr>
        <p:spPr bwMode="auto">
          <a:xfrm>
            <a:off x="4495800" y="1192213"/>
            <a:ext cx="4038600" cy="56324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buFontTx/>
              <a:buNone/>
            </a:pPr>
            <a:r>
              <a:rPr lang="en-US" altLang="zh-CN" sz="1600" b="1">
                <a:latin typeface="Courier-Bold"/>
              </a:rPr>
              <a:t>module equalities2();</a:t>
            </a:r>
          </a:p>
          <a:p>
            <a:pPr eaLnBrk="1" hangingPunct="1">
              <a:spcBef>
                <a:spcPct val="10000"/>
              </a:spcBef>
              <a:buFontTx/>
              <a:buNone/>
            </a:pPr>
            <a:r>
              <a:rPr lang="en-US" altLang="zh-CN" sz="1600" b="1">
                <a:latin typeface="Courier-Bold"/>
              </a:rPr>
              <a:t>      reg [3: 0] rega, regb, regc;</a:t>
            </a:r>
          </a:p>
          <a:p>
            <a:pPr eaLnBrk="1" hangingPunct="1">
              <a:spcBef>
                <a:spcPct val="10000"/>
              </a:spcBef>
              <a:buFontTx/>
              <a:buNone/>
            </a:pPr>
            <a:r>
              <a:rPr lang="en-US" altLang="zh-CN" sz="1600" b="1">
                <a:latin typeface="Courier-Bold"/>
              </a:rPr>
              <a:t>      reg val;</a:t>
            </a:r>
          </a:p>
          <a:p>
            <a:pPr eaLnBrk="1" hangingPunct="1">
              <a:spcBef>
                <a:spcPct val="10000"/>
              </a:spcBef>
              <a:buFontTx/>
              <a:buNone/>
            </a:pPr>
            <a:r>
              <a:rPr lang="en-US" altLang="zh-CN" sz="1600" b="1">
                <a:latin typeface="Courier-Bold"/>
              </a:rPr>
              <a:t>   initial begin</a:t>
            </a:r>
          </a:p>
          <a:p>
            <a:pPr eaLnBrk="1" hangingPunct="1">
              <a:spcBef>
                <a:spcPct val="10000"/>
              </a:spcBef>
              <a:buFontTx/>
              <a:buNone/>
            </a:pPr>
            <a:r>
              <a:rPr lang="en-US" altLang="zh-CN" sz="1600" b="1">
                <a:latin typeface="Courier-Bold"/>
              </a:rPr>
              <a:t>      rega = 4'b0011;</a:t>
            </a:r>
          </a:p>
          <a:p>
            <a:pPr eaLnBrk="1" hangingPunct="1">
              <a:spcBef>
                <a:spcPct val="10000"/>
              </a:spcBef>
              <a:buFontTx/>
              <a:buNone/>
            </a:pPr>
            <a:r>
              <a:rPr lang="en-US" altLang="zh-CN" sz="1600" b="1">
                <a:latin typeface="Courier-Bold"/>
              </a:rPr>
              <a:t>      regb = 4'b1010;</a:t>
            </a:r>
          </a:p>
          <a:p>
            <a:pPr eaLnBrk="1" hangingPunct="1">
              <a:spcBef>
                <a:spcPct val="10000"/>
              </a:spcBef>
              <a:buFontTx/>
              <a:buNone/>
            </a:pPr>
            <a:r>
              <a:rPr lang="en-US" altLang="zh-CN" sz="1600" b="1">
                <a:latin typeface="Courier-Bold"/>
              </a:rPr>
              <a:t>      regc = 4'b1x10;</a:t>
            </a:r>
          </a:p>
          <a:p>
            <a:pPr eaLnBrk="1" hangingPunct="1">
              <a:spcBef>
                <a:spcPct val="10000"/>
              </a:spcBef>
              <a:buFontTx/>
              <a:buNone/>
            </a:pPr>
            <a:r>
              <a:rPr lang="en-US" altLang="zh-CN" sz="1600" b="1">
                <a:latin typeface="Courier-Bold"/>
              </a:rPr>
              <a:t>   end</a:t>
            </a:r>
          </a:p>
          <a:p>
            <a:pPr eaLnBrk="1" hangingPunct="1">
              <a:spcBef>
                <a:spcPct val="10000"/>
              </a:spcBef>
              <a:buFontTx/>
              <a:buNone/>
            </a:pPr>
            <a:r>
              <a:rPr lang="en-US" altLang="zh-CN" sz="1600" b="1">
                <a:latin typeface="Courier-Bold"/>
              </a:rPr>
              <a:t>   initial fork</a:t>
            </a:r>
          </a:p>
          <a:p>
            <a:pPr eaLnBrk="1" hangingPunct="1">
              <a:spcBef>
                <a:spcPct val="10000"/>
              </a:spcBef>
              <a:buFontTx/>
              <a:buNone/>
            </a:pPr>
            <a:r>
              <a:rPr lang="en-US" altLang="zh-CN" sz="1600" b="1">
                <a:latin typeface="Courier-Bold"/>
              </a:rPr>
              <a:t>      #10 val = rega === regb ; // val = 0</a:t>
            </a:r>
          </a:p>
          <a:p>
            <a:pPr eaLnBrk="1" hangingPunct="1">
              <a:spcBef>
                <a:spcPct val="10000"/>
              </a:spcBef>
              <a:buFontTx/>
              <a:buNone/>
            </a:pPr>
            <a:r>
              <a:rPr lang="en-US" altLang="zh-CN" sz="1600" b="1">
                <a:latin typeface="Courier-Bold"/>
              </a:rPr>
              <a:t>      #20 val = rega !== regc;   // val = 1</a:t>
            </a:r>
          </a:p>
          <a:p>
            <a:pPr eaLnBrk="1" hangingPunct="1">
              <a:spcBef>
                <a:spcPct val="10000"/>
              </a:spcBef>
              <a:buFontTx/>
              <a:buNone/>
            </a:pPr>
            <a:r>
              <a:rPr lang="en-US" altLang="zh-CN" sz="1600" b="1">
                <a:latin typeface="Courier-Bold"/>
              </a:rPr>
              <a:t>      #30 val = regb === regc;  // val = 0</a:t>
            </a:r>
          </a:p>
          <a:p>
            <a:pPr eaLnBrk="1" hangingPunct="1">
              <a:spcBef>
                <a:spcPct val="10000"/>
              </a:spcBef>
              <a:buFontTx/>
              <a:buNone/>
            </a:pPr>
            <a:r>
              <a:rPr lang="en-US" altLang="zh-CN" sz="1600" b="1">
                <a:latin typeface="Courier-Bold"/>
              </a:rPr>
              <a:t>      #40 val = regc === regc;  // val = 1</a:t>
            </a:r>
          </a:p>
          <a:p>
            <a:pPr eaLnBrk="1" hangingPunct="1">
              <a:spcBef>
                <a:spcPct val="10000"/>
              </a:spcBef>
              <a:buFontTx/>
              <a:buNone/>
            </a:pPr>
            <a:r>
              <a:rPr lang="en-US" altLang="zh-CN" sz="1600" b="1">
                <a:latin typeface="Courier-Bold"/>
              </a:rPr>
              <a:t>      #50 $finish;</a:t>
            </a:r>
          </a:p>
          <a:p>
            <a:pPr eaLnBrk="1" hangingPunct="1">
              <a:spcBef>
                <a:spcPct val="10000"/>
              </a:spcBef>
              <a:buFontTx/>
              <a:buNone/>
            </a:pPr>
            <a:r>
              <a:rPr lang="en-US" altLang="zh-CN" sz="1600" b="1">
                <a:latin typeface="Courier-Bold"/>
              </a:rPr>
              <a:t>   join</a:t>
            </a:r>
          </a:p>
          <a:p>
            <a:pPr eaLnBrk="1" hangingPunct="1">
              <a:spcBef>
                <a:spcPct val="10000"/>
              </a:spcBef>
              <a:buFontTx/>
              <a:buNone/>
            </a:pPr>
            <a:r>
              <a:rPr lang="en-US" altLang="zh-CN" sz="1600" b="1">
                <a:latin typeface="Courier-Bold"/>
              </a:rPr>
              <a:t>endmodule</a:t>
            </a:r>
          </a:p>
        </p:txBody>
      </p:sp>
      <p:sp>
        <p:nvSpPr>
          <p:cNvPr id="232455" name="Text Box 7">
            <a:extLst>
              <a:ext uri="{FF2B5EF4-FFF2-40B4-BE49-F238E27FC236}">
                <a16:creationId xmlns:a16="http://schemas.microsoft.com/office/drawing/2014/main" id="{73EC59D8-6238-42FB-B281-B63E3674BB40}"/>
              </a:ext>
            </a:extLst>
          </p:cNvPr>
          <p:cNvSpPr txBox="1">
            <a:spLocks noChangeArrowheads="1"/>
          </p:cNvSpPr>
          <p:nvPr/>
        </p:nvSpPr>
        <p:spPr bwMode="auto">
          <a:xfrm>
            <a:off x="878633" y="2691882"/>
            <a:ext cx="3048000" cy="1925638"/>
          </a:xfrm>
          <a:prstGeom prst="rect">
            <a:avLst/>
          </a:prstGeom>
          <a:gradFill rotWithShape="0">
            <a:gsLst>
              <a:gs pos="0">
                <a:schemeClr val="accent1"/>
              </a:gs>
              <a:gs pos="50000">
                <a:schemeClr val="accent1">
                  <a:gamma/>
                  <a:tint val="49804"/>
                  <a:invGamma/>
                </a:schemeClr>
              </a:gs>
              <a:gs pos="100000">
                <a:schemeClr val="accent1"/>
              </a:gs>
            </a:gsLst>
            <a:lin ang="5400000" scaled="1"/>
          </a:gradFill>
          <a:ln w="9525">
            <a:noFill/>
            <a:miter lim="800000"/>
            <a:headEnd/>
            <a:tailEnd/>
          </a:ln>
          <a:effectLst/>
        </p:spPr>
        <p:txBody>
          <a:bodyPr>
            <a:spAutoFit/>
          </a:bodyPr>
          <a:lstStyle/>
          <a:p>
            <a:pPr eaLnBrk="1" hangingPunct="1">
              <a:spcBef>
                <a:spcPct val="50000"/>
              </a:spcBef>
              <a:buFontTx/>
              <a:buChar char="•"/>
              <a:defRPr/>
            </a:pPr>
            <a:r>
              <a:rPr lang="en-US" altLang="zh-CN" sz="1600" b="1">
                <a:solidFill>
                  <a:srgbClr val="FF0000"/>
                </a:solidFill>
              </a:rPr>
              <a:t> </a:t>
            </a:r>
            <a:r>
              <a:rPr lang="zh-CN" altLang="en-US" sz="1600" b="1">
                <a:solidFill>
                  <a:srgbClr val="FF0000"/>
                </a:solidFill>
              </a:rPr>
              <a:t>其结果是</a:t>
            </a:r>
            <a:r>
              <a:rPr lang="en-US" altLang="zh-CN" sz="1600" b="1">
                <a:solidFill>
                  <a:srgbClr val="FF0000"/>
                </a:solidFill>
              </a:rPr>
              <a:t>1’b1</a:t>
            </a:r>
            <a:r>
              <a:rPr lang="zh-CN" altLang="en-US" sz="1600" b="1">
                <a:solidFill>
                  <a:srgbClr val="FF0000"/>
                </a:solidFill>
              </a:rPr>
              <a:t>、</a:t>
            </a:r>
            <a:r>
              <a:rPr lang="en-US" altLang="zh-CN" sz="1600" b="1">
                <a:solidFill>
                  <a:srgbClr val="FF0000"/>
                </a:solidFill>
              </a:rPr>
              <a:t>1’b0</a:t>
            </a:r>
            <a:r>
              <a:rPr lang="zh-CN" altLang="en-US" sz="1600" b="1">
                <a:solidFill>
                  <a:srgbClr val="FF0000"/>
                </a:solidFill>
              </a:rPr>
              <a:t>或</a:t>
            </a:r>
            <a:r>
              <a:rPr lang="en-US" altLang="zh-CN" sz="1600" b="1">
                <a:solidFill>
                  <a:srgbClr val="FF0000"/>
                </a:solidFill>
              </a:rPr>
              <a:t>1’bx</a:t>
            </a:r>
            <a:r>
              <a:rPr lang="zh-CN" altLang="en-US" sz="1600" b="1">
                <a:solidFill>
                  <a:srgbClr val="FF0000"/>
                </a:solidFill>
              </a:rPr>
              <a:t>。</a:t>
            </a:r>
          </a:p>
          <a:p>
            <a:pPr eaLnBrk="1" hangingPunct="1">
              <a:spcBef>
                <a:spcPct val="50000"/>
              </a:spcBef>
              <a:buFontTx/>
              <a:buChar char="•"/>
              <a:defRPr/>
            </a:pPr>
            <a:r>
              <a:rPr lang="zh-CN" altLang="en-US" sz="1600" b="1">
                <a:solidFill>
                  <a:srgbClr val="FF0000"/>
                </a:solidFill>
              </a:rPr>
              <a:t> 如果左边及右边的值相同（包括</a:t>
            </a:r>
            <a:r>
              <a:rPr lang="en-US" altLang="zh-CN" sz="1600" b="1">
                <a:solidFill>
                  <a:srgbClr val="FF0000"/>
                </a:solidFill>
              </a:rPr>
              <a:t>x</a:t>
            </a:r>
            <a:r>
              <a:rPr lang="zh-CN" altLang="en-US" sz="1600" b="1">
                <a:solidFill>
                  <a:srgbClr val="FF0000"/>
                </a:solidFill>
              </a:rPr>
              <a:t>、</a:t>
            </a:r>
            <a:r>
              <a:rPr lang="en-US" altLang="zh-CN" sz="1600" b="1">
                <a:solidFill>
                  <a:srgbClr val="FF0000"/>
                </a:solidFill>
              </a:rPr>
              <a:t>z)</a:t>
            </a:r>
            <a:r>
              <a:rPr lang="zh-CN" altLang="en-US" sz="1600" b="1">
                <a:solidFill>
                  <a:srgbClr val="FF0000"/>
                </a:solidFill>
              </a:rPr>
              <a:t>，则结果为</a:t>
            </a:r>
            <a:r>
              <a:rPr lang="en-US" altLang="zh-CN" sz="1600" b="1">
                <a:solidFill>
                  <a:srgbClr val="FF0000"/>
                </a:solidFill>
              </a:rPr>
              <a:t>1</a:t>
            </a:r>
            <a:r>
              <a:rPr lang="zh-CN" altLang="en-US" sz="1600" b="1">
                <a:solidFill>
                  <a:srgbClr val="FF0000"/>
                </a:solidFill>
              </a:rPr>
              <a:t>。</a:t>
            </a:r>
          </a:p>
          <a:p>
            <a:pPr eaLnBrk="1" hangingPunct="1">
              <a:spcBef>
                <a:spcPct val="50000"/>
              </a:spcBef>
              <a:buFontTx/>
              <a:buChar char="•"/>
              <a:defRPr/>
            </a:pPr>
            <a:r>
              <a:rPr lang="zh-CN" altLang="en-US" sz="1600" b="1">
                <a:solidFill>
                  <a:srgbClr val="FF0000"/>
                </a:solidFill>
              </a:rPr>
              <a:t>如果左边及右边的值不相同，则结果为</a:t>
            </a:r>
            <a:r>
              <a:rPr lang="en-US" altLang="zh-CN" sz="1600" b="1">
                <a:solidFill>
                  <a:srgbClr val="FF0000"/>
                </a:solidFill>
              </a:rPr>
              <a:t>0</a:t>
            </a:r>
            <a:r>
              <a:rPr lang="zh-CN" altLang="en-US" sz="1600" b="1">
                <a:solidFill>
                  <a:srgbClr val="FF0000"/>
                </a:solidFill>
              </a:rPr>
              <a:t>。</a:t>
            </a:r>
          </a:p>
          <a:p>
            <a:pPr eaLnBrk="1" hangingPunct="1">
              <a:spcBef>
                <a:spcPct val="50000"/>
              </a:spcBef>
              <a:buFontTx/>
              <a:buChar char="•"/>
              <a:defRPr/>
            </a:pPr>
            <a:r>
              <a:rPr lang="en-US" altLang="zh-CN" sz="1600" b="1">
                <a:solidFill>
                  <a:srgbClr val="FF0000"/>
                </a:solidFill>
              </a:rPr>
              <a:t>!==</a:t>
            </a:r>
            <a:r>
              <a:rPr lang="zh-CN" altLang="en-US" sz="1600" b="1">
                <a:solidFill>
                  <a:srgbClr val="FF0000"/>
                </a:solidFill>
              </a:rPr>
              <a:t>的结果与 </a:t>
            </a:r>
            <a:r>
              <a:rPr lang="en-US" altLang="zh-CN" sz="1600" b="1">
                <a:solidFill>
                  <a:srgbClr val="FF0000"/>
                </a:solidFill>
              </a:rPr>
              <a:t>=== </a:t>
            </a:r>
            <a:r>
              <a:rPr lang="zh-CN" altLang="en-US" sz="1600" b="1">
                <a:solidFill>
                  <a:srgbClr val="FF0000"/>
                </a:solidFill>
              </a:rPr>
              <a:t>相反</a:t>
            </a:r>
          </a:p>
        </p:txBody>
      </p:sp>
      <p:sp>
        <p:nvSpPr>
          <p:cNvPr id="45064" name="Text Box 9">
            <a:extLst>
              <a:ext uri="{FF2B5EF4-FFF2-40B4-BE49-F238E27FC236}">
                <a16:creationId xmlns:a16="http://schemas.microsoft.com/office/drawing/2014/main" id="{3472D740-C146-4AF8-914D-2E8FD8287585}"/>
              </a:ext>
            </a:extLst>
          </p:cNvPr>
          <p:cNvSpPr txBox="1">
            <a:spLocks noChangeArrowheads="1"/>
          </p:cNvSpPr>
          <p:nvPr/>
        </p:nvSpPr>
        <p:spPr bwMode="auto">
          <a:xfrm>
            <a:off x="878633" y="5054082"/>
            <a:ext cx="3048000" cy="3762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综合工具不支持</a:t>
            </a:r>
          </a:p>
        </p:txBody>
      </p:sp>
    </p:spTree>
    <p:extLst>
      <p:ext uri="{BB962C8B-B14F-4D97-AF65-F5344CB8AC3E}">
        <p14:creationId xmlns:p14="http://schemas.microsoft.com/office/powerpoint/2010/main" val="3534614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descr="蓝色砂纸">
            <a:extLst>
              <a:ext uri="{FF2B5EF4-FFF2-40B4-BE49-F238E27FC236}">
                <a16:creationId xmlns:a16="http://schemas.microsoft.com/office/drawing/2014/main" id="{49A9F237-AB4B-4326-9FC7-C4808E395AAF}"/>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条件操作符</a:t>
            </a:r>
          </a:p>
        </p:txBody>
      </p:sp>
      <p:sp>
        <p:nvSpPr>
          <p:cNvPr id="233476" name="Text Box 4">
            <a:extLst>
              <a:ext uri="{FF2B5EF4-FFF2-40B4-BE49-F238E27FC236}">
                <a16:creationId xmlns:a16="http://schemas.microsoft.com/office/drawing/2014/main" id="{E4AF8233-82B9-48EF-8F06-A43CD53F5F38}"/>
              </a:ext>
            </a:extLst>
          </p:cNvPr>
          <p:cNvSpPr txBox="1">
            <a:spLocks noChangeArrowheads="1"/>
          </p:cNvSpPr>
          <p:nvPr/>
        </p:nvSpPr>
        <p:spPr bwMode="auto">
          <a:xfrm>
            <a:off x="838200" y="1620416"/>
            <a:ext cx="3048000" cy="360363"/>
          </a:xfrm>
          <a:prstGeom prst="rect">
            <a:avLst/>
          </a:prstGeom>
          <a:gradFill rotWithShape="0">
            <a:gsLst>
              <a:gs pos="0">
                <a:schemeClr val="accent1"/>
              </a:gs>
              <a:gs pos="50000">
                <a:schemeClr val="accent1">
                  <a:gamma/>
                  <a:tint val="49804"/>
                  <a:invGamma/>
                </a:schemeClr>
              </a:gs>
              <a:gs pos="100000">
                <a:schemeClr val="accent1"/>
              </a:gs>
            </a:gsLst>
            <a:lin ang="5400000" scaled="1"/>
          </a:gradFill>
          <a:ln w="9525">
            <a:noFill/>
            <a:miter lim="800000"/>
            <a:headEnd/>
            <a:tailEnd/>
          </a:ln>
          <a:effectLst/>
        </p:spPr>
        <p:txBody>
          <a:bodyPr>
            <a:spAutoFit/>
          </a:bodyPr>
          <a:lstStyle/>
          <a:p>
            <a:pPr eaLnBrk="1" hangingPunct="1">
              <a:lnSpc>
                <a:spcPct val="110000"/>
              </a:lnSpc>
              <a:spcBef>
                <a:spcPct val="10000"/>
              </a:spcBef>
              <a:defRPr/>
            </a:pPr>
            <a:r>
              <a:rPr lang="en-US" altLang="zh-CN" sz="1600" b="1">
                <a:solidFill>
                  <a:srgbClr val="FF0000"/>
                </a:solidFill>
                <a:latin typeface="+mn-lt"/>
              </a:rPr>
              <a:t>          </a:t>
            </a:r>
            <a:r>
              <a:rPr lang="zh-CN" altLang="en-US" sz="1600" b="1">
                <a:solidFill>
                  <a:srgbClr val="FF0000"/>
                </a:solidFill>
                <a:latin typeface="+mn-lt"/>
              </a:rPr>
              <a:t>条件</a:t>
            </a:r>
          </a:p>
        </p:txBody>
      </p:sp>
      <p:sp>
        <p:nvSpPr>
          <p:cNvPr id="31749" name="Text Box 5" descr="栎木">
            <a:extLst>
              <a:ext uri="{FF2B5EF4-FFF2-40B4-BE49-F238E27FC236}">
                <a16:creationId xmlns:a16="http://schemas.microsoft.com/office/drawing/2014/main" id="{3641652A-2BB9-4EBA-B081-84F9B1C002B3}"/>
              </a:ext>
            </a:extLst>
          </p:cNvPr>
          <p:cNvSpPr txBox="1">
            <a:spLocks noChangeArrowheads="1"/>
          </p:cNvSpPr>
          <p:nvPr/>
        </p:nvSpPr>
        <p:spPr bwMode="auto">
          <a:xfrm>
            <a:off x="838200" y="1620416"/>
            <a:ext cx="457200" cy="36988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r" eaLnBrk="1" hangingPunct="1">
              <a:spcBef>
                <a:spcPct val="32000"/>
              </a:spcBef>
              <a:buFontTx/>
              <a:buNone/>
              <a:defRPr/>
            </a:pPr>
            <a:r>
              <a:rPr lang="en-US" altLang="zh-CN" sz="2400" b="1">
                <a:solidFill>
                  <a:schemeClr val="bg1"/>
                </a:solidFill>
                <a:latin typeface="+mn-lt"/>
              </a:rPr>
              <a:t>?:</a:t>
            </a:r>
            <a:endParaRPr lang="en-US" altLang="zh-CN">
              <a:solidFill>
                <a:schemeClr val="bg1"/>
              </a:solidFill>
              <a:latin typeface="+mn-lt"/>
            </a:endParaRPr>
          </a:p>
        </p:txBody>
      </p:sp>
      <p:sp>
        <p:nvSpPr>
          <p:cNvPr id="31750" name="Text Box 6">
            <a:extLst>
              <a:ext uri="{FF2B5EF4-FFF2-40B4-BE49-F238E27FC236}">
                <a16:creationId xmlns:a16="http://schemas.microsoft.com/office/drawing/2014/main" id="{BD73D45C-8EA7-4846-81CB-F91A6DB1236E}"/>
              </a:ext>
            </a:extLst>
          </p:cNvPr>
          <p:cNvSpPr txBox="1">
            <a:spLocks noChangeArrowheads="1"/>
          </p:cNvSpPr>
          <p:nvPr/>
        </p:nvSpPr>
        <p:spPr bwMode="auto">
          <a:xfrm>
            <a:off x="4495800" y="1536700"/>
            <a:ext cx="3810000" cy="41021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600" b="1" dirty="0">
                <a:latin typeface="+mn-lt"/>
              </a:rPr>
              <a:t>module </a:t>
            </a:r>
            <a:r>
              <a:rPr lang="en-US" altLang="zh-CN" sz="1600" b="1" dirty="0" err="1">
                <a:latin typeface="+mn-lt"/>
              </a:rPr>
              <a:t>likebufif</a:t>
            </a:r>
            <a:r>
              <a:rPr lang="en-US" altLang="zh-CN" sz="1600" b="1" dirty="0">
                <a:latin typeface="+mn-lt"/>
              </a:rPr>
              <a:t>( in, </a:t>
            </a:r>
            <a:r>
              <a:rPr lang="en-US" altLang="zh-CN" sz="1600" b="1" dirty="0" err="1">
                <a:latin typeface="+mn-lt"/>
              </a:rPr>
              <a:t>en</a:t>
            </a:r>
            <a:r>
              <a:rPr lang="en-US" altLang="zh-CN" sz="1600" b="1" dirty="0">
                <a:latin typeface="+mn-lt"/>
              </a:rPr>
              <a:t>, out);</a:t>
            </a:r>
          </a:p>
          <a:p>
            <a:pPr eaLnBrk="1" hangingPunct="1">
              <a:spcBef>
                <a:spcPct val="10000"/>
              </a:spcBef>
              <a:buFontTx/>
              <a:buNone/>
              <a:defRPr/>
            </a:pPr>
            <a:r>
              <a:rPr lang="en-US" altLang="zh-CN" sz="1600" b="1" dirty="0">
                <a:latin typeface="+mn-lt"/>
              </a:rPr>
              <a:t>      input in;</a:t>
            </a:r>
          </a:p>
          <a:p>
            <a:pPr eaLnBrk="1" hangingPunct="1">
              <a:spcBef>
                <a:spcPct val="10000"/>
              </a:spcBef>
              <a:buFontTx/>
              <a:buNone/>
              <a:defRPr/>
            </a:pPr>
            <a:r>
              <a:rPr lang="en-US" altLang="zh-CN" sz="1600" b="1" dirty="0">
                <a:latin typeface="+mn-lt"/>
              </a:rPr>
              <a:t>      input </a:t>
            </a:r>
            <a:r>
              <a:rPr lang="en-US" altLang="zh-CN" sz="1600" b="1" dirty="0" err="1">
                <a:latin typeface="+mn-lt"/>
              </a:rPr>
              <a:t>en</a:t>
            </a:r>
            <a:r>
              <a:rPr lang="en-US" altLang="zh-CN" sz="1600" b="1" dirty="0">
                <a:latin typeface="+mn-lt"/>
              </a:rPr>
              <a:t>;</a:t>
            </a:r>
          </a:p>
          <a:p>
            <a:pPr eaLnBrk="1" hangingPunct="1">
              <a:spcBef>
                <a:spcPct val="10000"/>
              </a:spcBef>
              <a:buFontTx/>
              <a:buNone/>
              <a:defRPr/>
            </a:pPr>
            <a:r>
              <a:rPr lang="en-US" altLang="zh-CN" sz="1600" b="1" dirty="0">
                <a:latin typeface="+mn-lt"/>
              </a:rPr>
              <a:t>      output out;</a:t>
            </a:r>
          </a:p>
          <a:p>
            <a:pPr eaLnBrk="1" hangingPunct="1">
              <a:spcBef>
                <a:spcPct val="10000"/>
              </a:spcBef>
              <a:buFontTx/>
              <a:buNone/>
              <a:defRPr/>
            </a:pPr>
            <a:r>
              <a:rPr lang="en-US" altLang="zh-CN" sz="1600" b="1" dirty="0">
                <a:latin typeface="+mn-lt"/>
              </a:rPr>
              <a:t>   assign out = (</a:t>
            </a:r>
            <a:r>
              <a:rPr lang="en-US" altLang="zh-CN" sz="1600" b="1" dirty="0" err="1">
                <a:latin typeface="+mn-lt"/>
              </a:rPr>
              <a:t>en</a:t>
            </a:r>
            <a:r>
              <a:rPr lang="en-US" altLang="zh-CN" sz="1600" b="1" dirty="0">
                <a:latin typeface="+mn-lt"/>
              </a:rPr>
              <a:t> == 1) ? in : '</a:t>
            </a:r>
            <a:r>
              <a:rPr lang="en-US" altLang="zh-CN" sz="1600" b="1" dirty="0" err="1">
                <a:latin typeface="+mn-lt"/>
              </a:rPr>
              <a:t>bz</a:t>
            </a:r>
            <a:r>
              <a:rPr lang="en-US" altLang="zh-CN" sz="1600" b="1" dirty="0">
                <a:latin typeface="+mn-lt"/>
              </a:rPr>
              <a:t>;</a:t>
            </a:r>
          </a:p>
          <a:p>
            <a:pPr eaLnBrk="1" hangingPunct="1">
              <a:spcBef>
                <a:spcPct val="10000"/>
              </a:spcBef>
              <a:buFontTx/>
              <a:buNone/>
              <a:defRPr/>
            </a:pPr>
            <a:r>
              <a:rPr lang="en-US" altLang="zh-CN" sz="1600" b="1" dirty="0" err="1">
                <a:latin typeface="+mn-lt"/>
              </a:rPr>
              <a:t>endmodule</a:t>
            </a:r>
            <a:endParaRPr lang="en-US" altLang="zh-CN" sz="1600" b="1" dirty="0">
              <a:latin typeface="+mn-lt"/>
            </a:endParaRPr>
          </a:p>
          <a:p>
            <a:pPr eaLnBrk="1" hangingPunct="1">
              <a:spcBef>
                <a:spcPct val="10000"/>
              </a:spcBef>
              <a:buFontTx/>
              <a:buNone/>
              <a:defRPr/>
            </a:pPr>
            <a:endParaRPr lang="en-US" altLang="zh-CN" sz="1600" b="1" dirty="0">
              <a:latin typeface="+mn-lt"/>
            </a:endParaRPr>
          </a:p>
          <a:p>
            <a:pPr eaLnBrk="1" hangingPunct="1">
              <a:spcBef>
                <a:spcPct val="10000"/>
              </a:spcBef>
              <a:buFontTx/>
              <a:buNone/>
              <a:defRPr/>
            </a:pPr>
            <a:r>
              <a:rPr lang="en-US" altLang="zh-CN" sz="1600" b="1" dirty="0">
                <a:latin typeface="+mn-lt"/>
              </a:rPr>
              <a:t>module like4to1( a, b, c, d, </a:t>
            </a:r>
            <a:r>
              <a:rPr lang="en-US" altLang="zh-CN" sz="1600" b="1" dirty="0" err="1">
                <a:latin typeface="+mn-lt"/>
              </a:rPr>
              <a:t>sel</a:t>
            </a:r>
            <a:r>
              <a:rPr lang="en-US" altLang="zh-CN" sz="1600" b="1" dirty="0">
                <a:latin typeface="+mn-lt"/>
              </a:rPr>
              <a:t>, out);</a:t>
            </a:r>
          </a:p>
          <a:p>
            <a:pPr eaLnBrk="1" hangingPunct="1">
              <a:spcBef>
                <a:spcPct val="10000"/>
              </a:spcBef>
              <a:buFontTx/>
              <a:buNone/>
              <a:defRPr/>
            </a:pPr>
            <a:r>
              <a:rPr lang="en-US" altLang="zh-CN" sz="1600" b="1" dirty="0">
                <a:latin typeface="+mn-lt"/>
              </a:rPr>
              <a:t>      input a, b, c, d;</a:t>
            </a:r>
          </a:p>
          <a:p>
            <a:pPr eaLnBrk="1" hangingPunct="1">
              <a:spcBef>
                <a:spcPct val="10000"/>
              </a:spcBef>
              <a:buFontTx/>
              <a:buNone/>
              <a:defRPr/>
            </a:pPr>
            <a:r>
              <a:rPr lang="en-US" altLang="zh-CN" sz="1600" b="1" dirty="0">
                <a:latin typeface="+mn-lt"/>
              </a:rPr>
              <a:t>      input [1: 0] </a:t>
            </a:r>
            <a:r>
              <a:rPr lang="en-US" altLang="zh-CN" sz="1600" b="1" dirty="0" err="1">
                <a:latin typeface="+mn-lt"/>
              </a:rPr>
              <a:t>sel</a:t>
            </a:r>
            <a:r>
              <a:rPr lang="en-US" altLang="zh-CN" sz="1600" b="1" dirty="0">
                <a:latin typeface="+mn-lt"/>
              </a:rPr>
              <a:t>;</a:t>
            </a:r>
          </a:p>
          <a:p>
            <a:pPr eaLnBrk="1" hangingPunct="1">
              <a:spcBef>
                <a:spcPct val="10000"/>
              </a:spcBef>
              <a:buFontTx/>
              <a:buNone/>
              <a:defRPr/>
            </a:pPr>
            <a:r>
              <a:rPr lang="en-US" altLang="zh-CN" sz="1600" b="1" dirty="0">
                <a:latin typeface="+mn-lt"/>
              </a:rPr>
              <a:t>      output out;</a:t>
            </a:r>
          </a:p>
          <a:p>
            <a:pPr eaLnBrk="1" hangingPunct="1">
              <a:spcBef>
                <a:spcPct val="10000"/>
              </a:spcBef>
              <a:buFontTx/>
              <a:buNone/>
              <a:defRPr/>
            </a:pPr>
            <a:r>
              <a:rPr lang="en-US" altLang="zh-CN" sz="1600" b="1" dirty="0">
                <a:latin typeface="+mn-lt"/>
              </a:rPr>
              <a:t>   assign out = </a:t>
            </a:r>
            <a:r>
              <a:rPr lang="en-US" altLang="zh-CN" sz="1600" b="1" dirty="0" err="1">
                <a:latin typeface="+mn-lt"/>
              </a:rPr>
              <a:t>sel</a:t>
            </a:r>
            <a:r>
              <a:rPr lang="en-US" altLang="zh-CN" sz="1600" b="1" dirty="0">
                <a:latin typeface="+mn-lt"/>
              </a:rPr>
              <a:t> == 2'b00 ? a :</a:t>
            </a:r>
          </a:p>
          <a:p>
            <a:pPr eaLnBrk="1" hangingPunct="1">
              <a:spcBef>
                <a:spcPct val="10000"/>
              </a:spcBef>
              <a:buFontTx/>
              <a:buNone/>
              <a:defRPr/>
            </a:pPr>
            <a:r>
              <a:rPr lang="en-US" altLang="zh-CN" sz="1600" b="1" dirty="0">
                <a:latin typeface="+mn-lt"/>
              </a:rPr>
              <a:t>                        </a:t>
            </a:r>
            <a:r>
              <a:rPr lang="en-US" altLang="zh-CN" sz="1600" b="1" dirty="0" err="1">
                <a:latin typeface="+mn-lt"/>
              </a:rPr>
              <a:t>sel</a:t>
            </a:r>
            <a:r>
              <a:rPr lang="en-US" altLang="zh-CN" sz="1600" b="1" dirty="0">
                <a:latin typeface="+mn-lt"/>
              </a:rPr>
              <a:t> == 2'b01 ? b :</a:t>
            </a:r>
          </a:p>
          <a:p>
            <a:pPr eaLnBrk="1" hangingPunct="1">
              <a:spcBef>
                <a:spcPct val="10000"/>
              </a:spcBef>
              <a:buFontTx/>
              <a:buNone/>
              <a:defRPr/>
            </a:pPr>
            <a:r>
              <a:rPr lang="en-US" altLang="zh-CN" sz="1600" b="1" dirty="0">
                <a:latin typeface="+mn-lt"/>
              </a:rPr>
              <a:t>                        </a:t>
            </a:r>
            <a:r>
              <a:rPr lang="en-US" altLang="zh-CN" sz="1600" b="1" dirty="0" err="1">
                <a:latin typeface="+mn-lt"/>
              </a:rPr>
              <a:t>sel</a:t>
            </a:r>
            <a:r>
              <a:rPr lang="en-US" altLang="zh-CN" sz="1600" b="1" dirty="0">
                <a:latin typeface="+mn-lt"/>
              </a:rPr>
              <a:t> == 2'b10 ? c : d;</a:t>
            </a:r>
          </a:p>
          <a:p>
            <a:pPr eaLnBrk="1" hangingPunct="1">
              <a:spcBef>
                <a:spcPct val="10000"/>
              </a:spcBef>
              <a:buFontTx/>
              <a:buNone/>
              <a:defRPr/>
            </a:pPr>
            <a:r>
              <a:rPr lang="en-US" altLang="zh-CN" sz="1600" b="1" dirty="0" err="1">
                <a:latin typeface="+mn-lt"/>
              </a:rPr>
              <a:t>endmodule</a:t>
            </a:r>
            <a:endParaRPr lang="en-US" altLang="zh-CN" sz="1600" b="1" dirty="0">
              <a:latin typeface="+mn-lt"/>
            </a:endParaRPr>
          </a:p>
        </p:txBody>
      </p:sp>
      <p:sp>
        <p:nvSpPr>
          <p:cNvPr id="233479" name="Text Box 7">
            <a:extLst>
              <a:ext uri="{FF2B5EF4-FFF2-40B4-BE49-F238E27FC236}">
                <a16:creationId xmlns:a16="http://schemas.microsoft.com/office/drawing/2014/main" id="{EB4BAF20-A48C-4F47-B7D6-35B0B61E5577}"/>
              </a:ext>
            </a:extLst>
          </p:cNvPr>
          <p:cNvSpPr txBox="1">
            <a:spLocks noChangeArrowheads="1"/>
          </p:cNvSpPr>
          <p:nvPr/>
        </p:nvSpPr>
        <p:spPr bwMode="auto">
          <a:xfrm>
            <a:off x="533400" y="6019800"/>
            <a:ext cx="3810000" cy="336550"/>
          </a:xfrm>
          <a:prstGeom prst="rect">
            <a:avLst/>
          </a:prstGeom>
          <a:gradFill rotWithShape="0">
            <a:gsLst>
              <a:gs pos="0">
                <a:schemeClr val="accent1"/>
              </a:gs>
              <a:gs pos="50000">
                <a:schemeClr val="accent1">
                  <a:gamma/>
                  <a:tint val="49804"/>
                  <a:invGamma/>
                </a:schemeClr>
              </a:gs>
              <a:gs pos="100000">
                <a:schemeClr val="accent1"/>
              </a:gs>
            </a:gsLst>
            <a:lin ang="5400000" scaled="1"/>
          </a:gradFill>
          <a:ln w="9525">
            <a:noFill/>
            <a:miter lim="800000"/>
            <a:headEnd/>
            <a:tailEnd/>
          </a:ln>
          <a:effectLst/>
        </p:spPr>
        <p:txBody>
          <a:bodyPr>
            <a:spAutoFit/>
          </a:bodyPr>
          <a:lstStyle/>
          <a:p>
            <a:pPr eaLnBrk="1" hangingPunct="1">
              <a:spcBef>
                <a:spcPct val="50000"/>
              </a:spcBef>
              <a:defRPr/>
            </a:pPr>
            <a:r>
              <a:rPr lang="zh-CN" altLang="en-US" sz="1600" b="1">
                <a:solidFill>
                  <a:srgbClr val="FF0000"/>
                </a:solidFill>
                <a:latin typeface="+mn-lt"/>
              </a:rPr>
              <a:t>如果条件值为</a:t>
            </a:r>
            <a:r>
              <a:rPr lang="en-US" altLang="zh-CN" sz="1600" b="1">
                <a:solidFill>
                  <a:srgbClr val="FF0000"/>
                </a:solidFill>
                <a:latin typeface="+mn-lt"/>
              </a:rPr>
              <a:t>x</a:t>
            </a:r>
            <a:r>
              <a:rPr lang="zh-CN" altLang="en-US" sz="1600" b="1">
                <a:solidFill>
                  <a:srgbClr val="FF0000"/>
                </a:solidFill>
                <a:latin typeface="+mn-lt"/>
              </a:rPr>
              <a:t>或</a:t>
            </a:r>
            <a:r>
              <a:rPr lang="en-US" altLang="zh-CN" sz="1600" b="1">
                <a:solidFill>
                  <a:srgbClr val="FF0000"/>
                </a:solidFill>
                <a:latin typeface="+mn-lt"/>
              </a:rPr>
              <a:t>z</a:t>
            </a:r>
            <a:r>
              <a:rPr lang="zh-CN" altLang="en-US" sz="1600" b="1">
                <a:solidFill>
                  <a:srgbClr val="FF0000"/>
                </a:solidFill>
                <a:latin typeface="+mn-lt"/>
              </a:rPr>
              <a:t>，则结果可能为</a:t>
            </a:r>
            <a:r>
              <a:rPr lang="en-US" altLang="zh-CN" sz="1600" b="1">
                <a:solidFill>
                  <a:srgbClr val="FF0000"/>
                </a:solidFill>
                <a:latin typeface="+mn-lt"/>
              </a:rPr>
              <a:t>x</a:t>
            </a:r>
            <a:r>
              <a:rPr lang="zh-CN" altLang="en-US" sz="1600" b="1">
                <a:solidFill>
                  <a:srgbClr val="FF0000"/>
                </a:solidFill>
                <a:latin typeface="+mn-lt"/>
              </a:rPr>
              <a:t>或</a:t>
            </a:r>
            <a:r>
              <a:rPr lang="en-US" altLang="zh-CN" sz="1600" b="1">
                <a:solidFill>
                  <a:srgbClr val="FF0000"/>
                </a:solidFill>
                <a:latin typeface="+mn-lt"/>
              </a:rPr>
              <a:t>z</a:t>
            </a:r>
          </a:p>
        </p:txBody>
      </p:sp>
      <p:graphicFrame>
        <p:nvGraphicFramePr>
          <p:cNvPr id="46088" name="Object 8">
            <a:extLst>
              <a:ext uri="{FF2B5EF4-FFF2-40B4-BE49-F238E27FC236}">
                <a16:creationId xmlns:a16="http://schemas.microsoft.com/office/drawing/2014/main" id="{A34497B7-D9D1-446C-BD85-88741B18C0D2}"/>
              </a:ext>
            </a:extLst>
          </p:cNvPr>
          <p:cNvGraphicFramePr>
            <a:graphicFrameLocks noChangeAspect="1"/>
          </p:cNvGraphicFramePr>
          <p:nvPr>
            <p:extLst>
              <p:ext uri="{D42A27DB-BD31-4B8C-83A1-F6EECF244321}">
                <p14:modId xmlns:p14="http://schemas.microsoft.com/office/powerpoint/2010/main" val="917061903"/>
              </p:ext>
            </p:extLst>
          </p:nvPr>
        </p:nvGraphicFramePr>
        <p:xfrm>
          <a:off x="1146175" y="2153816"/>
          <a:ext cx="2511425" cy="3657600"/>
        </p:xfrm>
        <a:graphic>
          <a:graphicData uri="http://schemas.openxmlformats.org/presentationml/2006/ole">
            <mc:AlternateContent xmlns:mc="http://schemas.openxmlformats.org/markup-compatibility/2006">
              <mc:Choice xmlns:v="urn:schemas-microsoft-com:vml" Requires="v">
                <p:oleObj spid="_x0000_s4103" name="BMP 图象" r:id="rId4" imgW="1857143" imgH="2704762" progId="Paint.Picture">
                  <p:embed/>
                </p:oleObj>
              </mc:Choice>
              <mc:Fallback>
                <p:oleObj name="BMP 图象" r:id="rId4" imgW="1857143" imgH="2704762" progId="Paint.Picture">
                  <p:embed/>
                  <p:pic>
                    <p:nvPicPr>
                      <p:cNvPr id="46088" name="Object 8">
                        <a:extLst>
                          <a:ext uri="{FF2B5EF4-FFF2-40B4-BE49-F238E27FC236}">
                            <a16:creationId xmlns:a16="http://schemas.microsoft.com/office/drawing/2014/main" id="{A34497B7-D9D1-446C-BD85-88741B18C0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6175" y="2153816"/>
                        <a:ext cx="251142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63496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descr="蓝色砂纸">
            <a:extLst>
              <a:ext uri="{FF2B5EF4-FFF2-40B4-BE49-F238E27FC236}">
                <a16:creationId xmlns:a16="http://schemas.microsoft.com/office/drawing/2014/main" id="{F08FB020-A90F-4620-A07D-892C1AEE42B8}"/>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条件操作符</a:t>
            </a:r>
          </a:p>
        </p:txBody>
      </p:sp>
      <p:sp>
        <p:nvSpPr>
          <p:cNvPr id="32772" name="Text Box 4">
            <a:extLst>
              <a:ext uri="{FF2B5EF4-FFF2-40B4-BE49-F238E27FC236}">
                <a16:creationId xmlns:a16="http://schemas.microsoft.com/office/drawing/2014/main" id="{166DAFEC-E307-4BA6-A962-084F1E3AAE9C}"/>
              </a:ext>
            </a:extLst>
          </p:cNvPr>
          <p:cNvSpPr txBox="1">
            <a:spLocks noChangeArrowheads="1"/>
          </p:cNvSpPr>
          <p:nvPr/>
        </p:nvSpPr>
        <p:spPr bwMode="auto">
          <a:xfrm>
            <a:off x="361950" y="1749554"/>
            <a:ext cx="8707405" cy="652463"/>
          </a:xfrm>
          <a:prstGeom prst="rect">
            <a:avLst/>
          </a:prstGeom>
          <a:gradFill rotWithShape="0">
            <a:gsLst>
              <a:gs pos="0">
                <a:srgbClr val="03D0D5"/>
              </a:gs>
              <a:gs pos="50000">
                <a:srgbClr val="E6FAFB"/>
              </a:gs>
              <a:gs pos="100000">
                <a:srgbClr val="03D0D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10000"/>
              </a:lnSpc>
              <a:spcBef>
                <a:spcPct val="10000"/>
              </a:spcBef>
              <a:buFontTx/>
              <a:buNone/>
              <a:defRPr/>
            </a:pPr>
            <a:r>
              <a:rPr lang="zh-CN" altLang="en-US" sz="1600" b="1">
                <a:solidFill>
                  <a:schemeClr val="accent2"/>
                </a:solidFill>
                <a:latin typeface="+mn-lt"/>
              </a:rPr>
              <a:t>条件操作符的语法为：</a:t>
            </a:r>
          </a:p>
          <a:p>
            <a:pPr eaLnBrk="1" hangingPunct="1">
              <a:lnSpc>
                <a:spcPct val="110000"/>
              </a:lnSpc>
              <a:spcBef>
                <a:spcPct val="10000"/>
              </a:spcBef>
              <a:buFontTx/>
              <a:buNone/>
              <a:defRPr/>
            </a:pPr>
            <a:r>
              <a:rPr lang="en-US" altLang="zh-CN" sz="1600" b="1">
                <a:solidFill>
                  <a:schemeClr val="accent2"/>
                </a:solidFill>
                <a:latin typeface="+mn-lt"/>
              </a:rPr>
              <a:t>&lt;LHS&gt; = &lt;condition&gt; ? &lt;true_expression&gt;:&lt;false_expression&gt;</a:t>
            </a:r>
          </a:p>
        </p:txBody>
      </p:sp>
      <p:sp>
        <p:nvSpPr>
          <p:cNvPr id="32773" name="Text Box 6">
            <a:extLst>
              <a:ext uri="{FF2B5EF4-FFF2-40B4-BE49-F238E27FC236}">
                <a16:creationId xmlns:a16="http://schemas.microsoft.com/office/drawing/2014/main" id="{159A5896-3C66-4A87-9DF8-F9D4005251E7}"/>
              </a:ext>
            </a:extLst>
          </p:cNvPr>
          <p:cNvSpPr txBox="1">
            <a:spLocks noChangeArrowheads="1"/>
          </p:cNvSpPr>
          <p:nvPr/>
        </p:nvSpPr>
        <p:spPr bwMode="auto">
          <a:xfrm>
            <a:off x="779106" y="4135923"/>
            <a:ext cx="8001000" cy="336550"/>
          </a:xfrm>
          <a:prstGeom prst="rect">
            <a:avLst/>
          </a:prstGeom>
          <a:solidFill>
            <a:srgbClr val="03D0D5"/>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600" b="1">
                <a:latin typeface="+mn-lt"/>
              </a:rPr>
              <a:t>registger = condition ? true_value:false_value</a:t>
            </a:r>
            <a:r>
              <a:rPr lang="zh-CN" altLang="en-US" sz="1600" b="1">
                <a:latin typeface="+mn-lt"/>
              </a:rPr>
              <a:t>；</a:t>
            </a:r>
          </a:p>
        </p:txBody>
      </p:sp>
      <p:sp>
        <p:nvSpPr>
          <p:cNvPr id="32774" name="Text Box 7">
            <a:extLst>
              <a:ext uri="{FF2B5EF4-FFF2-40B4-BE49-F238E27FC236}">
                <a16:creationId xmlns:a16="http://schemas.microsoft.com/office/drawing/2014/main" id="{C30D984E-DEE3-4271-97FA-04A69742CC15}"/>
              </a:ext>
            </a:extLst>
          </p:cNvPr>
          <p:cNvSpPr txBox="1">
            <a:spLocks noChangeArrowheads="1"/>
          </p:cNvSpPr>
          <p:nvPr/>
        </p:nvSpPr>
        <p:spPr bwMode="auto">
          <a:xfrm>
            <a:off x="361950" y="2521436"/>
            <a:ext cx="8707405" cy="336550"/>
          </a:xfrm>
          <a:prstGeom prst="rect">
            <a:avLst/>
          </a:prstGeom>
          <a:gradFill rotWithShape="0">
            <a:gsLst>
              <a:gs pos="0">
                <a:srgbClr val="03D0D5"/>
              </a:gs>
              <a:gs pos="50000">
                <a:srgbClr val="CEF6F7"/>
              </a:gs>
              <a:gs pos="100000">
                <a:srgbClr val="03D0D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1600" b="1" dirty="0">
                <a:solidFill>
                  <a:schemeClr val="accent2"/>
                </a:solidFill>
                <a:latin typeface="+mn-lt"/>
              </a:rPr>
              <a:t>其意思是：</a:t>
            </a:r>
            <a:r>
              <a:rPr lang="en-US" altLang="zh-CN" sz="1600" b="1" dirty="0">
                <a:solidFill>
                  <a:schemeClr val="accent2"/>
                </a:solidFill>
                <a:latin typeface="+mn-lt"/>
              </a:rPr>
              <a:t>if condition is TRUE, then LHS=</a:t>
            </a:r>
            <a:r>
              <a:rPr lang="en-US" altLang="zh-CN" sz="1600" b="1" dirty="0" err="1">
                <a:solidFill>
                  <a:schemeClr val="accent2"/>
                </a:solidFill>
                <a:latin typeface="+mn-lt"/>
              </a:rPr>
              <a:t>true_expression</a:t>
            </a:r>
            <a:r>
              <a:rPr lang="en-US" altLang="zh-CN" sz="1600" b="1" dirty="0">
                <a:solidFill>
                  <a:schemeClr val="accent2"/>
                </a:solidFill>
                <a:latin typeface="+mn-lt"/>
              </a:rPr>
              <a:t>, else LHS = </a:t>
            </a:r>
            <a:r>
              <a:rPr lang="en-US" altLang="zh-CN" sz="1600" b="1" dirty="0" err="1">
                <a:solidFill>
                  <a:schemeClr val="accent2"/>
                </a:solidFill>
                <a:latin typeface="+mn-lt"/>
              </a:rPr>
              <a:t>false_expression</a:t>
            </a:r>
            <a:endParaRPr lang="en-US" altLang="zh-CN" sz="1600" b="1" dirty="0">
              <a:solidFill>
                <a:schemeClr val="accent2"/>
              </a:solidFill>
              <a:latin typeface="+mn-lt"/>
            </a:endParaRPr>
          </a:p>
        </p:txBody>
      </p:sp>
      <p:sp>
        <p:nvSpPr>
          <p:cNvPr id="32775" name="Text Box 9">
            <a:extLst>
              <a:ext uri="{FF2B5EF4-FFF2-40B4-BE49-F238E27FC236}">
                <a16:creationId xmlns:a16="http://schemas.microsoft.com/office/drawing/2014/main" id="{292BECFA-74B1-43CC-9E49-8FEEC7136AAF}"/>
              </a:ext>
            </a:extLst>
          </p:cNvPr>
          <p:cNvSpPr txBox="1">
            <a:spLocks noChangeArrowheads="1"/>
          </p:cNvSpPr>
          <p:nvPr/>
        </p:nvSpPr>
        <p:spPr bwMode="auto">
          <a:xfrm>
            <a:off x="626706" y="2872273"/>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endParaRPr lang="zh-CN" altLang="zh-CN" sz="2400">
              <a:latin typeface="+mn-lt"/>
            </a:endParaRPr>
          </a:p>
        </p:txBody>
      </p:sp>
      <p:sp>
        <p:nvSpPr>
          <p:cNvPr id="32776" name="Text Box 10">
            <a:extLst>
              <a:ext uri="{FF2B5EF4-FFF2-40B4-BE49-F238E27FC236}">
                <a16:creationId xmlns:a16="http://schemas.microsoft.com/office/drawing/2014/main" id="{768D0A84-4714-4F21-B394-94F8A250A35F}"/>
              </a:ext>
            </a:extLst>
          </p:cNvPr>
          <p:cNvSpPr txBox="1">
            <a:spLocks noChangeArrowheads="1"/>
          </p:cNvSpPr>
          <p:nvPr/>
        </p:nvSpPr>
        <p:spPr bwMode="auto">
          <a:xfrm>
            <a:off x="626706" y="3024673"/>
            <a:ext cx="82296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2000" b="1">
                <a:latin typeface="+mn-lt"/>
              </a:rPr>
              <a:t>每个条件操作符必须有三个参数，缺少任何一个都会产生错误。</a:t>
            </a:r>
          </a:p>
          <a:p>
            <a:pPr eaLnBrk="1" hangingPunct="1">
              <a:spcBef>
                <a:spcPct val="50000"/>
              </a:spcBef>
              <a:buFontTx/>
              <a:buNone/>
              <a:defRPr/>
            </a:pPr>
            <a:r>
              <a:rPr lang="zh-CN" altLang="en-US" sz="2000" b="1">
                <a:latin typeface="+mn-lt"/>
              </a:rPr>
              <a:t>最后一个操作数作为缺省值。</a:t>
            </a:r>
          </a:p>
        </p:txBody>
      </p:sp>
      <p:sp>
        <p:nvSpPr>
          <p:cNvPr id="32777" name="Text Box 11">
            <a:extLst>
              <a:ext uri="{FF2B5EF4-FFF2-40B4-BE49-F238E27FC236}">
                <a16:creationId xmlns:a16="http://schemas.microsoft.com/office/drawing/2014/main" id="{7FAEEAA0-6B14-46F1-B762-0AAAB424A437}"/>
              </a:ext>
            </a:extLst>
          </p:cNvPr>
          <p:cNvSpPr txBox="1">
            <a:spLocks noChangeArrowheads="1"/>
          </p:cNvSpPr>
          <p:nvPr/>
        </p:nvSpPr>
        <p:spPr bwMode="auto">
          <a:xfrm>
            <a:off x="779106" y="4475648"/>
            <a:ext cx="8001000" cy="8255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zh-CN" altLang="en-US" sz="1600" b="1">
                <a:latin typeface="+mn-lt"/>
              </a:rPr>
              <a:t>上式中，若</a:t>
            </a:r>
            <a:r>
              <a:rPr lang="en-US" altLang="zh-CN" sz="1600" b="1">
                <a:latin typeface="+mn-lt"/>
              </a:rPr>
              <a:t>condition</a:t>
            </a:r>
            <a:r>
              <a:rPr lang="zh-CN" altLang="en-US" sz="1600" b="1">
                <a:latin typeface="+mn-lt"/>
              </a:rPr>
              <a:t>为真则</a:t>
            </a:r>
            <a:r>
              <a:rPr lang="en-US" altLang="zh-CN" sz="1600" b="1">
                <a:latin typeface="+mn-lt"/>
              </a:rPr>
              <a:t>register</a:t>
            </a:r>
            <a:r>
              <a:rPr lang="zh-CN" altLang="en-US" sz="1600" b="1">
                <a:latin typeface="+mn-lt"/>
              </a:rPr>
              <a:t>等于</a:t>
            </a:r>
            <a:r>
              <a:rPr lang="en-US" altLang="zh-CN" sz="1600" b="1">
                <a:latin typeface="+mn-lt"/>
              </a:rPr>
              <a:t>true_value</a:t>
            </a:r>
            <a:r>
              <a:rPr lang="zh-CN" altLang="en-US" sz="1600" b="1">
                <a:latin typeface="+mn-lt"/>
              </a:rPr>
              <a:t>；若</a:t>
            </a:r>
            <a:r>
              <a:rPr lang="en-US" altLang="zh-CN" sz="1600" b="1">
                <a:latin typeface="+mn-lt"/>
              </a:rPr>
              <a:t>condition</a:t>
            </a:r>
            <a:r>
              <a:rPr lang="zh-CN" altLang="en-US" sz="1600" b="1">
                <a:latin typeface="+mn-lt"/>
              </a:rPr>
              <a:t>为假则</a:t>
            </a:r>
            <a:r>
              <a:rPr lang="en-US" altLang="zh-CN" sz="1600" b="1">
                <a:latin typeface="+mn-lt"/>
              </a:rPr>
              <a:t>register</a:t>
            </a:r>
            <a:r>
              <a:rPr lang="zh-CN" altLang="en-US" sz="1600" b="1">
                <a:latin typeface="+mn-lt"/>
              </a:rPr>
              <a:t>等于</a:t>
            </a:r>
            <a:r>
              <a:rPr lang="en-US" altLang="zh-CN" sz="1600" b="1">
                <a:latin typeface="+mn-lt"/>
              </a:rPr>
              <a:t>false_value</a:t>
            </a:r>
            <a:r>
              <a:rPr lang="zh-CN" altLang="en-US" sz="1600" b="1">
                <a:latin typeface="+mn-lt"/>
              </a:rPr>
              <a:t>。一个很有意思的地方是，如果条件值不确定，且</a:t>
            </a:r>
            <a:r>
              <a:rPr lang="en-US" altLang="zh-CN" sz="1600" b="1">
                <a:latin typeface="+mn-lt"/>
              </a:rPr>
              <a:t>true_value</a:t>
            </a:r>
            <a:r>
              <a:rPr lang="zh-CN" altLang="en-US" sz="1600" b="1">
                <a:latin typeface="+mn-lt"/>
              </a:rPr>
              <a:t>和</a:t>
            </a:r>
            <a:r>
              <a:rPr lang="en-US" altLang="zh-CN" sz="1600" b="1">
                <a:latin typeface="+mn-lt"/>
              </a:rPr>
              <a:t>false_value</a:t>
            </a:r>
            <a:r>
              <a:rPr lang="zh-CN" altLang="en-US" sz="1600" b="1">
                <a:latin typeface="+mn-lt"/>
              </a:rPr>
              <a:t>不相等，则输出不确定值。</a:t>
            </a:r>
          </a:p>
        </p:txBody>
      </p:sp>
      <p:sp>
        <p:nvSpPr>
          <p:cNvPr id="32778" name="Text Box 12">
            <a:extLst>
              <a:ext uri="{FF2B5EF4-FFF2-40B4-BE49-F238E27FC236}">
                <a16:creationId xmlns:a16="http://schemas.microsoft.com/office/drawing/2014/main" id="{8E63173D-C115-4EDA-9B55-ECEDC42E66AA}"/>
              </a:ext>
            </a:extLst>
          </p:cNvPr>
          <p:cNvSpPr txBox="1">
            <a:spLocks noChangeArrowheads="1"/>
          </p:cNvSpPr>
          <p:nvPr/>
        </p:nvSpPr>
        <p:spPr bwMode="auto">
          <a:xfrm>
            <a:off x="779106" y="5269398"/>
            <a:ext cx="8001000" cy="336550"/>
          </a:xfrm>
          <a:prstGeom prst="rect">
            <a:avLst/>
          </a:prstGeom>
          <a:solidFill>
            <a:srgbClr val="03D0D5"/>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zh-CN" altLang="en-US" sz="1600" b="1">
                <a:latin typeface="+mn-lt"/>
              </a:rPr>
              <a:t>例如：</a:t>
            </a:r>
            <a:r>
              <a:rPr lang="en-US" altLang="zh-CN" sz="1600" b="1">
                <a:latin typeface="+mn-lt"/>
              </a:rPr>
              <a:t>assign out = (sel == 0) ? a : b;</a:t>
            </a:r>
          </a:p>
        </p:txBody>
      </p:sp>
      <p:sp>
        <p:nvSpPr>
          <p:cNvPr id="32779" name="Text Box 13">
            <a:extLst>
              <a:ext uri="{FF2B5EF4-FFF2-40B4-BE49-F238E27FC236}">
                <a16:creationId xmlns:a16="http://schemas.microsoft.com/office/drawing/2014/main" id="{F04A1AD9-C97E-4C7F-9F4B-71C1E1355D51}"/>
              </a:ext>
            </a:extLst>
          </p:cNvPr>
          <p:cNvSpPr txBox="1">
            <a:spLocks noChangeArrowheads="1"/>
          </p:cNvSpPr>
          <p:nvPr/>
        </p:nvSpPr>
        <p:spPr bwMode="auto">
          <a:xfrm>
            <a:off x="779106" y="5594836"/>
            <a:ext cx="8001000" cy="581025"/>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zh-CN" altLang="en-US" sz="1600" b="1">
                <a:latin typeface="+mn-lt"/>
              </a:rPr>
              <a:t>若</a:t>
            </a:r>
            <a:r>
              <a:rPr lang="en-US" altLang="zh-CN" sz="1600" b="1">
                <a:latin typeface="+mn-lt"/>
              </a:rPr>
              <a:t>sel</a:t>
            </a:r>
            <a:r>
              <a:rPr lang="zh-CN" altLang="en-US" sz="1600" b="1">
                <a:latin typeface="+mn-lt"/>
              </a:rPr>
              <a:t>为</a:t>
            </a:r>
            <a:r>
              <a:rPr lang="en-US" altLang="zh-CN" sz="1600" b="1">
                <a:latin typeface="+mn-lt"/>
              </a:rPr>
              <a:t>0</a:t>
            </a:r>
            <a:r>
              <a:rPr lang="zh-CN" altLang="en-US" sz="1600" b="1">
                <a:latin typeface="+mn-lt"/>
              </a:rPr>
              <a:t>则</a:t>
            </a:r>
            <a:r>
              <a:rPr lang="en-US" altLang="zh-CN" sz="1600" b="1">
                <a:latin typeface="+mn-lt"/>
              </a:rPr>
              <a:t>out =a</a:t>
            </a:r>
            <a:r>
              <a:rPr lang="zh-CN" altLang="en-US" sz="1600" b="1">
                <a:latin typeface="+mn-lt"/>
              </a:rPr>
              <a:t>；若</a:t>
            </a:r>
            <a:r>
              <a:rPr lang="en-US" altLang="zh-CN" sz="1600" b="1">
                <a:latin typeface="+mn-lt"/>
              </a:rPr>
              <a:t>sel</a:t>
            </a:r>
            <a:r>
              <a:rPr lang="zh-CN" altLang="en-US" sz="1600" b="1">
                <a:latin typeface="+mn-lt"/>
              </a:rPr>
              <a:t>为</a:t>
            </a:r>
            <a:r>
              <a:rPr lang="en-US" altLang="zh-CN" sz="1600" b="1">
                <a:latin typeface="+mn-lt"/>
              </a:rPr>
              <a:t>1</a:t>
            </a:r>
            <a:r>
              <a:rPr lang="zh-CN" altLang="en-US" sz="1600" b="1">
                <a:latin typeface="+mn-lt"/>
              </a:rPr>
              <a:t>则</a:t>
            </a:r>
            <a:r>
              <a:rPr lang="en-US" altLang="zh-CN" sz="1600" b="1">
                <a:latin typeface="+mn-lt"/>
              </a:rPr>
              <a:t>out = b</a:t>
            </a:r>
            <a:r>
              <a:rPr lang="zh-CN" altLang="en-US" sz="1600" b="1">
                <a:latin typeface="+mn-lt"/>
              </a:rPr>
              <a:t>。如果</a:t>
            </a:r>
            <a:r>
              <a:rPr lang="en-US" altLang="zh-CN" sz="1600" b="1">
                <a:latin typeface="+mn-lt"/>
              </a:rPr>
              <a:t>sel</a:t>
            </a:r>
            <a:r>
              <a:rPr lang="zh-CN" altLang="en-US" sz="1600" b="1">
                <a:latin typeface="+mn-lt"/>
              </a:rPr>
              <a:t>为</a:t>
            </a:r>
            <a:r>
              <a:rPr lang="en-US" altLang="zh-CN" sz="1600" b="1">
                <a:latin typeface="+mn-lt"/>
              </a:rPr>
              <a:t>x</a:t>
            </a:r>
            <a:r>
              <a:rPr lang="zh-CN" altLang="en-US" sz="1600" b="1">
                <a:latin typeface="+mn-lt"/>
              </a:rPr>
              <a:t>或</a:t>
            </a:r>
            <a:r>
              <a:rPr lang="en-US" altLang="zh-CN" sz="1600" b="1">
                <a:latin typeface="+mn-lt"/>
              </a:rPr>
              <a:t>z</a:t>
            </a:r>
            <a:r>
              <a:rPr lang="zh-CN" altLang="en-US" sz="1600" b="1">
                <a:latin typeface="+mn-lt"/>
              </a:rPr>
              <a:t>，若</a:t>
            </a:r>
            <a:r>
              <a:rPr lang="en-US" altLang="zh-CN" sz="1600" b="1">
                <a:latin typeface="+mn-lt"/>
              </a:rPr>
              <a:t>a = b =0</a:t>
            </a:r>
            <a:r>
              <a:rPr lang="zh-CN" altLang="en-US" sz="1600" b="1">
                <a:latin typeface="+mn-lt"/>
              </a:rPr>
              <a:t>，则</a:t>
            </a:r>
            <a:r>
              <a:rPr lang="en-US" altLang="zh-CN" sz="1600" b="1">
                <a:latin typeface="+mn-lt"/>
              </a:rPr>
              <a:t>out = 0</a:t>
            </a:r>
            <a:r>
              <a:rPr lang="zh-CN" altLang="en-US" sz="1600" b="1">
                <a:latin typeface="+mn-lt"/>
              </a:rPr>
              <a:t>；若</a:t>
            </a:r>
            <a:r>
              <a:rPr lang="en-US" altLang="zh-CN" sz="1600" b="1">
                <a:latin typeface="+mn-lt"/>
              </a:rPr>
              <a:t>a≠b</a:t>
            </a:r>
            <a:r>
              <a:rPr lang="zh-CN" altLang="en-US" sz="1600" b="1">
                <a:latin typeface="+mn-lt"/>
              </a:rPr>
              <a:t>，则</a:t>
            </a:r>
            <a:r>
              <a:rPr lang="en-US" altLang="zh-CN" sz="1600" b="1">
                <a:latin typeface="+mn-lt"/>
              </a:rPr>
              <a:t>out</a:t>
            </a:r>
            <a:r>
              <a:rPr lang="zh-CN" altLang="en-US" sz="1600" b="1">
                <a:latin typeface="+mn-lt"/>
              </a:rPr>
              <a:t>值不确定。</a:t>
            </a:r>
          </a:p>
        </p:txBody>
      </p:sp>
    </p:spTree>
    <p:extLst>
      <p:ext uri="{BB962C8B-B14F-4D97-AF65-F5344CB8AC3E}">
        <p14:creationId xmlns:p14="http://schemas.microsoft.com/office/powerpoint/2010/main" val="393097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descr="蓝色砂纸">
            <a:extLst>
              <a:ext uri="{FF2B5EF4-FFF2-40B4-BE49-F238E27FC236}">
                <a16:creationId xmlns:a16="http://schemas.microsoft.com/office/drawing/2014/main" id="{F918EEC8-C353-433D-9C17-515D9AADD553}"/>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级联操作符</a:t>
            </a:r>
          </a:p>
        </p:txBody>
      </p:sp>
      <p:sp>
        <p:nvSpPr>
          <p:cNvPr id="235524" name="Text Box 4">
            <a:extLst>
              <a:ext uri="{FF2B5EF4-FFF2-40B4-BE49-F238E27FC236}">
                <a16:creationId xmlns:a16="http://schemas.microsoft.com/office/drawing/2014/main" id="{EEDA252A-BCF2-4607-B3D4-082B275FB3B8}"/>
              </a:ext>
            </a:extLst>
          </p:cNvPr>
          <p:cNvSpPr txBox="1">
            <a:spLocks noChangeArrowheads="1"/>
          </p:cNvSpPr>
          <p:nvPr/>
        </p:nvSpPr>
        <p:spPr bwMode="auto">
          <a:xfrm>
            <a:off x="603378" y="1684179"/>
            <a:ext cx="3733799" cy="339965"/>
          </a:xfrm>
          <a:prstGeom prst="rect">
            <a:avLst/>
          </a:prstGeom>
          <a:gradFill rotWithShape="0">
            <a:gsLst>
              <a:gs pos="0">
                <a:schemeClr val="accent1"/>
              </a:gs>
              <a:gs pos="50000">
                <a:schemeClr val="accent1">
                  <a:gamma/>
                  <a:tint val="49804"/>
                  <a:invGamma/>
                </a:schemeClr>
              </a:gs>
              <a:gs pos="100000">
                <a:schemeClr val="accent1"/>
              </a:gs>
            </a:gsLst>
            <a:lin ang="5400000" scaled="1"/>
          </a:gradFill>
          <a:ln w="9525">
            <a:noFill/>
            <a:miter lim="800000"/>
            <a:headEnd/>
            <a:tailEnd/>
          </a:ln>
          <a:effectLst/>
        </p:spPr>
        <p:txBody>
          <a:bodyPr wrap="square">
            <a:spAutoFit/>
          </a:bodyPr>
          <a:lstStyle/>
          <a:p>
            <a:pPr eaLnBrk="1" hangingPunct="1">
              <a:lnSpc>
                <a:spcPct val="110000"/>
              </a:lnSpc>
              <a:spcBef>
                <a:spcPct val="10000"/>
              </a:spcBef>
              <a:defRPr/>
            </a:pPr>
            <a:r>
              <a:rPr lang="en-US" altLang="zh-CN" sz="1600" b="1">
                <a:solidFill>
                  <a:srgbClr val="FF0000"/>
                </a:solidFill>
                <a:latin typeface="+mn-lt"/>
              </a:rPr>
              <a:t>          </a:t>
            </a:r>
            <a:r>
              <a:rPr lang="zh-CN" altLang="en-US" sz="1600" b="1">
                <a:solidFill>
                  <a:srgbClr val="FF0000"/>
                </a:solidFill>
                <a:latin typeface="+mn-lt"/>
              </a:rPr>
              <a:t>级联</a:t>
            </a:r>
          </a:p>
        </p:txBody>
      </p:sp>
      <p:sp>
        <p:nvSpPr>
          <p:cNvPr id="33797" name="Text Box 5" descr="栎木">
            <a:extLst>
              <a:ext uri="{FF2B5EF4-FFF2-40B4-BE49-F238E27FC236}">
                <a16:creationId xmlns:a16="http://schemas.microsoft.com/office/drawing/2014/main" id="{31469EB5-44CD-46F0-ACCA-A04C1E634141}"/>
              </a:ext>
            </a:extLst>
          </p:cNvPr>
          <p:cNvSpPr txBox="1">
            <a:spLocks noChangeArrowheads="1"/>
          </p:cNvSpPr>
          <p:nvPr/>
        </p:nvSpPr>
        <p:spPr bwMode="auto">
          <a:xfrm>
            <a:off x="603379" y="1684179"/>
            <a:ext cx="560070" cy="3698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8000" tIns="0" rIns="18000" bIns="0">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32000"/>
              </a:spcBef>
              <a:buFontTx/>
              <a:buNone/>
              <a:defRPr/>
            </a:pPr>
            <a:r>
              <a:rPr lang="en-US" altLang="zh-CN" sz="2400" b="1">
                <a:solidFill>
                  <a:schemeClr val="bg1"/>
                </a:solidFill>
                <a:latin typeface="+mn-lt"/>
              </a:rPr>
              <a:t>{  }</a:t>
            </a:r>
            <a:endParaRPr lang="en-US" altLang="zh-CN">
              <a:solidFill>
                <a:schemeClr val="bg1"/>
              </a:solidFill>
              <a:latin typeface="+mn-lt"/>
            </a:endParaRPr>
          </a:p>
        </p:txBody>
      </p:sp>
      <p:sp>
        <p:nvSpPr>
          <p:cNvPr id="235527" name="Text Box 7">
            <a:extLst>
              <a:ext uri="{FF2B5EF4-FFF2-40B4-BE49-F238E27FC236}">
                <a16:creationId xmlns:a16="http://schemas.microsoft.com/office/drawing/2014/main" id="{44984C45-7F79-4EED-A668-3FA313CA0079}"/>
              </a:ext>
            </a:extLst>
          </p:cNvPr>
          <p:cNvSpPr txBox="1">
            <a:spLocks noChangeArrowheads="1"/>
          </p:cNvSpPr>
          <p:nvPr/>
        </p:nvSpPr>
        <p:spPr bwMode="auto">
          <a:xfrm>
            <a:off x="603377" y="2202350"/>
            <a:ext cx="3733800" cy="947738"/>
          </a:xfrm>
          <a:prstGeom prst="rect">
            <a:avLst/>
          </a:prstGeom>
          <a:gradFill rotWithShape="0">
            <a:gsLst>
              <a:gs pos="0">
                <a:schemeClr val="accent1"/>
              </a:gs>
              <a:gs pos="50000">
                <a:schemeClr val="accent1">
                  <a:gamma/>
                  <a:tint val="49804"/>
                  <a:invGamma/>
                </a:schemeClr>
              </a:gs>
              <a:gs pos="100000">
                <a:schemeClr val="accent1"/>
              </a:gs>
            </a:gsLst>
            <a:lin ang="5400000" scaled="1"/>
          </a:gradFill>
          <a:ln w="9525">
            <a:noFill/>
            <a:miter lim="800000"/>
            <a:headEnd/>
            <a:tailEnd/>
          </a:ln>
          <a:effectLst/>
        </p:spPr>
        <p:txBody>
          <a:bodyPr wrap="square">
            <a:spAutoFit/>
          </a:bodyPr>
          <a:lstStyle/>
          <a:p>
            <a:pPr eaLnBrk="1" hangingPunct="1">
              <a:spcBef>
                <a:spcPct val="50000"/>
              </a:spcBef>
              <a:defRPr/>
            </a:pPr>
            <a:r>
              <a:rPr lang="zh-CN" altLang="en-US" sz="1600" b="1" dirty="0">
                <a:solidFill>
                  <a:srgbClr val="FF0000"/>
                </a:solidFill>
                <a:latin typeface="+mn-lt"/>
              </a:rPr>
              <a:t>可以从不同的矢量中选择位并用它们组成一个新的矢量。</a:t>
            </a:r>
          </a:p>
          <a:p>
            <a:pPr eaLnBrk="1" hangingPunct="1">
              <a:spcBef>
                <a:spcPct val="50000"/>
              </a:spcBef>
              <a:defRPr/>
            </a:pPr>
            <a:r>
              <a:rPr lang="zh-CN" altLang="en-US" sz="1600" b="1" dirty="0">
                <a:solidFill>
                  <a:srgbClr val="FF0000"/>
                </a:solidFill>
                <a:latin typeface="+mn-lt"/>
              </a:rPr>
              <a:t>用于位的重组和矢量构造</a:t>
            </a:r>
          </a:p>
        </p:txBody>
      </p:sp>
      <p:sp>
        <p:nvSpPr>
          <p:cNvPr id="33799" name="Text Box 6">
            <a:extLst>
              <a:ext uri="{FF2B5EF4-FFF2-40B4-BE49-F238E27FC236}">
                <a16:creationId xmlns:a16="http://schemas.microsoft.com/office/drawing/2014/main" id="{D40D2105-942F-415F-BF33-B0231DF1761A}"/>
              </a:ext>
            </a:extLst>
          </p:cNvPr>
          <p:cNvSpPr txBox="1">
            <a:spLocks noChangeArrowheads="1"/>
          </p:cNvSpPr>
          <p:nvPr/>
        </p:nvSpPr>
        <p:spPr bwMode="auto">
          <a:xfrm>
            <a:off x="4648200" y="1497013"/>
            <a:ext cx="3810000" cy="43703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600" b="1" dirty="0">
                <a:latin typeface="+mn-lt"/>
              </a:rPr>
              <a:t>module concatenation;</a:t>
            </a:r>
          </a:p>
          <a:p>
            <a:pPr eaLnBrk="1" hangingPunct="1">
              <a:spcBef>
                <a:spcPct val="10000"/>
              </a:spcBef>
              <a:buFontTx/>
              <a:buNone/>
              <a:defRPr/>
            </a:pPr>
            <a:r>
              <a:rPr lang="en-US" altLang="zh-CN" sz="1600" b="1" dirty="0">
                <a:latin typeface="+mn-lt"/>
              </a:rPr>
              <a:t>      </a:t>
            </a:r>
            <a:r>
              <a:rPr lang="en-US" altLang="zh-CN" sz="1600" b="1" dirty="0" err="1">
                <a:latin typeface="+mn-lt"/>
              </a:rPr>
              <a:t>reg</a:t>
            </a:r>
            <a:r>
              <a:rPr lang="en-US" altLang="zh-CN" sz="1600" b="1" dirty="0">
                <a:latin typeface="+mn-lt"/>
              </a:rPr>
              <a:t> [7: 0] </a:t>
            </a:r>
            <a:r>
              <a:rPr lang="en-US" altLang="zh-CN" sz="1600" b="1" dirty="0" err="1">
                <a:latin typeface="+mn-lt"/>
              </a:rPr>
              <a:t>rega</a:t>
            </a:r>
            <a:r>
              <a:rPr lang="en-US" altLang="zh-CN" sz="1600" b="1" dirty="0">
                <a:latin typeface="+mn-lt"/>
              </a:rPr>
              <a:t>, </a:t>
            </a:r>
            <a:r>
              <a:rPr lang="en-US" altLang="zh-CN" sz="1600" b="1" dirty="0" err="1">
                <a:latin typeface="+mn-lt"/>
              </a:rPr>
              <a:t>regb</a:t>
            </a:r>
            <a:r>
              <a:rPr lang="en-US" altLang="zh-CN" sz="1600" b="1" dirty="0">
                <a:latin typeface="+mn-lt"/>
              </a:rPr>
              <a:t>, </a:t>
            </a:r>
            <a:r>
              <a:rPr lang="en-US" altLang="zh-CN" sz="1600" b="1" dirty="0" err="1">
                <a:latin typeface="+mn-lt"/>
              </a:rPr>
              <a:t>regc</a:t>
            </a:r>
            <a:r>
              <a:rPr lang="en-US" altLang="zh-CN" sz="1600" b="1" dirty="0">
                <a:latin typeface="+mn-lt"/>
              </a:rPr>
              <a:t>, </a:t>
            </a:r>
            <a:r>
              <a:rPr lang="en-US" altLang="zh-CN" sz="1600" b="1" dirty="0" err="1">
                <a:latin typeface="+mn-lt"/>
              </a:rPr>
              <a:t>regd</a:t>
            </a:r>
            <a:r>
              <a:rPr lang="en-US" altLang="zh-CN" sz="1600" b="1" dirty="0">
                <a:latin typeface="+mn-lt"/>
              </a:rPr>
              <a:t>;</a:t>
            </a:r>
          </a:p>
          <a:p>
            <a:pPr eaLnBrk="1" hangingPunct="1">
              <a:spcBef>
                <a:spcPct val="10000"/>
              </a:spcBef>
              <a:buFontTx/>
              <a:buNone/>
              <a:defRPr/>
            </a:pPr>
            <a:r>
              <a:rPr lang="en-US" altLang="zh-CN" sz="1600" b="1" dirty="0">
                <a:latin typeface="+mn-lt"/>
              </a:rPr>
              <a:t>      </a:t>
            </a:r>
            <a:r>
              <a:rPr lang="en-US" altLang="zh-CN" sz="1600" b="1" dirty="0" err="1">
                <a:latin typeface="+mn-lt"/>
              </a:rPr>
              <a:t>reg</a:t>
            </a:r>
            <a:r>
              <a:rPr lang="en-US" altLang="zh-CN" sz="1600" b="1" dirty="0">
                <a:latin typeface="+mn-lt"/>
              </a:rPr>
              <a:t> [7: 0] new;</a:t>
            </a:r>
          </a:p>
          <a:p>
            <a:pPr eaLnBrk="1" hangingPunct="1">
              <a:spcBef>
                <a:spcPct val="10000"/>
              </a:spcBef>
              <a:buFontTx/>
              <a:buNone/>
              <a:defRPr/>
            </a:pPr>
            <a:r>
              <a:rPr lang="en-US" altLang="zh-CN" sz="1600" b="1" dirty="0">
                <a:latin typeface="+mn-lt"/>
              </a:rPr>
              <a:t>   initial begin</a:t>
            </a:r>
          </a:p>
          <a:p>
            <a:pPr eaLnBrk="1" hangingPunct="1">
              <a:spcBef>
                <a:spcPct val="10000"/>
              </a:spcBef>
              <a:buFontTx/>
              <a:buNone/>
              <a:defRPr/>
            </a:pPr>
            <a:r>
              <a:rPr lang="en-US" altLang="zh-CN" sz="1600" b="1" dirty="0">
                <a:latin typeface="+mn-lt"/>
              </a:rPr>
              <a:t>      </a:t>
            </a:r>
            <a:r>
              <a:rPr lang="en-US" altLang="zh-CN" sz="1600" b="1" dirty="0" err="1">
                <a:latin typeface="+mn-lt"/>
              </a:rPr>
              <a:t>rega</a:t>
            </a:r>
            <a:r>
              <a:rPr lang="en-US" altLang="zh-CN" sz="1600" b="1" dirty="0">
                <a:latin typeface="+mn-lt"/>
              </a:rPr>
              <a:t> = 8'b0000_0011;</a:t>
            </a:r>
          </a:p>
          <a:p>
            <a:pPr eaLnBrk="1" hangingPunct="1">
              <a:spcBef>
                <a:spcPct val="10000"/>
              </a:spcBef>
              <a:buFontTx/>
              <a:buNone/>
              <a:defRPr/>
            </a:pPr>
            <a:r>
              <a:rPr lang="en-US" altLang="zh-CN" sz="1600" b="1" dirty="0">
                <a:latin typeface="+mn-lt"/>
              </a:rPr>
              <a:t>      </a:t>
            </a:r>
            <a:r>
              <a:rPr lang="en-US" altLang="zh-CN" sz="1600" b="1" dirty="0" err="1">
                <a:latin typeface="+mn-lt"/>
              </a:rPr>
              <a:t>regb</a:t>
            </a:r>
            <a:r>
              <a:rPr lang="en-US" altLang="zh-CN" sz="1600" b="1" dirty="0">
                <a:latin typeface="+mn-lt"/>
              </a:rPr>
              <a:t> = 8'b0000_0100;</a:t>
            </a:r>
          </a:p>
          <a:p>
            <a:pPr eaLnBrk="1" hangingPunct="1">
              <a:spcBef>
                <a:spcPct val="10000"/>
              </a:spcBef>
              <a:buFontTx/>
              <a:buNone/>
              <a:defRPr/>
            </a:pPr>
            <a:r>
              <a:rPr lang="en-US" altLang="zh-CN" sz="1600" b="1" dirty="0">
                <a:latin typeface="+mn-lt"/>
              </a:rPr>
              <a:t>      </a:t>
            </a:r>
            <a:r>
              <a:rPr lang="en-US" altLang="zh-CN" sz="1600" b="1" dirty="0" err="1">
                <a:latin typeface="+mn-lt"/>
              </a:rPr>
              <a:t>regc</a:t>
            </a:r>
            <a:r>
              <a:rPr lang="en-US" altLang="zh-CN" sz="1600" b="1" dirty="0">
                <a:latin typeface="+mn-lt"/>
              </a:rPr>
              <a:t> = 8'b0001_1000;</a:t>
            </a:r>
          </a:p>
          <a:p>
            <a:pPr eaLnBrk="1" hangingPunct="1">
              <a:spcBef>
                <a:spcPct val="10000"/>
              </a:spcBef>
              <a:buFontTx/>
              <a:buNone/>
              <a:defRPr/>
            </a:pPr>
            <a:r>
              <a:rPr lang="en-US" altLang="zh-CN" sz="1600" b="1" dirty="0">
                <a:latin typeface="+mn-lt"/>
              </a:rPr>
              <a:t>      </a:t>
            </a:r>
            <a:r>
              <a:rPr lang="en-US" altLang="zh-CN" sz="1600" b="1" dirty="0" err="1">
                <a:latin typeface="+mn-lt"/>
              </a:rPr>
              <a:t>regd</a:t>
            </a:r>
            <a:r>
              <a:rPr lang="en-US" altLang="zh-CN" sz="1600" b="1" dirty="0">
                <a:latin typeface="+mn-lt"/>
              </a:rPr>
              <a:t> = 8'b1110_0000;</a:t>
            </a:r>
          </a:p>
          <a:p>
            <a:pPr eaLnBrk="1" hangingPunct="1">
              <a:spcBef>
                <a:spcPct val="10000"/>
              </a:spcBef>
              <a:buFontTx/>
              <a:buNone/>
              <a:defRPr/>
            </a:pPr>
            <a:r>
              <a:rPr lang="en-US" altLang="zh-CN" sz="1600" b="1" dirty="0">
                <a:latin typeface="+mn-lt"/>
              </a:rPr>
              <a:t>   end</a:t>
            </a:r>
          </a:p>
          <a:p>
            <a:pPr eaLnBrk="1" hangingPunct="1">
              <a:spcBef>
                <a:spcPct val="10000"/>
              </a:spcBef>
              <a:buFontTx/>
              <a:buNone/>
              <a:defRPr/>
            </a:pPr>
            <a:r>
              <a:rPr lang="en-US" altLang="zh-CN" sz="1600" b="1" dirty="0">
                <a:latin typeface="+mn-lt"/>
              </a:rPr>
              <a:t>   initial fork</a:t>
            </a:r>
          </a:p>
          <a:p>
            <a:pPr eaLnBrk="1" hangingPunct="1">
              <a:spcBef>
                <a:spcPct val="10000"/>
              </a:spcBef>
              <a:buFontTx/>
              <a:buNone/>
              <a:defRPr/>
            </a:pPr>
            <a:r>
              <a:rPr lang="en-US" altLang="zh-CN" sz="1600" b="1" dirty="0">
                <a:latin typeface="+mn-lt"/>
              </a:rPr>
              <a:t>      #10 new = {</a:t>
            </a:r>
            <a:r>
              <a:rPr lang="en-US" altLang="zh-CN" sz="1600" b="1" dirty="0" err="1">
                <a:latin typeface="+mn-lt"/>
              </a:rPr>
              <a:t>regc</a:t>
            </a:r>
            <a:r>
              <a:rPr lang="en-US" altLang="zh-CN" sz="1600" b="1" dirty="0">
                <a:latin typeface="+mn-lt"/>
              </a:rPr>
              <a:t>[ 4: 3], </a:t>
            </a:r>
            <a:r>
              <a:rPr lang="en-US" altLang="zh-CN" sz="1600" b="1" dirty="0" err="1">
                <a:latin typeface="+mn-lt"/>
              </a:rPr>
              <a:t>regd</a:t>
            </a:r>
            <a:r>
              <a:rPr lang="en-US" altLang="zh-CN" sz="1600" b="1" dirty="0">
                <a:latin typeface="+mn-lt"/>
              </a:rPr>
              <a:t>[ 7: 5],</a:t>
            </a:r>
          </a:p>
          <a:p>
            <a:pPr eaLnBrk="1" hangingPunct="1">
              <a:spcBef>
                <a:spcPct val="10000"/>
              </a:spcBef>
              <a:buFontTx/>
              <a:buNone/>
              <a:defRPr/>
            </a:pPr>
            <a:r>
              <a:rPr lang="en-US" altLang="zh-CN" sz="1600" b="1" dirty="0">
                <a:latin typeface="+mn-lt"/>
              </a:rPr>
              <a:t>                         </a:t>
            </a:r>
            <a:r>
              <a:rPr lang="en-US" altLang="zh-CN" sz="1600" b="1" dirty="0" err="1">
                <a:latin typeface="+mn-lt"/>
              </a:rPr>
              <a:t>regb</a:t>
            </a:r>
            <a:r>
              <a:rPr lang="en-US" altLang="zh-CN" sz="1600" b="1" dirty="0">
                <a:latin typeface="+mn-lt"/>
              </a:rPr>
              <a:t>[ 2], </a:t>
            </a:r>
            <a:r>
              <a:rPr lang="en-US" altLang="zh-CN" sz="1600" b="1" dirty="0" err="1">
                <a:latin typeface="+mn-lt"/>
              </a:rPr>
              <a:t>rega</a:t>
            </a:r>
            <a:r>
              <a:rPr lang="en-US" altLang="zh-CN" sz="1600" b="1" dirty="0">
                <a:latin typeface="+mn-lt"/>
              </a:rPr>
              <a:t>[ 1: 0]};</a:t>
            </a:r>
          </a:p>
          <a:p>
            <a:pPr eaLnBrk="1" hangingPunct="1">
              <a:spcBef>
                <a:spcPct val="10000"/>
              </a:spcBef>
              <a:buFontTx/>
              <a:buNone/>
              <a:defRPr/>
            </a:pPr>
            <a:r>
              <a:rPr lang="en-US" altLang="zh-CN" sz="1600" b="1" dirty="0">
                <a:latin typeface="+mn-lt"/>
              </a:rPr>
              <a:t>      // new = </a:t>
            </a:r>
            <a:r>
              <a:rPr lang="en-US" altLang="zh-CN" sz="1600" b="1" dirty="0">
                <a:solidFill>
                  <a:schemeClr val="accent2"/>
                </a:solidFill>
                <a:latin typeface="+mn-lt"/>
              </a:rPr>
              <a:t>8'b11111111</a:t>
            </a:r>
          </a:p>
          <a:p>
            <a:pPr eaLnBrk="1" hangingPunct="1">
              <a:spcBef>
                <a:spcPct val="10000"/>
              </a:spcBef>
              <a:buFontTx/>
              <a:buNone/>
              <a:defRPr/>
            </a:pPr>
            <a:r>
              <a:rPr lang="en-US" altLang="zh-CN" sz="1600" b="1" dirty="0">
                <a:latin typeface="+mn-lt"/>
              </a:rPr>
              <a:t>      #20 $finish;</a:t>
            </a:r>
          </a:p>
          <a:p>
            <a:pPr eaLnBrk="1" hangingPunct="1">
              <a:spcBef>
                <a:spcPct val="10000"/>
              </a:spcBef>
              <a:buFontTx/>
              <a:buNone/>
              <a:defRPr/>
            </a:pPr>
            <a:r>
              <a:rPr lang="en-US" altLang="zh-CN" sz="1600" b="1" dirty="0">
                <a:latin typeface="+mn-lt"/>
              </a:rPr>
              <a:t>   join</a:t>
            </a:r>
          </a:p>
          <a:p>
            <a:pPr eaLnBrk="1" hangingPunct="1">
              <a:spcBef>
                <a:spcPct val="10000"/>
              </a:spcBef>
              <a:buFontTx/>
              <a:buNone/>
              <a:defRPr/>
            </a:pPr>
            <a:r>
              <a:rPr lang="en-US" altLang="zh-CN" sz="1600" b="1" dirty="0" err="1">
                <a:latin typeface="+mn-lt"/>
              </a:rPr>
              <a:t>endmodule</a:t>
            </a:r>
            <a:endParaRPr lang="en-US" altLang="zh-CN" sz="1600" b="1" dirty="0">
              <a:latin typeface="+mn-lt"/>
            </a:endParaRPr>
          </a:p>
        </p:txBody>
      </p:sp>
      <p:sp>
        <p:nvSpPr>
          <p:cNvPr id="235529" name="Text Box 9">
            <a:extLst>
              <a:ext uri="{FF2B5EF4-FFF2-40B4-BE49-F238E27FC236}">
                <a16:creationId xmlns:a16="http://schemas.microsoft.com/office/drawing/2014/main" id="{6AF6B28F-FCF4-4BED-BFBB-523A47CE5678}"/>
              </a:ext>
            </a:extLst>
          </p:cNvPr>
          <p:cNvSpPr txBox="1">
            <a:spLocks noChangeArrowheads="1"/>
          </p:cNvSpPr>
          <p:nvPr/>
        </p:nvSpPr>
        <p:spPr bwMode="auto">
          <a:xfrm>
            <a:off x="603379" y="3298372"/>
            <a:ext cx="3733801" cy="3046988"/>
          </a:xfrm>
          <a:prstGeom prst="rect">
            <a:avLst/>
          </a:prstGeom>
          <a:gradFill rotWithShape="0">
            <a:gsLst>
              <a:gs pos="0">
                <a:schemeClr val="accent1"/>
              </a:gs>
              <a:gs pos="50000">
                <a:schemeClr val="accent1">
                  <a:gamma/>
                  <a:tint val="49804"/>
                  <a:invGamma/>
                </a:schemeClr>
              </a:gs>
              <a:gs pos="100000">
                <a:schemeClr val="accent1"/>
              </a:gs>
            </a:gsLst>
            <a:lin ang="5400000" scaled="1"/>
          </a:gradFill>
          <a:ln w="9525">
            <a:noFill/>
            <a:miter lim="800000"/>
            <a:headEnd/>
            <a:tailEnd/>
          </a:ln>
          <a:effectLst/>
        </p:spPr>
        <p:txBody>
          <a:bodyPr wrap="square">
            <a:spAutoFit/>
          </a:bodyPr>
          <a:lstStyle/>
          <a:p>
            <a:pPr eaLnBrk="1" hangingPunct="1">
              <a:spcBef>
                <a:spcPct val="50000"/>
              </a:spcBef>
              <a:defRPr/>
            </a:pPr>
            <a:r>
              <a:rPr lang="zh-CN" altLang="en-US" sz="1600" b="1" dirty="0">
                <a:solidFill>
                  <a:schemeClr val="accent2"/>
                </a:solidFill>
                <a:latin typeface="+mn-lt"/>
              </a:rPr>
              <a:t>在级联和复制时，必须指定位数，否则将产生错误。</a:t>
            </a:r>
          </a:p>
          <a:p>
            <a:pPr eaLnBrk="1" hangingPunct="1">
              <a:spcBef>
                <a:spcPct val="50000"/>
              </a:spcBef>
              <a:defRPr/>
            </a:pPr>
            <a:r>
              <a:rPr lang="zh-CN" altLang="en-US" sz="1600" b="1" dirty="0">
                <a:solidFill>
                  <a:schemeClr val="accent2"/>
                </a:solidFill>
                <a:latin typeface="+mn-lt"/>
              </a:rPr>
              <a:t>下面是类似错误的例子：</a:t>
            </a:r>
          </a:p>
          <a:p>
            <a:pPr eaLnBrk="1" hangingPunct="1">
              <a:spcBef>
                <a:spcPct val="50000"/>
              </a:spcBef>
              <a:defRPr/>
            </a:pPr>
            <a:r>
              <a:rPr lang="zh-CN" altLang="en-US" sz="1600" b="1" dirty="0">
                <a:solidFill>
                  <a:srgbClr val="FF0000"/>
                </a:solidFill>
                <a:latin typeface="+mn-lt"/>
              </a:rPr>
              <a:t>   </a:t>
            </a:r>
            <a:r>
              <a:rPr lang="en-US" altLang="zh-CN" sz="1600" b="1" dirty="0">
                <a:latin typeface="+mn-lt"/>
              </a:rPr>
              <a:t>a[7:0] = {4{ ´b10}};</a:t>
            </a:r>
          </a:p>
          <a:p>
            <a:pPr eaLnBrk="1" hangingPunct="1">
              <a:spcBef>
                <a:spcPct val="50000"/>
              </a:spcBef>
              <a:defRPr/>
            </a:pPr>
            <a:r>
              <a:rPr lang="en-US" altLang="zh-CN" sz="1600" b="1" dirty="0">
                <a:latin typeface="+mn-lt"/>
              </a:rPr>
              <a:t>   b[7:0] = {2{ 5}};</a:t>
            </a:r>
          </a:p>
          <a:p>
            <a:pPr eaLnBrk="1" hangingPunct="1">
              <a:spcBef>
                <a:spcPct val="50000"/>
              </a:spcBef>
              <a:defRPr/>
            </a:pPr>
            <a:r>
              <a:rPr lang="en-US" altLang="zh-CN" sz="1600" b="1" dirty="0">
                <a:latin typeface="+mn-lt"/>
              </a:rPr>
              <a:t>   c[3:0] = {3´b011, ´b0};</a:t>
            </a:r>
          </a:p>
          <a:p>
            <a:pPr eaLnBrk="1" hangingPunct="1">
              <a:spcBef>
                <a:spcPct val="50000"/>
              </a:spcBef>
              <a:defRPr/>
            </a:pPr>
            <a:r>
              <a:rPr lang="zh-CN" altLang="en-US" sz="1600" b="1" dirty="0">
                <a:solidFill>
                  <a:schemeClr val="accent2"/>
                </a:solidFill>
                <a:latin typeface="+mn-lt"/>
              </a:rPr>
              <a:t>级联时不限定操作数的数目。在操作符符号</a:t>
            </a:r>
            <a:r>
              <a:rPr lang="en-US" altLang="zh-CN" sz="1600" b="1" dirty="0">
                <a:solidFill>
                  <a:schemeClr val="accent2"/>
                </a:solidFill>
                <a:latin typeface="+mn-lt"/>
              </a:rPr>
              <a:t>{ }</a:t>
            </a:r>
            <a:r>
              <a:rPr lang="zh-CN" altLang="en-US" sz="1600" b="1" dirty="0">
                <a:solidFill>
                  <a:schemeClr val="accent2"/>
                </a:solidFill>
                <a:latin typeface="+mn-lt"/>
              </a:rPr>
              <a:t>中，用逗号将操作数分开。例如</a:t>
            </a:r>
            <a:r>
              <a:rPr lang="en-US" altLang="zh-CN" sz="1600" b="1" dirty="0">
                <a:solidFill>
                  <a:schemeClr val="accent2"/>
                </a:solidFill>
                <a:latin typeface="+mn-lt"/>
              </a:rPr>
              <a:t>:</a:t>
            </a:r>
          </a:p>
          <a:p>
            <a:pPr eaLnBrk="1" hangingPunct="1">
              <a:spcBef>
                <a:spcPct val="50000"/>
              </a:spcBef>
              <a:defRPr/>
            </a:pPr>
            <a:r>
              <a:rPr lang="en-US" altLang="zh-CN" sz="1600" b="1" dirty="0">
                <a:solidFill>
                  <a:srgbClr val="FF0000"/>
                </a:solidFill>
                <a:latin typeface="+mn-lt"/>
              </a:rPr>
              <a:t>     </a:t>
            </a:r>
            <a:r>
              <a:rPr lang="en-US" altLang="zh-CN" sz="1600" b="1" dirty="0">
                <a:latin typeface="+mn-lt"/>
              </a:rPr>
              <a:t>{A, B, C, D}</a:t>
            </a:r>
          </a:p>
        </p:txBody>
      </p:sp>
    </p:spTree>
    <p:extLst>
      <p:ext uri="{BB962C8B-B14F-4D97-AF65-F5344CB8AC3E}">
        <p14:creationId xmlns:p14="http://schemas.microsoft.com/office/powerpoint/2010/main" val="1313479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descr="蓝色砂纸">
            <a:extLst>
              <a:ext uri="{FF2B5EF4-FFF2-40B4-BE49-F238E27FC236}">
                <a16:creationId xmlns:a16="http://schemas.microsoft.com/office/drawing/2014/main" id="{A573BAD4-6579-4B16-AFB8-71E292C20ABC}"/>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复制</a:t>
            </a:r>
          </a:p>
        </p:txBody>
      </p:sp>
      <p:sp>
        <p:nvSpPr>
          <p:cNvPr id="236548" name="Text Box 4">
            <a:extLst>
              <a:ext uri="{FF2B5EF4-FFF2-40B4-BE49-F238E27FC236}">
                <a16:creationId xmlns:a16="http://schemas.microsoft.com/office/drawing/2014/main" id="{0AB8F0DA-1DC8-48FF-888F-12C48C307106}"/>
              </a:ext>
            </a:extLst>
          </p:cNvPr>
          <p:cNvSpPr txBox="1">
            <a:spLocks noChangeArrowheads="1"/>
          </p:cNvSpPr>
          <p:nvPr/>
        </p:nvSpPr>
        <p:spPr bwMode="auto">
          <a:xfrm>
            <a:off x="762000" y="2236237"/>
            <a:ext cx="3048000" cy="360363"/>
          </a:xfrm>
          <a:prstGeom prst="rect">
            <a:avLst/>
          </a:prstGeom>
          <a:gradFill rotWithShape="0">
            <a:gsLst>
              <a:gs pos="0">
                <a:schemeClr val="accent1"/>
              </a:gs>
              <a:gs pos="50000">
                <a:schemeClr val="accent1">
                  <a:gamma/>
                  <a:tint val="49804"/>
                  <a:invGamma/>
                </a:schemeClr>
              </a:gs>
              <a:gs pos="100000">
                <a:schemeClr val="accent1"/>
              </a:gs>
            </a:gsLst>
            <a:lin ang="5400000" scaled="1"/>
          </a:gradFill>
          <a:ln w="9525">
            <a:noFill/>
            <a:miter lim="800000"/>
            <a:headEnd/>
            <a:tailEnd/>
          </a:ln>
          <a:effectLst/>
        </p:spPr>
        <p:txBody>
          <a:bodyPr>
            <a:spAutoFit/>
          </a:bodyPr>
          <a:lstStyle/>
          <a:p>
            <a:pPr eaLnBrk="1" hangingPunct="1">
              <a:lnSpc>
                <a:spcPct val="110000"/>
              </a:lnSpc>
              <a:spcBef>
                <a:spcPct val="10000"/>
              </a:spcBef>
              <a:defRPr/>
            </a:pPr>
            <a:r>
              <a:rPr lang="en-US" altLang="zh-CN" sz="1600" b="1">
                <a:solidFill>
                  <a:srgbClr val="FF0000"/>
                </a:solidFill>
                <a:latin typeface="+mn-lt"/>
              </a:rPr>
              <a:t>             </a:t>
            </a:r>
            <a:r>
              <a:rPr lang="zh-CN" altLang="en-US" sz="1600" b="1">
                <a:solidFill>
                  <a:srgbClr val="FF0000"/>
                </a:solidFill>
                <a:latin typeface="+mn-lt"/>
              </a:rPr>
              <a:t>复制</a:t>
            </a:r>
          </a:p>
        </p:txBody>
      </p:sp>
      <p:sp>
        <p:nvSpPr>
          <p:cNvPr id="34821" name="Text Box 5" descr="栎木">
            <a:extLst>
              <a:ext uri="{FF2B5EF4-FFF2-40B4-BE49-F238E27FC236}">
                <a16:creationId xmlns:a16="http://schemas.microsoft.com/office/drawing/2014/main" id="{8499DC19-911C-4A00-95B9-F8406B437DB8}"/>
              </a:ext>
            </a:extLst>
          </p:cNvPr>
          <p:cNvSpPr txBox="1">
            <a:spLocks noChangeArrowheads="1"/>
          </p:cNvSpPr>
          <p:nvPr/>
        </p:nvSpPr>
        <p:spPr bwMode="auto">
          <a:xfrm>
            <a:off x="762000" y="2236237"/>
            <a:ext cx="685800" cy="3698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32000"/>
              </a:spcBef>
              <a:buFontTx/>
              <a:buNone/>
              <a:defRPr/>
            </a:pPr>
            <a:r>
              <a:rPr lang="en-US" altLang="zh-CN" sz="2400" b="1">
                <a:solidFill>
                  <a:schemeClr val="bg1"/>
                </a:solidFill>
                <a:latin typeface="+mn-lt"/>
              </a:rPr>
              <a:t>{ {} }</a:t>
            </a:r>
            <a:endParaRPr lang="en-US" altLang="zh-CN">
              <a:solidFill>
                <a:schemeClr val="bg1"/>
              </a:solidFill>
              <a:latin typeface="+mn-lt"/>
            </a:endParaRPr>
          </a:p>
        </p:txBody>
      </p:sp>
      <p:sp>
        <p:nvSpPr>
          <p:cNvPr id="236550" name="Text Box 6">
            <a:extLst>
              <a:ext uri="{FF2B5EF4-FFF2-40B4-BE49-F238E27FC236}">
                <a16:creationId xmlns:a16="http://schemas.microsoft.com/office/drawing/2014/main" id="{A2315DF7-31F1-4A6C-B977-B24106F4FBC6}"/>
              </a:ext>
            </a:extLst>
          </p:cNvPr>
          <p:cNvSpPr txBox="1">
            <a:spLocks noChangeArrowheads="1"/>
          </p:cNvSpPr>
          <p:nvPr/>
        </p:nvSpPr>
        <p:spPr bwMode="auto">
          <a:xfrm>
            <a:off x="762000" y="3118887"/>
            <a:ext cx="3048000" cy="336550"/>
          </a:xfrm>
          <a:prstGeom prst="rect">
            <a:avLst/>
          </a:prstGeom>
          <a:gradFill rotWithShape="0">
            <a:gsLst>
              <a:gs pos="0">
                <a:schemeClr val="accent1"/>
              </a:gs>
              <a:gs pos="50000">
                <a:schemeClr val="accent1">
                  <a:gamma/>
                  <a:tint val="49804"/>
                  <a:invGamma/>
                </a:schemeClr>
              </a:gs>
              <a:gs pos="100000">
                <a:schemeClr val="accent1"/>
              </a:gs>
            </a:gsLst>
            <a:lin ang="5400000" scaled="1"/>
          </a:gradFill>
          <a:ln w="9525">
            <a:noFill/>
            <a:miter lim="800000"/>
            <a:headEnd/>
            <a:tailEnd/>
          </a:ln>
          <a:effectLst/>
        </p:spPr>
        <p:txBody>
          <a:bodyPr>
            <a:spAutoFit/>
          </a:bodyPr>
          <a:lstStyle/>
          <a:p>
            <a:pPr eaLnBrk="1" hangingPunct="1">
              <a:spcBef>
                <a:spcPct val="50000"/>
              </a:spcBef>
              <a:defRPr/>
            </a:pPr>
            <a:r>
              <a:rPr lang="zh-CN" altLang="en-US" sz="1600" b="1">
                <a:solidFill>
                  <a:srgbClr val="FF0000"/>
                </a:solidFill>
                <a:latin typeface="+mn-lt"/>
              </a:rPr>
              <a:t>复制一个变量或在</a:t>
            </a:r>
            <a:r>
              <a:rPr lang="en-US" altLang="zh-CN" sz="1600" b="1">
                <a:solidFill>
                  <a:srgbClr val="FF0000"/>
                </a:solidFill>
                <a:latin typeface="+mn-lt"/>
              </a:rPr>
              <a:t>{ }</a:t>
            </a:r>
            <a:r>
              <a:rPr lang="zh-CN" altLang="en-US" sz="1600" b="1">
                <a:solidFill>
                  <a:srgbClr val="FF0000"/>
                </a:solidFill>
                <a:latin typeface="+mn-lt"/>
              </a:rPr>
              <a:t>中的值</a:t>
            </a:r>
          </a:p>
        </p:txBody>
      </p:sp>
      <p:sp>
        <p:nvSpPr>
          <p:cNvPr id="34823" name="Text Box 7">
            <a:extLst>
              <a:ext uri="{FF2B5EF4-FFF2-40B4-BE49-F238E27FC236}">
                <a16:creationId xmlns:a16="http://schemas.microsoft.com/office/drawing/2014/main" id="{9D74CD8A-193A-4794-857F-92091D44E23F}"/>
              </a:ext>
            </a:extLst>
          </p:cNvPr>
          <p:cNvSpPr txBox="1">
            <a:spLocks noChangeArrowheads="1"/>
          </p:cNvSpPr>
          <p:nvPr/>
        </p:nvSpPr>
        <p:spPr bwMode="auto">
          <a:xfrm>
            <a:off x="4648200" y="1143000"/>
            <a:ext cx="4191000" cy="50482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400" b="1" dirty="0">
                <a:latin typeface="+mn-lt"/>
              </a:rPr>
              <a:t>module replicate ();</a:t>
            </a:r>
          </a:p>
          <a:p>
            <a:pPr eaLnBrk="1" hangingPunct="1">
              <a:spcBef>
                <a:spcPct val="10000"/>
              </a:spcBef>
              <a:buFontTx/>
              <a:buNone/>
              <a:defRPr/>
            </a:pPr>
            <a:r>
              <a:rPr lang="en-US" altLang="zh-CN" sz="1400" b="1" dirty="0">
                <a:latin typeface="+mn-lt"/>
              </a:rPr>
              <a:t>      </a:t>
            </a:r>
            <a:r>
              <a:rPr lang="en-US" altLang="zh-CN" sz="1400" b="1" dirty="0" err="1">
                <a:latin typeface="+mn-lt"/>
              </a:rPr>
              <a:t>reg</a:t>
            </a:r>
            <a:r>
              <a:rPr lang="en-US" altLang="zh-CN" sz="1400" b="1" dirty="0">
                <a:latin typeface="+mn-lt"/>
              </a:rPr>
              <a:t> [3: 0] </a:t>
            </a:r>
            <a:r>
              <a:rPr lang="en-US" altLang="zh-CN" sz="1400" b="1" dirty="0" err="1">
                <a:latin typeface="+mn-lt"/>
              </a:rPr>
              <a:t>rega</a:t>
            </a:r>
            <a:r>
              <a:rPr lang="en-US" altLang="zh-CN" sz="1400" b="1" dirty="0">
                <a:latin typeface="+mn-lt"/>
              </a:rPr>
              <a:t>;</a:t>
            </a:r>
          </a:p>
          <a:p>
            <a:pPr eaLnBrk="1" hangingPunct="1">
              <a:spcBef>
                <a:spcPct val="10000"/>
              </a:spcBef>
              <a:buFontTx/>
              <a:buNone/>
              <a:defRPr/>
            </a:pPr>
            <a:r>
              <a:rPr lang="en-US" altLang="zh-CN" sz="1400" b="1" dirty="0">
                <a:latin typeface="+mn-lt"/>
              </a:rPr>
              <a:t>      </a:t>
            </a:r>
            <a:r>
              <a:rPr lang="en-US" altLang="zh-CN" sz="1400" b="1" dirty="0" err="1">
                <a:latin typeface="+mn-lt"/>
              </a:rPr>
              <a:t>reg</a:t>
            </a:r>
            <a:r>
              <a:rPr lang="en-US" altLang="zh-CN" sz="1400" b="1" dirty="0">
                <a:latin typeface="+mn-lt"/>
              </a:rPr>
              <a:t> [1: 0] </a:t>
            </a:r>
            <a:r>
              <a:rPr lang="en-US" altLang="zh-CN" sz="1400" b="1" dirty="0" err="1">
                <a:latin typeface="+mn-lt"/>
              </a:rPr>
              <a:t>regb</a:t>
            </a:r>
            <a:r>
              <a:rPr lang="en-US" altLang="zh-CN" sz="1400" b="1" dirty="0">
                <a:latin typeface="+mn-lt"/>
              </a:rPr>
              <a:t>, </a:t>
            </a:r>
            <a:r>
              <a:rPr lang="en-US" altLang="zh-CN" sz="1400" b="1" dirty="0" err="1">
                <a:latin typeface="+mn-lt"/>
              </a:rPr>
              <a:t>regc</a:t>
            </a:r>
            <a:r>
              <a:rPr lang="en-US" altLang="zh-CN" sz="1400" b="1" dirty="0">
                <a:latin typeface="+mn-lt"/>
              </a:rPr>
              <a:t>;</a:t>
            </a:r>
          </a:p>
          <a:p>
            <a:pPr eaLnBrk="1" hangingPunct="1">
              <a:spcBef>
                <a:spcPct val="10000"/>
              </a:spcBef>
              <a:buFontTx/>
              <a:buNone/>
              <a:defRPr/>
            </a:pPr>
            <a:r>
              <a:rPr lang="en-US" altLang="zh-CN" sz="1400" b="1" dirty="0">
                <a:latin typeface="+mn-lt"/>
              </a:rPr>
              <a:t>      </a:t>
            </a:r>
            <a:r>
              <a:rPr lang="en-US" altLang="zh-CN" sz="1400" b="1" dirty="0" err="1">
                <a:latin typeface="+mn-lt"/>
              </a:rPr>
              <a:t>reg</a:t>
            </a:r>
            <a:r>
              <a:rPr lang="en-US" altLang="zh-CN" sz="1400" b="1" dirty="0">
                <a:latin typeface="+mn-lt"/>
              </a:rPr>
              <a:t> [7: 0] bus;</a:t>
            </a:r>
          </a:p>
          <a:p>
            <a:pPr eaLnBrk="1" hangingPunct="1">
              <a:spcBef>
                <a:spcPct val="10000"/>
              </a:spcBef>
              <a:buFontTx/>
              <a:buNone/>
              <a:defRPr/>
            </a:pPr>
            <a:r>
              <a:rPr lang="en-US" altLang="zh-CN" sz="1400" b="1" dirty="0">
                <a:latin typeface="+mn-lt"/>
              </a:rPr>
              <a:t>   initial begin</a:t>
            </a:r>
          </a:p>
          <a:p>
            <a:pPr eaLnBrk="1" hangingPunct="1">
              <a:spcBef>
                <a:spcPct val="10000"/>
              </a:spcBef>
              <a:buFontTx/>
              <a:buNone/>
              <a:defRPr/>
            </a:pPr>
            <a:r>
              <a:rPr lang="en-US" altLang="zh-CN" sz="1400" b="1" dirty="0">
                <a:latin typeface="+mn-lt"/>
              </a:rPr>
              <a:t>      </a:t>
            </a:r>
            <a:r>
              <a:rPr lang="en-US" altLang="zh-CN" sz="1400" b="1" dirty="0" err="1">
                <a:latin typeface="+mn-lt"/>
              </a:rPr>
              <a:t>rega</a:t>
            </a:r>
            <a:r>
              <a:rPr lang="en-US" altLang="zh-CN" sz="1400" b="1" dirty="0">
                <a:latin typeface="+mn-lt"/>
              </a:rPr>
              <a:t> = 4’b1001;</a:t>
            </a:r>
          </a:p>
          <a:p>
            <a:pPr eaLnBrk="1" hangingPunct="1">
              <a:spcBef>
                <a:spcPct val="10000"/>
              </a:spcBef>
              <a:buFontTx/>
              <a:buNone/>
              <a:defRPr/>
            </a:pPr>
            <a:r>
              <a:rPr lang="en-US" altLang="zh-CN" sz="1400" b="1" dirty="0">
                <a:latin typeface="+mn-lt"/>
              </a:rPr>
              <a:t>      </a:t>
            </a:r>
            <a:r>
              <a:rPr lang="en-US" altLang="zh-CN" sz="1400" b="1" dirty="0" err="1">
                <a:latin typeface="+mn-lt"/>
              </a:rPr>
              <a:t>regb</a:t>
            </a:r>
            <a:r>
              <a:rPr lang="en-US" altLang="zh-CN" sz="1400" b="1" dirty="0">
                <a:latin typeface="+mn-lt"/>
              </a:rPr>
              <a:t> = 2'b11;</a:t>
            </a:r>
          </a:p>
          <a:p>
            <a:pPr eaLnBrk="1" hangingPunct="1">
              <a:spcBef>
                <a:spcPct val="10000"/>
              </a:spcBef>
              <a:buFontTx/>
              <a:buNone/>
              <a:defRPr/>
            </a:pPr>
            <a:r>
              <a:rPr lang="en-US" altLang="zh-CN" sz="1400" b="1" dirty="0">
                <a:latin typeface="+mn-lt"/>
              </a:rPr>
              <a:t>      </a:t>
            </a:r>
            <a:r>
              <a:rPr lang="en-US" altLang="zh-CN" sz="1400" b="1" dirty="0" err="1">
                <a:latin typeface="+mn-lt"/>
              </a:rPr>
              <a:t>regc</a:t>
            </a:r>
            <a:r>
              <a:rPr lang="en-US" altLang="zh-CN" sz="1400" b="1" dirty="0">
                <a:latin typeface="+mn-lt"/>
              </a:rPr>
              <a:t> = 2'b00;</a:t>
            </a:r>
          </a:p>
          <a:p>
            <a:pPr eaLnBrk="1" hangingPunct="1">
              <a:spcBef>
                <a:spcPct val="10000"/>
              </a:spcBef>
              <a:buFontTx/>
              <a:buNone/>
              <a:defRPr/>
            </a:pPr>
            <a:r>
              <a:rPr lang="en-US" altLang="zh-CN" sz="1400" b="1" dirty="0">
                <a:latin typeface="+mn-lt"/>
              </a:rPr>
              <a:t>   end</a:t>
            </a:r>
          </a:p>
          <a:p>
            <a:pPr eaLnBrk="1" hangingPunct="1">
              <a:spcBef>
                <a:spcPct val="10000"/>
              </a:spcBef>
              <a:buFontTx/>
              <a:buNone/>
              <a:defRPr/>
            </a:pPr>
            <a:r>
              <a:rPr lang="en-US" altLang="zh-CN" sz="1400" b="1" dirty="0">
                <a:latin typeface="+mn-lt"/>
              </a:rPr>
              <a:t>   initial fork</a:t>
            </a:r>
          </a:p>
          <a:p>
            <a:pPr eaLnBrk="1" hangingPunct="1">
              <a:spcBef>
                <a:spcPct val="10000"/>
              </a:spcBef>
              <a:buFontTx/>
              <a:buNone/>
              <a:defRPr/>
            </a:pPr>
            <a:r>
              <a:rPr lang="en-US" altLang="zh-CN" sz="1400" b="1" dirty="0">
                <a:latin typeface="+mn-lt"/>
              </a:rPr>
              <a:t>        </a:t>
            </a:r>
            <a:r>
              <a:rPr lang="en-US" altLang="zh-CN" sz="1400" b="1" dirty="0">
                <a:solidFill>
                  <a:schemeClr val="accent2"/>
                </a:solidFill>
                <a:latin typeface="+mn-lt"/>
              </a:rPr>
              <a:t>#10 bus &lt;= {4{ </a:t>
            </a:r>
            <a:r>
              <a:rPr lang="en-US" altLang="zh-CN" sz="1400" b="1" dirty="0" err="1">
                <a:solidFill>
                  <a:schemeClr val="accent2"/>
                </a:solidFill>
                <a:latin typeface="+mn-lt"/>
              </a:rPr>
              <a:t>regb</a:t>
            </a:r>
            <a:r>
              <a:rPr lang="en-US" altLang="zh-CN" sz="1400" b="1" dirty="0">
                <a:solidFill>
                  <a:schemeClr val="accent2"/>
                </a:solidFill>
                <a:latin typeface="+mn-lt"/>
              </a:rPr>
              <a:t>}}; // bus = 11111111</a:t>
            </a:r>
          </a:p>
          <a:p>
            <a:pPr eaLnBrk="1" hangingPunct="1">
              <a:spcBef>
                <a:spcPct val="10000"/>
              </a:spcBef>
              <a:buFontTx/>
              <a:buNone/>
              <a:defRPr/>
            </a:pPr>
            <a:r>
              <a:rPr lang="en-US" altLang="zh-CN" sz="1400" b="1" dirty="0">
                <a:latin typeface="+mn-lt"/>
              </a:rPr>
              <a:t>    // </a:t>
            </a:r>
            <a:r>
              <a:rPr lang="en-US" altLang="zh-CN" sz="1400" b="1" dirty="0" err="1">
                <a:latin typeface="+mn-lt"/>
              </a:rPr>
              <a:t>regb</a:t>
            </a:r>
            <a:r>
              <a:rPr lang="en-US" altLang="zh-CN" sz="1400" b="1" dirty="0">
                <a:latin typeface="+mn-lt"/>
              </a:rPr>
              <a:t> is replicated 4 times.</a:t>
            </a:r>
          </a:p>
          <a:p>
            <a:pPr eaLnBrk="1" hangingPunct="1">
              <a:spcBef>
                <a:spcPct val="10000"/>
              </a:spcBef>
              <a:buFontTx/>
              <a:buNone/>
              <a:defRPr/>
            </a:pPr>
            <a:r>
              <a:rPr lang="en-US" altLang="zh-CN" sz="1400" b="1" dirty="0">
                <a:solidFill>
                  <a:schemeClr val="accent2"/>
                </a:solidFill>
                <a:latin typeface="+mn-lt"/>
              </a:rPr>
              <a:t>        #20 bus &lt;= { {2{ </a:t>
            </a:r>
            <a:r>
              <a:rPr lang="en-US" altLang="zh-CN" sz="1400" b="1" dirty="0" err="1">
                <a:solidFill>
                  <a:schemeClr val="accent2"/>
                </a:solidFill>
                <a:latin typeface="+mn-lt"/>
              </a:rPr>
              <a:t>regb</a:t>
            </a:r>
            <a:r>
              <a:rPr lang="en-US" altLang="zh-CN" sz="1400" b="1" dirty="0">
                <a:solidFill>
                  <a:schemeClr val="accent2"/>
                </a:solidFill>
                <a:latin typeface="+mn-lt"/>
              </a:rPr>
              <a:t>}}, {2{ </a:t>
            </a:r>
            <a:r>
              <a:rPr lang="en-US" altLang="zh-CN" sz="1400" b="1" dirty="0" err="1">
                <a:solidFill>
                  <a:schemeClr val="accent2"/>
                </a:solidFill>
                <a:latin typeface="+mn-lt"/>
              </a:rPr>
              <a:t>regc</a:t>
            </a:r>
            <a:r>
              <a:rPr lang="en-US" altLang="zh-CN" sz="1400" b="1" dirty="0">
                <a:solidFill>
                  <a:schemeClr val="accent2"/>
                </a:solidFill>
                <a:latin typeface="+mn-lt"/>
              </a:rPr>
              <a:t>}} };</a:t>
            </a:r>
          </a:p>
          <a:p>
            <a:pPr eaLnBrk="1" hangingPunct="1">
              <a:spcBef>
                <a:spcPct val="10000"/>
              </a:spcBef>
              <a:buFontTx/>
              <a:buNone/>
              <a:defRPr/>
            </a:pPr>
            <a:r>
              <a:rPr lang="en-US" altLang="zh-CN" sz="1400" b="1" dirty="0">
                <a:latin typeface="+mn-lt"/>
              </a:rPr>
              <a:t>    // bus = 11110000. </a:t>
            </a:r>
            <a:r>
              <a:rPr lang="en-US" altLang="zh-CN" sz="1400" b="1" dirty="0" err="1">
                <a:latin typeface="+mn-lt"/>
              </a:rPr>
              <a:t>regc</a:t>
            </a:r>
            <a:r>
              <a:rPr lang="en-US" altLang="zh-CN" sz="1400" b="1" dirty="0">
                <a:latin typeface="+mn-lt"/>
              </a:rPr>
              <a:t> and </a:t>
            </a:r>
            <a:r>
              <a:rPr lang="en-US" altLang="zh-CN" sz="1400" b="1" dirty="0" err="1">
                <a:latin typeface="+mn-lt"/>
              </a:rPr>
              <a:t>regb</a:t>
            </a:r>
            <a:r>
              <a:rPr lang="en-US" altLang="zh-CN" sz="1400" b="1" dirty="0">
                <a:latin typeface="+mn-lt"/>
              </a:rPr>
              <a:t> are each</a:t>
            </a:r>
          </a:p>
          <a:p>
            <a:pPr eaLnBrk="1" hangingPunct="1">
              <a:spcBef>
                <a:spcPct val="10000"/>
              </a:spcBef>
              <a:buFontTx/>
              <a:buNone/>
              <a:defRPr/>
            </a:pPr>
            <a:r>
              <a:rPr lang="en-US" altLang="zh-CN" sz="1400" b="1" dirty="0">
                <a:latin typeface="+mn-lt"/>
              </a:rPr>
              <a:t>    // replicated, and the resulting vectors</a:t>
            </a:r>
          </a:p>
          <a:p>
            <a:pPr eaLnBrk="1" hangingPunct="1">
              <a:spcBef>
                <a:spcPct val="10000"/>
              </a:spcBef>
              <a:buFontTx/>
              <a:buNone/>
              <a:defRPr/>
            </a:pPr>
            <a:r>
              <a:rPr lang="en-US" altLang="zh-CN" sz="1400" b="1" dirty="0">
                <a:latin typeface="+mn-lt"/>
              </a:rPr>
              <a:t>    // are concatenated together</a:t>
            </a:r>
          </a:p>
          <a:p>
            <a:pPr eaLnBrk="1" hangingPunct="1">
              <a:spcBef>
                <a:spcPct val="10000"/>
              </a:spcBef>
              <a:buFontTx/>
              <a:buNone/>
              <a:defRPr/>
            </a:pPr>
            <a:r>
              <a:rPr lang="en-US" altLang="zh-CN" sz="1400" b="1" dirty="0">
                <a:solidFill>
                  <a:schemeClr val="accent2"/>
                </a:solidFill>
                <a:latin typeface="+mn-lt"/>
              </a:rPr>
              <a:t>        #30 bus &lt;= { {4{ </a:t>
            </a:r>
            <a:r>
              <a:rPr lang="en-US" altLang="zh-CN" sz="1400" b="1" dirty="0" err="1">
                <a:solidFill>
                  <a:schemeClr val="accent2"/>
                </a:solidFill>
                <a:latin typeface="+mn-lt"/>
              </a:rPr>
              <a:t>rega</a:t>
            </a:r>
            <a:r>
              <a:rPr lang="en-US" altLang="zh-CN" sz="1400" b="1" dirty="0">
                <a:solidFill>
                  <a:schemeClr val="accent2"/>
                </a:solidFill>
                <a:latin typeface="+mn-lt"/>
              </a:rPr>
              <a:t>[1]}}, </a:t>
            </a:r>
            <a:r>
              <a:rPr lang="en-US" altLang="zh-CN" sz="1400" b="1" dirty="0" err="1">
                <a:solidFill>
                  <a:schemeClr val="accent2"/>
                </a:solidFill>
                <a:latin typeface="+mn-lt"/>
              </a:rPr>
              <a:t>rega</a:t>
            </a:r>
            <a:r>
              <a:rPr lang="en-US" altLang="zh-CN" sz="1400" b="1" dirty="0">
                <a:solidFill>
                  <a:schemeClr val="accent2"/>
                </a:solidFill>
                <a:latin typeface="+mn-lt"/>
              </a:rPr>
              <a:t> };</a:t>
            </a:r>
          </a:p>
          <a:p>
            <a:pPr eaLnBrk="1" hangingPunct="1">
              <a:spcBef>
                <a:spcPct val="10000"/>
              </a:spcBef>
              <a:buFontTx/>
              <a:buNone/>
              <a:defRPr/>
            </a:pPr>
            <a:r>
              <a:rPr lang="en-US" altLang="zh-CN" sz="1400" b="1" dirty="0">
                <a:latin typeface="+mn-lt"/>
              </a:rPr>
              <a:t>    // bus = 00001001. </a:t>
            </a:r>
            <a:r>
              <a:rPr lang="en-US" altLang="zh-CN" sz="1400" b="1" dirty="0" err="1">
                <a:latin typeface="+mn-lt"/>
              </a:rPr>
              <a:t>rega</a:t>
            </a:r>
            <a:r>
              <a:rPr lang="en-US" altLang="zh-CN" sz="1400" b="1" dirty="0">
                <a:latin typeface="+mn-lt"/>
              </a:rPr>
              <a:t> is sign-extended</a:t>
            </a:r>
          </a:p>
          <a:p>
            <a:pPr eaLnBrk="1" hangingPunct="1">
              <a:spcBef>
                <a:spcPct val="10000"/>
              </a:spcBef>
              <a:buFontTx/>
              <a:buNone/>
              <a:defRPr/>
            </a:pPr>
            <a:r>
              <a:rPr lang="en-US" altLang="zh-CN" sz="1400" b="1" dirty="0">
                <a:latin typeface="+mn-lt"/>
              </a:rPr>
              <a:t>        #40 $finish;</a:t>
            </a:r>
          </a:p>
          <a:p>
            <a:pPr eaLnBrk="1" hangingPunct="1">
              <a:spcBef>
                <a:spcPct val="10000"/>
              </a:spcBef>
              <a:buFontTx/>
              <a:buNone/>
              <a:defRPr/>
            </a:pPr>
            <a:r>
              <a:rPr lang="en-US" altLang="zh-CN" sz="1400" b="1" dirty="0">
                <a:latin typeface="+mn-lt"/>
              </a:rPr>
              <a:t>   join</a:t>
            </a:r>
          </a:p>
          <a:p>
            <a:pPr eaLnBrk="1" hangingPunct="1">
              <a:spcBef>
                <a:spcPct val="10000"/>
              </a:spcBef>
              <a:buFontTx/>
              <a:buNone/>
              <a:defRPr/>
            </a:pPr>
            <a:r>
              <a:rPr lang="en-US" altLang="zh-CN" sz="1400" b="1" dirty="0" err="1">
                <a:latin typeface="+mn-lt"/>
              </a:rPr>
              <a:t>endmodule</a:t>
            </a:r>
            <a:endParaRPr lang="en-US" altLang="zh-CN" sz="1400" b="1" dirty="0">
              <a:latin typeface="+mn-lt"/>
            </a:endParaRPr>
          </a:p>
        </p:txBody>
      </p:sp>
      <p:sp>
        <p:nvSpPr>
          <p:cNvPr id="236552" name="Text Box 8">
            <a:extLst>
              <a:ext uri="{FF2B5EF4-FFF2-40B4-BE49-F238E27FC236}">
                <a16:creationId xmlns:a16="http://schemas.microsoft.com/office/drawing/2014/main" id="{4E39E667-405D-41A1-A7B6-7C6D03F26984}"/>
              </a:ext>
            </a:extLst>
          </p:cNvPr>
          <p:cNvSpPr txBox="1">
            <a:spLocks noChangeArrowheads="1"/>
          </p:cNvSpPr>
          <p:nvPr/>
        </p:nvSpPr>
        <p:spPr bwMode="auto">
          <a:xfrm>
            <a:off x="762000" y="3988837"/>
            <a:ext cx="3048000" cy="581025"/>
          </a:xfrm>
          <a:prstGeom prst="rect">
            <a:avLst/>
          </a:prstGeom>
          <a:gradFill rotWithShape="0">
            <a:gsLst>
              <a:gs pos="0">
                <a:schemeClr val="accent1"/>
              </a:gs>
              <a:gs pos="50000">
                <a:schemeClr val="accent1">
                  <a:gamma/>
                  <a:tint val="49804"/>
                  <a:invGamma/>
                </a:schemeClr>
              </a:gs>
              <a:gs pos="100000">
                <a:schemeClr val="accent1"/>
              </a:gs>
            </a:gsLst>
            <a:lin ang="5400000" scaled="1"/>
          </a:gradFill>
          <a:ln w="9525">
            <a:noFill/>
            <a:miter lim="800000"/>
            <a:headEnd/>
            <a:tailEnd/>
          </a:ln>
          <a:effectLst/>
        </p:spPr>
        <p:txBody>
          <a:bodyPr>
            <a:spAutoFit/>
          </a:bodyPr>
          <a:lstStyle/>
          <a:p>
            <a:pPr eaLnBrk="1" hangingPunct="1">
              <a:spcBef>
                <a:spcPct val="50000"/>
              </a:spcBef>
              <a:defRPr/>
            </a:pPr>
            <a:r>
              <a:rPr lang="zh-CN" altLang="en-US" sz="1600" b="1">
                <a:solidFill>
                  <a:schemeClr val="accent2"/>
                </a:solidFill>
                <a:latin typeface="+mn-lt"/>
              </a:rPr>
              <a:t>前两个</a:t>
            </a:r>
            <a:r>
              <a:rPr lang="en-US" altLang="zh-CN" sz="1600" b="1">
                <a:solidFill>
                  <a:schemeClr val="accent2"/>
                </a:solidFill>
                <a:latin typeface="+mn-lt"/>
              </a:rPr>
              <a:t>{ </a:t>
            </a:r>
            <a:r>
              <a:rPr lang="zh-CN" altLang="en-US" sz="1600" b="1">
                <a:solidFill>
                  <a:schemeClr val="accent2"/>
                </a:solidFill>
                <a:latin typeface="+mn-lt"/>
              </a:rPr>
              <a:t>符号之间的正整数指定复制次数。</a:t>
            </a:r>
            <a:endParaRPr lang="zh-CN" altLang="en-US" sz="1600" b="1">
              <a:latin typeface="+mn-lt"/>
            </a:endParaRPr>
          </a:p>
        </p:txBody>
      </p:sp>
    </p:spTree>
    <p:extLst>
      <p:ext uri="{BB962C8B-B14F-4D97-AF65-F5344CB8AC3E}">
        <p14:creationId xmlns:p14="http://schemas.microsoft.com/office/powerpoint/2010/main" val="14730931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6DCC39C-6098-4813-A7A0-B99A22426501}"/>
              </a:ext>
            </a:extLst>
          </p:cNvPr>
          <p:cNvSpPr>
            <a:spLocks noGrp="1" noChangeArrowheads="1"/>
          </p:cNvSpPr>
          <p:nvPr>
            <p:ph type="title"/>
          </p:nvPr>
        </p:nvSpPr>
        <p:spPr/>
        <p:txBody>
          <a:bodyPr/>
          <a:lstStyle/>
          <a:p>
            <a:pPr algn="l" eaLnBrk="1" hangingPunct="1">
              <a:defRPr/>
            </a:pPr>
            <a:r>
              <a:rPr lang="en-US" altLang="zh-CN" sz="3600" b="1" dirty="0">
                <a:solidFill>
                  <a:srgbClr val="FF7C80"/>
                </a:solidFill>
                <a:latin typeface="+mj-ea"/>
              </a:rPr>
              <a:t>2.3 </a:t>
            </a:r>
            <a:r>
              <a:rPr lang="en-US" altLang="zh-CN" sz="3600" b="1" dirty="0">
                <a:solidFill>
                  <a:srgbClr val="FF7C80"/>
                </a:solidFill>
                <a:latin typeface="+mn-lt"/>
              </a:rPr>
              <a:t>Verilog</a:t>
            </a:r>
            <a:r>
              <a:rPr lang="zh-CN" altLang="en-US" sz="3600" b="1" dirty="0">
                <a:solidFill>
                  <a:srgbClr val="FF7C80"/>
                </a:solidFill>
                <a:latin typeface="+mj-ea"/>
              </a:rPr>
              <a:t>的逻辑系统及数据类型</a:t>
            </a:r>
          </a:p>
        </p:txBody>
      </p:sp>
      <p:sp>
        <p:nvSpPr>
          <p:cNvPr id="118790" name="Rectangle 6">
            <a:extLst>
              <a:ext uri="{FF2B5EF4-FFF2-40B4-BE49-F238E27FC236}">
                <a16:creationId xmlns:a16="http://schemas.microsoft.com/office/drawing/2014/main" id="{A7B7E2EA-5330-4D91-B110-32E16AB5F898}"/>
              </a:ext>
            </a:extLst>
          </p:cNvPr>
          <p:cNvSpPr>
            <a:spLocks noGrp="1" noChangeArrowheads="1"/>
          </p:cNvSpPr>
          <p:nvPr>
            <p:ph type="body" idx="4294967295"/>
          </p:nvPr>
        </p:nvSpPr>
        <p:spPr>
          <a:xfrm>
            <a:off x="819150" y="2694992"/>
            <a:ext cx="7772400" cy="2895600"/>
          </a:xfrm>
        </p:spPr>
        <p:txBody>
          <a:bodyPr/>
          <a:lstStyle/>
          <a:p>
            <a:pPr lvl="1" eaLnBrk="1" hangingPunct="1">
              <a:spcBef>
                <a:spcPct val="50000"/>
              </a:spcBef>
            </a:pPr>
            <a:r>
              <a:rPr lang="zh-CN" altLang="en-US" sz="2000" b="1" dirty="0">
                <a:solidFill>
                  <a:srgbClr val="3333FF"/>
                </a:solidFill>
              </a:rPr>
              <a:t>学习</a:t>
            </a:r>
            <a:r>
              <a:rPr lang="en-US" altLang="zh-CN" sz="2000" b="1" dirty="0">
                <a:solidFill>
                  <a:srgbClr val="3333FF"/>
                </a:solidFill>
              </a:rPr>
              <a:t>Verilog</a:t>
            </a:r>
            <a:r>
              <a:rPr lang="zh-CN" altLang="en-US" sz="2000" b="1" dirty="0">
                <a:solidFill>
                  <a:srgbClr val="3333FF"/>
                </a:solidFill>
              </a:rPr>
              <a:t>逻辑值系统</a:t>
            </a:r>
          </a:p>
          <a:p>
            <a:pPr lvl="1" eaLnBrk="1" hangingPunct="1">
              <a:spcBef>
                <a:spcPct val="50000"/>
              </a:spcBef>
            </a:pPr>
            <a:r>
              <a:rPr lang="zh-CN" altLang="en-US" sz="2000" b="1" dirty="0">
                <a:solidFill>
                  <a:srgbClr val="3333FF"/>
                </a:solidFill>
              </a:rPr>
              <a:t>学习</a:t>
            </a:r>
            <a:r>
              <a:rPr lang="en-US" altLang="zh-CN" sz="2000" b="1" dirty="0">
                <a:solidFill>
                  <a:srgbClr val="3333FF"/>
                </a:solidFill>
              </a:rPr>
              <a:t>Verilog</a:t>
            </a:r>
            <a:r>
              <a:rPr lang="zh-CN" altLang="en-US" sz="2000" b="1" dirty="0">
                <a:solidFill>
                  <a:srgbClr val="3333FF"/>
                </a:solidFill>
              </a:rPr>
              <a:t>中不同类的数据类型</a:t>
            </a:r>
          </a:p>
          <a:p>
            <a:pPr lvl="1" eaLnBrk="1" hangingPunct="1">
              <a:spcBef>
                <a:spcPct val="50000"/>
              </a:spcBef>
            </a:pPr>
            <a:r>
              <a:rPr lang="zh-CN" altLang="en-US" sz="2000" b="1" dirty="0">
                <a:solidFill>
                  <a:srgbClr val="3333FF"/>
                </a:solidFill>
              </a:rPr>
              <a:t>理解每种数据类型的用途及用法</a:t>
            </a:r>
          </a:p>
          <a:p>
            <a:pPr lvl="1" eaLnBrk="1" hangingPunct="1">
              <a:spcBef>
                <a:spcPct val="50000"/>
              </a:spcBef>
            </a:pPr>
            <a:r>
              <a:rPr lang="zh-CN" altLang="en-US" sz="2000" b="1" dirty="0">
                <a:solidFill>
                  <a:srgbClr val="3333FF"/>
                </a:solidFill>
              </a:rPr>
              <a:t>数据类型说明的语法</a:t>
            </a:r>
          </a:p>
        </p:txBody>
      </p:sp>
      <p:sp>
        <p:nvSpPr>
          <p:cNvPr id="50183" name="Text Box 7">
            <a:extLst>
              <a:ext uri="{FF2B5EF4-FFF2-40B4-BE49-F238E27FC236}">
                <a16:creationId xmlns:a16="http://schemas.microsoft.com/office/drawing/2014/main" id="{FF109A7E-C802-4487-9197-33C441842756}"/>
              </a:ext>
            </a:extLst>
          </p:cNvPr>
          <p:cNvSpPr txBox="1">
            <a:spLocks noChangeArrowheads="1"/>
          </p:cNvSpPr>
          <p:nvPr/>
        </p:nvSpPr>
        <p:spPr bwMode="auto">
          <a:xfrm>
            <a:off x="822649" y="1864568"/>
            <a:ext cx="518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dirty="0"/>
              <a:t>学习内容：</a:t>
            </a:r>
          </a:p>
        </p:txBody>
      </p:sp>
    </p:spTree>
    <p:extLst>
      <p:ext uri="{BB962C8B-B14F-4D97-AF65-F5344CB8AC3E}">
        <p14:creationId xmlns:p14="http://schemas.microsoft.com/office/powerpoint/2010/main" val="1057829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8790">
                                            <p:txEl>
                                              <p:pRg st="0" end="0"/>
                                            </p:txEl>
                                          </p:spTgt>
                                        </p:tgtEl>
                                        <p:attrNameLst>
                                          <p:attrName>style.visibility</p:attrName>
                                        </p:attrNameLst>
                                      </p:cBhvr>
                                      <p:to>
                                        <p:strVal val="visible"/>
                                      </p:to>
                                    </p:set>
                                    <p:animEffect transition="in" filter="wipe(up)">
                                      <p:cBhvr>
                                        <p:cTn id="7" dur="500"/>
                                        <p:tgtEl>
                                          <p:spTgt spid="118790">
                                            <p:txEl>
                                              <p:pRg st="0" end="0"/>
                                            </p:txEl>
                                          </p:spTgt>
                                        </p:tgtEl>
                                      </p:cBhvr>
                                    </p:animEffect>
                                  </p:childTnLst>
                                  <p:subTnLst>
                                    <p:animClr clrSpc="rgb" dir="cw">
                                      <p:cBhvr override="childStyle">
                                        <p:cTn dur="1" fill="hold" display="0" masterRel="nextClick" afterEffect="1"/>
                                        <p:tgtEl>
                                          <p:spTgt spid="118790">
                                            <p:txEl>
                                              <p:pRg st="0" end="0"/>
                                            </p:txEl>
                                          </p:spTgt>
                                        </p:tgtEl>
                                        <p:attrNameLst>
                                          <p:attrName>ppt_c</p:attrName>
                                        </p:attrNameLst>
                                      </p:cBhvr>
                                      <p:to>
                                        <a:srgbClr val="66FF33"/>
                                      </p:to>
                                    </p:animClr>
                                  </p:subTnLst>
                                </p:cTn>
                              </p:par>
                              <p:par>
                                <p:cTn id="8" presetID="22" presetClass="entr" presetSubtype="1" fill="hold" grpId="0" nodeType="withEffect">
                                  <p:stCondLst>
                                    <p:cond delay="0"/>
                                  </p:stCondLst>
                                  <p:childTnLst>
                                    <p:set>
                                      <p:cBhvr>
                                        <p:cTn id="9" dur="1" fill="hold">
                                          <p:stCondLst>
                                            <p:cond delay="0"/>
                                          </p:stCondLst>
                                        </p:cTn>
                                        <p:tgtEl>
                                          <p:spTgt spid="118790">
                                            <p:txEl>
                                              <p:pRg st="1" end="1"/>
                                            </p:txEl>
                                          </p:spTgt>
                                        </p:tgtEl>
                                        <p:attrNameLst>
                                          <p:attrName>style.visibility</p:attrName>
                                        </p:attrNameLst>
                                      </p:cBhvr>
                                      <p:to>
                                        <p:strVal val="visible"/>
                                      </p:to>
                                    </p:set>
                                    <p:animEffect transition="in" filter="wipe(up)">
                                      <p:cBhvr>
                                        <p:cTn id="10" dur="500"/>
                                        <p:tgtEl>
                                          <p:spTgt spid="118790">
                                            <p:txEl>
                                              <p:pRg st="1" end="1"/>
                                            </p:txEl>
                                          </p:spTgt>
                                        </p:tgtEl>
                                      </p:cBhvr>
                                    </p:animEffect>
                                  </p:childTnLst>
                                  <p:subTnLst>
                                    <p:animClr clrSpc="rgb" dir="cw">
                                      <p:cBhvr override="childStyle">
                                        <p:cTn dur="1" fill="hold" display="0" masterRel="nextClick" afterEffect="1"/>
                                        <p:tgtEl>
                                          <p:spTgt spid="118790">
                                            <p:txEl>
                                              <p:pRg st="1" end="1"/>
                                            </p:txEl>
                                          </p:spTgt>
                                        </p:tgtEl>
                                        <p:attrNameLst>
                                          <p:attrName>ppt_c</p:attrName>
                                        </p:attrNameLst>
                                      </p:cBhvr>
                                      <p:to>
                                        <a:srgbClr val="66FF33"/>
                                      </p:to>
                                    </p:animClr>
                                  </p:subTnLst>
                                </p:cTn>
                              </p:par>
                              <p:par>
                                <p:cTn id="11" presetID="22" presetClass="entr" presetSubtype="1" fill="hold" grpId="0" nodeType="withEffect">
                                  <p:stCondLst>
                                    <p:cond delay="0"/>
                                  </p:stCondLst>
                                  <p:childTnLst>
                                    <p:set>
                                      <p:cBhvr>
                                        <p:cTn id="12" dur="1" fill="hold">
                                          <p:stCondLst>
                                            <p:cond delay="0"/>
                                          </p:stCondLst>
                                        </p:cTn>
                                        <p:tgtEl>
                                          <p:spTgt spid="118790">
                                            <p:txEl>
                                              <p:pRg st="2" end="2"/>
                                            </p:txEl>
                                          </p:spTgt>
                                        </p:tgtEl>
                                        <p:attrNameLst>
                                          <p:attrName>style.visibility</p:attrName>
                                        </p:attrNameLst>
                                      </p:cBhvr>
                                      <p:to>
                                        <p:strVal val="visible"/>
                                      </p:to>
                                    </p:set>
                                    <p:animEffect transition="in" filter="wipe(up)">
                                      <p:cBhvr>
                                        <p:cTn id="13" dur="500"/>
                                        <p:tgtEl>
                                          <p:spTgt spid="118790">
                                            <p:txEl>
                                              <p:pRg st="2" end="2"/>
                                            </p:txEl>
                                          </p:spTgt>
                                        </p:tgtEl>
                                      </p:cBhvr>
                                    </p:animEffect>
                                  </p:childTnLst>
                                  <p:subTnLst>
                                    <p:animClr clrSpc="rgb" dir="cw">
                                      <p:cBhvr override="childStyle">
                                        <p:cTn dur="1" fill="hold" display="0" masterRel="nextClick" afterEffect="1"/>
                                        <p:tgtEl>
                                          <p:spTgt spid="118790">
                                            <p:txEl>
                                              <p:pRg st="2" end="2"/>
                                            </p:txEl>
                                          </p:spTgt>
                                        </p:tgtEl>
                                        <p:attrNameLst>
                                          <p:attrName>ppt_c</p:attrName>
                                        </p:attrNameLst>
                                      </p:cBhvr>
                                      <p:to>
                                        <a:srgbClr val="66FF33"/>
                                      </p:to>
                                    </p:animClr>
                                  </p:subTnLst>
                                </p:cTn>
                              </p:par>
                              <p:par>
                                <p:cTn id="14" presetID="22" presetClass="entr" presetSubtype="1" fill="hold" grpId="0" nodeType="withEffect">
                                  <p:stCondLst>
                                    <p:cond delay="0"/>
                                  </p:stCondLst>
                                  <p:childTnLst>
                                    <p:set>
                                      <p:cBhvr>
                                        <p:cTn id="15" dur="1" fill="hold">
                                          <p:stCondLst>
                                            <p:cond delay="0"/>
                                          </p:stCondLst>
                                        </p:cTn>
                                        <p:tgtEl>
                                          <p:spTgt spid="118790">
                                            <p:txEl>
                                              <p:pRg st="3" end="3"/>
                                            </p:txEl>
                                          </p:spTgt>
                                        </p:tgtEl>
                                        <p:attrNameLst>
                                          <p:attrName>style.visibility</p:attrName>
                                        </p:attrNameLst>
                                      </p:cBhvr>
                                      <p:to>
                                        <p:strVal val="visible"/>
                                      </p:to>
                                    </p:set>
                                    <p:animEffect transition="in" filter="wipe(up)">
                                      <p:cBhvr>
                                        <p:cTn id="16" dur="500"/>
                                        <p:tgtEl>
                                          <p:spTgt spid="118790">
                                            <p:txEl>
                                              <p:pRg st="3" end="3"/>
                                            </p:txEl>
                                          </p:spTgt>
                                        </p:tgtEl>
                                      </p:cBhvr>
                                    </p:animEffect>
                                  </p:childTnLst>
                                  <p:subTnLst>
                                    <p:animClr clrSpc="rgb" dir="cw">
                                      <p:cBhvr override="childStyle">
                                        <p:cTn dur="1" fill="hold" display="0" masterRel="nextClick" afterEffect="1"/>
                                        <p:tgtEl>
                                          <p:spTgt spid="118790">
                                            <p:txEl>
                                              <p:pRg st="3" end="3"/>
                                            </p:txEl>
                                          </p:spTgt>
                                        </p:tgtEl>
                                        <p:attrNameLst>
                                          <p:attrName>ppt_c</p:attrName>
                                        </p:attrNameLst>
                                      </p:cBhvr>
                                      <p:to>
                                        <a:srgbClr val="66FF3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0"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A16C23E-A18D-4710-AC8D-82B1BEFA997A}"/>
              </a:ext>
            </a:extLst>
          </p:cNvPr>
          <p:cNvSpPr>
            <a:spLocks noGrp="1" noChangeArrowheads="1"/>
          </p:cNvSpPr>
          <p:nvPr>
            <p:ph type="title"/>
          </p:nvPr>
        </p:nvSpPr>
        <p:spPr/>
        <p:txBody>
          <a:bodyPr/>
          <a:lstStyle/>
          <a:p>
            <a:pPr algn="l" eaLnBrk="1" hangingPunct="1"/>
            <a:r>
              <a:rPr lang="zh-CN" altLang="en-US" sz="3600" b="1">
                <a:solidFill>
                  <a:srgbClr val="FF7C80"/>
                </a:solidFill>
              </a:rPr>
              <a:t>什么是硬件描述语言</a:t>
            </a:r>
            <a:r>
              <a:rPr lang="en-US" altLang="zh-CN" sz="3600" b="1">
                <a:solidFill>
                  <a:srgbClr val="FF7C80"/>
                </a:solidFill>
              </a:rPr>
              <a:t>HDL</a:t>
            </a:r>
          </a:p>
        </p:txBody>
      </p:sp>
      <p:sp>
        <p:nvSpPr>
          <p:cNvPr id="6147" name="Rectangle 3">
            <a:extLst>
              <a:ext uri="{FF2B5EF4-FFF2-40B4-BE49-F238E27FC236}">
                <a16:creationId xmlns:a16="http://schemas.microsoft.com/office/drawing/2014/main" id="{19D0403E-5C0E-49C3-83D9-8BE10A3B9180}"/>
              </a:ext>
            </a:extLst>
          </p:cNvPr>
          <p:cNvSpPr>
            <a:spLocks noGrp="1" noChangeArrowheads="1"/>
          </p:cNvSpPr>
          <p:nvPr>
            <p:ph type="body" idx="4294967295"/>
          </p:nvPr>
        </p:nvSpPr>
        <p:spPr>
          <a:xfrm>
            <a:off x="923729" y="1351383"/>
            <a:ext cx="7772400" cy="5229225"/>
          </a:xfrm>
        </p:spPr>
        <p:txBody>
          <a:bodyPr/>
          <a:lstStyle/>
          <a:p>
            <a:pPr eaLnBrk="1" hangingPunct="1">
              <a:lnSpc>
                <a:spcPct val="90000"/>
              </a:lnSpc>
              <a:spcBef>
                <a:spcPct val="50000"/>
              </a:spcBef>
            </a:pPr>
            <a:r>
              <a:rPr lang="zh-CN" altLang="en-US" sz="2400" b="1" dirty="0"/>
              <a:t>具有特殊结构能够对硬件逻辑电路的功能进行描述的一种高级编程语言</a:t>
            </a:r>
          </a:p>
          <a:p>
            <a:pPr eaLnBrk="1" hangingPunct="1">
              <a:lnSpc>
                <a:spcPct val="90000"/>
              </a:lnSpc>
              <a:spcBef>
                <a:spcPct val="50000"/>
              </a:spcBef>
            </a:pPr>
            <a:r>
              <a:rPr lang="zh-CN" altLang="en-US" sz="2400" b="1" dirty="0"/>
              <a:t>这种特殊结构能够：</a:t>
            </a:r>
          </a:p>
          <a:p>
            <a:pPr lvl="1" eaLnBrk="1" hangingPunct="1">
              <a:lnSpc>
                <a:spcPct val="90000"/>
              </a:lnSpc>
              <a:spcBef>
                <a:spcPct val="50000"/>
              </a:spcBef>
            </a:pPr>
            <a:r>
              <a:rPr lang="zh-CN" altLang="en-US" sz="2000" b="1" dirty="0">
                <a:solidFill>
                  <a:srgbClr val="0000CC"/>
                </a:solidFill>
              </a:rPr>
              <a:t>描述电路的连接</a:t>
            </a:r>
          </a:p>
          <a:p>
            <a:pPr lvl="1" eaLnBrk="1" hangingPunct="1">
              <a:lnSpc>
                <a:spcPct val="90000"/>
              </a:lnSpc>
              <a:spcBef>
                <a:spcPct val="50000"/>
              </a:spcBef>
            </a:pPr>
            <a:r>
              <a:rPr lang="zh-CN" altLang="en-US" sz="2000" b="1" dirty="0">
                <a:solidFill>
                  <a:srgbClr val="0000CC"/>
                </a:solidFill>
              </a:rPr>
              <a:t>描述电路的功能</a:t>
            </a:r>
          </a:p>
          <a:p>
            <a:pPr lvl="1" eaLnBrk="1" hangingPunct="1">
              <a:lnSpc>
                <a:spcPct val="90000"/>
              </a:lnSpc>
              <a:spcBef>
                <a:spcPct val="50000"/>
              </a:spcBef>
            </a:pPr>
            <a:r>
              <a:rPr lang="zh-CN" altLang="en-US" sz="2000" b="1" dirty="0">
                <a:solidFill>
                  <a:srgbClr val="0000CC"/>
                </a:solidFill>
              </a:rPr>
              <a:t>在不同抽象级上描述电路</a:t>
            </a:r>
          </a:p>
          <a:p>
            <a:pPr lvl="1" eaLnBrk="1" hangingPunct="1">
              <a:lnSpc>
                <a:spcPct val="90000"/>
              </a:lnSpc>
              <a:spcBef>
                <a:spcPct val="50000"/>
              </a:spcBef>
            </a:pPr>
            <a:r>
              <a:rPr lang="zh-CN" altLang="en-US" sz="2000" b="1" dirty="0">
                <a:solidFill>
                  <a:srgbClr val="0000CC"/>
                </a:solidFill>
              </a:rPr>
              <a:t>描述电路的时序</a:t>
            </a:r>
          </a:p>
          <a:p>
            <a:pPr lvl="1" eaLnBrk="1" hangingPunct="1">
              <a:lnSpc>
                <a:spcPct val="90000"/>
              </a:lnSpc>
              <a:spcBef>
                <a:spcPct val="50000"/>
              </a:spcBef>
            </a:pPr>
            <a:r>
              <a:rPr lang="zh-CN" altLang="en-US" sz="2000" b="1" dirty="0">
                <a:solidFill>
                  <a:srgbClr val="0000CC"/>
                </a:solidFill>
              </a:rPr>
              <a:t>表达具有并行性</a:t>
            </a:r>
          </a:p>
          <a:p>
            <a:pPr eaLnBrk="1" hangingPunct="1">
              <a:lnSpc>
                <a:spcPct val="90000"/>
              </a:lnSpc>
              <a:spcBef>
                <a:spcPct val="50000"/>
              </a:spcBef>
            </a:pPr>
            <a:r>
              <a:rPr lang="en-US" altLang="zh-CN" sz="2400" b="1" dirty="0"/>
              <a:t>HDL</a:t>
            </a:r>
            <a:r>
              <a:rPr lang="zh-CN" altLang="en-US" sz="2400" b="1" dirty="0"/>
              <a:t>主要有两种：</a:t>
            </a:r>
            <a:r>
              <a:rPr lang="en-US" altLang="zh-CN" sz="2400" b="1" dirty="0"/>
              <a:t>Verilog</a:t>
            </a:r>
            <a:r>
              <a:rPr lang="zh-CN" altLang="en-US" sz="2400" b="1" dirty="0"/>
              <a:t>和</a:t>
            </a:r>
            <a:r>
              <a:rPr lang="en-US" altLang="zh-CN" sz="2400" b="1" dirty="0"/>
              <a:t>VHDL</a:t>
            </a:r>
          </a:p>
          <a:p>
            <a:pPr lvl="1" eaLnBrk="1" hangingPunct="1">
              <a:lnSpc>
                <a:spcPct val="90000"/>
              </a:lnSpc>
              <a:spcBef>
                <a:spcPct val="50000"/>
              </a:spcBef>
            </a:pPr>
            <a:r>
              <a:rPr lang="en-US" altLang="zh-CN" sz="2000" b="1" dirty="0">
                <a:solidFill>
                  <a:srgbClr val="0000CC"/>
                </a:solidFill>
              </a:rPr>
              <a:t>Verilog</a:t>
            </a:r>
            <a:r>
              <a:rPr lang="zh-CN" altLang="en-US" sz="2000" b="1" dirty="0">
                <a:solidFill>
                  <a:srgbClr val="0000CC"/>
                </a:solidFill>
              </a:rPr>
              <a:t>起源于</a:t>
            </a:r>
            <a:r>
              <a:rPr lang="en-US" altLang="zh-CN" sz="2000" b="1" dirty="0">
                <a:solidFill>
                  <a:srgbClr val="0000CC"/>
                </a:solidFill>
              </a:rPr>
              <a:t>C</a:t>
            </a:r>
            <a:r>
              <a:rPr lang="zh-CN" altLang="en-US" sz="2000" b="1" dirty="0">
                <a:solidFill>
                  <a:srgbClr val="0000CC"/>
                </a:solidFill>
              </a:rPr>
              <a:t>语言，因此非常类似于</a:t>
            </a:r>
            <a:r>
              <a:rPr lang="en-US" altLang="zh-CN" sz="2000" b="1" dirty="0">
                <a:solidFill>
                  <a:srgbClr val="0000CC"/>
                </a:solidFill>
              </a:rPr>
              <a:t>C</a:t>
            </a:r>
            <a:r>
              <a:rPr lang="zh-CN" altLang="en-US" sz="2000" b="1" dirty="0">
                <a:solidFill>
                  <a:srgbClr val="0000CC"/>
                </a:solidFill>
              </a:rPr>
              <a:t>语言，容易掌握</a:t>
            </a:r>
          </a:p>
          <a:p>
            <a:pPr lvl="1" eaLnBrk="1" hangingPunct="1">
              <a:lnSpc>
                <a:spcPct val="90000"/>
              </a:lnSpc>
              <a:spcBef>
                <a:spcPct val="50000"/>
              </a:spcBef>
            </a:pPr>
            <a:r>
              <a:rPr lang="en-US" altLang="zh-CN" sz="2000" b="1" dirty="0">
                <a:solidFill>
                  <a:srgbClr val="0000CC"/>
                </a:solidFill>
              </a:rPr>
              <a:t>VHDL</a:t>
            </a:r>
            <a:r>
              <a:rPr lang="zh-CN" altLang="en-US" sz="2000" b="1" dirty="0">
                <a:solidFill>
                  <a:srgbClr val="0000CC"/>
                </a:solidFill>
              </a:rPr>
              <a:t>起源于</a:t>
            </a:r>
            <a:r>
              <a:rPr lang="en-US" altLang="zh-CN" sz="2000" b="1" dirty="0">
                <a:solidFill>
                  <a:srgbClr val="0000CC"/>
                </a:solidFill>
              </a:rPr>
              <a:t>ADA</a:t>
            </a:r>
            <a:r>
              <a:rPr lang="zh-CN" altLang="en-US" sz="2000" b="1" dirty="0">
                <a:solidFill>
                  <a:srgbClr val="0000CC"/>
                </a:solidFill>
              </a:rPr>
              <a:t>语言，格式严谨，不易学习。</a:t>
            </a:r>
          </a:p>
          <a:p>
            <a:pPr lvl="1" eaLnBrk="1" hangingPunct="1">
              <a:lnSpc>
                <a:spcPct val="90000"/>
              </a:lnSpc>
              <a:spcBef>
                <a:spcPct val="50000"/>
              </a:spcBef>
            </a:pPr>
            <a:r>
              <a:rPr lang="en-US" altLang="zh-CN" sz="2000" b="1" dirty="0">
                <a:solidFill>
                  <a:srgbClr val="0000CC"/>
                </a:solidFill>
              </a:rPr>
              <a:t>VHDL</a:t>
            </a:r>
            <a:r>
              <a:rPr lang="zh-CN" altLang="en-US" sz="2000" b="1" dirty="0">
                <a:solidFill>
                  <a:srgbClr val="0000CC"/>
                </a:solidFill>
              </a:rPr>
              <a:t>出现较晚，但标准化早。</a:t>
            </a:r>
            <a:r>
              <a:rPr lang="en-US" altLang="zh-CN" sz="2000" b="1" dirty="0">
                <a:solidFill>
                  <a:srgbClr val="0000CC"/>
                </a:solidFill>
              </a:rPr>
              <a:t>IEEE 1706-1985</a:t>
            </a:r>
            <a:r>
              <a:rPr lang="zh-CN" altLang="en-US" sz="2000" b="1" dirty="0">
                <a:solidFill>
                  <a:srgbClr val="0000CC"/>
                </a:solidFill>
              </a:rPr>
              <a:t>标准。</a:t>
            </a:r>
          </a:p>
        </p:txBody>
      </p:sp>
    </p:spTree>
    <p:extLst>
      <p:ext uri="{BB962C8B-B14F-4D97-AF65-F5344CB8AC3E}">
        <p14:creationId xmlns:p14="http://schemas.microsoft.com/office/powerpoint/2010/main" val="41503990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74FA81C-7D8A-4594-9F22-7E99BAD174ED}"/>
              </a:ext>
            </a:extLst>
          </p:cNvPr>
          <p:cNvSpPr>
            <a:spLocks noGrp="1" noChangeArrowheads="1"/>
          </p:cNvSpPr>
          <p:nvPr>
            <p:ph type="title"/>
          </p:nvPr>
        </p:nvSpPr>
        <p:spPr/>
        <p:txBody>
          <a:bodyPr/>
          <a:lstStyle/>
          <a:p>
            <a:pPr algn="l" eaLnBrk="1" hangingPunct="1">
              <a:defRPr/>
            </a:pPr>
            <a:r>
              <a:rPr lang="en-US" altLang="zh-CN" sz="3200" b="1">
                <a:solidFill>
                  <a:srgbClr val="FF7C80"/>
                </a:solidFill>
                <a:latin typeface="+mn-lt"/>
              </a:rPr>
              <a:t>Verilog</a:t>
            </a:r>
            <a:r>
              <a:rPr lang="zh-CN" altLang="en-US" sz="3200" b="1">
                <a:solidFill>
                  <a:srgbClr val="FF7C80"/>
                </a:solidFill>
                <a:latin typeface="+mn-lt"/>
              </a:rPr>
              <a:t>采用的四值逻辑系统</a:t>
            </a:r>
          </a:p>
        </p:txBody>
      </p:sp>
      <p:sp>
        <p:nvSpPr>
          <p:cNvPr id="36869" name="Text Box 6">
            <a:extLst>
              <a:ext uri="{FF2B5EF4-FFF2-40B4-BE49-F238E27FC236}">
                <a16:creationId xmlns:a16="http://schemas.microsoft.com/office/drawing/2014/main" id="{1BF0D20D-F7A9-456B-97F4-69CFA9D45F15}"/>
              </a:ext>
            </a:extLst>
          </p:cNvPr>
          <p:cNvSpPr txBox="1">
            <a:spLocks noChangeArrowheads="1"/>
          </p:cNvSpPr>
          <p:nvPr/>
        </p:nvSpPr>
        <p:spPr bwMode="auto">
          <a:xfrm>
            <a:off x="228600" y="46482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endParaRPr lang="zh-CN" altLang="zh-CN" sz="2400">
              <a:latin typeface="+mn-lt"/>
            </a:endParaRPr>
          </a:p>
        </p:txBody>
      </p:sp>
      <p:graphicFrame>
        <p:nvGraphicFramePr>
          <p:cNvPr id="51206" name="Object 9">
            <a:extLst>
              <a:ext uri="{FF2B5EF4-FFF2-40B4-BE49-F238E27FC236}">
                <a16:creationId xmlns:a16="http://schemas.microsoft.com/office/drawing/2014/main" id="{5FD6D646-2A1A-4654-96E6-D5B7F15C22DE}"/>
              </a:ext>
            </a:extLst>
          </p:cNvPr>
          <p:cNvGraphicFramePr>
            <a:graphicFrameLocks noChangeAspect="1"/>
          </p:cNvGraphicFramePr>
          <p:nvPr>
            <p:extLst>
              <p:ext uri="{D42A27DB-BD31-4B8C-83A1-F6EECF244321}">
                <p14:modId xmlns:p14="http://schemas.microsoft.com/office/powerpoint/2010/main" val="2392745565"/>
              </p:ext>
            </p:extLst>
          </p:nvPr>
        </p:nvGraphicFramePr>
        <p:xfrm>
          <a:off x="825500" y="1558212"/>
          <a:ext cx="2206625" cy="4594938"/>
        </p:xfrm>
        <a:graphic>
          <a:graphicData uri="http://schemas.openxmlformats.org/presentationml/2006/ole">
            <mc:AlternateContent xmlns:mc="http://schemas.openxmlformats.org/markup-compatibility/2006">
              <mc:Choice xmlns:v="urn:schemas-microsoft-com:vml" Requires="v">
                <p:oleObj spid="_x0000_s5127" name="BMP 图象" r:id="rId3" imgW="1514686" imgH="3029373" progId="Paint.Picture">
                  <p:embed/>
                </p:oleObj>
              </mc:Choice>
              <mc:Fallback>
                <p:oleObj name="BMP 图象" r:id="rId3" imgW="1514686" imgH="3029373" progId="Paint.Picture">
                  <p:embed/>
                  <p:pic>
                    <p:nvPicPr>
                      <p:cNvPr id="51206" name="Object 9">
                        <a:extLst>
                          <a:ext uri="{FF2B5EF4-FFF2-40B4-BE49-F238E27FC236}">
                            <a16:creationId xmlns:a16="http://schemas.microsoft.com/office/drawing/2014/main" id="{5FD6D646-2A1A-4654-96E6-D5B7F15C22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500" y="1558212"/>
                        <a:ext cx="2206625" cy="4594938"/>
                      </a:xfrm>
                      <a:prstGeom prst="rect">
                        <a:avLst/>
                      </a:prstGeom>
                      <a:noFill/>
                      <a:ln>
                        <a:noFill/>
                      </a:ln>
                      <a:effectLst/>
                    </p:spPr>
                  </p:pic>
                </p:oleObj>
              </mc:Fallback>
            </mc:AlternateContent>
          </a:graphicData>
        </a:graphic>
      </p:graphicFrame>
      <p:sp>
        <p:nvSpPr>
          <p:cNvPr id="36871" name="Text Box 10">
            <a:extLst>
              <a:ext uri="{FF2B5EF4-FFF2-40B4-BE49-F238E27FC236}">
                <a16:creationId xmlns:a16="http://schemas.microsoft.com/office/drawing/2014/main" id="{3079C24A-DF38-4CD8-A84E-F7E85237707B}"/>
              </a:ext>
            </a:extLst>
          </p:cNvPr>
          <p:cNvSpPr txBox="1">
            <a:spLocks noChangeArrowheads="1"/>
          </p:cNvSpPr>
          <p:nvPr/>
        </p:nvSpPr>
        <p:spPr bwMode="auto">
          <a:xfrm>
            <a:off x="3263900" y="1558212"/>
            <a:ext cx="556260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en-US" altLang="zh-CN" sz="2000" b="1" dirty="0">
                <a:latin typeface="+mn-lt"/>
                <a:cs typeface="Courier New" pitchFamily="49" charset="0"/>
              </a:rPr>
              <a:t>’0’, Low, False, Logic Low, </a:t>
            </a:r>
            <a:r>
              <a:rPr lang="en-US" altLang="zh-CN" sz="2000" b="1" dirty="0" err="1">
                <a:latin typeface="+mn-lt"/>
                <a:cs typeface="Courier New" pitchFamily="49" charset="0"/>
              </a:rPr>
              <a:t>Ground,VSS</a:t>
            </a:r>
            <a:r>
              <a:rPr lang="en-US" altLang="zh-CN" sz="2000" b="1" dirty="0">
                <a:latin typeface="+mn-lt"/>
                <a:cs typeface="Courier New" pitchFamily="49" charset="0"/>
              </a:rPr>
              <a:t>, Negative Assertion</a:t>
            </a:r>
          </a:p>
          <a:p>
            <a:pPr eaLnBrk="1" hangingPunct="1">
              <a:spcBef>
                <a:spcPct val="50000"/>
              </a:spcBef>
              <a:buFontTx/>
              <a:buNone/>
              <a:defRPr/>
            </a:pPr>
            <a:endParaRPr lang="en-US" altLang="zh-CN" sz="2000" b="1" dirty="0">
              <a:latin typeface="+mn-lt"/>
              <a:cs typeface="Courier New" pitchFamily="49" charset="0"/>
            </a:endParaRPr>
          </a:p>
          <a:p>
            <a:pPr eaLnBrk="1" hangingPunct="1">
              <a:spcBef>
                <a:spcPct val="50000"/>
              </a:spcBef>
              <a:buFontTx/>
              <a:buNone/>
              <a:defRPr/>
            </a:pPr>
            <a:r>
              <a:rPr lang="en-US" altLang="zh-CN" sz="2000" b="1" dirty="0">
                <a:latin typeface="+mn-lt"/>
                <a:cs typeface="Courier New" pitchFamily="49" charset="0"/>
              </a:rPr>
              <a:t>‘1’, High, True, Logic High, Power,</a:t>
            </a:r>
          </a:p>
          <a:p>
            <a:pPr eaLnBrk="1" hangingPunct="1">
              <a:spcBef>
                <a:spcPct val="50000"/>
              </a:spcBef>
              <a:buFontTx/>
              <a:buNone/>
              <a:defRPr/>
            </a:pPr>
            <a:r>
              <a:rPr lang="en-US" altLang="zh-CN" sz="2000" b="1" dirty="0">
                <a:latin typeface="+mn-lt"/>
                <a:cs typeface="Courier New" pitchFamily="49" charset="0"/>
              </a:rPr>
              <a:t>VDD, VCC, Positive Assertion</a:t>
            </a:r>
          </a:p>
          <a:p>
            <a:pPr eaLnBrk="1" hangingPunct="1">
              <a:spcBef>
                <a:spcPct val="50000"/>
              </a:spcBef>
              <a:buFontTx/>
              <a:buNone/>
              <a:defRPr/>
            </a:pPr>
            <a:endParaRPr lang="en-US" altLang="zh-CN" sz="2000" b="1" dirty="0">
              <a:latin typeface="+mn-lt"/>
              <a:cs typeface="Courier New" pitchFamily="49" charset="0"/>
            </a:endParaRPr>
          </a:p>
          <a:p>
            <a:pPr eaLnBrk="1" hangingPunct="1">
              <a:spcBef>
                <a:spcPct val="50000"/>
              </a:spcBef>
              <a:buFontTx/>
              <a:buNone/>
              <a:defRPr/>
            </a:pPr>
            <a:r>
              <a:rPr lang="en-US" altLang="zh-CN" sz="2000" b="1" dirty="0">
                <a:latin typeface="+mn-lt"/>
                <a:cs typeface="Courier New" pitchFamily="49" charset="0"/>
              </a:rPr>
              <a:t>’X’ Unknown: Occurs at Logical Which Cannot be Resolved Conflict</a:t>
            </a:r>
          </a:p>
          <a:p>
            <a:pPr eaLnBrk="1" hangingPunct="1">
              <a:spcBef>
                <a:spcPct val="50000"/>
              </a:spcBef>
              <a:buFontTx/>
              <a:buNone/>
              <a:defRPr/>
            </a:pPr>
            <a:endParaRPr lang="en-US" altLang="zh-CN" sz="2000" b="1" dirty="0">
              <a:latin typeface="+mn-lt"/>
              <a:cs typeface="Courier New" pitchFamily="49" charset="0"/>
            </a:endParaRPr>
          </a:p>
          <a:p>
            <a:pPr eaLnBrk="1" hangingPunct="1">
              <a:spcBef>
                <a:spcPct val="50000"/>
              </a:spcBef>
              <a:buFontTx/>
              <a:buNone/>
              <a:defRPr/>
            </a:pPr>
            <a:r>
              <a:rPr lang="en-US" altLang="zh-CN" sz="2000" b="1" dirty="0" err="1">
                <a:latin typeface="+mn-lt"/>
                <a:cs typeface="Courier New" pitchFamily="49" charset="0"/>
              </a:rPr>
              <a:t>HiZ</a:t>
            </a:r>
            <a:r>
              <a:rPr lang="en-US" altLang="zh-CN" sz="2000" b="1" dirty="0">
                <a:latin typeface="+mn-lt"/>
                <a:cs typeface="Courier New" pitchFamily="49" charset="0"/>
              </a:rPr>
              <a:t>, High Impedance, Tri- Stated,</a:t>
            </a:r>
          </a:p>
          <a:p>
            <a:pPr eaLnBrk="1" hangingPunct="1">
              <a:spcBef>
                <a:spcPct val="50000"/>
              </a:spcBef>
              <a:buFontTx/>
              <a:buNone/>
              <a:defRPr/>
            </a:pPr>
            <a:r>
              <a:rPr lang="en-US" altLang="zh-CN" sz="2000" b="1" dirty="0">
                <a:latin typeface="+mn-lt"/>
                <a:cs typeface="Courier New" pitchFamily="49" charset="0"/>
              </a:rPr>
              <a:t>Disabled Driver (Unknown)</a:t>
            </a:r>
          </a:p>
        </p:txBody>
      </p:sp>
    </p:spTree>
    <p:extLst>
      <p:ext uri="{BB962C8B-B14F-4D97-AF65-F5344CB8AC3E}">
        <p14:creationId xmlns:p14="http://schemas.microsoft.com/office/powerpoint/2010/main" val="24888432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265F4D17-8CA3-4392-B94C-F9A68E0EEC47}"/>
              </a:ext>
            </a:extLst>
          </p:cNvPr>
          <p:cNvSpPr>
            <a:spLocks noGrp="1" noChangeArrowheads="1"/>
          </p:cNvSpPr>
          <p:nvPr>
            <p:ph type="title"/>
          </p:nvPr>
        </p:nvSpPr>
        <p:spPr/>
        <p:txBody>
          <a:bodyPr/>
          <a:lstStyle/>
          <a:p>
            <a:pPr algn="l" eaLnBrk="1" hangingPunct="1"/>
            <a:r>
              <a:rPr lang="zh-CN" altLang="en-US" sz="3200" b="1">
                <a:solidFill>
                  <a:srgbClr val="FF7C80"/>
                </a:solidFill>
              </a:rPr>
              <a:t>主要数据类型</a:t>
            </a:r>
          </a:p>
        </p:txBody>
      </p:sp>
      <p:sp>
        <p:nvSpPr>
          <p:cNvPr id="119817" name="Rectangle 9">
            <a:extLst>
              <a:ext uri="{FF2B5EF4-FFF2-40B4-BE49-F238E27FC236}">
                <a16:creationId xmlns:a16="http://schemas.microsoft.com/office/drawing/2014/main" id="{715AFB63-3354-4A56-8430-0A94A8005AA5}"/>
              </a:ext>
            </a:extLst>
          </p:cNvPr>
          <p:cNvSpPr>
            <a:spLocks noGrp="1" noChangeArrowheads="1"/>
          </p:cNvSpPr>
          <p:nvPr>
            <p:ph type="body" idx="4294967295"/>
          </p:nvPr>
        </p:nvSpPr>
        <p:spPr>
          <a:xfrm>
            <a:off x="819150" y="2584579"/>
            <a:ext cx="8096250" cy="1782148"/>
          </a:xfrm>
        </p:spPr>
        <p:txBody>
          <a:bodyPr/>
          <a:lstStyle/>
          <a:p>
            <a:pPr eaLnBrk="1" hangingPunct="1"/>
            <a:r>
              <a:rPr lang="en-US" altLang="zh-CN" sz="2400" b="1" dirty="0">
                <a:solidFill>
                  <a:srgbClr val="FF0000"/>
                </a:solidFill>
              </a:rPr>
              <a:t>net </a:t>
            </a:r>
            <a:r>
              <a:rPr lang="zh-CN" altLang="en-US" sz="2400" b="1" dirty="0">
                <a:solidFill>
                  <a:srgbClr val="FF0000"/>
                </a:solidFill>
              </a:rPr>
              <a:t>（线网） </a:t>
            </a:r>
            <a:r>
              <a:rPr lang="en-US" altLang="zh-CN" sz="2400" b="1" dirty="0">
                <a:solidFill>
                  <a:srgbClr val="FF0000"/>
                </a:solidFill>
              </a:rPr>
              <a:t>: </a:t>
            </a:r>
            <a:r>
              <a:rPr lang="zh-CN" altLang="en-US" sz="2400" b="1" dirty="0">
                <a:solidFill>
                  <a:srgbClr val="FF0000"/>
                </a:solidFill>
              </a:rPr>
              <a:t>表示器件之间的物理连接</a:t>
            </a:r>
          </a:p>
          <a:p>
            <a:pPr eaLnBrk="1" hangingPunct="1"/>
            <a:r>
              <a:rPr lang="en-US" altLang="zh-CN" sz="2400" b="1" dirty="0">
                <a:solidFill>
                  <a:srgbClr val="FF0000"/>
                </a:solidFill>
              </a:rPr>
              <a:t>register </a:t>
            </a:r>
            <a:r>
              <a:rPr lang="zh-CN" altLang="en-US" sz="2400" b="1" dirty="0">
                <a:solidFill>
                  <a:srgbClr val="FF0000"/>
                </a:solidFill>
              </a:rPr>
              <a:t>（寄存器） ：表示抽象存储元件</a:t>
            </a:r>
          </a:p>
          <a:p>
            <a:pPr eaLnBrk="1" hangingPunct="1"/>
            <a:r>
              <a:rPr lang="en-US" altLang="zh-CN" sz="2400" b="1" dirty="0">
                <a:solidFill>
                  <a:srgbClr val="FF0000"/>
                </a:solidFill>
              </a:rPr>
              <a:t>parameters(</a:t>
            </a:r>
            <a:r>
              <a:rPr lang="zh-CN" altLang="en-US" sz="2400" b="1" dirty="0">
                <a:solidFill>
                  <a:srgbClr val="FF0000"/>
                </a:solidFill>
              </a:rPr>
              <a:t>参数</a:t>
            </a:r>
            <a:r>
              <a:rPr lang="en-US" altLang="zh-CN" sz="2400" b="1" dirty="0">
                <a:solidFill>
                  <a:srgbClr val="FF0000"/>
                </a:solidFill>
              </a:rPr>
              <a:t>) : </a:t>
            </a:r>
            <a:r>
              <a:rPr lang="zh-CN" altLang="en-US" sz="2400" b="1" dirty="0">
                <a:solidFill>
                  <a:srgbClr val="FF0000"/>
                </a:solidFill>
              </a:rPr>
              <a:t>运行时的常数</a:t>
            </a:r>
            <a:r>
              <a:rPr lang="en-US" altLang="zh-CN" sz="2400" b="1" dirty="0">
                <a:solidFill>
                  <a:srgbClr val="FF0000"/>
                </a:solidFill>
              </a:rPr>
              <a:t>(run-time constants)</a:t>
            </a:r>
          </a:p>
        </p:txBody>
      </p:sp>
      <p:sp>
        <p:nvSpPr>
          <p:cNvPr id="52229" name="Text Box 5">
            <a:extLst>
              <a:ext uri="{FF2B5EF4-FFF2-40B4-BE49-F238E27FC236}">
                <a16:creationId xmlns:a16="http://schemas.microsoft.com/office/drawing/2014/main" id="{8BF90059-DBE4-429C-BEED-B124D698E055}"/>
              </a:ext>
            </a:extLst>
          </p:cNvPr>
          <p:cNvSpPr txBox="1">
            <a:spLocks noChangeArrowheads="1"/>
          </p:cNvSpPr>
          <p:nvPr/>
        </p:nvSpPr>
        <p:spPr bwMode="auto">
          <a:xfrm>
            <a:off x="1276350" y="1797698"/>
            <a:ext cx="5768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dirty="0">
                <a:solidFill>
                  <a:srgbClr val="6600CC"/>
                </a:solidFill>
              </a:rPr>
              <a:t>Verilog</a:t>
            </a:r>
            <a:r>
              <a:rPr lang="zh-CN" altLang="en-US" sz="2400" b="1" dirty="0">
                <a:solidFill>
                  <a:srgbClr val="6600CC"/>
                </a:solidFill>
              </a:rPr>
              <a:t>主要有三类</a:t>
            </a:r>
            <a:r>
              <a:rPr lang="en-US" altLang="zh-CN" sz="2400" b="1" dirty="0">
                <a:solidFill>
                  <a:srgbClr val="6600CC"/>
                </a:solidFill>
              </a:rPr>
              <a:t>(class)</a:t>
            </a:r>
            <a:r>
              <a:rPr lang="zh-CN" altLang="en-US" sz="2400" b="1" dirty="0">
                <a:solidFill>
                  <a:srgbClr val="6600CC"/>
                </a:solidFill>
              </a:rPr>
              <a:t>数据类型：</a:t>
            </a:r>
          </a:p>
        </p:txBody>
      </p:sp>
      <p:sp>
        <p:nvSpPr>
          <p:cNvPr id="52230" name="Text Box 6">
            <a:extLst>
              <a:ext uri="{FF2B5EF4-FFF2-40B4-BE49-F238E27FC236}">
                <a16:creationId xmlns:a16="http://schemas.microsoft.com/office/drawing/2014/main" id="{0FFBA4F3-66E7-475A-BAC6-E639CDA2233A}"/>
              </a:ext>
            </a:extLst>
          </p:cNvPr>
          <p:cNvSpPr txBox="1">
            <a:spLocks noChangeArrowheads="1"/>
          </p:cNvSpPr>
          <p:nvPr/>
        </p:nvSpPr>
        <p:spPr bwMode="auto">
          <a:xfrm>
            <a:off x="228600" y="46482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zh-CN" sz="2400"/>
          </a:p>
        </p:txBody>
      </p:sp>
    </p:spTree>
    <p:extLst>
      <p:ext uri="{BB962C8B-B14F-4D97-AF65-F5344CB8AC3E}">
        <p14:creationId xmlns:p14="http://schemas.microsoft.com/office/powerpoint/2010/main" val="742201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9817">
                                            <p:txEl>
                                              <p:pRg st="0" end="0"/>
                                            </p:txEl>
                                          </p:spTgt>
                                        </p:tgtEl>
                                        <p:attrNameLst>
                                          <p:attrName>style.visibility</p:attrName>
                                        </p:attrNameLst>
                                      </p:cBhvr>
                                      <p:to>
                                        <p:strVal val="visible"/>
                                      </p:to>
                                    </p:set>
                                    <p:animEffect transition="in" filter="wipe(up)">
                                      <p:cBhvr>
                                        <p:cTn id="7" dur="500"/>
                                        <p:tgtEl>
                                          <p:spTgt spid="119817">
                                            <p:txEl>
                                              <p:pRg st="0" end="0"/>
                                            </p:txEl>
                                          </p:spTgt>
                                        </p:tgtEl>
                                      </p:cBhvr>
                                    </p:animEffect>
                                  </p:childTnLst>
                                  <p:subTnLst>
                                    <p:animClr clrSpc="rgb" dir="cw">
                                      <p:cBhvr override="childStyle">
                                        <p:cTn dur="1" fill="hold" display="0" masterRel="nextClick" afterEffect="1"/>
                                        <p:tgtEl>
                                          <p:spTgt spid="119817">
                                            <p:txEl>
                                              <p:pRg st="0" end="0"/>
                                            </p:txEl>
                                          </p:spTgt>
                                        </p:tgtEl>
                                        <p:attrNameLst>
                                          <p:attrName>ppt_c</p:attrName>
                                        </p:attrNameLst>
                                      </p:cBhvr>
                                      <p:to>
                                        <a:srgbClr val="66FF33"/>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9817">
                                            <p:txEl>
                                              <p:pRg st="1" end="1"/>
                                            </p:txEl>
                                          </p:spTgt>
                                        </p:tgtEl>
                                        <p:attrNameLst>
                                          <p:attrName>style.visibility</p:attrName>
                                        </p:attrNameLst>
                                      </p:cBhvr>
                                      <p:to>
                                        <p:strVal val="visible"/>
                                      </p:to>
                                    </p:set>
                                    <p:animEffect transition="in" filter="wipe(up)">
                                      <p:cBhvr>
                                        <p:cTn id="12" dur="500"/>
                                        <p:tgtEl>
                                          <p:spTgt spid="119817">
                                            <p:txEl>
                                              <p:pRg st="1" end="1"/>
                                            </p:txEl>
                                          </p:spTgt>
                                        </p:tgtEl>
                                      </p:cBhvr>
                                    </p:animEffect>
                                  </p:childTnLst>
                                  <p:subTnLst>
                                    <p:animClr clrSpc="rgb" dir="cw">
                                      <p:cBhvr override="childStyle">
                                        <p:cTn dur="1" fill="hold" display="0" masterRel="nextClick" afterEffect="1"/>
                                        <p:tgtEl>
                                          <p:spTgt spid="119817">
                                            <p:txEl>
                                              <p:pRg st="1" end="1"/>
                                            </p:txEl>
                                          </p:spTgt>
                                        </p:tgtEl>
                                        <p:attrNameLst>
                                          <p:attrName>ppt_c</p:attrName>
                                        </p:attrNameLst>
                                      </p:cBhvr>
                                      <p:to>
                                        <a:srgbClr val="66FF33"/>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9817">
                                            <p:txEl>
                                              <p:pRg st="2" end="2"/>
                                            </p:txEl>
                                          </p:spTgt>
                                        </p:tgtEl>
                                        <p:attrNameLst>
                                          <p:attrName>style.visibility</p:attrName>
                                        </p:attrNameLst>
                                      </p:cBhvr>
                                      <p:to>
                                        <p:strVal val="visible"/>
                                      </p:to>
                                    </p:set>
                                    <p:animEffect transition="in" filter="wipe(up)">
                                      <p:cBhvr>
                                        <p:cTn id="17" dur="500"/>
                                        <p:tgtEl>
                                          <p:spTgt spid="119817">
                                            <p:txEl>
                                              <p:pRg st="2" end="2"/>
                                            </p:txEl>
                                          </p:spTgt>
                                        </p:tgtEl>
                                      </p:cBhvr>
                                    </p:animEffect>
                                  </p:childTnLst>
                                  <p:subTnLst>
                                    <p:animClr clrSpc="rgb" dir="cw">
                                      <p:cBhvr override="childStyle">
                                        <p:cTn dur="1" fill="hold" display="0" masterRel="nextClick" afterEffect="1"/>
                                        <p:tgtEl>
                                          <p:spTgt spid="119817">
                                            <p:txEl>
                                              <p:pRg st="2" end="2"/>
                                            </p:txEl>
                                          </p:spTgt>
                                        </p:tgtEl>
                                        <p:attrNameLst>
                                          <p:attrName>ppt_c</p:attrName>
                                        </p:attrNameLst>
                                      </p:cBhvr>
                                      <p:to>
                                        <a:srgbClr val="66FF3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7"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5998174-165F-4D20-8754-EA9DCCA36989}"/>
              </a:ext>
            </a:extLst>
          </p:cNvPr>
          <p:cNvSpPr>
            <a:spLocks noGrp="1" noChangeArrowheads="1"/>
          </p:cNvSpPr>
          <p:nvPr>
            <p:ph type="title"/>
          </p:nvPr>
        </p:nvSpPr>
        <p:spPr/>
        <p:txBody>
          <a:bodyPr/>
          <a:lstStyle/>
          <a:p>
            <a:pPr algn="l" eaLnBrk="1" hangingPunct="1">
              <a:defRPr/>
            </a:pPr>
            <a:r>
              <a:rPr lang="en-US" altLang="zh-CN" sz="3200" b="1">
                <a:solidFill>
                  <a:srgbClr val="FF7C80"/>
                </a:solidFill>
                <a:latin typeface="+mn-lt"/>
              </a:rPr>
              <a:t>net</a:t>
            </a:r>
            <a:r>
              <a:rPr lang="zh-CN" altLang="en-US" sz="3200" b="1">
                <a:solidFill>
                  <a:srgbClr val="FF7C80"/>
                </a:solidFill>
                <a:latin typeface="+mn-lt"/>
              </a:rPr>
              <a:t>（线网）</a:t>
            </a:r>
          </a:p>
        </p:txBody>
      </p:sp>
      <p:sp>
        <p:nvSpPr>
          <p:cNvPr id="38917" name="Text Box 5">
            <a:extLst>
              <a:ext uri="{FF2B5EF4-FFF2-40B4-BE49-F238E27FC236}">
                <a16:creationId xmlns:a16="http://schemas.microsoft.com/office/drawing/2014/main" id="{91DC3F18-E54D-4EBB-B358-3A22459CD770}"/>
              </a:ext>
            </a:extLst>
          </p:cNvPr>
          <p:cNvSpPr txBox="1">
            <a:spLocks noChangeArrowheads="1"/>
          </p:cNvSpPr>
          <p:nvPr/>
        </p:nvSpPr>
        <p:spPr bwMode="auto">
          <a:xfrm>
            <a:off x="671804" y="1474300"/>
            <a:ext cx="81534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5000"/>
              </a:lnSpc>
              <a:spcBef>
                <a:spcPct val="50000"/>
              </a:spcBef>
              <a:buFontTx/>
              <a:buNone/>
              <a:defRPr/>
            </a:pPr>
            <a:r>
              <a:rPr lang="en-US" altLang="zh-CN" sz="2000" b="1" dirty="0">
                <a:solidFill>
                  <a:srgbClr val="CC0099"/>
                </a:solidFill>
                <a:latin typeface="+mn-lt"/>
              </a:rPr>
              <a:t>net</a:t>
            </a:r>
            <a:r>
              <a:rPr lang="zh-CN" altLang="en-US" sz="2000" b="1" dirty="0">
                <a:solidFill>
                  <a:srgbClr val="CC0099"/>
                </a:solidFill>
                <a:latin typeface="+mn-lt"/>
              </a:rPr>
              <a:t>需要被持续的驱动，驱动它的可以是门和模块。</a:t>
            </a:r>
            <a:br>
              <a:rPr lang="zh-CN" altLang="en-US" sz="2000" b="1" dirty="0">
                <a:solidFill>
                  <a:srgbClr val="CC0099"/>
                </a:solidFill>
                <a:latin typeface="+mn-lt"/>
              </a:rPr>
            </a:br>
            <a:r>
              <a:rPr lang="zh-CN" altLang="en-US" sz="2000" b="1" dirty="0">
                <a:solidFill>
                  <a:schemeClr val="accent2"/>
                </a:solidFill>
                <a:latin typeface="+mn-lt"/>
              </a:rPr>
              <a:t>        当</a:t>
            </a:r>
            <a:r>
              <a:rPr lang="en-US" altLang="zh-CN" sz="2000" b="1" dirty="0">
                <a:solidFill>
                  <a:schemeClr val="accent2"/>
                </a:solidFill>
                <a:latin typeface="+mn-lt"/>
              </a:rPr>
              <a:t>net</a:t>
            </a:r>
            <a:r>
              <a:rPr lang="zh-CN" altLang="en-US" sz="2000" b="1" dirty="0">
                <a:solidFill>
                  <a:schemeClr val="accent2"/>
                </a:solidFill>
                <a:latin typeface="+mn-lt"/>
              </a:rPr>
              <a:t>驱动器的值发生变化时， </a:t>
            </a:r>
            <a:r>
              <a:rPr lang="en-US" altLang="zh-CN" sz="2000" b="1" dirty="0">
                <a:solidFill>
                  <a:schemeClr val="accent2"/>
                </a:solidFill>
                <a:latin typeface="+mn-lt"/>
              </a:rPr>
              <a:t>Verilog</a:t>
            </a:r>
            <a:r>
              <a:rPr lang="zh-CN" altLang="en-US" sz="2000" b="1" dirty="0">
                <a:solidFill>
                  <a:schemeClr val="accent2"/>
                </a:solidFill>
                <a:latin typeface="+mn-lt"/>
              </a:rPr>
              <a:t>自动的将新值传送到</a:t>
            </a:r>
            <a:r>
              <a:rPr lang="en-US" altLang="zh-CN" sz="2000" b="1" dirty="0">
                <a:solidFill>
                  <a:schemeClr val="accent2"/>
                </a:solidFill>
                <a:latin typeface="+mn-lt"/>
              </a:rPr>
              <a:t>net</a:t>
            </a:r>
            <a:r>
              <a:rPr lang="zh-CN" altLang="en-US" sz="2000" b="1" dirty="0">
                <a:solidFill>
                  <a:schemeClr val="accent2"/>
                </a:solidFill>
                <a:latin typeface="+mn-lt"/>
              </a:rPr>
              <a:t>上。在例子中，线网</a:t>
            </a:r>
            <a:r>
              <a:rPr lang="en-US" altLang="zh-CN" sz="2000" b="1" dirty="0">
                <a:solidFill>
                  <a:schemeClr val="accent2"/>
                </a:solidFill>
                <a:latin typeface="+mn-lt"/>
              </a:rPr>
              <a:t>out</a:t>
            </a:r>
            <a:r>
              <a:rPr lang="zh-CN" altLang="en-US" sz="2000" b="1" dirty="0">
                <a:solidFill>
                  <a:schemeClr val="accent2"/>
                </a:solidFill>
                <a:latin typeface="+mn-lt"/>
              </a:rPr>
              <a:t>由</a:t>
            </a:r>
            <a:r>
              <a:rPr lang="en-US" altLang="zh-CN" sz="2000" b="1" dirty="0">
                <a:solidFill>
                  <a:schemeClr val="accent2"/>
                </a:solidFill>
                <a:latin typeface="+mn-lt"/>
              </a:rPr>
              <a:t>or</a:t>
            </a:r>
            <a:r>
              <a:rPr lang="zh-CN" altLang="en-US" sz="2000" b="1" dirty="0">
                <a:solidFill>
                  <a:schemeClr val="accent2"/>
                </a:solidFill>
                <a:latin typeface="+mn-lt"/>
              </a:rPr>
              <a:t>门驱动。当</a:t>
            </a:r>
            <a:r>
              <a:rPr lang="en-US" altLang="zh-CN" sz="2000" b="1" dirty="0">
                <a:solidFill>
                  <a:schemeClr val="accent2"/>
                </a:solidFill>
                <a:latin typeface="+mn-lt"/>
              </a:rPr>
              <a:t>or</a:t>
            </a:r>
            <a:r>
              <a:rPr lang="zh-CN" altLang="en-US" sz="2000" b="1" dirty="0">
                <a:solidFill>
                  <a:schemeClr val="accent2"/>
                </a:solidFill>
                <a:latin typeface="+mn-lt"/>
              </a:rPr>
              <a:t>门的输入信号置位时将传输到线网</a:t>
            </a:r>
            <a:r>
              <a:rPr lang="en-US" altLang="zh-CN" sz="2000" b="1" dirty="0">
                <a:solidFill>
                  <a:schemeClr val="accent2"/>
                </a:solidFill>
                <a:latin typeface="+mn-lt"/>
              </a:rPr>
              <a:t>net</a:t>
            </a:r>
            <a:r>
              <a:rPr lang="zh-CN" altLang="en-US" sz="2000" b="1" dirty="0">
                <a:solidFill>
                  <a:schemeClr val="accent2"/>
                </a:solidFill>
                <a:latin typeface="+mn-lt"/>
              </a:rPr>
              <a:t>上。</a:t>
            </a:r>
          </a:p>
        </p:txBody>
      </p:sp>
      <p:graphicFrame>
        <p:nvGraphicFramePr>
          <p:cNvPr id="53254" name="Object 9">
            <a:extLst>
              <a:ext uri="{FF2B5EF4-FFF2-40B4-BE49-F238E27FC236}">
                <a16:creationId xmlns:a16="http://schemas.microsoft.com/office/drawing/2014/main" id="{56450B92-3157-4BCB-B4F0-BE07F973503A}"/>
              </a:ext>
            </a:extLst>
          </p:cNvPr>
          <p:cNvGraphicFramePr>
            <a:graphicFrameLocks noChangeAspect="1"/>
          </p:cNvGraphicFramePr>
          <p:nvPr>
            <p:extLst>
              <p:ext uri="{D42A27DB-BD31-4B8C-83A1-F6EECF244321}">
                <p14:modId xmlns:p14="http://schemas.microsoft.com/office/powerpoint/2010/main" val="1128017975"/>
              </p:ext>
            </p:extLst>
          </p:nvPr>
        </p:nvGraphicFramePr>
        <p:xfrm>
          <a:off x="1582899" y="3084545"/>
          <a:ext cx="5202238" cy="3314700"/>
        </p:xfrm>
        <a:graphic>
          <a:graphicData uri="http://schemas.openxmlformats.org/presentationml/2006/ole">
            <mc:AlternateContent xmlns:mc="http://schemas.openxmlformats.org/markup-compatibility/2006">
              <mc:Choice xmlns:v="urn:schemas-microsoft-com:vml" Requires="v">
                <p:oleObj spid="_x0000_s6151" name="BMP 图象" r:id="rId3" imgW="3790476" imgH="2228571" progId="Paint.Picture">
                  <p:embed/>
                </p:oleObj>
              </mc:Choice>
              <mc:Fallback>
                <p:oleObj name="BMP 图象" r:id="rId3" imgW="3790476" imgH="2228571" progId="Paint.Picture">
                  <p:embed/>
                  <p:pic>
                    <p:nvPicPr>
                      <p:cNvPr id="53254" name="Object 9">
                        <a:extLst>
                          <a:ext uri="{FF2B5EF4-FFF2-40B4-BE49-F238E27FC236}">
                            <a16:creationId xmlns:a16="http://schemas.microsoft.com/office/drawing/2014/main" id="{56450B92-3157-4BCB-B4F0-BE07F97350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2899" y="3084545"/>
                        <a:ext cx="5202238" cy="33147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175138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D5D0314-99C1-40E9-8FA6-83FBBAD22A45}"/>
              </a:ext>
            </a:extLst>
          </p:cNvPr>
          <p:cNvSpPr>
            <a:spLocks noGrp="1" noChangeArrowheads="1"/>
          </p:cNvSpPr>
          <p:nvPr>
            <p:ph type="title"/>
          </p:nvPr>
        </p:nvSpPr>
        <p:spPr/>
        <p:txBody>
          <a:bodyPr/>
          <a:lstStyle/>
          <a:p>
            <a:pPr algn="l" eaLnBrk="1" hangingPunct="1"/>
            <a:r>
              <a:rPr lang="en-US" altLang="zh-CN" sz="3200" b="1">
                <a:solidFill>
                  <a:srgbClr val="FF7C80"/>
                </a:solidFill>
              </a:rPr>
              <a:t>net</a:t>
            </a:r>
            <a:r>
              <a:rPr lang="zh-CN" altLang="en-US" sz="3200" b="1">
                <a:solidFill>
                  <a:srgbClr val="FF7C80"/>
                </a:solidFill>
              </a:rPr>
              <a:t>类的类型（线网）</a:t>
            </a:r>
          </a:p>
        </p:txBody>
      </p:sp>
      <p:sp>
        <p:nvSpPr>
          <p:cNvPr id="54277" name="Rectangle 7">
            <a:extLst>
              <a:ext uri="{FF2B5EF4-FFF2-40B4-BE49-F238E27FC236}">
                <a16:creationId xmlns:a16="http://schemas.microsoft.com/office/drawing/2014/main" id="{A0AFF2ED-51BE-40EE-A385-635945D3EBB2}"/>
              </a:ext>
            </a:extLst>
          </p:cNvPr>
          <p:cNvSpPr>
            <a:spLocks noGrp="1" noChangeArrowheads="1"/>
          </p:cNvSpPr>
          <p:nvPr>
            <p:ph type="body" idx="4294967295"/>
          </p:nvPr>
        </p:nvSpPr>
        <p:spPr>
          <a:xfrm>
            <a:off x="361950" y="1853681"/>
            <a:ext cx="7772400" cy="5105400"/>
          </a:xfrm>
        </p:spPr>
        <p:txBody>
          <a:bodyPr/>
          <a:lstStyle/>
          <a:p>
            <a:pPr eaLnBrk="1" hangingPunct="1">
              <a:lnSpc>
                <a:spcPct val="90000"/>
              </a:lnSpc>
            </a:pPr>
            <a:r>
              <a:rPr lang="zh-CN" altLang="en-US" sz="2400" b="1">
                <a:solidFill>
                  <a:schemeClr val="accent2"/>
                </a:solidFill>
              </a:rPr>
              <a:t>有多种</a:t>
            </a:r>
            <a:r>
              <a:rPr lang="en-US" altLang="zh-CN" sz="2400" b="1">
                <a:solidFill>
                  <a:schemeClr val="accent2"/>
                </a:solidFill>
              </a:rPr>
              <a:t>net</a:t>
            </a:r>
            <a:r>
              <a:rPr lang="zh-CN" altLang="en-US" sz="2400" b="1">
                <a:solidFill>
                  <a:schemeClr val="accent2"/>
                </a:solidFill>
              </a:rPr>
              <a:t>类型用于设计</a:t>
            </a:r>
            <a:r>
              <a:rPr lang="en-US" altLang="zh-CN" sz="2400" b="1">
                <a:solidFill>
                  <a:schemeClr val="accent2"/>
                </a:solidFill>
              </a:rPr>
              <a:t>(design-specific)</a:t>
            </a:r>
            <a:r>
              <a:rPr lang="zh-CN" altLang="en-US" sz="2400" b="1">
                <a:solidFill>
                  <a:schemeClr val="accent2"/>
                </a:solidFill>
              </a:rPr>
              <a:t>建模和工艺</a:t>
            </a:r>
            <a:r>
              <a:rPr lang="en-US" altLang="zh-CN" sz="2400" b="1">
                <a:solidFill>
                  <a:schemeClr val="accent2"/>
                </a:solidFill>
              </a:rPr>
              <a:t>(technology-specific)</a:t>
            </a:r>
            <a:r>
              <a:rPr lang="zh-CN" altLang="en-US" sz="2400" b="1">
                <a:solidFill>
                  <a:schemeClr val="accent2"/>
                </a:solidFill>
              </a:rPr>
              <a:t>建模</a:t>
            </a:r>
          </a:p>
          <a:p>
            <a:pPr eaLnBrk="1" hangingPunct="1">
              <a:lnSpc>
                <a:spcPct val="90000"/>
              </a:lnSpc>
            </a:pPr>
            <a:endParaRPr lang="zh-CN" altLang="en-US" sz="2400" b="1">
              <a:solidFill>
                <a:schemeClr val="accent2"/>
              </a:solidFill>
            </a:endParaRPr>
          </a:p>
          <a:p>
            <a:pPr eaLnBrk="1" hangingPunct="1">
              <a:lnSpc>
                <a:spcPct val="90000"/>
              </a:lnSpc>
            </a:pPr>
            <a:endParaRPr lang="zh-CN" altLang="en-US" sz="2400" b="1">
              <a:solidFill>
                <a:schemeClr val="accent2"/>
              </a:solidFill>
            </a:endParaRPr>
          </a:p>
          <a:p>
            <a:pPr eaLnBrk="1" hangingPunct="1">
              <a:lnSpc>
                <a:spcPct val="90000"/>
              </a:lnSpc>
            </a:pPr>
            <a:endParaRPr lang="zh-CN" altLang="en-US" sz="2400" b="1">
              <a:solidFill>
                <a:schemeClr val="accent2"/>
              </a:solidFill>
            </a:endParaRPr>
          </a:p>
          <a:p>
            <a:pPr eaLnBrk="1" hangingPunct="1">
              <a:lnSpc>
                <a:spcPct val="90000"/>
              </a:lnSpc>
            </a:pPr>
            <a:endParaRPr lang="zh-CN" altLang="en-US" sz="2400" b="1">
              <a:solidFill>
                <a:schemeClr val="accent2"/>
              </a:solidFill>
            </a:endParaRPr>
          </a:p>
          <a:p>
            <a:pPr eaLnBrk="1" hangingPunct="1">
              <a:lnSpc>
                <a:spcPct val="90000"/>
              </a:lnSpc>
            </a:pPr>
            <a:endParaRPr lang="zh-CN" altLang="en-US" sz="2400" b="1">
              <a:solidFill>
                <a:schemeClr val="accent2"/>
              </a:solidFill>
            </a:endParaRPr>
          </a:p>
          <a:p>
            <a:pPr eaLnBrk="1" hangingPunct="1">
              <a:lnSpc>
                <a:spcPct val="90000"/>
              </a:lnSpc>
            </a:pPr>
            <a:endParaRPr lang="zh-CN" altLang="en-US" sz="2400" b="1">
              <a:solidFill>
                <a:schemeClr val="accent2"/>
              </a:solidFill>
            </a:endParaRPr>
          </a:p>
          <a:p>
            <a:pPr eaLnBrk="1" hangingPunct="1">
              <a:lnSpc>
                <a:spcPct val="90000"/>
              </a:lnSpc>
            </a:pPr>
            <a:endParaRPr lang="zh-CN" altLang="en-US" sz="2400" b="1">
              <a:solidFill>
                <a:schemeClr val="accent2"/>
              </a:solidFill>
            </a:endParaRPr>
          </a:p>
          <a:p>
            <a:pPr eaLnBrk="1" hangingPunct="1">
              <a:lnSpc>
                <a:spcPct val="90000"/>
              </a:lnSpc>
            </a:pPr>
            <a:endParaRPr lang="zh-CN" altLang="en-US" sz="2400" b="1">
              <a:solidFill>
                <a:schemeClr val="accent2"/>
              </a:solidFill>
            </a:endParaRPr>
          </a:p>
          <a:p>
            <a:pPr eaLnBrk="1" hangingPunct="1">
              <a:lnSpc>
                <a:spcPct val="90000"/>
              </a:lnSpc>
            </a:pPr>
            <a:r>
              <a:rPr lang="zh-CN" altLang="en-US" sz="2400" b="1">
                <a:solidFill>
                  <a:schemeClr val="accent2"/>
                </a:solidFill>
              </a:rPr>
              <a:t>没有声明的</a:t>
            </a:r>
            <a:r>
              <a:rPr lang="en-US" altLang="zh-CN" sz="2400" b="1">
                <a:solidFill>
                  <a:schemeClr val="accent2"/>
                </a:solidFill>
              </a:rPr>
              <a:t>net</a:t>
            </a:r>
            <a:r>
              <a:rPr lang="zh-CN" altLang="en-US" sz="2400" b="1">
                <a:solidFill>
                  <a:schemeClr val="accent2"/>
                </a:solidFill>
              </a:rPr>
              <a:t>的缺省类型为 </a:t>
            </a:r>
            <a:r>
              <a:rPr lang="en-US" altLang="zh-CN" sz="2400" b="1">
                <a:solidFill>
                  <a:schemeClr val="accent2"/>
                </a:solidFill>
              </a:rPr>
              <a:t>1 </a:t>
            </a:r>
            <a:r>
              <a:rPr lang="zh-CN" altLang="en-US" sz="2400" b="1">
                <a:solidFill>
                  <a:schemeClr val="accent2"/>
                </a:solidFill>
              </a:rPr>
              <a:t>位</a:t>
            </a:r>
            <a:r>
              <a:rPr lang="en-US" altLang="zh-CN" sz="2400" b="1">
                <a:solidFill>
                  <a:schemeClr val="accent2"/>
                </a:solidFill>
              </a:rPr>
              <a:t>(</a:t>
            </a:r>
            <a:r>
              <a:rPr lang="zh-CN" altLang="en-US" sz="2400" b="1">
                <a:solidFill>
                  <a:schemeClr val="accent2"/>
                </a:solidFill>
              </a:rPr>
              <a:t>标量</a:t>
            </a:r>
            <a:r>
              <a:rPr lang="en-US" altLang="zh-CN" sz="2400" b="1">
                <a:solidFill>
                  <a:schemeClr val="accent2"/>
                </a:solidFill>
              </a:rPr>
              <a:t>)wire</a:t>
            </a:r>
            <a:r>
              <a:rPr lang="zh-CN" altLang="en-US" sz="2400" b="1">
                <a:solidFill>
                  <a:schemeClr val="accent2"/>
                </a:solidFill>
              </a:rPr>
              <a:t>类型。</a:t>
            </a:r>
            <a:endParaRPr lang="en-US" altLang="zh-CN" sz="2000" b="1">
              <a:solidFill>
                <a:schemeClr val="accent2"/>
              </a:solidFill>
            </a:endParaRPr>
          </a:p>
        </p:txBody>
      </p:sp>
      <p:graphicFrame>
        <p:nvGraphicFramePr>
          <p:cNvPr id="120896" name="Group 64">
            <a:extLst>
              <a:ext uri="{FF2B5EF4-FFF2-40B4-BE49-F238E27FC236}">
                <a16:creationId xmlns:a16="http://schemas.microsoft.com/office/drawing/2014/main" id="{29357181-0FBB-405D-B2A8-992BE8772C2F}"/>
              </a:ext>
            </a:extLst>
          </p:cNvPr>
          <p:cNvGraphicFramePr>
            <a:graphicFrameLocks noGrp="1"/>
          </p:cNvGraphicFramePr>
          <p:nvPr>
            <p:extLst>
              <p:ext uri="{D42A27DB-BD31-4B8C-83A1-F6EECF244321}">
                <p14:modId xmlns:p14="http://schemas.microsoft.com/office/powerpoint/2010/main" val="695756643"/>
              </p:ext>
            </p:extLst>
          </p:nvPr>
        </p:nvGraphicFramePr>
        <p:xfrm>
          <a:off x="3257550" y="2768081"/>
          <a:ext cx="5257800" cy="2754313"/>
        </p:xfrm>
        <a:graphic>
          <a:graphicData uri="http://schemas.openxmlformats.org/drawingml/2006/table">
            <a:tbl>
              <a:tblPr/>
              <a:tblGrid>
                <a:gridCol w="23622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tblGrid>
              <a:tr h="469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net</a:t>
                      </a: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类型</a:t>
                      </a:r>
                    </a:p>
                  </a:txBody>
                  <a:tcPr marL="84406" marR="84406"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功  能</a:t>
                      </a:r>
                    </a:p>
                  </a:txBody>
                  <a:tcPr marL="84406" marR="84406"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84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Arial" pitchFamily="34" charset="0"/>
                          <a:ea typeface="宋体" pitchFamily="2" charset="-122"/>
                        </a:rPr>
                        <a:t>wire, tri</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Arial" pitchFamily="34" charset="0"/>
                          <a:ea typeface="宋体" pitchFamily="2" charset="-122"/>
                        </a:rPr>
                        <a:t>supply1, supply0</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err="1">
                          <a:ln>
                            <a:noFill/>
                          </a:ln>
                          <a:solidFill>
                            <a:srgbClr val="FF0000"/>
                          </a:solidFill>
                          <a:effectLst/>
                          <a:latin typeface="Arial" pitchFamily="34" charset="0"/>
                          <a:ea typeface="宋体" pitchFamily="2" charset="-122"/>
                        </a:rPr>
                        <a:t>wor</a:t>
                      </a:r>
                      <a:r>
                        <a:rPr kumimoji="1" lang="en-US" altLang="zh-CN" sz="2000" b="1" i="0" u="none" strike="noStrike" cap="none" normalizeH="0" baseline="0" dirty="0">
                          <a:ln>
                            <a:noFill/>
                          </a:ln>
                          <a:solidFill>
                            <a:schemeClr val="tx1"/>
                          </a:solidFill>
                          <a:effectLst/>
                          <a:latin typeface="Arial" pitchFamily="34" charset="0"/>
                          <a:ea typeface="宋体" pitchFamily="2" charset="-122"/>
                        </a:rPr>
                        <a:t>, </a:t>
                      </a:r>
                      <a:r>
                        <a:rPr kumimoji="1" lang="en-US" altLang="zh-CN" sz="2000" b="1" i="0" u="none" strike="noStrike" cap="none" normalizeH="0" baseline="0" dirty="0" err="1">
                          <a:ln>
                            <a:noFill/>
                          </a:ln>
                          <a:solidFill>
                            <a:srgbClr val="FF0000"/>
                          </a:solidFill>
                          <a:effectLst/>
                          <a:latin typeface="Arial" pitchFamily="34" charset="0"/>
                          <a:ea typeface="宋体" pitchFamily="2" charset="-122"/>
                        </a:rPr>
                        <a:t>trior</a:t>
                      </a:r>
                      <a:endParaRPr kumimoji="1" lang="en-US" altLang="zh-CN" sz="2000" b="1" i="0" u="none" strike="noStrike" cap="none" normalizeH="0" baseline="0" dirty="0">
                        <a:ln>
                          <a:noFill/>
                        </a:ln>
                        <a:solidFill>
                          <a:srgbClr val="FF0000"/>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Arial" pitchFamily="34" charset="0"/>
                          <a:ea typeface="宋体" pitchFamily="2" charset="-122"/>
                        </a:rPr>
                        <a:t>wand</a:t>
                      </a:r>
                      <a:r>
                        <a:rPr kumimoji="1" lang="en-US" altLang="zh-CN" sz="2000" b="1" i="0" u="none" strike="noStrike" cap="none" normalizeH="0" baseline="0" dirty="0">
                          <a:ln>
                            <a:noFill/>
                          </a:ln>
                          <a:solidFill>
                            <a:schemeClr val="tx1"/>
                          </a:solidFill>
                          <a:effectLst/>
                          <a:latin typeface="Arial" pitchFamily="34" charset="0"/>
                          <a:ea typeface="宋体" pitchFamily="2" charset="-122"/>
                        </a:rPr>
                        <a:t>, </a:t>
                      </a:r>
                      <a:r>
                        <a:rPr kumimoji="1" lang="en-US" altLang="zh-CN" sz="2000" b="1" i="0" u="none" strike="noStrike" cap="none" normalizeH="0" baseline="0" dirty="0" err="1">
                          <a:ln>
                            <a:noFill/>
                          </a:ln>
                          <a:solidFill>
                            <a:srgbClr val="FF0000"/>
                          </a:solidFill>
                          <a:effectLst/>
                          <a:latin typeface="Arial" pitchFamily="34" charset="0"/>
                          <a:ea typeface="宋体" pitchFamily="2" charset="-122"/>
                        </a:rPr>
                        <a:t>triand</a:t>
                      </a:r>
                      <a:endParaRPr kumimoji="1" lang="en-US" altLang="zh-CN" sz="2000" b="1" i="0" u="none" strike="noStrike" cap="none" normalizeH="0" baseline="0" dirty="0">
                        <a:ln>
                          <a:noFill/>
                        </a:ln>
                        <a:solidFill>
                          <a:srgbClr val="FF0000"/>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err="1">
                          <a:ln>
                            <a:noFill/>
                          </a:ln>
                          <a:solidFill>
                            <a:srgbClr val="FF0000"/>
                          </a:solidFill>
                          <a:effectLst/>
                          <a:latin typeface="Arial" pitchFamily="34" charset="0"/>
                          <a:ea typeface="宋体" pitchFamily="2" charset="-122"/>
                        </a:rPr>
                        <a:t>trireg</a:t>
                      </a:r>
                      <a:endParaRPr kumimoji="1" lang="en-US" altLang="zh-CN" sz="2000" b="1" i="0" u="none" strike="noStrike" cap="none" normalizeH="0" baseline="0" dirty="0">
                        <a:ln>
                          <a:noFill/>
                        </a:ln>
                        <a:solidFill>
                          <a:srgbClr val="FF0000"/>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Arial" pitchFamily="34" charset="0"/>
                          <a:ea typeface="宋体" pitchFamily="2" charset="-122"/>
                        </a:rPr>
                        <a:t>tri1, tri0</a:t>
                      </a:r>
                    </a:p>
                  </a:txBody>
                  <a:tcPr marL="84406" marR="8440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chemeClr val="tx1"/>
                          </a:solidFill>
                          <a:effectLst/>
                          <a:latin typeface="Arial" pitchFamily="34" charset="0"/>
                          <a:ea typeface="宋体" pitchFamily="2" charset="-122"/>
                        </a:rPr>
                        <a:t>标准内部连接线</a:t>
                      </a:r>
                      <a:r>
                        <a:rPr kumimoji="1" lang="en-US" altLang="zh-CN" sz="2000" b="1" i="0" u="none" strike="noStrike" cap="none" normalizeH="0" baseline="0" dirty="0">
                          <a:ln>
                            <a:noFill/>
                          </a:ln>
                          <a:solidFill>
                            <a:schemeClr val="tx1"/>
                          </a:solidFill>
                          <a:effectLst/>
                          <a:latin typeface="Arial" pitchFamily="34" charset="0"/>
                          <a:ea typeface="宋体" pitchFamily="2" charset="-122"/>
                        </a:rPr>
                        <a:t>(</a:t>
                      </a:r>
                      <a:r>
                        <a:rPr kumimoji="1" lang="zh-CN" altLang="en-US" sz="2000" b="1" i="0" u="none" strike="noStrike" cap="none" normalizeH="0" baseline="0" dirty="0">
                          <a:ln>
                            <a:noFill/>
                          </a:ln>
                          <a:solidFill>
                            <a:schemeClr val="tx1"/>
                          </a:solidFill>
                          <a:effectLst/>
                          <a:latin typeface="Arial" pitchFamily="34" charset="0"/>
                          <a:ea typeface="宋体" pitchFamily="2" charset="-122"/>
                        </a:rPr>
                        <a:t>缺省</a:t>
                      </a:r>
                      <a:r>
                        <a:rPr kumimoji="1" lang="en-US" altLang="zh-CN" sz="2000" b="1" i="0" u="none" strike="noStrike" cap="none" normalizeH="0" baseline="0" dirty="0">
                          <a:ln>
                            <a:noFill/>
                          </a:ln>
                          <a:solidFill>
                            <a:schemeClr val="tx1"/>
                          </a:solidFill>
                          <a:effectLst/>
                          <a:latin typeface="Arial" pitchFamily="34" charset="0"/>
                          <a:ea typeface="宋体"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chemeClr val="tx1"/>
                          </a:solidFill>
                          <a:effectLst/>
                          <a:latin typeface="Arial" pitchFamily="34" charset="0"/>
                          <a:ea typeface="宋体" pitchFamily="2" charset="-122"/>
                        </a:rPr>
                        <a:t>电源和地</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chemeClr val="tx1"/>
                          </a:solidFill>
                          <a:effectLst/>
                          <a:latin typeface="Arial" pitchFamily="34" charset="0"/>
                          <a:ea typeface="宋体" pitchFamily="2" charset="-122"/>
                        </a:rPr>
                        <a:t>多驱动源线或</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chemeClr val="tx1"/>
                          </a:solidFill>
                          <a:effectLst/>
                          <a:latin typeface="Arial" pitchFamily="34" charset="0"/>
                          <a:ea typeface="宋体" pitchFamily="2" charset="-122"/>
                        </a:rPr>
                        <a:t>多驱动源线与</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chemeClr val="tx1"/>
                          </a:solidFill>
                          <a:effectLst/>
                          <a:latin typeface="Arial" pitchFamily="34" charset="0"/>
                          <a:ea typeface="宋体" pitchFamily="2" charset="-122"/>
                        </a:rPr>
                        <a:t>能保存电荷的</a:t>
                      </a:r>
                      <a:r>
                        <a:rPr kumimoji="1" lang="en-US" altLang="zh-CN" sz="2000" b="1" i="0" u="none" strike="noStrike" cap="none" normalizeH="0" baseline="0" dirty="0">
                          <a:ln>
                            <a:noFill/>
                          </a:ln>
                          <a:solidFill>
                            <a:schemeClr val="tx1"/>
                          </a:solidFill>
                          <a:effectLst/>
                          <a:latin typeface="Arial" pitchFamily="34" charset="0"/>
                          <a:ea typeface="宋体" pitchFamily="2" charset="-122"/>
                        </a:rPr>
                        <a:t>net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chemeClr val="tx1"/>
                          </a:solidFill>
                          <a:effectLst/>
                          <a:latin typeface="Arial" pitchFamily="34" charset="0"/>
                          <a:ea typeface="宋体" pitchFamily="2" charset="-122"/>
                        </a:rPr>
                        <a:t>无驱动时上拉</a:t>
                      </a:r>
                      <a:r>
                        <a:rPr kumimoji="1" lang="en-US" altLang="zh-CN" sz="2000" b="1" i="0" u="none" strike="noStrike" cap="none" normalizeH="0" baseline="0" dirty="0">
                          <a:ln>
                            <a:noFill/>
                          </a:ln>
                          <a:solidFill>
                            <a:schemeClr val="tx1"/>
                          </a:solidFill>
                          <a:effectLst/>
                          <a:latin typeface="Arial" pitchFamily="34" charset="0"/>
                          <a:ea typeface="宋体" pitchFamily="2" charset="-122"/>
                        </a:rPr>
                        <a:t>/</a:t>
                      </a:r>
                      <a:r>
                        <a:rPr kumimoji="1" lang="zh-CN" altLang="en-US" sz="2000" b="1" i="0" u="none" strike="noStrike" cap="none" normalizeH="0" baseline="0" dirty="0">
                          <a:ln>
                            <a:noFill/>
                          </a:ln>
                          <a:solidFill>
                            <a:schemeClr val="tx1"/>
                          </a:solidFill>
                          <a:effectLst/>
                          <a:latin typeface="Arial" pitchFamily="34" charset="0"/>
                          <a:ea typeface="宋体" pitchFamily="2" charset="-122"/>
                        </a:rPr>
                        <a:t>下拉</a:t>
                      </a:r>
                    </a:p>
                  </a:txBody>
                  <a:tcPr marL="84406" marR="8440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4287" name="Text Box 53">
            <a:extLst>
              <a:ext uri="{FF2B5EF4-FFF2-40B4-BE49-F238E27FC236}">
                <a16:creationId xmlns:a16="http://schemas.microsoft.com/office/drawing/2014/main" id="{6BC6AE3E-6FA3-478A-A9FD-F4966A65D12D}"/>
              </a:ext>
            </a:extLst>
          </p:cNvPr>
          <p:cNvSpPr txBox="1">
            <a:spLocks noChangeArrowheads="1"/>
          </p:cNvSpPr>
          <p:nvPr/>
        </p:nvSpPr>
        <p:spPr bwMode="auto">
          <a:xfrm>
            <a:off x="971550" y="3758681"/>
            <a:ext cx="1524000" cy="1200150"/>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solidFill>
                  <a:srgbClr val="FF0000"/>
                </a:solidFill>
              </a:rPr>
              <a:t>综合编译器不支持的</a:t>
            </a:r>
            <a:r>
              <a:rPr lang="en-US" altLang="zh-CN" sz="2400" b="1">
                <a:solidFill>
                  <a:srgbClr val="FF0000"/>
                </a:solidFill>
              </a:rPr>
              <a:t>net</a:t>
            </a:r>
            <a:r>
              <a:rPr lang="zh-CN" altLang="en-US" sz="2400" b="1">
                <a:solidFill>
                  <a:srgbClr val="FF0000"/>
                </a:solidFill>
              </a:rPr>
              <a:t>类型</a:t>
            </a:r>
          </a:p>
        </p:txBody>
      </p:sp>
      <p:sp>
        <p:nvSpPr>
          <p:cNvPr id="54288" name="Line 57">
            <a:extLst>
              <a:ext uri="{FF2B5EF4-FFF2-40B4-BE49-F238E27FC236}">
                <a16:creationId xmlns:a16="http://schemas.microsoft.com/office/drawing/2014/main" id="{3DE5FECA-5A2F-419F-BB60-F2121500231E}"/>
              </a:ext>
            </a:extLst>
          </p:cNvPr>
          <p:cNvSpPr>
            <a:spLocks noChangeShapeType="1"/>
          </p:cNvSpPr>
          <p:nvPr/>
        </p:nvSpPr>
        <p:spPr bwMode="auto">
          <a:xfrm>
            <a:off x="2724150" y="4063481"/>
            <a:ext cx="625475" cy="7143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89" name="Line 58">
            <a:extLst>
              <a:ext uri="{FF2B5EF4-FFF2-40B4-BE49-F238E27FC236}">
                <a16:creationId xmlns:a16="http://schemas.microsoft.com/office/drawing/2014/main" id="{F2726927-675D-4E44-9D02-239DFED866CD}"/>
              </a:ext>
            </a:extLst>
          </p:cNvPr>
          <p:cNvSpPr>
            <a:spLocks noChangeShapeType="1"/>
          </p:cNvSpPr>
          <p:nvPr/>
        </p:nvSpPr>
        <p:spPr bwMode="auto">
          <a:xfrm>
            <a:off x="2724150" y="4063481"/>
            <a:ext cx="625475" cy="4318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0" name="Line 59">
            <a:extLst>
              <a:ext uri="{FF2B5EF4-FFF2-40B4-BE49-F238E27FC236}">
                <a16:creationId xmlns:a16="http://schemas.microsoft.com/office/drawing/2014/main" id="{152F629F-4878-4B76-AB49-6CE4700F7881}"/>
              </a:ext>
            </a:extLst>
          </p:cNvPr>
          <p:cNvSpPr>
            <a:spLocks noChangeShapeType="1"/>
          </p:cNvSpPr>
          <p:nvPr/>
        </p:nvSpPr>
        <p:spPr bwMode="auto">
          <a:xfrm>
            <a:off x="2724150" y="4063481"/>
            <a:ext cx="609600" cy="8382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1" name="Line 60">
            <a:extLst>
              <a:ext uri="{FF2B5EF4-FFF2-40B4-BE49-F238E27FC236}">
                <a16:creationId xmlns:a16="http://schemas.microsoft.com/office/drawing/2014/main" id="{B70568C0-0AAC-491B-823F-D3F9F371A3F5}"/>
              </a:ext>
            </a:extLst>
          </p:cNvPr>
          <p:cNvSpPr>
            <a:spLocks noChangeShapeType="1"/>
          </p:cNvSpPr>
          <p:nvPr/>
        </p:nvSpPr>
        <p:spPr bwMode="auto">
          <a:xfrm>
            <a:off x="2724150" y="4063481"/>
            <a:ext cx="609600" cy="12192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2" name="Oval 61">
            <a:extLst>
              <a:ext uri="{FF2B5EF4-FFF2-40B4-BE49-F238E27FC236}">
                <a16:creationId xmlns:a16="http://schemas.microsoft.com/office/drawing/2014/main" id="{1D75900B-ABEC-453D-B095-726F7D950AE0}"/>
              </a:ext>
            </a:extLst>
          </p:cNvPr>
          <p:cNvSpPr>
            <a:spLocks noChangeArrowheads="1"/>
          </p:cNvSpPr>
          <p:nvPr/>
        </p:nvSpPr>
        <p:spPr bwMode="auto">
          <a:xfrm>
            <a:off x="742950" y="3377681"/>
            <a:ext cx="1981200" cy="1981200"/>
          </a:xfrm>
          <a:prstGeom prst="ellipse">
            <a:avLst/>
          </a:pr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4293" name="Line 62">
            <a:extLst>
              <a:ext uri="{FF2B5EF4-FFF2-40B4-BE49-F238E27FC236}">
                <a16:creationId xmlns:a16="http://schemas.microsoft.com/office/drawing/2014/main" id="{C6EBFA9A-D570-4888-8433-45839D9B2BC8}"/>
              </a:ext>
            </a:extLst>
          </p:cNvPr>
          <p:cNvSpPr>
            <a:spLocks noChangeShapeType="1"/>
          </p:cNvSpPr>
          <p:nvPr/>
        </p:nvSpPr>
        <p:spPr bwMode="auto">
          <a:xfrm>
            <a:off x="1047750" y="3682481"/>
            <a:ext cx="1447800" cy="1295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4" name="Line 63">
            <a:extLst>
              <a:ext uri="{FF2B5EF4-FFF2-40B4-BE49-F238E27FC236}">
                <a16:creationId xmlns:a16="http://schemas.microsoft.com/office/drawing/2014/main" id="{9F30E90E-FAB0-4BAE-88FE-D7476D424333}"/>
              </a:ext>
            </a:extLst>
          </p:cNvPr>
          <p:cNvSpPr>
            <a:spLocks noChangeShapeType="1"/>
          </p:cNvSpPr>
          <p:nvPr/>
        </p:nvSpPr>
        <p:spPr bwMode="auto">
          <a:xfrm flipV="1">
            <a:off x="1047750" y="3682481"/>
            <a:ext cx="1371600" cy="13716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8856446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B41B845B-F322-4F00-A2E4-933AAD4D9815}"/>
              </a:ext>
            </a:extLst>
          </p:cNvPr>
          <p:cNvSpPr>
            <a:spLocks noGrp="1" noChangeArrowheads="1"/>
          </p:cNvSpPr>
          <p:nvPr>
            <p:ph type="title"/>
          </p:nvPr>
        </p:nvSpPr>
        <p:spPr/>
        <p:txBody>
          <a:bodyPr/>
          <a:lstStyle/>
          <a:p>
            <a:pPr algn="l" eaLnBrk="1" hangingPunct="1"/>
            <a:r>
              <a:rPr lang="en-US" altLang="zh-CN" sz="3200" b="1">
                <a:solidFill>
                  <a:srgbClr val="FF7C80"/>
                </a:solidFill>
              </a:rPr>
              <a:t>net</a:t>
            </a:r>
            <a:r>
              <a:rPr lang="zh-CN" altLang="en-US" sz="3200" b="1">
                <a:solidFill>
                  <a:srgbClr val="FF7C80"/>
                </a:solidFill>
              </a:rPr>
              <a:t>类的类型（线网）</a:t>
            </a:r>
          </a:p>
        </p:txBody>
      </p:sp>
      <p:sp>
        <p:nvSpPr>
          <p:cNvPr id="123910" name="Rectangle 6">
            <a:extLst>
              <a:ext uri="{FF2B5EF4-FFF2-40B4-BE49-F238E27FC236}">
                <a16:creationId xmlns:a16="http://schemas.microsoft.com/office/drawing/2014/main" id="{25FDFBBB-3640-4E7C-8D9A-EC199B69B719}"/>
              </a:ext>
            </a:extLst>
          </p:cNvPr>
          <p:cNvSpPr>
            <a:spLocks noGrp="1" noChangeArrowheads="1"/>
          </p:cNvSpPr>
          <p:nvPr>
            <p:ph type="body" idx="4294967295"/>
          </p:nvPr>
        </p:nvSpPr>
        <p:spPr>
          <a:xfrm>
            <a:off x="819150" y="1685732"/>
            <a:ext cx="7772400" cy="4565778"/>
          </a:xfrm>
        </p:spPr>
        <p:txBody>
          <a:bodyPr/>
          <a:lstStyle/>
          <a:p>
            <a:pPr eaLnBrk="1" hangingPunct="1">
              <a:lnSpc>
                <a:spcPct val="125000"/>
              </a:lnSpc>
              <a:spcBef>
                <a:spcPct val="50000"/>
              </a:spcBef>
            </a:pPr>
            <a:r>
              <a:rPr lang="zh-CN" altLang="en-US" sz="1800" b="1" dirty="0">
                <a:solidFill>
                  <a:srgbClr val="3333FF"/>
                </a:solidFill>
              </a:rPr>
              <a:t>常用于组合电路描述。</a:t>
            </a:r>
          </a:p>
          <a:p>
            <a:pPr eaLnBrk="1" hangingPunct="1">
              <a:lnSpc>
                <a:spcPct val="125000"/>
              </a:lnSpc>
              <a:spcBef>
                <a:spcPct val="50000"/>
              </a:spcBef>
            </a:pPr>
            <a:r>
              <a:rPr lang="en-US" altLang="zh-CN" sz="1800" b="1" dirty="0">
                <a:solidFill>
                  <a:srgbClr val="3333FF"/>
                </a:solidFill>
              </a:rPr>
              <a:t>wire</a:t>
            </a:r>
            <a:r>
              <a:rPr lang="zh-CN" altLang="en-US" sz="1800" b="1" dirty="0">
                <a:solidFill>
                  <a:srgbClr val="3333FF"/>
                </a:solidFill>
              </a:rPr>
              <a:t>类型是最常用的类型，只有连接功能。</a:t>
            </a:r>
            <a:endParaRPr lang="en-US" altLang="zh-CN" sz="1800" b="1" dirty="0">
              <a:solidFill>
                <a:srgbClr val="3333FF"/>
              </a:solidFill>
            </a:endParaRPr>
          </a:p>
          <a:p>
            <a:pPr eaLnBrk="1" hangingPunct="1">
              <a:lnSpc>
                <a:spcPct val="125000"/>
              </a:lnSpc>
              <a:spcBef>
                <a:spcPct val="50000"/>
              </a:spcBef>
            </a:pPr>
            <a:r>
              <a:rPr lang="en-US" altLang="zh-CN" sz="1800" b="1" dirty="0">
                <a:solidFill>
                  <a:srgbClr val="3333FF"/>
                </a:solidFill>
              </a:rPr>
              <a:t>wire</a:t>
            </a:r>
            <a:r>
              <a:rPr lang="zh-CN" altLang="en-US" sz="1800" b="1" dirty="0">
                <a:solidFill>
                  <a:srgbClr val="3333FF"/>
                </a:solidFill>
              </a:rPr>
              <a:t>和</a:t>
            </a:r>
            <a:r>
              <a:rPr lang="en-US" altLang="zh-CN" sz="1800" b="1" dirty="0">
                <a:solidFill>
                  <a:srgbClr val="3333FF"/>
                </a:solidFill>
              </a:rPr>
              <a:t>tri</a:t>
            </a:r>
            <a:r>
              <a:rPr lang="zh-CN" altLang="en-US" sz="1800" b="1" dirty="0">
                <a:solidFill>
                  <a:srgbClr val="3333FF"/>
                </a:solidFill>
              </a:rPr>
              <a:t>类型有相同的功能。用户可根据需要将线网定义为</a:t>
            </a:r>
            <a:r>
              <a:rPr lang="en-US" altLang="zh-CN" sz="1800" b="1" dirty="0">
                <a:solidFill>
                  <a:srgbClr val="3333FF"/>
                </a:solidFill>
              </a:rPr>
              <a:t>wire</a:t>
            </a:r>
            <a:r>
              <a:rPr lang="zh-CN" altLang="en-US" sz="1800" b="1" dirty="0">
                <a:solidFill>
                  <a:srgbClr val="3333FF"/>
                </a:solidFill>
              </a:rPr>
              <a:t>或</a:t>
            </a:r>
            <a:r>
              <a:rPr lang="en-US" altLang="zh-CN" sz="1800" b="1" dirty="0">
                <a:solidFill>
                  <a:srgbClr val="3333FF"/>
                </a:solidFill>
              </a:rPr>
              <a:t>tri</a:t>
            </a:r>
            <a:r>
              <a:rPr lang="zh-CN" altLang="en-US" sz="1800" b="1" dirty="0">
                <a:solidFill>
                  <a:srgbClr val="3333FF"/>
                </a:solidFill>
              </a:rPr>
              <a:t>以提高可读性。</a:t>
            </a:r>
            <a:r>
              <a:rPr lang="en-US" altLang="zh-CN" sz="1800" b="1" dirty="0">
                <a:solidFill>
                  <a:srgbClr val="C00000"/>
                </a:solidFill>
              </a:rPr>
              <a:t>tri</a:t>
            </a:r>
            <a:r>
              <a:rPr lang="zh-CN" altLang="en-US" sz="1800" b="1" dirty="0">
                <a:solidFill>
                  <a:srgbClr val="C00000"/>
                </a:solidFill>
              </a:rPr>
              <a:t>型的信号综合后具有三态的功能</a:t>
            </a:r>
            <a:r>
              <a:rPr lang="zh-CN" altLang="en-US" sz="1800" b="1" dirty="0">
                <a:solidFill>
                  <a:srgbClr val="3333FF"/>
                </a:solidFill>
              </a:rPr>
              <a:t>。</a:t>
            </a:r>
            <a:endParaRPr lang="en-US" altLang="zh-CN" sz="1800" b="1" dirty="0">
              <a:solidFill>
                <a:srgbClr val="3333FF"/>
              </a:solidFill>
            </a:endParaRPr>
          </a:p>
          <a:p>
            <a:pPr eaLnBrk="1" hangingPunct="1">
              <a:lnSpc>
                <a:spcPct val="125000"/>
              </a:lnSpc>
              <a:spcBef>
                <a:spcPct val="50000"/>
              </a:spcBef>
            </a:pPr>
            <a:r>
              <a:rPr lang="en-US" altLang="zh-CN" sz="1800" b="1" dirty="0">
                <a:solidFill>
                  <a:srgbClr val="3333FF"/>
                </a:solidFill>
              </a:rPr>
              <a:t>wand</a:t>
            </a:r>
            <a:r>
              <a:rPr lang="zh-CN" altLang="en-US" sz="1800" b="1" dirty="0">
                <a:solidFill>
                  <a:srgbClr val="3333FF"/>
                </a:solidFill>
              </a:rPr>
              <a:t>、</a:t>
            </a:r>
            <a:r>
              <a:rPr lang="en-US" altLang="zh-CN" sz="1800" b="1" dirty="0" err="1">
                <a:solidFill>
                  <a:srgbClr val="3333FF"/>
                </a:solidFill>
              </a:rPr>
              <a:t>wor</a:t>
            </a:r>
            <a:r>
              <a:rPr lang="zh-CN" altLang="en-US" sz="1800" b="1" dirty="0">
                <a:solidFill>
                  <a:srgbClr val="3333FF"/>
                </a:solidFill>
              </a:rPr>
              <a:t>有线逻辑功能。</a:t>
            </a:r>
          </a:p>
          <a:p>
            <a:pPr eaLnBrk="1" hangingPunct="1">
              <a:lnSpc>
                <a:spcPct val="125000"/>
              </a:lnSpc>
              <a:spcBef>
                <a:spcPct val="50000"/>
              </a:spcBef>
            </a:pPr>
            <a:r>
              <a:rPr lang="en-US" altLang="zh-CN" sz="1800" b="1" dirty="0" err="1">
                <a:solidFill>
                  <a:srgbClr val="3333FF"/>
                </a:solidFill>
              </a:rPr>
              <a:t>trireg</a:t>
            </a:r>
            <a:r>
              <a:rPr lang="zh-CN" altLang="en-US" sz="1800" b="1" dirty="0">
                <a:solidFill>
                  <a:srgbClr val="3333FF"/>
                </a:solidFill>
              </a:rPr>
              <a:t>类型很象</a:t>
            </a:r>
            <a:r>
              <a:rPr lang="en-US" altLang="zh-CN" sz="1800" b="1" dirty="0">
                <a:solidFill>
                  <a:srgbClr val="3333FF"/>
                </a:solidFill>
              </a:rPr>
              <a:t>wire</a:t>
            </a:r>
            <a:r>
              <a:rPr lang="zh-CN" altLang="en-US" sz="1800" b="1" dirty="0">
                <a:solidFill>
                  <a:srgbClr val="3333FF"/>
                </a:solidFill>
              </a:rPr>
              <a:t>类型，但</a:t>
            </a:r>
            <a:r>
              <a:rPr lang="en-US" altLang="zh-CN" sz="1800" b="1" dirty="0" err="1">
                <a:solidFill>
                  <a:srgbClr val="3333FF"/>
                </a:solidFill>
              </a:rPr>
              <a:t>trireg</a:t>
            </a:r>
            <a:r>
              <a:rPr lang="zh-CN" altLang="en-US" sz="1800" b="1" dirty="0">
                <a:solidFill>
                  <a:srgbClr val="3333FF"/>
                </a:solidFill>
              </a:rPr>
              <a:t>类型在没有驱动时保持以前的值。这个值的强度随时间减弱。</a:t>
            </a:r>
          </a:p>
          <a:p>
            <a:pPr eaLnBrk="1" hangingPunct="1">
              <a:lnSpc>
                <a:spcPct val="125000"/>
              </a:lnSpc>
              <a:spcBef>
                <a:spcPct val="50000"/>
              </a:spcBef>
            </a:pPr>
            <a:r>
              <a:rPr lang="zh-CN" altLang="en-US" sz="1800" b="1" dirty="0">
                <a:solidFill>
                  <a:srgbClr val="3333FF"/>
                </a:solidFill>
              </a:rPr>
              <a:t>修改</a:t>
            </a:r>
            <a:r>
              <a:rPr lang="en-US" altLang="zh-CN" sz="1800" b="1" dirty="0">
                <a:solidFill>
                  <a:srgbClr val="3333FF"/>
                </a:solidFill>
              </a:rPr>
              <a:t>net</a:t>
            </a:r>
            <a:r>
              <a:rPr lang="zh-CN" altLang="en-US" sz="1800" b="1" dirty="0">
                <a:solidFill>
                  <a:srgbClr val="3333FF"/>
                </a:solidFill>
              </a:rPr>
              <a:t>缺省类型的编译指导：</a:t>
            </a:r>
          </a:p>
          <a:p>
            <a:pPr eaLnBrk="1" hangingPunct="1">
              <a:lnSpc>
                <a:spcPct val="125000"/>
              </a:lnSpc>
              <a:spcBef>
                <a:spcPct val="50000"/>
              </a:spcBef>
              <a:buFontTx/>
              <a:buNone/>
            </a:pPr>
            <a:r>
              <a:rPr lang="zh-CN" altLang="en-US" sz="1800" b="1" dirty="0">
                <a:solidFill>
                  <a:srgbClr val="3333FF"/>
                </a:solidFill>
              </a:rPr>
              <a:t>    </a:t>
            </a:r>
            <a:r>
              <a:rPr lang="zh-CN" altLang="en-US" sz="1600" b="1" dirty="0">
                <a:solidFill>
                  <a:srgbClr val="3333FF"/>
                </a:solidFill>
              </a:rPr>
              <a:t>   </a:t>
            </a:r>
            <a:r>
              <a:rPr lang="en-US" altLang="zh-CN" sz="1600" b="1" dirty="0">
                <a:solidFill>
                  <a:srgbClr val="3333FF"/>
                </a:solidFill>
              </a:rPr>
              <a:t>`</a:t>
            </a:r>
            <a:r>
              <a:rPr lang="en-US" altLang="zh-CN" sz="1600" b="1" dirty="0" err="1">
                <a:solidFill>
                  <a:srgbClr val="3333FF"/>
                </a:solidFill>
              </a:rPr>
              <a:t>default_nettype</a:t>
            </a:r>
            <a:r>
              <a:rPr lang="en-US" altLang="zh-CN" sz="1600" b="1" dirty="0">
                <a:solidFill>
                  <a:srgbClr val="3333FF"/>
                </a:solidFill>
              </a:rPr>
              <a:t>  &lt;</a:t>
            </a:r>
            <a:r>
              <a:rPr lang="en-US" altLang="zh-CN" sz="1600" b="1" dirty="0" err="1">
                <a:solidFill>
                  <a:srgbClr val="3333FF"/>
                </a:solidFill>
              </a:rPr>
              <a:t>nettype</a:t>
            </a:r>
            <a:r>
              <a:rPr lang="en-US" altLang="zh-CN" sz="1600" b="1" dirty="0">
                <a:solidFill>
                  <a:srgbClr val="3333FF"/>
                </a:solidFill>
              </a:rPr>
              <a:t>&gt;</a:t>
            </a:r>
          </a:p>
          <a:p>
            <a:pPr eaLnBrk="1" hangingPunct="1">
              <a:lnSpc>
                <a:spcPct val="125000"/>
              </a:lnSpc>
              <a:spcBef>
                <a:spcPct val="50000"/>
              </a:spcBef>
              <a:buFontTx/>
              <a:buNone/>
            </a:pPr>
            <a:r>
              <a:rPr lang="en-US" altLang="zh-CN" sz="2000" b="1" dirty="0">
                <a:solidFill>
                  <a:srgbClr val="3333FF"/>
                </a:solidFill>
              </a:rPr>
              <a:t>          </a:t>
            </a:r>
            <a:r>
              <a:rPr lang="en-US" altLang="zh-CN" sz="2000" b="1" dirty="0" err="1">
                <a:solidFill>
                  <a:srgbClr val="FF9900"/>
                </a:solidFill>
              </a:rPr>
              <a:t>nettype</a:t>
            </a:r>
            <a:r>
              <a:rPr lang="zh-CN" altLang="en-US" sz="2000" b="1" dirty="0">
                <a:solidFill>
                  <a:srgbClr val="FF9900"/>
                </a:solidFill>
              </a:rPr>
              <a:t>不能是</a:t>
            </a:r>
            <a:r>
              <a:rPr lang="en-US" altLang="zh-CN" sz="2000" b="1" dirty="0">
                <a:solidFill>
                  <a:srgbClr val="FF9900"/>
                </a:solidFill>
              </a:rPr>
              <a:t>supply1</a:t>
            </a:r>
            <a:r>
              <a:rPr lang="zh-CN" altLang="en-US" sz="2000" b="1" dirty="0">
                <a:solidFill>
                  <a:srgbClr val="FF9900"/>
                </a:solidFill>
              </a:rPr>
              <a:t>和</a:t>
            </a:r>
            <a:r>
              <a:rPr lang="en-US" altLang="zh-CN" sz="2000" b="1" dirty="0">
                <a:solidFill>
                  <a:srgbClr val="FF9900"/>
                </a:solidFill>
              </a:rPr>
              <a:t>supply0</a:t>
            </a:r>
            <a:r>
              <a:rPr lang="zh-CN" altLang="en-US" sz="2000" b="1" dirty="0">
                <a:solidFill>
                  <a:srgbClr val="FF9900"/>
                </a:solidFill>
              </a:rPr>
              <a:t>。</a:t>
            </a:r>
          </a:p>
        </p:txBody>
      </p:sp>
      <p:sp>
        <p:nvSpPr>
          <p:cNvPr id="55301" name="Text Box 5">
            <a:extLst>
              <a:ext uri="{FF2B5EF4-FFF2-40B4-BE49-F238E27FC236}">
                <a16:creationId xmlns:a16="http://schemas.microsoft.com/office/drawing/2014/main" id="{2F77A12E-9B18-4C7C-908E-7486BFCAFE27}"/>
              </a:ext>
            </a:extLst>
          </p:cNvPr>
          <p:cNvSpPr txBox="1">
            <a:spLocks noChangeArrowheads="1"/>
          </p:cNvSpPr>
          <p:nvPr/>
        </p:nvSpPr>
        <p:spPr bwMode="auto">
          <a:xfrm>
            <a:off x="228600" y="46482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zh-CN" sz="2400"/>
          </a:p>
        </p:txBody>
      </p:sp>
    </p:spTree>
    <p:extLst>
      <p:ext uri="{BB962C8B-B14F-4D97-AF65-F5344CB8AC3E}">
        <p14:creationId xmlns:p14="http://schemas.microsoft.com/office/powerpoint/2010/main" val="2145738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3910">
                                            <p:txEl>
                                              <p:pRg st="0" end="0"/>
                                            </p:txEl>
                                          </p:spTgt>
                                        </p:tgtEl>
                                        <p:attrNameLst>
                                          <p:attrName>style.visibility</p:attrName>
                                        </p:attrNameLst>
                                      </p:cBhvr>
                                      <p:to>
                                        <p:strVal val="visible"/>
                                      </p:to>
                                    </p:set>
                                    <p:animEffect transition="in" filter="wipe(up)">
                                      <p:cBhvr>
                                        <p:cTn id="7" dur="500"/>
                                        <p:tgtEl>
                                          <p:spTgt spid="123910">
                                            <p:txEl>
                                              <p:pRg st="0" end="0"/>
                                            </p:txEl>
                                          </p:spTgt>
                                        </p:tgtEl>
                                      </p:cBhvr>
                                    </p:animEffect>
                                  </p:childTnLst>
                                  <p:subTnLst>
                                    <p:animClr clrSpc="rgb" dir="cw">
                                      <p:cBhvr override="childStyle">
                                        <p:cTn dur="1" fill="hold" display="0" masterRel="nextClick" afterEffect="1"/>
                                        <p:tgtEl>
                                          <p:spTgt spid="123910">
                                            <p:txEl>
                                              <p:pRg st="0" end="0"/>
                                            </p:txEl>
                                          </p:spTgt>
                                        </p:tgtEl>
                                        <p:attrNameLst>
                                          <p:attrName>ppt_c</p:attrName>
                                        </p:attrNameLst>
                                      </p:cBhvr>
                                      <p:to>
                                        <a:srgbClr val="66FF33"/>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3910">
                                            <p:txEl>
                                              <p:pRg st="1" end="1"/>
                                            </p:txEl>
                                          </p:spTgt>
                                        </p:tgtEl>
                                        <p:attrNameLst>
                                          <p:attrName>style.visibility</p:attrName>
                                        </p:attrNameLst>
                                      </p:cBhvr>
                                      <p:to>
                                        <p:strVal val="visible"/>
                                      </p:to>
                                    </p:set>
                                    <p:animEffect transition="in" filter="wipe(up)">
                                      <p:cBhvr>
                                        <p:cTn id="12" dur="500"/>
                                        <p:tgtEl>
                                          <p:spTgt spid="123910">
                                            <p:txEl>
                                              <p:pRg st="1" end="1"/>
                                            </p:txEl>
                                          </p:spTgt>
                                        </p:tgtEl>
                                      </p:cBhvr>
                                    </p:animEffect>
                                  </p:childTnLst>
                                  <p:subTnLst>
                                    <p:animClr clrSpc="rgb" dir="cw">
                                      <p:cBhvr override="childStyle">
                                        <p:cTn dur="1" fill="hold" display="0" masterRel="nextClick" afterEffect="1"/>
                                        <p:tgtEl>
                                          <p:spTgt spid="123910">
                                            <p:txEl>
                                              <p:pRg st="1" end="1"/>
                                            </p:txEl>
                                          </p:spTgt>
                                        </p:tgtEl>
                                        <p:attrNameLst>
                                          <p:attrName>ppt_c</p:attrName>
                                        </p:attrNameLst>
                                      </p:cBhvr>
                                      <p:to>
                                        <a:srgbClr val="66FF33"/>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3910">
                                            <p:txEl>
                                              <p:pRg st="2" end="2"/>
                                            </p:txEl>
                                          </p:spTgt>
                                        </p:tgtEl>
                                        <p:attrNameLst>
                                          <p:attrName>style.visibility</p:attrName>
                                        </p:attrNameLst>
                                      </p:cBhvr>
                                      <p:to>
                                        <p:strVal val="visible"/>
                                      </p:to>
                                    </p:set>
                                    <p:animEffect transition="in" filter="wipe(up)">
                                      <p:cBhvr>
                                        <p:cTn id="17" dur="500"/>
                                        <p:tgtEl>
                                          <p:spTgt spid="123910">
                                            <p:txEl>
                                              <p:pRg st="2" end="2"/>
                                            </p:txEl>
                                          </p:spTgt>
                                        </p:tgtEl>
                                      </p:cBhvr>
                                    </p:animEffect>
                                  </p:childTnLst>
                                  <p:subTnLst>
                                    <p:animClr clrSpc="rgb" dir="cw">
                                      <p:cBhvr override="childStyle">
                                        <p:cTn dur="1" fill="hold" display="0" masterRel="nextClick" afterEffect="1"/>
                                        <p:tgtEl>
                                          <p:spTgt spid="123910">
                                            <p:txEl>
                                              <p:pRg st="2" end="2"/>
                                            </p:txEl>
                                          </p:spTgt>
                                        </p:tgtEl>
                                        <p:attrNameLst>
                                          <p:attrName>ppt_c</p:attrName>
                                        </p:attrNameLst>
                                      </p:cBhvr>
                                      <p:to>
                                        <a:srgbClr val="66FF33"/>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3910">
                                            <p:txEl>
                                              <p:pRg st="3" end="3"/>
                                            </p:txEl>
                                          </p:spTgt>
                                        </p:tgtEl>
                                        <p:attrNameLst>
                                          <p:attrName>style.visibility</p:attrName>
                                        </p:attrNameLst>
                                      </p:cBhvr>
                                      <p:to>
                                        <p:strVal val="visible"/>
                                      </p:to>
                                    </p:set>
                                    <p:animEffect transition="in" filter="wipe(up)">
                                      <p:cBhvr>
                                        <p:cTn id="22" dur="500"/>
                                        <p:tgtEl>
                                          <p:spTgt spid="123910">
                                            <p:txEl>
                                              <p:pRg st="3" end="3"/>
                                            </p:txEl>
                                          </p:spTgt>
                                        </p:tgtEl>
                                      </p:cBhvr>
                                    </p:animEffect>
                                  </p:childTnLst>
                                  <p:subTnLst>
                                    <p:animClr clrSpc="rgb" dir="cw">
                                      <p:cBhvr override="childStyle">
                                        <p:cTn dur="1" fill="hold" display="0" masterRel="nextClick" afterEffect="1"/>
                                        <p:tgtEl>
                                          <p:spTgt spid="123910">
                                            <p:txEl>
                                              <p:pRg st="3" end="3"/>
                                            </p:txEl>
                                          </p:spTgt>
                                        </p:tgtEl>
                                        <p:attrNameLst>
                                          <p:attrName>ppt_c</p:attrName>
                                        </p:attrNameLst>
                                      </p:cBhvr>
                                      <p:to>
                                        <a:srgbClr val="66FF33"/>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3910">
                                            <p:txEl>
                                              <p:pRg st="4" end="4"/>
                                            </p:txEl>
                                          </p:spTgt>
                                        </p:tgtEl>
                                        <p:attrNameLst>
                                          <p:attrName>style.visibility</p:attrName>
                                        </p:attrNameLst>
                                      </p:cBhvr>
                                      <p:to>
                                        <p:strVal val="visible"/>
                                      </p:to>
                                    </p:set>
                                    <p:animEffect transition="in" filter="wipe(up)">
                                      <p:cBhvr>
                                        <p:cTn id="27" dur="500"/>
                                        <p:tgtEl>
                                          <p:spTgt spid="123910">
                                            <p:txEl>
                                              <p:pRg st="4" end="4"/>
                                            </p:txEl>
                                          </p:spTgt>
                                        </p:tgtEl>
                                      </p:cBhvr>
                                    </p:animEffect>
                                  </p:childTnLst>
                                  <p:subTnLst>
                                    <p:animClr clrSpc="rgb" dir="cw">
                                      <p:cBhvr override="childStyle">
                                        <p:cTn dur="1" fill="hold" display="0" masterRel="nextClick" afterEffect="1"/>
                                        <p:tgtEl>
                                          <p:spTgt spid="123910">
                                            <p:txEl>
                                              <p:pRg st="4" end="4"/>
                                            </p:txEl>
                                          </p:spTgt>
                                        </p:tgtEl>
                                        <p:attrNameLst>
                                          <p:attrName>ppt_c</p:attrName>
                                        </p:attrNameLst>
                                      </p:cBhvr>
                                      <p:to>
                                        <a:srgbClr val="66FF33"/>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23910">
                                            <p:txEl>
                                              <p:pRg st="5" end="5"/>
                                            </p:txEl>
                                          </p:spTgt>
                                        </p:tgtEl>
                                        <p:attrNameLst>
                                          <p:attrName>style.visibility</p:attrName>
                                        </p:attrNameLst>
                                      </p:cBhvr>
                                      <p:to>
                                        <p:strVal val="visible"/>
                                      </p:to>
                                    </p:set>
                                    <p:animEffect transition="in" filter="wipe(up)">
                                      <p:cBhvr>
                                        <p:cTn id="32" dur="500"/>
                                        <p:tgtEl>
                                          <p:spTgt spid="123910">
                                            <p:txEl>
                                              <p:pRg st="5" end="5"/>
                                            </p:txEl>
                                          </p:spTgt>
                                        </p:tgtEl>
                                      </p:cBhvr>
                                    </p:animEffect>
                                  </p:childTnLst>
                                  <p:subTnLst>
                                    <p:animClr clrSpc="rgb" dir="cw">
                                      <p:cBhvr override="childStyle">
                                        <p:cTn dur="1" fill="hold" display="0" masterRel="nextClick" afterEffect="1"/>
                                        <p:tgtEl>
                                          <p:spTgt spid="123910">
                                            <p:txEl>
                                              <p:pRg st="5" end="5"/>
                                            </p:txEl>
                                          </p:spTgt>
                                        </p:tgtEl>
                                        <p:attrNameLst>
                                          <p:attrName>ppt_c</p:attrName>
                                        </p:attrNameLst>
                                      </p:cBhvr>
                                      <p:to>
                                        <a:srgbClr val="66FF33"/>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23910">
                                            <p:txEl>
                                              <p:pRg st="6" end="6"/>
                                            </p:txEl>
                                          </p:spTgt>
                                        </p:tgtEl>
                                        <p:attrNameLst>
                                          <p:attrName>style.visibility</p:attrName>
                                        </p:attrNameLst>
                                      </p:cBhvr>
                                      <p:to>
                                        <p:strVal val="visible"/>
                                      </p:to>
                                    </p:set>
                                    <p:animEffect transition="in" filter="wipe(up)">
                                      <p:cBhvr>
                                        <p:cTn id="37" dur="500"/>
                                        <p:tgtEl>
                                          <p:spTgt spid="123910">
                                            <p:txEl>
                                              <p:pRg st="6" end="6"/>
                                            </p:txEl>
                                          </p:spTgt>
                                        </p:tgtEl>
                                      </p:cBhvr>
                                    </p:animEffect>
                                  </p:childTnLst>
                                  <p:subTnLst>
                                    <p:animClr clrSpc="rgb" dir="cw">
                                      <p:cBhvr override="childStyle">
                                        <p:cTn dur="1" fill="hold" display="0" masterRel="nextClick" afterEffect="1"/>
                                        <p:tgtEl>
                                          <p:spTgt spid="123910">
                                            <p:txEl>
                                              <p:pRg st="6" end="6"/>
                                            </p:txEl>
                                          </p:spTgt>
                                        </p:tgtEl>
                                        <p:attrNameLst>
                                          <p:attrName>ppt_c</p:attrName>
                                        </p:attrNameLst>
                                      </p:cBhvr>
                                      <p:to>
                                        <a:srgbClr val="66FF33"/>
                                      </p:to>
                                    </p:animClr>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23910">
                                            <p:txEl>
                                              <p:pRg st="7" end="7"/>
                                            </p:txEl>
                                          </p:spTgt>
                                        </p:tgtEl>
                                        <p:attrNameLst>
                                          <p:attrName>style.visibility</p:attrName>
                                        </p:attrNameLst>
                                      </p:cBhvr>
                                      <p:to>
                                        <p:strVal val="visible"/>
                                      </p:to>
                                    </p:set>
                                    <p:animEffect transition="in" filter="wipe(up)">
                                      <p:cBhvr>
                                        <p:cTn id="42" dur="500"/>
                                        <p:tgtEl>
                                          <p:spTgt spid="123910">
                                            <p:txEl>
                                              <p:pRg st="7" end="7"/>
                                            </p:txEl>
                                          </p:spTgt>
                                        </p:tgtEl>
                                      </p:cBhvr>
                                    </p:animEffect>
                                  </p:childTnLst>
                                  <p:subTnLst>
                                    <p:animClr clrSpc="rgb" dir="cw">
                                      <p:cBhvr override="childStyle">
                                        <p:cTn dur="1" fill="hold" display="0" masterRel="nextClick" afterEffect="1"/>
                                        <p:tgtEl>
                                          <p:spTgt spid="123910">
                                            <p:txEl>
                                              <p:pRg st="7" end="7"/>
                                            </p:txEl>
                                          </p:spTgt>
                                        </p:tgtEl>
                                        <p:attrNameLst>
                                          <p:attrName>ppt_c</p:attrName>
                                        </p:attrNameLst>
                                      </p:cBhvr>
                                      <p:to>
                                        <a:srgbClr val="66FF3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0" grpId="0" build="p" bldLvl="2"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8C15170B-C6DF-446E-82EB-CFE24FE7BC03}"/>
              </a:ext>
            </a:extLst>
          </p:cNvPr>
          <p:cNvSpPr>
            <a:spLocks noGrp="1" noChangeArrowheads="1"/>
          </p:cNvSpPr>
          <p:nvPr>
            <p:ph type="title"/>
          </p:nvPr>
        </p:nvSpPr>
        <p:spPr/>
        <p:txBody>
          <a:bodyPr/>
          <a:lstStyle/>
          <a:p>
            <a:pPr algn="l" eaLnBrk="1" hangingPunct="1"/>
            <a:r>
              <a:rPr lang="zh-CN" altLang="en-US" sz="3200" b="1">
                <a:solidFill>
                  <a:srgbClr val="FF7C80"/>
                </a:solidFill>
              </a:rPr>
              <a:t>寄存器类 （</a:t>
            </a:r>
            <a:r>
              <a:rPr lang="en-US" altLang="zh-CN" sz="3200" b="1">
                <a:solidFill>
                  <a:srgbClr val="FF7C80"/>
                </a:solidFill>
              </a:rPr>
              <a:t>register)</a:t>
            </a:r>
          </a:p>
        </p:txBody>
      </p:sp>
      <p:sp>
        <p:nvSpPr>
          <p:cNvPr id="56326" name="Rectangle 6">
            <a:extLst>
              <a:ext uri="{FF2B5EF4-FFF2-40B4-BE49-F238E27FC236}">
                <a16:creationId xmlns:a16="http://schemas.microsoft.com/office/drawing/2014/main" id="{C0AF3DA7-7303-49BE-BF37-7FF604523FD3}"/>
              </a:ext>
            </a:extLst>
          </p:cNvPr>
          <p:cNvSpPr>
            <a:spLocks noGrp="1" noChangeArrowheads="1"/>
          </p:cNvSpPr>
          <p:nvPr>
            <p:ph type="body" idx="4294967295"/>
          </p:nvPr>
        </p:nvSpPr>
        <p:spPr>
          <a:xfrm>
            <a:off x="685800" y="1592424"/>
            <a:ext cx="8038322" cy="2057400"/>
          </a:xfrm>
        </p:spPr>
        <p:txBody>
          <a:bodyPr/>
          <a:lstStyle/>
          <a:p>
            <a:pPr eaLnBrk="1" hangingPunct="1">
              <a:lnSpc>
                <a:spcPct val="120000"/>
              </a:lnSpc>
              <a:spcBef>
                <a:spcPct val="50000"/>
              </a:spcBef>
            </a:pPr>
            <a:r>
              <a:rPr lang="zh-CN" altLang="en-US" sz="2000" b="1" dirty="0">
                <a:solidFill>
                  <a:schemeClr val="accent2"/>
                </a:solidFill>
              </a:rPr>
              <a:t>寄存器类型在赋新值以前保持原值</a:t>
            </a:r>
          </a:p>
          <a:p>
            <a:pPr eaLnBrk="1" hangingPunct="1">
              <a:lnSpc>
                <a:spcPct val="120000"/>
              </a:lnSpc>
              <a:spcBef>
                <a:spcPct val="50000"/>
              </a:spcBef>
            </a:pPr>
            <a:r>
              <a:rPr lang="zh-CN" altLang="en-US" sz="2000" b="1" dirty="0">
                <a:solidFill>
                  <a:srgbClr val="FF0000"/>
                </a:solidFill>
              </a:rPr>
              <a:t>寄存器类型大量应用于行为模型描述及激励描述。在下面的例子中，</a:t>
            </a:r>
            <a:r>
              <a:rPr lang="en-US" altLang="zh-CN" sz="2000" b="1" dirty="0" err="1">
                <a:solidFill>
                  <a:srgbClr val="FF0000"/>
                </a:solidFill>
              </a:rPr>
              <a:t>reg_a</a:t>
            </a:r>
            <a:r>
              <a:rPr lang="zh-CN" altLang="en-US" sz="2000" b="1" dirty="0">
                <a:solidFill>
                  <a:srgbClr val="FF0000"/>
                </a:solidFill>
              </a:rPr>
              <a:t>、</a:t>
            </a:r>
            <a:r>
              <a:rPr lang="en-US" altLang="zh-CN" sz="2000" b="1" dirty="0" err="1">
                <a:solidFill>
                  <a:srgbClr val="FF0000"/>
                </a:solidFill>
              </a:rPr>
              <a:t>reg_b</a:t>
            </a:r>
            <a:r>
              <a:rPr lang="zh-CN" altLang="en-US" sz="2000" b="1" dirty="0">
                <a:solidFill>
                  <a:srgbClr val="FF0000"/>
                </a:solidFill>
              </a:rPr>
              <a:t>、</a:t>
            </a:r>
            <a:r>
              <a:rPr lang="en-US" altLang="zh-CN" sz="2000" b="1" dirty="0" err="1">
                <a:solidFill>
                  <a:srgbClr val="FF0000"/>
                </a:solidFill>
              </a:rPr>
              <a:t>reg_sel</a:t>
            </a:r>
            <a:r>
              <a:rPr lang="zh-CN" altLang="en-US" sz="2000" b="1" dirty="0">
                <a:solidFill>
                  <a:srgbClr val="FF0000"/>
                </a:solidFill>
              </a:rPr>
              <a:t>用于施加激励给</a:t>
            </a:r>
            <a:r>
              <a:rPr lang="en-US" altLang="zh-CN" sz="2000" b="1" dirty="0">
                <a:solidFill>
                  <a:srgbClr val="FF0000"/>
                </a:solidFill>
              </a:rPr>
              <a:t>2:1</a:t>
            </a:r>
            <a:r>
              <a:rPr lang="zh-CN" altLang="en-US" sz="2000" b="1" dirty="0">
                <a:solidFill>
                  <a:srgbClr val="FF0000"/>
                </a:solidFill>
              </a:rPr>
              <a:t>多路器。</a:t>
            </a:r>
            <a:endParaRPr lang="zh-CN" altLang="en-US" sz="1800" b="1" dirty="0">
              <a:solidFill>
                <a:srgbClr val="FF0000"/>
              </a:solidFill>
            </a:endParaRPr>
          </a:p>
          <a:p>
            <a:pPr eaLnBrk="1" hangingPunct="1">
              <a:lnSpc>
                <a:spcPct val="120000"/>
              </a:lnSpc>
              <a:spcBef>
                <a:spcPct val="50000"/>
              </a:spcBef>
            </a:pPr>
            <a:r>
              <a:rPr lang="zh-CN" altLang="en-US" sz="2000" b="1" dirty="0">
                <a:solidFill>
                  <a:schemeClr val="accent2"/>
                </a:solidFill>
              </a:rPr>
              <a:t>用行为描述结构给寄存器类型赋值。</a:t>
            </a:r>
            <a:r>
              <a:rPr lang="zh-CN" altLang="en-US" sz="2000" b="1" dirty="0">
                <a:solidFill>
                  <a:srgbClr val="C00000"/>
                </a:solidFill>
              </a:rPr>
              <a:t>给</a:t>
            </a:r>
            <a:r>
              <a:rPr lang="en-US" altLang="zh-CN" sz="2000" b="1" dirty="0">
                <a:solidFill>
                  <a:srgbClr val="C00000"/>
                </a:solidFill>
              </a:rPr>
              <a:t>reg</a:t>
            </a:r>
            <a:r>
              <a:rPr lang="zh-CN" altLang="en-US" sz="2000" b="1" dirty="0">
                <a:solidFill>
                  <a:srgbClr val="C00000"/>
                </a:solidFill>
              </a:rPr>
              <a:t>类型赋值是在过程块中。</a:t>
            </a:r>
          </a:p>
        </p:txBody>
      </p:sp>
      <p:sp>
        <p:nvSpPr>
          <p:cNvPr id="56325" name="Text Box 5">
            <a:extLst>
              <a:ext uri="{FF2B5EF4-FFF2-40B4-BE49-F238E27FC236}">
                <a16:creationId xmlns:a16="http://schemas.microsoft.com/office/drawing/2014/main" id="{9B547525-3471-4B3C-849D-2783E0081FBB}"/>
              </a:ext>
            </a:extLst>
          </p:cNvPr>
          <p:cNvSpPr txBox="1">
            <a:spLocks noChangeArrowheads="1"/>
          </p:cNvSpPr>
          <p:nvPr/>
        </p:nvSpPr>
        <p:spPr bwMode="auto">
          <a:xfrm>
            <a:off x="228600" y="46482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zh-CN" sz="2400"/>
          </a:p>
        </p:txBody>
      </p:sp>
      <p:graphicFrame>
        <p:nvGraphicFramePr>
          <p:cNvPr id="56327" name="Object 7">
            <a:extLst>
              <a:ext uri="{FF2B5EF4-FFF2-40B4-BE49-F238E27FC236}">
                <a16:creationId xmlns:a16="http://schemas.microsoft.com/office/drawing/2014/main" id="{B7BDAF15-1E0C-4CE9-B6CD-DC58E1DF5C0F}"/>
              </a:ext>
            </a:extLst>
          </p:cNvPr>
          <p:cNvGraphicFramePr>
            <a:graphicFrameLocks noChangeAspect="1"/>
          </p:cNvGraphicFramePr>
          <p:nvPr>
            <p:extLst>
              <p:ext uri="{D42A27DB-BD31-4B8C-83A1-F6EECF244321}">
                <p14:modId xmlns:p14="http://schemas.microsoft.com/office/powerpoint/2010/main" val="1496486099"/>
              </p:ext>
            </p:extLst>
          </p:nvPr>
        </p:nvGraphicFramePr>
        <p:xfrm>
          <a:off x="1704975" y="3810000"/>
          <a:ext cx="6191250" cy="2590800"/>
        </p:xfrm>
        <a:graphic>
          <a:graphicData uri="http://schemas.openxmlformats.org/presentationml/2006/ole">
            <mc:AlternateContent xmlns:mc="http://schemas.openxmlformats.org/markup-compatibility/2006">
              <mc:Choice xmlns:v="urn:schemas-microsoft-com:vml" Requires="v">
                <p:oleObj spid="_x0000_s7175" name="BMP 图象" r:id="rId3" imgW="5028571" imgH="1943371" progId="Paint.Picture">
                  <p:embed/>
                </p:oleObj>
              </mc:Choice>
              <mc:Fallback>
                <p:oleObj name="BMP 图象" r:id="rId3" imgW="5028571" imgH="1943371" progId="Paint.Picture">
                  <p:embed/>
                  <p:pic>
                    <p:nvPicPr>
                      <p:cNvPr id="56327" name="Object 7">
                        <a:extLst>
                          <a:ext uri="{FF2B5EF4-FFF2-40B4-BE49-F238E27FC236}">
                            <a16:creationId xmlns:a16="http://schemas.microsoft.com/office/drawing/2014/main" id="{B7BDAF15-1E0C-4CE9-B6CD-DC58E1DF5C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4975" y="3810000"/>
                        <a:ext cx="619125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232811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5ACF0821-0D03-45BC-8217-D40ACA8EB9DE}"/>
              </a:ext>
            </a:extLst>
          </p:cNvPr>
          <p:cNvSpPr>
            <a:spLocks noGrp="1" noChangeArrowheads="1"/>
          </p:cNvSpPr>
          <p:nvPr>
            <p:ph type="title"/>
          </p:nvPr>
        </p:nvSpPr>
        <p:spPr/>
        <p:txBody>
          <a:bodyPr/>
          <a:lstStyle/>
          <a:p>
            <a:pPr algn="l" eaLnBrk="1" hangingPunct="1"/>
            <a:r>
              <a:rPr lang="zh-CN" altLang="en-US" sz="3200" b="1">
                <a:solidFill>
                  <a:srgbClr val="FF7C80"/>
                </a:solidFill>
              </a:rPr>
              <a:t>寄存器类的类型</a:t>
            </a:r>
          </a:p>
        </p:txBody>
      </p:sp>
      <p:sp>
        <p:nvSpPr>
          <p:cNvPr id="57350" name="Rectangle 6">
            <a:extLst>
              <a:ext uri="{FF2B5EF4-FFF2-40B4-BE49-F238E27FC236}">
                <a16:creationId xmlns:a16="http://schemas.microsoft.com/office/drawing/2014/main" id="{069B2CB4-36BF-4EC3-926D-ECFDF4368C88}"/>
              </a:ext>
            </a:extLst>
          </p:cNvPr>
          <p:cNvSpPr>
            <a:spLocks noGrp="1" noChangeArrowheads="1"/>
          </p:cNvSpPr>
          <p:nvPr>
            <p:ph type="body" idx="4294967295"/>
          </p:nvPr>
        </p:nvSpPr>
        <p:spPr>
          <a:xfrm>
            <a:off x="285750" y="1825690"/>
            <a:ext cx="7772400" cy="685800"/>
          </a:xfrm>
        </p:spPr>
        <p:txBody>
          <a:bodyPr/>
          <a:lstStyle/>
          <a:p>
            <a:pPr eaLnBrk="1" hangingPunct="1"/>
            <a:r>
              <a:rPr lang="zh-CN" altLang="en-US" sz="2800" b="1" dirty="0">
                <a:solidFill>
                  <a:schemeClr val="accent2"/>
                </a:solidFill>
              </a:rPr>
              <a:t>寄存器类有四种数据类型</a:t>
            </a:r>
          </a:p>
        </p:txBody>
      </p:sp>
      <p:graphicFrame>
        <p:nvGraphicFramePr>
          <p:cNvPr id="127006" name="Group 30">
            <a:extLst>
              <a:ext uri="{FF2B5EF4-FFF2-40B4-BE49-F238E27FC236}">
                <a16:creationId xmlns:a16="http://schemas.microsoft.com/office/drawing/2014/main" id="{3EA95F1A-1529-4494-8982-7C853252C5FD}"/>
              </a:ext>
            </a:extLst>
          </p:cNvPr>
          <p:cNvGraphicFramePr>
            <a:graphicFrameLocks noGrp="1"/>
          </p:cNvGraphicFramePr>
          <p:nvPr>
            <p:extLst>
              <p:ext uri="{D42A27DB-BD31-4B8C-83A1-F6EECF244321}">
                <p14:modId xmlns:p14="http://schemas.microsoft.com/office/powerpoint/2010/main" val="525376349"/>
              </p:ext>
            </p:extLst>
          </p:nvPr>
        </p:nvGraphicFramePr>
        <p:xfrm>
          <a:off x="1123950" y="2511490"/>
          <a:ext cx="7467600" cy="3505200"/>
        </p:xfrm>
        <a:graphic>
          <a:graphicData uri="http://schemas.openxmlformats.org/drawingml/2006/table">
            <a:tbl>
              <a:tblPr/>
              <a:tblGrid>
                <a:gridCol w="7467600">
                  <a:extLst>
                    <a:ext uri="{9D8B030D-6E8A-4147-A177-3AD203B41FA5}">
                      <a16:colId xmlns:a16="http://schemas.microsoft.com/office/drawing/2014/main" val="20000"/>
                    </a:ext>
                  </a:extLst>
                </a:gridCol>
              </a:tblGrid>
              <a:tr h="490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寄存器类型    功能</a:t>
                      </a:r>
                    </a:p>
                  </a:txBody>
                  <a:tcPr marL="84406" marR="84406"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4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2000" b="0" i="0" u="none" strike="noStrike" cap="none" normalizeH="0" baseline="0" dirty="0" err="1">
                          <a:ln>
                            <a:noFill/>
                          </a:ln>
                          <a:solidFill>
                            <a:schemeClr val="tx1"/>
                          </a:solidFill>
                          <a:effectLst/>
                          <a:latin typeface="Times New Roman" pitchFamily="18" charset="0"/>
                          <a:ea typeface="宋体" pitchFamily="2" charset="-122"/>
                        </a:rPr>
                        <a:t>reg</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           </a:t>
                      </a: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可定义的无符号整数变量，可以是标量</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(1</a:t>
                      </a: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位</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a:t>
                      </a: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或矢量，是</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                  最常用的寄存器类型</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integer     32</a:t>
                      </a: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位有符号整数变量，</a:t>
                      </a:r>
                      <a:r>
                        <a:rPr kumimoji="1" lang="zh-CN" altLang="en-US" sz="2000" b="1" i="0" u="none" strike="noStrike" cap="none" normalizeH="0" baseline="0" dirty="0">
                          <a:ln>
                            <a:noFill/>
                          </a:ln>
                          <a:solidFill>
                            <a:srgbClr val="C00000"/>
                          </a:solidFill>
                          <a:effectLst/>
                          <a:latin typeface="Times New Roman" pitchFamily="18" charset="0"/>
                          <a:ea typeface="宋体" pitchFamily="2" charset="-122"/>
                        </a:rPr>
                        <a:t>算术操作产生二进制补码形式的</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rgbClr val="C00000"/>
                          </a:solidFill>
                          <a:effectLst/>
                          <a:latin typeface="Times New Roman" pitchFamily="18" charset="0"/>
                          <a:ea typeface="宋体" pitchFamily="2" charset="-122"/>
                        </a:rPr>
                        <a:t>                 结果。</a:t>
                      </a: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通常用作不会由硬件实现的的数据处理。</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real            </a:t>
                      </a: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双精度的带符号浮点变量，用法与</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integer</a:t>
                      </a: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相同。</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time           64</a:t>
                      </a: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位无符号整数变量，用于仿真时间的保存与处理</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err="1">
                          <a:ln>
                            <a:noFill/>
                          </a:ln>
                          <a:solidFill>
                            <a:schemeClr val="tx1"/>
                          </a:solidFill>
                          <a:effectLst/>
                          <a:latin typeface="Times New Roman" pitchFamily="18" charset="0"/>
                          <a:ea typeface="宋体" pitchFamily="2" charset="-122"/>
                        </a:rPr>
                        <a:t>realtime</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     </a:t>
                      </a: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与</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real</a:t>
                      </a: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内容一致，但可以用作实数仿真时间的保存与</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                  处理</a:t>
                      </a:r>
                    </a:p>
                  </a:txBody>
                  <a:tcPr marL="84406" marR="84406" horzOverflow="overflow">
                    <a:lnL cap="flat">
                      <a:noFill/>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228557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D62F0F5-891C-40B4-83A2-815C6582E9F2}"/>
              </a:ext>
            </a:extLst>
          </p:cNvPr>
          <p:cNvSpPr>
            <a:spLocks noGrp="1" noChangeArrowheads="1"/>
          </p:cNvSpPr>
          <p:nvPr>
            <p:ph type="title"/>
          </p:nvPr>
        </p:nvSpPr>
        <p:spPr/>
        <p:txBody>
          <a:bodyPr/>
          <a:lstStyle/>
          <a:p>
            <a:pPr algn="l" eaLnBrk="1" hangingPunct="1">
              <a:defRPr/>
            </a:pPr>
            <a:r>
              <a:rPr lang="en-US" altLang="zh-CN" sz="3200" b="1">
                <a:solidFill>
                  <a:srgbClr val="FF7C80"/>
                </a:solidFill>
                <a:latin typeface="+mn-lt"/>
              </a:rPr>
              <a:t>Verilog</a:t>
            </a:r>
            <a:r>
              <a:rPr lang="zh-CN" altLang="en-US" sz="3200" b="1">
                <a:solidFill>
                  <a:srgbClr val="FF7C80"/>
                </a:solidFill>
                <a:latin typeface="+mn-lt"/>
              </a:rPr>
              <a:t>中</a:t>
            </a:r>
            <a:r>
              <a:rPr lang="en-US" altLang="zh-CN" sz="3200" b="1">
                <a:solidFill>
                  <a:srgbClr val="FF7C80"/>
                </a:solidFill>
                <a:latin typeface="+mn-lt"/>
              </a:rPr>
              <a:t>net</a:t>
            </a:r>
            <a:r>
              <a:rPr lang="zh-CN" altLang="en-US" sz="3200" b="1">
                <a:solidFill>
                  <a:srgbClr val="FF7C80"/>
                </a:solidFill>
                <a:latin typeface="+mn-lt"/>
              </a:rPr>
              <a:t>和</a:t>
            </a:r>
            <a:r>
              <a:rPr lang="en-US" altLang="zh-CN" sz="3200" b="1">
                <a:solidFill>
                  <a:srgbClr val="FF7C80"/>
                </a:solidFill>
                <a:latin typeface="+mn-lt"/>
              </a:rPr>
              <a:t>register</a:t>
            </a:r>
            <a:r>
              <a:rPr lang="zh-CN" altLang="en-US" sz="3200" b="1">
                <a:solidFill>
                  <a:srgbClr val="FF7C80"/>
                </a:solidFill>
                <a:latin typeface="+mn-lt"/>
              </a:rPr>
              <a:t>声明语法</a:t>
            </a:r>
          </a:p>
        </p:txBody>
      </p:sp>
      <p:sp>
        <p:nvSpPr>
          <p:cNvPr id="58373" name="Rectangle 6">
            <a:extLst>
              <a:ext uri="{FF2B5EF4-FFF2-40B4-BE49-F238E27FC236}">
                <a16:creationId xmlns:a16="http://schemas.microsoft.com/office/drawing/2014/main" id="{63A93D69-9FBF-46ED-ABE8-A028F3233FDE}"/>
              </a:ext>
            </a:extLst>
          </p:cNvPr>
          <p:cNvSpPr>
            <a:spLocks noGrp="1" noChangeArrowheads="1"/>
          </p:cNvSpPr>
          <p:nvPr>
            <p:ph type="body" idx="4294967295"/>
          </p:nvPr>
        </p:nvSpPr>
        <p:spPr>
          <a:xfrm>
            <a:off x="914400" y="1527110"/>
            <a:ext cx="8229600" cy="5105400"/>
          </a:xfrm>
        </p:spPr>
        <p:txBody>
          <a:bodyPr/>
          <a:lstStyle/>
          <a:p>
            <a:pPr eaLnBrk="1" hangingPunct="1"/>
            <a:r>
              <a:rPr lang="en-US" altLang="zh-CN" b="1" dirty="0">
                <a:solidFill>
                  <a:srgbClr val="FF0000"/>
                </a:solidFill>
              </a:rPr>
              <a:t>net</a:t>
            </a:r>
            <a:r>
              <a:rPr lang="zh-CN" altLang="en-US" b="1" dirty="0">
                <a:solidFill>
                  <a:srgbClr val="FF0000"/>
                </a:solidFill>
              </a:rPr>
              <a:t>声明</a:t>
            </a:r>
          </a:p>
          <a:p>
            <a:pPr eaLnBrk="1" hangingPunct="1">
              <a:buFontTx/>
              <a:buNone/>
            </a:pPr>
            <a:r>
              <a:rPr lang="zh-CN" altLang="en-US" sz="2800" b="1" dirty="0">
                <a:solidFill>
                  <a:schemeClr val="accent2"/>
                </a:solidFill>
              </a:rPr>
              <a:t>    </a:t>
            </a:r>
            <a:r>
              <a:rPr lang="en-US" altLang="zh-CN" sz="2000" b="1" dirty="0">
                <a:solidFill>
                  <a:schemeClr val="accent2"/>
                </a:solidFill>
              </a:rPr>
              <a:t>&lt;</a:t>
            </a:r>
            <a:r>
              <a:rPr lang="en-US" altLang="zh-CN" sz="2000" b="1" dirty="0" err="1">
                <a:solidFill>
                  <a:schemeClr val="accent2"/>
                </a:solidFill>
              </a:rPr>
              <a:t>net_type</a:t>
            </a:r>
            <a:r>
              <a:rPr lang="en-US" altLang="zh-CN" sz="2000" b="1" dirty="0">
                <a:solidFill>
                  <a:schemeClr val="accent2"/>
                </a:solidFill>
              </a:rPr>
              <a:t>&gt; [range] </a:t>
            </a:r>
            <a:r>
              <a:rPr lang="en-US" altLang="zh-CN" sz="2000" b="1" dirty="0">
                <a:solidFill>
                  <a:srgbClr val="C00000"/>
                </a:solidFill>
              </a:rPr>
              <a:t>[delay] </a:t>
            </a:r>
            <a:r>
              <a:rPr lang="en-US" altLang="zh-CN" sz="2000" b="1" dirty="0">
                <a:solidFill>
                  <a:schemeClr val="accent2"/>
                </a:solidFill>
              </a:rPr>
              <a:t>&lt;</a:t>
            </a:r>
            <a:r>
              <a:rPr lang="en-US" altLang="zh-CN" sz="2000" b="1" dirty="0" err="1">
                <a:solidFill>
                  <a:schemeClr val="accent2"/>
                </a:solidFill>
              </a:rPr>
              <a:t>net_name</a:t>
            </a:r>
            <a:r>
              <a:rPr lang="en-US" altLang="zh-CN" sz="2000" b="1" dirty="0">
                <a:solidFill>
                  <a:schemeClr val="accent2"/>
                </a:solidFill>
              </a:rPr>
              <a:t>&gt;[, </a:t>
            </a:r>
            <a:r>
              <a:rPr lang="en-US" altLang="zh-CN" sz="2000" b="1" dirty="0" err="1">
                <a:solidFill>
                  <a:schemeClr val="accent2"/>
                </a:solidFill>
              </a:rPr>
              <a:t>net_name</a:t>
            </a:r>
            <a:r>
              <a:rPr lang="en-US" altLang="zh-CN" sz="2000" b="1" dirty="0">
                <a:solidFill>
                  <a:schemeClr val="accent2"/>
                </a:solidFill>
              </a:rPr>
              <a:t>];</a:t>
            </a:r>
          </a:p>
          <a:p>
            <a:pPr eaLnBrk="1" hangingPunct="1">
              <a:buFontTx/>
              <a:buNone/>
            </a:pPr>
            <a:r>
              <a:rPr lang="en-US" altLang="zh-CN" sz="2000" b="1" dirty="0">
                <a:solidFill>
                  <a:schemeClr val="accent2"/>
                </a:solidFill>
              </a:rPr>
              <a:t>	</a:t>
            </a:r>
            <a:r>
              <a:rPr lang="en-US" altLang="zh-CN" sz="2000" b="1" dirty="0" err="1">
                <a:solidFill>
                  <a:srgbClr val="3333FF"/>
                </a:solidFill>
              </a:rPr>
              <a:t>net_type</a:t>
            </a:r>
            <a:r>
              <a:rPr lang="zh-CN" altLang="en-US" sz="2000" b="1" dirty="0">
                <a:solidFill>
                  <a:srgbClr val="3333FF"/>
                </a:solidFill>
              </a:rPr>
              <a:t>： </a:t>
            </a:r>
            <a:r>
              <a:rPr lang="en-US" altLang="zh-CN" sz="2000" b="1" dirty="0">
                <a:solidFill>
                  <a:srgbClr val="3333FF"/>
                </a:solidFill>
              </a:rPr>
              <a:t>net</a:t>
            </a:r>
            <a:r>
              <a:rPr lang="zh-CN" altLang="en-US" sz="2000" b="1" dirty="0">
                <a:solidFill>
                  <a:srgbClr val="3333FF"/>
                </a:solidFill>
              </a:rPr>
              <a:t>类型</a:t>
            </a:r>
          </a:p>
          <a:p>
            <a:pPr eaLnBrk="1" hangingPunct="1">
              <a:buFontTx/>
              <a:buNone/>
            </a:pPr>
            <a:r>
              <a:rPr lang="zh-CN" altLang="en-US" sz="2000" b="1" dirty="0">
                <a:solidFill>
                  <a:srgbClr val="3333FF"/>
                </a:solidFill>
              </a:rPr>
              <a:t>	</a:t>
            </a:r>
            <a:r>
              <a:rPr lang="en-US" altLang="zh-CN" sz="2000" b="1" dirty="0">
                <a:solidFill>
                  <a:srgbClr val="3333FF"/>
                </a:solidFill>
              </a:rPr>
              <a:t>range:         </a:t>
            </a:r>
            <a:r>
              <a:rPr lang="zh-CN" altLang="en-US" sz="2000" b="1" dirty="0">
                <a:solidFill>
                  <a:srgbClr val="3333FF"/>
                </a:solidFill>
              </a:rPr>
              <a:t>矢量范围，以</a:t>
            </a:r>
            <a:r>
              <a:rPr lang="en-US" altLang="zh-CN" sz="2000" b="1" dirty="0">
                <a:solidFill>
                  <a:srgbClr val="3333FF"/>
                </a:solidFill>
              </a:rPr>
              <a:t>[MSB</a:t>
            </a:r>
            <a:r>
              <a:rPr lang="zh-CN" altLang="en-US" sz="2000" b="1" dirty="0">
                <a:solidFill>
                  <a:srgbClr val="3333FF"/>
                </a:solidFill>
              </a:rPr>
              <a:t>：</a:t>
            </a:r>
            <a:r>
              <a:rPr lang="en-US" altLang="zh-CN" sz="2000" b="1" dirty="0">
                <a:solidFill>
                  <a:srgbClr val="3333FF"/>
                </a:solidFill>
              </a:rPr>
              <a:t>LSB]</a:t>
            </a:r>
            <a:r>
              <a:rPr lang="zh-CN" altLang="en-US" sz="2000" b="1" dirty="0">
                <a:solidFill>
                  <a:srgbClr val="3333FF"/>
                </a:solidFill>
              </a:rPr>
              <a:t>格式</a:t>
            </a:r>
          </a:p>
          <a:p>
            <a:pPr eaLnBrk="1" hangingPunct="1">
              <a:buFontTx/>
              <a:buNone/>
            </a:pPr>
            <a:r>
              <a:rPr lang="zh-CN" altLang="en-US" sz="2000" b="1" dirty="0">
                <a:solidFill>
                  <a:srgbClr val="3333FF"/>
                </a:solidFill>
              </a:rPr>
              <a:t>	</a:t>
            </a:r>
            <a:r>
              <a:rPr lang="en-US" altLang="zh-CN" sz="2000" b="1" dirty="0">
                <a:solidFill>
                  <a:srgbClr val="3333FF"/>
                </a:solidFill>
              </a:rPr>
              <a:t>delay</a:t>
            </a:r>
            <a:r>
              <a:rPr lang="zh-CN" altLang="en-US" sz="2000" b="1" dirty="0">
                <a:solidFill>
                  <a:srgbClr val="3333FF"/>
                </a:solidFill>
              </a:rPr>
              <a:t>：       定义与</a:t>
            </a:r>
            <a:r>
              <a:rPr lang="en-US" altLang="zh-CN" sz="2000" b="1" dirty="0">
                <a:solidFill>
                  <a:srgbClr val="3333FF"/>
                </a:solidFill>
              </a:rPr>
              <a:t>net</a:t>
            </a:r>
            <a:r>
              <a:rPr lang="zh-CN" altLang="en-US" sz="2000" b="1" dirty="0">
                <a:solidFill>
                  <a:srgbClr val="3333FF"/>
                </a:solidFill>
              </a:rPr>
              <a:t>相关的延时</a:t>
            </a:r>
          </a:p>
          <a:p>
            <a:pPr eaLnBrk="1" hangingPunct="1">
              <a:buFontTx/>
              <a:buNone/>
            </a:pPr>
            <a:r>
              <a:rPr lang="zh-CN" altLang="en-US" sz="2000" b="1" dirty="0">
                <a:solidFill>
                  <a:srgbClr val="3333FF"/>
                </a:solidFill>
              </a:rPr>
              <a:t>	</a:t>
            </a:r>
            <a:r>
              <a:rPr lang="en-US" altLang="zh-CN" sz="2000" b="1" dirty="0" err="1">
                <a:solidFill>
                  <a:srgbClr val="3333FF"/>
                </a:solidFill>
              </a:rPr>
              <a:t>net_name</a:t>
            </a:r>
            <a:r>
              <a:rPr lang="en-US" altLang="zh-CN" sz="2000" b="1" dirty="0">
                <a:solidFill>
                  <a:srgbClr val="3333FF"/>
                </a:solidFill>
              </a:rPr>
              <a:t>:  net</a:t>
            </a:r>
            <a:r>
              <a:rPr lang="zh-CN" altLang="en-US" sz="2000" b="1" dirty="0">
                <a:solidFill>
                  <a:srgbClr val="3333FF"/>
                </a:solidFill>
              </a:rPr>
              <a:t>名称，一次可定义多个</a:t>
            </a:r>
            <a:r>
              <a:rPr lang="en-US" altLang="zh-CN" sz="2000" b="1" dirty="0">
                <a:solidFill>
                  <a:srgbClr val="3333FF"/>
                </a:solidFill>
              </a:rPr>
              <a:t>net, </a:t>
            </a:r>
            <a:r>
              <a:rPr lang="zh-CN" altLang="en-US" sz="2000" b="1" dirty="0">
                <a:solidFill>
                  <a:srgbClr val="3333FF"/>
                </a:solidFill>
              </a:rPr>
              <a:t>用逗号分开。</a:t>
            </a:r>
          </a:p>
          <a:p>
            <a:pPr eaLnBrk="1" hangingPunct="1"/>
            <a:r>
              <a:rPr lang="zh-CN" altLang="en-US" b="1" dirty="0">
                <a:solidFill>
                  <a:srgbClr val="FF0000"/>
                </a:solidFill>
              </a:rPr>
              <a:t>寄存器声明</a:t>
            </a:r>
          </a:p>
          <a:p>
            <a:pPr eaLnBrk="1" hangingPunct="1">
              <a:buFontTx/>
              <a:buNone/>
            </a:pPr>
            <a:r>
              <a:rPr lang="zh-CN" altLang="en-US" sz="2400" b="1" dirty="0">
                <a:solidFill>
                  <a:schemeClr val="accent2"/>
                </a:solidFill>
              </a:rPr>
              <a:t>      </a:t>
            </a:r>
            <a:r>
              <a:rPr lang="en-US" altLang="zh-CN" sz="2000" b="1" dirty="0">
                <a:solidFill>
                  <a:schemeClr val="accent2"/>
                </a:solidFill>
              </a:rPr>
              <a:t>&lt;</a:t>
            </a:r>
            <a:r>
              <a:rPr lang="en-US" altLang="zh-CN" sz="2000" b="1" dirty="0" err="1">
                <a:solidFill>
                  <a:schemeClr val="accent2"/>
                </a:solidFill>
              </a:rPr>
              <a:t>reg_type</a:t>
            </a:r>
            <a:r>
              <a:rPr lang="en-US" altLang="zh-CN" sz="2000" b="1" dirty="0">
                <a:solidFill>
                  <a:schemeClr val="accent2"/>
                </a:solidFill>
              </a:rPr>
              <a:t>&gt; [range] &lt;</a:t>
            </a:r>
            <a:r>
              <a:rPr lang="en-US" altLang="zh-CN" sz="2000" b="1" dirty="0" err="1">
                <a:solidFill>
                  <a:schemeClr val="accent2"/>
                </a:solidFill>
              </a:rPr>
              <a:t>reg_name</a:t>
            </a:r>
            <a:r>
              <a:rPr lang="en-US" altLang="zh-CN" sz="2000" b="1" dirty="0">
                <a:solidFill>
                  <a:schemeClr val="accent2"/>
                </a:solidFill>
              </a:rPr>
              <a:t>&gt;[, </a:t>
            </a:r>
            <a:r>
              <a:rPr lang="en-US" altLang="zh-CN" sz="2000" b="1" dirty="0" err="1">
                <a:solidFill>
                  <a:schemeClr val="accent2"/>
                </a:solidFill>
              </a:rPr>
              <a:t>reg_name</a:t>
            </a:r>
            <a:r>
              <a:rPr lang="en-US" altLang="zh-CN" sz="2000" b="1" dirty="0">
                <a:solidFill>
                  <a:schemeClr val="accent2"/>
                </a:solidFill>
              </a:rPr>
              <a:t>];</a:t>
            </a:r>
          </a:p>
          <a:p>
            <a:pPr eaLnBrk="1" hangingPunct="1">
              <a:buFontTx/>
              <a:buNone/>
            </a:pPr>
            <a:r>
              <a:rPr lang="en-US" altLang="zh-CN" sz="2000" b="1" dirty="0">
                <a:solidFill>
                  <a:schemeClr val="accent2"/>
                </a:solidFill>
              </a:rPr>
              <a:t>	</a:t>
            </a:r>
            <a:r>
              <a:rPr lang="en-US" altLang="zh-CN" sz="2000" b="1" dirty="0" err="1">
                <a:solidFill>
                  <a:srgbClr val="3333FF"/>
                </a:solidFill>
              </a:rPr>
              <a:t>reg_type</a:t>
            </a:r>
            <a:r>
              <a:rPr lang="zh-CN" altLang="en-US" sz="2000" b="1" dirty="0">
                <a:solidFill>
                  <a:srgbClr val="3333FF"/>
                </a:solidFill>
              </a:rPr>
              <a:t>：寄存器类型</a:t>
            </a:r>
          </a:p>
          <a:p>
            <a:pPr eaLnBrk="1" hangingPunct="1">
              <a:buFontTx/>
              <a:buNone/>
            </a:pPr>
            <a:r>
              <a:rPr lang="zh-CN" altLang="en-US" sz="2000" b="1" dirty="0">
                <a:solidFill>
                  <a:srgbClr val="3333FF"/>
                </a:solidFill>
              </a:rPr>
              <a:t>	</a:t>
            </a:r>
            <a:r>
              <a:rPr lang="en-US" altLang="zh-CN" sz="2000" b="1" dirty="0">
                <a:solidFill>
                  <a:srgbClr val="3333FF"/>
                </a:solidFill>
              </a:rPr>
              <a:t>range</a:t>
            </a:r>
            <a:r>
              <a:rPr lang="zh-CN" altLang="en-US" sz="2000" b="1" dirty="0">
                <a:solidFill>
                  <a:srgbClr val="3333FF"/>
                </a:solidFill>
              </a:rPr>
              <a:t>：      矢量范围，以</a:t>
            </a:r>
            <a:r>
              <a:rPr lang="en-US" altLang="zh-CN" sz="2000" b="1" dirty="0">
                <a:solidFill>
                  <a:srgbClr val="3333FF"/>
                </a:solidFill>
              </a:rPr>
              <a:t>[MSB</a:t>
            </a:r>
            <a:r>
              <a:rPr lang="zh-CN" altLang="en-US" sz="2000" b="1" dirty="0">
                <a:solidFill>
                  <a:srgbClr val="3333FF"/>
                </a:solidFill>
              </a:rPr>
              <a:t>：</a:t>
            </a:r>
            <a:r>
              <a:rPr lang="en-US" altLang="zh-CN" sz="2000" b="1" dirty="0">
                <a:solidFill>
                  <a:srgbClr val="3333FF"/>
                </a:solidFill>
              </a:rPr>
              <a:t>LSB]</a:t>
            </a:r>
            <a:r>
              <a:rPr lang="zh-CN" altLang="en-US" sz="2000" b="1" dirty="0">
                <a:solidFill>
                  <a:srgbClr val="3333FF"/>
                </a:solidFill>
              </a:rPr>
              <a:t>格式。只对</a:t>
            </a:r>
            <a:r>
              <a:rPr lang="en-US" altLang="zh-CN" sz="2000" b="1" dirty="0">
                <a:solidFill>
                  <a:srgbClr val="3333FF"/>
                </a:solidFill>
              </a:rPr>
              <a:t>reg</a:t>
            </a:r>
            <a:r>
              <a:rPr lang="zh-CN" altLang="en-US" sz="2000" b="1" dirty="0">
                <a:solidFill>
                  <a:srgbClr val="3333FF"/>
                </a:solidFill>
              </a:rPr>
              <a:t>类型有效</a:t>
            </a:r>
          </a:p>
          <a:p>
            <a:pPr eaLnBrk="1" hangingPunct="1">
              <a:buFontTx/>
              <a:buNone/>
            </a:pPr>
            <a:r>
              <a:rPr lang="zh-CN" altLang="en-US" sz="2000" b="1" dirty="0">
                <a:solidFill>
                  <a:srgbClr val="3333FF"/>
                </a:solidFill>
              </a:rPr>
              <a:t>	</a:t>
            </a:r>
            <a:r>
              <a:rPr lang="en-US" altLang="zh-CN" sz="2000" b="1" dirty="0" err="1">
                <a:solidFill>
                  <a:srgbClr val="3333FF"/>
                </a:solidFill>
              </a:rPr>
              <a:t>reg_name</a:t>
            </a:r>
            <a:r>
              <a:rPr lang="en-US" altLang="zh-CN" sz="2000" b="1" dirty="0">
                <a:solidFill>
                  <a:srgbClr val="3333FF"/>
                </a:solidFill>
              </a:rPr>
              <a:t> </a:t>
            </a:r>
            <a:r>
              <a:rPr lang="zh-CN" altLang="en-US" sz="2000" b="1" dirty="0">
                <a:solidFill>
                  <a:srgbClr val="3333FF"/>
                </a:solidFill>
              </a:rPr>
              <a:t>：寄存器名称，一次可定义多个寄存器，用逗号分开</a:t>
            </a:r>
          </a:p>
        </p:txBody>
      </p:sp>
    </p:spTree>
    <p:extLst>
      <p:ext uri="{BB962C8B-B14F-4D97-AF65-F5344CB8AC3E}">
        <p14:creationId xmlns:p14="http://schemas.microsoft.com/office/powerpoint/2010/main" val="23248636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3770E7C3-B583-497C-81F7-8CA8D68DDEDF}"/>
              </a:ext>
            </a:extLst>
          </p:cNvPr>
          <p:cNvSpPr>
            <a:spLocks noGrp="1" noChangeArrowheads="1"/>
          </p:cNvSpPr>
          <p:nvPr>
            <p:ph type="title"/>
          </p:nvPr>
        </p:nvSpPr>
        <p:spPr/>
        <p:txBody>
          <a:bodyPr/>
          <a:lstStyle/>
          <a:p>
            <a:pPr algn="l" eaLnBrk="1" hangingPunct="1">
              <a:defRPr/>
            </a:pPr>
            <a:r>
              <a:rPr lang="en-US" altLang="zh-CN" sz="3200" b="1">
                <a:solidFill>
                  <a:srgbClr val="FF7C80"/>
                </a:solidFill>
                <a:latin typeface="+mn-lt"/>
              </a:rPr>
              <a:t>Verilog</a:t>
            </a:r>
            <a:r>
              <a:rPr lang="zh-CN" altLang="en-US" sz="3200" b="1">
                <a:solidFill>
                  <a:srgbClr val="FF7C80"/>
                </a:solidFill>
                <a:latin typeface="+mn-lt"/>
              </a:rPr>
              <a:t>中</a:t>
            </a:r>
            <a:r>
              <a:rPr lang="en-US" altLang="zh-CN" sz="3200" b="1">
                <a:solidFill>
                  <a:srgbClr val="FF7C80"/>
                </a:solidFill>
                <a:latin typeface="+mn-lt"/>
              </a:rPr>
              <a:t>net</a:t>
            </a:r>
            <a:r>
              <a:rPr lang="zh-CN" altLang="en-US" sz="3200" b="1">
                <a:solidFill>
                  <a:srgbClr val="FF7C80"/>
                </a:solidFill>
                <a:latin typeface="+mn-lt"/>
              </a:rPr>
              <a:t>和</a:t>
            </a:r>
            <a:r>
              <a:rPr lang="en-US" altLang="zh-CN" sz="3200" b="1">
                <a:solidFill>
                  <a:srgbClr val="FF7C80"/>
                </a:solidFill>
                <a:latin typeface="+mn-lt"/>
              </a:rPr>
              <a:t>register</a:t>
            </a:r>
            <a:r>
              <a:rPr lang="zh-CN" altLang="en-US" sz="3200" b="1">
                <a:solidFill>
                  <a:srgbClr val="FF7C80"/>
                </a:solidFill>
                <a:latin typeface="+mn-lt"/>
              </a:rPr>
              <a:t>声明语法</a:t>
            </a:r>
          </a:p>
        </p:txBody>
      </p:sp>
      <p:sp>
        <p:nvSpPr>
          <p:cNvPr id="59397" name="Rectangle 6">
            <a:extLst>
              <a:ext uri="{FF2B5EF4-FFF2-40B4-BE49-F238E27FC236}">
                <a16:creationId xmlns:a16="http://schemas.microsoft.com/office/drawing/2014/main" id="{DB31D4AE-1A2F-4742-BB74-955D0273DFC4}"/>
              </a:ext>
            </a:extLst>
          </p:cNvPr>
          <p:cNvSpPr>
            <a:spLocks noGrp="1" noChangeArrowheads="1"/>
          </p:cNvSpPr>
          <p:nvPr>
            <p:ph type="body" idx="4294967295"/>
          </p:nvPr>
        </p:nvSpPr>
        <p:spPr>
          <a:xfrm>
            <a:off x="914400" y="1752600"/>
            <a:ext cx="7677150" cy="3780453"/>
          </a:xfrm>
        </p:spPr>
        <p:txBody>
          <a:bodyPr/>
          <a:lstStyle/>
          <a:p>
            <a:pPr eaLnBrk="1" hangingPunct="1"/>
            <a:r>
              <a:rPr lang="zh-CN" altLang="en-US" sz="2800" b="1" dirty="0">
                <a:solidFill>
                  <a:srgbClr val="FF0000"/>
                </a:solidFill>
              </a:rPr>
              <a:t>举例：</a:t>
            </a:r>
          </a:p>
          <a:p>
            <a:pPr eaLnBrk="1" hangingPunct="1">
              <a:buFontTx/>
              <a:buNone/>
            </a:pPr>
            <a:r>
              <a:rPr lang="zh-CN" altLang="en-US" sz="2400" b="1" dirty="0">
                <a:solidFill>
                  <a:schemeClr val="accent2"/>
                </a:solidFill>
              </a:rPr>
              <a:t>	</a:t>
            </a:r>
            <a:r>
              <a:rPr lang="en-US" altLang="zh-CN" sz="2400" b="1" dirty="0">
                <a:solidFill>
                  <a:schemeClr val="accent2"/>
                </a:solidFill>
              </a:rPr>
              <a:t>reg a;     //</a:t>
            </a:r>
            <a:r>
              <a:rPr lang="zh-CN" altLang="en-US" sz="2400" b="1" dirty="0">
                <a:solidFill>
                  <a:schemeClr val="accent2"/>
                </a:solidFill>
              </a:rPr>
              <a:t>一个标量寄存器</a:t>
            </a:r>
          </a:p>
          <a:p>
            <a:pPr eaLnBrk="1" hangingPunct="1">
              <a:buFontTx/>
              <a:buNone/>
            </a:pPr>
            <a:r>
              <a:rPr lang="zh-CN" altLang="en-US" sz="2400" b="1" dirty="0">
                <a:solidFill>
                  <a:schemeClr val="accent2"/>
                </a:solidFill>
              </a:rPr>
              <a:t>	</a:t>
            </a:r>
            <a:r>
              <a:rPr lang="en-US" altLang="zh-CN" sz="2400" b="1" dirty="0">
                <a:solidFill>
                  <a:schemeClr val="accent2"/>
                </a:solidFill>
              </a:rPr>
              <a:t>wand w; // </a:t>
            </a:r>
            <a:r>
              <a:rPr lang="zh-CN" altLang="en-US" sz="2400" b="1" dirty="0">
                <a:solidFill>
                  <a:schemeClr val="accent2"/>
                </a:solidFill>
              </a:rPr>
              <a:t>一个标量</a:t>
            </a:r>
            <a:r>
              <a:rPr lang="en-US" altLang="zh-CN" sz="2400" b="1" dirty="0">
                <a:solidFill>
                  <a:schemeClr val="accent2"/>
                </a:solidFill>
              </a:rPr>
              <a:t>wand</a:t>
            </a:r>
            <a:r>
              <a:rPr lang="zh-CN" altLang="en-US" sz="2400" b="1" dirty="0">
                <a:solidFill>
                  <a:schemeClr val="accent2"/>
                </a:solidFill>
              </a:rPr>
              <a:t>类型</a:t>
            </a:r>
            <a:r>
              <a:rPr lang="en-US" altLang="zh-CN" sz="2400" b="1" dirty="0">
                <a:solidFill>
                  <a:schemeClr val="accent2"/>
                </a:solidFill>
              </a:rPr>
              <a:t>net</a:t>
            </a:r>
          </a:p>
          <a:p>
            <a:pPr eaLnBrk="1" hangingPunct="1">
              <a:buFontTx/>
              <a:buNone/>
            </a:pPr>
            <a:r>
              <a:rPr lang="en-US" altLang="zh-CN" sz="2400" b="1" dirty="0">
                <a:solidFill>
                  <a:schemeClr val="accent2"/>
                </a:solidFill>
              </a:rPr>
              <a:t>	reg [3: 0] v; // </a:t>
            </a:r>
            <a:r>
              <a:rPr lang="zh-CN" altLang="en-US" sz="2400" b="1" dirty="0">
                <a:solidFill>
                  <a:schemeClr val="accent2"/>
                </a:solidFill>
              </a:rPr>
              <a:t>从</a:t>
            </a:r>
            <a:r>
              <a:rPr lang="en-US" altLang="zh-CN" sz="2400" b="1" dirty="0">
                <a:solidFill>
                  <a:schemeClr val="accent2"/>
                </a:solidFill>
              </a:rPr>
              <a:t>MSB</a:t>
            </a:r>
            <a:r>
              <a:rPr lang="zh-CN" altLang="en-US" sz="2400" b="1" dirty="0">
                <a:solidFill>
                  <a:schemeClr val="accent2"/>
                </a:solidFill>
              </a:rPr>
              <a:t>到</a:t>
            </a:r>
            <a:r>
              <a:rPr lang="en-US" altLang="zh-CN" sz="2400" b="1" dirty="0">
                <a:solidFill>
                  <a:schemeClr val="accent2"/>
                </a:solidFill>
              </a:rPr>
              <a:t>LSB</a:t>
            </a:r>
            <a:r>
              <a:rPr lang="zh-CN" altLang="en-US" sz="2400" b="1" dirty="0">
                <a:solidFill>
                  <a:schemeClr val="accent2"/>
                </a:solidFill>
              </a:rPr>
              <a:t>的</a:t>
            </a:r>
            <a:r>
              <a:rPr lang="en-US" altLang="zh-CN" sz="2400" b="1" dirty="0">
                <a:solidFill>
                  <a:schemeClr val="accent2"/>
                </a:solidFill>
              </a:rPr>
              <a:t>4</a:t>
            </a:r>
            <a:r>
              <a:rPr lang="zh-CN" altLang="en-US" sz="2400" b="1" dirty="0">
                <a:solidFill>
                  <a:schemeClr val="accent2"/>
                </a:solidFill>
              </a:rPr>
              <a:t>位寄存器向量</a:t>
            </a:r>
          </a:p>
          <a:p>
            <a:pPr eaLnBrk="1" hangingPunct="1">
              <a:buFontTx/>
              <a:buNone/>
            </a:pPr>
            <a:r>
              <a:rPr lang="zh-CN" altLang="en-US" sz="2400" b="1" dirty="0">
                <a:solidFill>
                  <a:schemeClr val="accent2"/>
                </a:solidFill>
              </a:rPr>
              <a:t>	</a:t>
            </a:r>
            <a:r>
              <a:rPr lang="en-US" altLang="zh-CN" sz="2400" b="1" dirty="0">
                <a:solidFill>
                  <a:schemeClr val="accent2"/>
                </a:solidFill>
              </a:rPr>
              <a:t>reg [7: 0] m, n; // </a:t>
            </a:r>
            <a:r>
              <a:rPr lang="zh-CN" altLang="en-US" sz="2400" b="1" dirty="0">
                <a:solidFill>
                  <a:schemeClr val="accent2"/>
                </a:solidFill>
              </a:rPr>
              <a:t>两个</a:t>
            </a:r>
            <a:r>
              <a:rPr lang="en-US" altLang="zh-CN" sz="2400" b="1" dirty="0">
                <a:solidFill>
                  <a:schemeClr val="accent2"/>
                </a:solidFill>
              </a:rPr>
              <a:t>8</a:t>
            </a:r>
            <a:r>
              <a:rPr lang="zh-CN" altLang="en-US" sz="2400" b="1" dirty="0">
                <a:solidFill>
                  <a:schemeClr val="accent2"/>
                </a:solidFill>
              </a:rPr>
              <a:t>位寄存器</a:t>
            </a:r>
          </a:p>
          <a:p>
            <a:pPr eaLnBrk="1" hangingPunct="1">
              <a:buFontTx/>
              <a:buNone/>
            </a:pPr>
            <a:r>
              <a:rPr lang="zh-CN" altLang="en-US" sz="2400" b="1" dirty="0">
                <a:solidFill>
                  <a:schemeClr val="accent2"/>
                </a:solidFill>
              </a:rPr>
              <a:t>	</a:t>
            </a:r>
            <a:r>
              <a:rPr lang="en-US" altLang="zh-CN" sz="2400" b="1" dirty="0">
                <a:solidFill>
                  <a:schemeClr val="accent2"/>
                </a:solidFill>
              </a:rPr>
              <a:t>tri [15: 0] </a:t>
            </a:r>
            <a:r>
              <a:rPr lang="en-US" altLang="zh-CN" sz="2400" b="1" dirty="0" err="1">
                <a:solidFill>
                  <a:schemeClr val="accent2"/>
                </a:solidFill>
              </a:rPr>
              <a:t>busa</a:t>
            </a:r>
            <a:r>
              <a:rPr lang="en-US" altLang="zh-CN" sz="2400" b="1" dirty="0">
                <a:solidFill>
                  <a:schemeClr val="accent2"/>
                </a:solidFill>
              </a:rPr>
              <a:t>; // 16</a:t>
            </a:r>
            <a:r>
              <a:rPr lang="zh-CN" altLang="en-US" sz="2400" b="1" dirty="0">
                <a:solidFill>
                  <a:schemeClr val="accent2"/>
                </a:solidFill>
              </a:rPr>
              <a:t>位三态总线</a:t>
            </a:r>
          </a:p>
          <a:p>
            <a:pPr eaLnBrk="1" hangingPunct="1">
              <a:buFontTx/>
              <a:buNone/>
            </a:pPr>
            <a:r>
              <a:rPr lang="zh-CN" altLang="en-US" sz="2400" b="1" dirty="0">
                <a:solidFill>
                  <a:schemeClr val="accent2"/>
                </a:solidFill>
              </a:rPr>
              <a:t>	</a:t>
            </a:r>
            <a:r>
              <a:rPr lang="en-US" altLang="zh-CN" sz="2400" b="1" dirty="0">
                <a:solidFill>
                  <a:schemeClr val="accent2"/>
                </a:solidFill>
              </a:rPr>
              <a:t>wire [0: 31] w1, w2; // </a:t>
            </a:r>
            <a:r>
              <a:rPr lang="zh-CN" altLang="en-US" sz="2400" b="1" dirty="0">
                <a:solidFill>
                  <a:schemeClr val="accent2"/>
                </a:solidFill>
              </a:rPr>
              <a:t>两个</a:t>
            </a:r>
            <a:r>
              <a:rPr lang="en-US" altLang="zh-CN" sz="2400" b="1" dirty="0">
                <a:solidFill>
                  <a:schemeClr val="accent2"/>
                </a:solidFill>
              </a:rPr>
              <a:t>32</a:t>
            </a:r>
            <a:r>
              <a:rPr lang="zh-CN" altLang="en-US" sz="2400" b="1" dirty="0">
                <a:solidFill>
                  <a:schemeClr val="accent2"/>
                </a:solidFill>
              </a:rPr>
              <a:t>位</a:t>
            </a:r>
            <a:r>
              <a:rPr lang="en-US" altLang="zh-CN" sz="2400" b="1" dirty="0">
                <a:solidFill>
                  <a:schemeClr val="accent2"/>
                </a:solidFill>
              </a:rPr>
              <a:t>wire</a:t>
            </a:r>
            <a:r>
              <a:rPr lang="zh-CN" altLang="en-US" sz="2400" b="1" dirty="0">
                <a:solidFill>
                  <a:schemeClr val="accent2"/>
                </a:solidFill>
              </a:rPr>
              <a:t>，</a:t>
            </a:r>
            <a:r>
              <a:rPr lang="en-US" altLang="zh-CN" sz="2400" b="1" dirty="0">
                <a:solidFill>
                  <a:schemeClr val="accent2"/>
                </a:solidFill>
              </a:rPr>
              <a:t>MSB</a:t>
            </a:r>
            <a:r>
              <a:rPr lang="zh-CN" altLang="en-US" sz="2400" b="1" dirty="0">
                <a:solidFill>
                  <a:schemeClr val="accent2"/>
                </a:solidFill>
              </a:rPr>
              <a:t>为</a:t>
            </a:r>
            <a:r>
              <a:rPr lang="en-US" altLang="zh-CN" sz="2400" b="1" dirty="0">
                <a:solidFill>
                  <a:schemeClr val="accent2"/>
                </a:solidFill>
              </a:rPr>
              <a:t>bit0</a:t>
            </a:r>
          </a:p>
          <a:p>
            <a:pPr eaLnBrk="1" hangingPunct="1">
              <a:buFontTx/>
              <a:buNone/>
            </a:pPr>
            <a:endParaRPr lang="en-US" altLang="zh-CN" sz="2000" b="1" dirty="0">
              <a:solidFill>
                <a:schemeClr val="accent2"/>
              </a:solidFill>
            </a:endParaRPr>
          </a:p>
        </p:txBody>
      </p:sp>
    </p:spTree>
    <p:extLst>
      <p:ext uri="{BB962C8B-B14F-4D97-AF65-F5344CB8AC3E}">
        <p14:creationId xmlns:p14="http://schemas.microsoft.com/office/powerpoint/2010/main" val="200508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70A130A-F5C9-46F7-86B1-C600D2B18F25}"/>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选择正确的数据类型</a:t>
            </a:r>
          </a:p>
        </p:txBody>
      </p:sp>
      <p:sp>
        <p:nvSpPr>
          <p:cNvPr id="60421" name="Rectangle 6">
            <a:extLst>
              <a:ext uri="{FF2B5EF4-FFF2-40B4-BE49-F238E27FC236}">
                <a16:creationId xmlns:a16="http://schemas.microsoft.com/office/drawing/2014/main" id="{EF12F38F-E940-4F12-AC41-CD3C12142377}"/>
              </a:ext>
            </a:extLst>
          </p:cNvPr>
          <p:cNvSpPr>
            <a:spLocks noGrp="1" noChangeArrowheads="1"/>
          </p:cNvSpPr>
          <p:nvPr>
            <p:ph type="body" idx="4294967295"/>
          </p:nvPr>
        </p:nvSpPr>
        <p:spPr>
          <a:xfrm>
            <a:off x="0" y="3505200"/>
            <a:ext cx="3276600" cy="2971800"/>
          </a:xfrm>
          <a:ln>
            <a:solidFill>
              <a:schemeClr val="tx1"/>
            </a:solidFill>
            <a:miter lim="800000"/>
            <a:headEnd/>
            <a:tailEnd/>
          </a:ln>
        </p:spPr>
        <p:txBody>
          <a:bodyPr/>
          <a:lstStyle/>
          <a:p>
            <a:pPr eaLnBrk="1" hangingPunct="1">
              <a:lnSpc>
                <a:spcPct val="90000"/>
              </a:lnSpc>
              <a:buFontTx/>
              <a:buNone/>
            </a:pPr>
            <a:r>
              <a:rPr lang="en-US" altLang="zh-CN" sz="2000" b="1">
                <a:solidFill>
                  <a:schemeClr val="accent2"/>
                </a:solidFill>
              </a:rPr>
              <a:t>module top;</a:t>
            </a:r>
          </a:p>
          <a:p>
            <a:pPr eaLnBrk="1" hangingPunct="1">
              <a:lnSpc>
                <a:spcPct val="90000"/>
              </a:lnSpc>
              <a:buFontTx/>
              <a:buNone/>
            </a:pPr>
            <a:r>
              <a:rPr lang="en-US" altLang="zh-CN" sz="2000" b="1">
                <a:solidFill>
                  <a:schemeClr val="accent2"/>
                </a:solidFill>
              </a:rPr>
              <a:t>wire y;  </a:t>
            </a:r>
          </a:p>
          <a:p>
            <a:pPr eaLnBrk="1" hangingPunct="1">
              <a:lnSpc>
                <a:spcPct val="90000"/>
              </a:lnSpc>
              <a:buFontTx/>
              <a:buNone/>
            </a:pPr>
            <a:r>
              <a:rPr lang="en-US" altLang="zh-CN" sz="2000" b="1">
                <a:solidFill>
                  <a:schemeClr val="accent2"/>
                </a:solidFill>
              </a:rPr>
              <a:t>reg a, b;</a:t>
            </a:r>
          </a:p>
          <a:p>
            <a:pPr eaLnBrk="1" hangingPunct="1">
              <a:lnSpc>
                <a:spcPct val="90000"/>
              </a:lnSpc>
              <a:buFontTx/>
              <a:buNone/>
            </a:pPr>
            <a:r>
              <a:rPr lang="en-US" altLang="zh-CN" sz="2000" b="1">
                <a:solidFill>
                  <a:schemeClr val="accent2"/>
                </a:solidFill>
              </a:rPr>
              <a:t>	DUT u1 (y, a, b) ;</a:t>
            </a:r>
          </a:p>
          <a:p>
            <a:pPr eaLnBrk="1" hangingPunct="1">
              <a:lnSpc>
                <a:spcPct val="90000"/>
              </a:lnSpc>
              <a:buFontTx/>
              <a:buNone/>
            </a:pPr>
            <a:r>
              <a:rPr lang="en-US" altLang="zh-CN" sz="2000" b="1">
                <a:solidFill>
                  <a:schemeClr val="accent2"/>
                </a:solidFill>
              </a:rPr>
              <a:t>	initial   begin</a:t>
            </a:r>
          </a:p>
          <a:p>
            <a:pPr eaLnBrk="1" hangingPunct="1">
              <a:lnSpc>
                <a:spcPct val="90000"/>
              </a:lnSpc>
              <a:buFontTx/>
              <a:buNone/>
            </a:pPr>
            <a:r>
              <a:rPr lang="en-US" altLang="zh-CN" sz="2000" b="1">
                <a:solidFill>
                  <a:schemeClr val="accent2"/>
                </a:solidFill>
              </a:rPr>
              <a:t>		a = 0; b = 0;</a:t>
            </a:r>
          </a:p>
          <a:p>
            <a:pPr eaLnBrk="1" hangingPunct="1">
              <a:lnSpc>
                <a:spcPct val="90000"/>
              </a:lnSpc>
              <a:buFontTx/>
              <a:buNone/>
            </a:pPr>
            <a:r>
              <a:rPr lang="en-US" altLang="zh-CN" sz="2000" b="1">
                <a:solidFill>
                  <a:schemeClr val="accent2"/>
                </a:solidFill>
              </a:rPr>
              <a:t>	    #5 a = 1;</a:t>
            </a:r>
          </a:p>
          <a:p>
            <a:pPr eaLnBrk="1" hangingPunct="1">
              <a:lnSpc>
                <a:spcPct val="90000"/>
              </a:lnSpc>
              <a:buFontTx/>
              <a:buNone/>
            </a:pPr>
            <a:r>
              <a:rPr lang="en-US" altLang="zh-CN" sz="2000" b="1">
                <a:solidFill>
                  <a:schemeClr val="accent2"/>
                </a:solidFill>
              </a:rPr>
              <a:t>      end</a:t>
            </a:r>
          </a:p>
          <a:p>
            <a:pPr eaLnBrk="1" hangingPunct="1">
              <a:lnSpc>
                <a:spcPct val="90000"/>
              </a:lnSpc>
              <a:buFontTx/>
              <a:buNone/>
            </a:pPr>
            <a:r>
              <a:rPr lang="en-US" altLang="zh-CN" sz="2000" b="1">
                <a:solidFill>
                  <a:schemeClr val="accent2"/>
                </a:solidFill>
              </a:rPr>
              <a:t>endmodule</a:t>
            </a:r>
          </a:p>
        </p:txBody>
      </p:sp>
      <p:sp>
        <p:nvSpPr>
          <p:cNvPr id="46086" name="Rectangle 8">
            <a:extLst>
              <a:ext uri="{FF2B5EF4-FFF2-40B4-BE49-F238E27FC236}">
                <a16:creationId xmlns:a16="http://schemas.microsoft.com/office/drawing/2014/main" id="{809EAB21-2920-4530-A0C2-1492FC853E95}"/>
              </a:ext>
            </a:extLst>
          </p:cNvPr>
          <p:cNvSpPr>
            <a:spLocks noChangeArrowheads="1"/>
          </p:cNvSpPr>
          <p:nvPr/>
        </p:nvSpPr>
        <p:spPr bwMode="auto">
          <a:xfrm>
            <a:off x="4724400" y="3657600"/>
            <a:ext cx="3276600" cy="2514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90000"/>
              </a:lnSpc>
              <a:buFontTx/>
              <a:buNone/>
              <a:defRPr/>
            </a:pPr>
            <a:r>
              <a:rPr lang="en-US" altLang="zh-CN" sz="2000" b="1">
                <a:solidFill>
                  <a:schemeClr val="accent2"/>
                </a:solidFill>
                <a:latin typeface="+mn-lt"/>
              </a:rPr>
              <a:t>module DUT (Y, A, B);</a:t>
            </a:r>
          </a:p>
          <a:p>
            <a:pPr eaLnBrk="1" hangingPunct="1">
              <a:lnSpc>
                <a:spcPct val="90000"/>
              </a:lnSpc>
              <a:buFontTx/>
              <a:buNone/>
              <a:defRPr/>
            </a:pPr>
            <a:r>
              <a:rPr lang="en-US" altLang="zh-CN" sz="2000" b="1">
                <a:solidFill>
                  <a:schemeClr val="accent2"/>
                </a:solidFill>
                <a:latin typeface="+mn-lt"/>
              </a:rPr>
              <a:t>output Y;</a:t>
            </a:r>
          </a:p>
          <a:p>
            <a:pPr eaLnBrk="1" hangingPunct="1">
              <a:lnSpc>
                <a:spcPct val="90000"/>
              </a:lnSpc>
              <a:buFontTx/>
              <a:buNone/>
              <a:defRPr/>
            </a:pPr>
            <a:r>
              <a:rPr lang="en-US" altLang="zh-CN" sz="2000" b="1">
                <a:solidFill>
                  <a:schemeClr val="accent2"/>
                </a:solidFill>
                <a:latin typeface="+mn-lt"/>
              </a:rPr>
              <a:t>input A, B;</a:t>
            </a:r>
          </a:p>
          <a:p>
            <a:pPr eaLnBrk="1" hangingPunct="1">
              <a:lnSpc>
                <a:spcPct val="90000"/>
              </a:lnSpc>
              <a:buFontTx/>
              <a:buNone/>
              <a:defRPr/>
            </a:pPr>
            <a:r>
              <a:rPr lang="en-US" altLang="zh-CN" sz="2000" b="1">
                <a:solidFill>
                  <a:schemeClr val="accent2"/>
                </a:solidFill>
                <a:latin typeface="+mn-lt"/>
              </a:rPr>
              <a:t>wire Y, A, B;</a:t>
            </a:r>
          </a:p>
          <a:p>
            <a:pPr eaLnBrk="1" hangingPunct="1">
              <a:lnSpc>
                <a:spcPct val="90000"/>
              </a:lnSpc>
              <a:buFontTx/>
              <a:buNone/>
              <a:defRPr/>
            </a:pPr>
            <a:r>
              <a:rPr lang="en-US" altLang="zh-CN" sz="2000" b="1">
                <a:solidFill>
                  <a:schemeClr val="accent2"/>
                </a:solidFill>
                <a:latin typeface="+mn-lt"/>
              </a:rPr>
              <a:t>	and (Y, A, B) ;</a:t>
            </a:r>
          </a:p>
          <a:p>
            <a:pPr eaLnBrk="1" hangingPunct="1">
              <a:lnSpc>
                <a:spcPct val="90000"/>
              </a:lnSpc>
              <a:buFontTx/>
              <a:buNone/>
              <a:defRPr/>
            </a:pPr>
            <a:r>
              <a:rPr lang="en-US" altLang="zh-CN" sz="2000" b="1">
                <a:solidFill>
                  <a:schemeClr val="accent2"/>
                </a:solidFill>
                <a:latin typeface="+mn-lt"/>
              </a:rPr>
              <a:t>endmodule</a:t>
            </a:r>
          </a:p>
        </p:txBody>
      </p:sp>
      <p:sp>
        <p:nvSpPr>
          <p:cNvPr id="130057" name="AutoShape 9">
            <a:extLst>
              <a:ext uri="{FF2B5EF4-FFF2-40B4-BE49-F238E27FC236}">
                <a16:creationId xmlns:a16="http://schemas.microsoft.com/office/drawing/2014/main" id="{3783FBEB-2F25-4C45-AE5E-661E6FC8F234}"/>
              </a:ext>
            </a:extLst>
          </p:cNvPr>
          <p:cNvSpPr>
            <a:spLocks noChangeArrowheads="1"/>
          </p:cNvSpPr>
          <p:nvPr/>
        </p:nvSpPr>
        <p:spPr bwMode="auto">
          <a:xfrm>
            <a:off x="76200" y="1143000"/>
            <a:ext cx="2133600" cy="835025"/>
          </a:xfrm>
          <a:prstGeom prst="wedgeRectCallout">
            <a:avLst>
              <a:gd name="adj1" fmla="val 92051"/>
              <a:gd name="adj2" fmla="val 53088"/>
            </a:avLst>
          </a:prstGeom>
          <a:solidFill>
            <a:srgbClr val="00FFFF"/>
          </a:solidFill>
          <a:ln w="9525">
            <a:solidFill>
              <a:schemeClr val="tx1"/>
            </a:solidFill>
            <a:miter lim="800000"/>
            <a:headEnd/>
            <a:tailEnd/>
          </a:ln>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r>
              <a:rPr lang="zh-CN" altLang="en-US" sz="1600" b="1" dirty="0">
                <a:solidFill>
                  <a:srgbClr val="FF0000"/>
                </a:solidFill>
                <a:latin typeface="+mn-lt"/>
              </a:rPr>
              <a:t>输入端口可以由</a:t>
            </a:r>
            <a:r>
              <a:rPr lang="en-US" altLang="zh-CN" sz="1600" b="1" dirty="0">
                <a:solidFill>
                  <a:srgbClr val="FF0000"/>
                </a:solidFill>
                <a:latin typeface="+mn-lt"/>
              </a:rPr>
              <a:t>net/register</a:t>
            </a:r>
            <a:r>
              <a:rPr lang="zh-CN" altLang="en-US" sz="1600" b="1" dirty="0">
                <a:solidFill>
                  <a:srgbClr val="FF0000"/>
                </a:solidFill>
                <a:latin typeface="+mn-lt"/>
              </a:rPr>
              <a:t>驱动，但输入端口只能是</a:t>
            </a:r>
            <a:r>
              <a:rPr lang="en-US" altLang="zh-CN" sz="1600" b="1" dirty="0">
                <a:solidFill>
                  <a:srgbClr val="FF0000"/>
                </a:solidFill>
                <a:latin typeface="+mn-lt"/>
              </a:rPr>
              <a:t>net</a:t>
            </a:r>
          </a:p>
        </p:txBody>
      </p:sp>
      <p:sp>
        <p:nvSpPr>
          <p:cNvPr id="130058" name="AutoShape 10">
            <a:extLst>
              <a:ext uri="{FF2B5EF4-FFF2-40B4-BE49-F238E27FC236}">
                <a16:creationId xmlns:a16="http://schemas.microsoft.com/office/drawing/2014/main" id="{19AAAC76-AFA5-49E8-BB1C-476C343A2441}"/>
              </a:ext>
            </a:extLst>
          </p:cNvPr>
          <p:cNvSpPr>
            <a:spLocks noChangeArrowheads="1"/>
          </p:cNvSpPr>
          <p:nvPr/>
        </p:nvSpPr>
        <p:spPr bwMode="auto">
          <a:xfrm>
            <a:off x="6934200" y="1143000"/>
            <a:ext cx="2209800" cy="835025"/>
          </a:xfrm>
          <a:prstGeom prst="wedgeRectCallout">
            <a:avLst>
              <a:gd name="adj1" fmla="val -87810"/>
              <a:gd name="adj2" fmla="val 48972"/>
            </a:avLst>
          </a:prstGeom>
          <a:solidFill>
            <a:srgbClr val="00FFFF"/>
          </a:solidFill>
          <a:ln w="9525">
            <a:solidFill>
              <a:schemeClr val="tx1"/>
            </a:solidFill>
            <a:miter lim="800000"/>
            <a:headEnd/>
            <a:tailEnd/>
          </a:ln>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r>
              <a:rPr lang="zh-CN" altLang="en-US" sz="1600" b="1" dirty="0">
                <a:solidFill>
                  <a:srgbClr val="FF0000"/>
                </a:solidFill>
                <a:latin typeface="+mn-lt"/>
              </a:rPr>
              <a:t>输出端口可以是</a:t>
            </a:r>
            <a:r>
              <a:rPr lang="en-US" altLang="zh-CN" sz="1600" b="1" dirty="0">
                <a:solidFill>
                  <a:srgbClr val="FF0000"/>
                </a:solidFill>
                <a:latin typeface="+mn-lt"/>
              </a:rPr>
              <a:t>net/register</a:t>
            </a:r>
            <a:r>
              <a:rPr lang="zh-CN" altLang="en-US" sz="1600" b="1" dirty="0">
                <a:solidFill>
                  <a:srgbClr val="FF0000"/>
                </a:solidFill>
                <a:latin typeface="+mn-lt"/>
              </a:rPr>
              <a:t>类型，输出端口只能驱动</a:t>
            </a:r>
            <a:r>
              <a:rPr lang="en-US" altLang="zh-CN" sz="1600" b="1" dirty="0">
                <a:solidFill>
                  <a:srgbClr val="FF0000"/>
                </a:solidFill>
                <a:latin typeface="+mn-lt"/>
              </a:rPr>
              <a:t>net</a:t>
            </a:r>
          </a:p>
        </p:txBody>
      </p:sp>
      <p:sp>
        <p:nvSpPr>
          <p:cNvPr id="130060" name="AutoShape 12">
            <a:extLst>
              <a:ext uri="{FF2B5EF4-FFF2-40B4-BE49-F238E27FC236}">
                <a16:creationId xmlns:a16="http://schemas.microsoft.com/office/drawing/2014/main" id="{350EE4C6-6C8E-4B9C-9DA8-C8913FDAB2D8}"/>
              </a:ext>
            </a:extLst>
          </p:cNvPr>
          <p:cNvSpPr>
            <a:spLocks noChangeArrowheads="1"/>
          </p:cNvSpPr>
          <p:nvPr/>
        </p:nvSpPr>
        <p:spPr bwMode="auto">
          <a:xfrm>
            <a:off x="2971800" y="5715000"/>
            <a:ext cx="2057400" cy="1200150"/>
          </a:xfrm>
          <a:prstGeom prst="wedgeRectCallout">
            <a:avLst>
              <a:gd name="adj1" fmla="val -65125"/>
              <a:gd name="adj2" fmla="val -81463"/>
            </a:avLst>
          </a:prstGeom>
          <a:solidFill>
            <a:srgbClr val="00FFFF"/>
          </a:solidFill>
          <a:ln w="9525">
            <a:solidFill>
              <a:schemeClr val="tx1"/>
            </a:solidFill>
            <a:miter lim="800000"/>
            <a:headEnd/>
            <a:tailEnd/>
          </a:ln>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r>
              <a:rPr lang="zh-CN" altLang="en-US" sz="2400" b="1" dirty="0">
                <a:solidFill>
                  <a:srgbClr val="FF0000"/>
                </a:solidFill>
                <a:latin typeface="+mn-lt"/>
              </a:rPr>
              <a:t>在过程块中只能给</a:t>
            </a:r>
            <a:r>
              <a:rPr lang="en-US" altLang="zh-CN" sz="2400" b="1" dirty="0">
                <a:solidFill>
                  <a:srgbClr val="FF0000"/>
                </a:solidFill>
                <a:latin typeface="+mn-lt"/>
              </a:rPr>
              <a:t>register</a:t>
            </a:r>
            <a:r>
              <a:rPr lang="zh-CN" altLang="en-US" sz="2400" b="1" dirty="0">
                <a:solidFill>
                  <a:srgbClr val="FF0000"/>
                </a:solidFill>
                <a:latin typeface="+mn-lt"/>
              </a:rPr>
              <a:t>类型赋值</a:t>
            </a:r>
          </a:p>
        </p:txBody>
      </p:sp>
      <p:sp>
        <p:nvSpPr>
          <p:cNvPr id="130061" name="AutoShape 13">
            <a:extLst>
              <a:ext uri="{FF2B5EF4-FFF2-40B4-BE49-F238E27FC236}">
                <a16:creationId xmlns:a16="http://schemas.microsoft.com/office/drawing/2014/main" id="{AC84556A-7987-431C-9D8F-B4C88F6F93D7}"/>
              </a:ext>
            </a:extLst>
          </p:cNvPr>
          <p:cNvSpPr>
            <a:spLocks noChangeArrowheads="1"/>
          </p:cNvSpPr>
          <p:nvPr/>
        </p:nvSpPr>
        <p:spPr bwMode="auto">
          <a:xfrm>
            <a:off x="6972300" y="4314825"/>
            <a:ext cx="2057400" cy="1200150"/>
          </a:xfrm>
          <a:prstGeom prst="wedgeRectCallout">
            <a:avLst>
              <a:gd name="adj1" fmla="val -77931"/>
              <a:gd name="adj2" fmla="val 57560"/>
            </a:avLst>
          </a:prstGeom>
          <a:solidFill>
            <a:srgbClr val="00FFFF"/>
          </a:solidFill>
          <a:ln w="9525">
            <a:solidFill>
              <a:schemeClr val="tx1"/>
            </a:solidFill>
            <a:miter lim="800000"/>
            <a:headEnd/>
            <a:tailEnd/>
          </a:ln>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r>
              <a:rPr lang="zh-CN" altLang="en-US" sz="2400" b="1" dirty="0">
                <a:solidFill>
                  <a:srgbClr val="FF0000"/>
                </a:solidFill>
                <a:latin typeface="+mn-lt"/>
              </a:rPr>
              <a:t>若</a:t>
            </a:r>
            <a:r>
              <a:rPr lang="en-US" altLang="zh-CN" sz="2400" b="1" dirty="0">
                <a:solidFill>
                  <a:srgbClr val="FF0000"/>
                </a:solidFill>
                <a:latin typeface="+mn-lt"/>
              </a:rPr>
              <a:t>Y</a:t>
            </a:r>
            <a:r>
              <a:rPr lang="zh-CN" altLang="en-US" sz="2400" b="1" dirty="0">
                <a:solidFill>
                  <a:srgbClr val="FF0000"/>
                </a:solidFill>
                <a:latin typeface="+mn-lt"/>
              </a:rPr>
              <a:t>，</a:t>
            </a:r>
            <a:r>
              <a:rPr lang="en-US" altLang="zh-CN" sz="2400" b="1" dirty="0">
                <a:solidFill>
                  <a:srgbClr val="FF0000"/>
                </a:solidFill>
                <a:latin typeface="+mn-lt"/>
              </a:rPr>
              <a:t>A</a:t>
            </a:r>
            <a:r>
              <a:rPr lang="zh-CN" altLang="en-US" sz="2400" b="1" dirty="0">
                <a:solidFill>
                  <a:srgbClr val="FF0000"/>
                </a:solidFill>
                <a:latin typeface="+mn-lt"/>
              </a:rPr>
              <a:t>，</a:t>
            </a:r>
            <a:r>
              <a:rPr lang="en-US" altLang="zh-CN" sz="2400" b="1" dirty="0">
                <a:solidFill>
                  <a:srgbClr val="FF0000"/>
                </a:solidFill>
                <a:latin typeface="+mn-lt"/>
              </a:rPr>
              <a:t>B</a:t>
            </a:r>
            <a:r>
              <a:rPr lang="zh-CN" altLang="en-US" sz="2400" b="1" dirty="0">
                <a:solidFill>
                  <a:srgbClr val="FF0000"/>
                </a:solidFill>
                <a:latin typeface="+mn-lt"/>
              </a:rPr>
              <a:t>说明为</a:t>
            </a:r>
            <a:r>
              <a:rPr lang="en-US" altLang="zh-CN" sz="2400" b="1" dirty="0" err="1">
                <a:solidFill>
                  <a:srgbClr val="FF0000"/>
                </a:solidFill>
                <a:latin typeface="+mn-lt"/>
              </a:rPr>
              <a:t>reg</a:t>
            </a:r>
            <a:r>
              <a:rPr lang="zh-CN" altLang="en-US" sz="2400" b="1" dirty="0">
                <a:solidFill>
                  <a:srgbClr val="FF0000"/>
                </a:solidFill>
                <a:latin typeface="+mn-lt"/>
              </a:rPr>
              <a:t>则会产生错误。</a:t>
            </a:r>
          </a:p>
        </p:txBody>
      </p:sp>
      <p:sp>
        <p:nvSpPr>
          <p:cNvPr id="46091" name="Rectangle 15">
            <a:extLst>
              <a:ext uri="{FF2B5EF4-FFF2-40B4-BE49-F238E27FC236}">
                <a16:creationId xmlns:a16="http://schemas.microsoft.com/office/drawing/2014/main" id="{8F8ECFE2-8CE1-4320-A109-CD5FF247F73F}"/>
              </a:ext>
            </a:extLst>
          </p:cNvPr>
          <p:cNvSpPr>
            <a:spLocks noChangeArrowheads="1"/>
          </p:cNvSpPr>
          <p:nvPr/>
        </p:nvSpPr>
        <p:spPr bwMode="auto">
          <a:xfrm>
            <a:off x="3733800" y="1752600"/>
            <a:ext cx="2057400" cy="12954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endParaRPr lang="zh-CN" altLang="en-US" sz="2400">
              <a:latin typeface="+mn-lt"/>
            </a:endParaRPr>
          </a:p>
        </p:txBody>
      </p:sp>
      <p:sp>
        <p:nvSpPr>
          <p:cNvPr id="46092" name="Line 16">
            <a:extLst>
              <a:ext uri="{FF2B5EF4-FFF2-40B4-BE49-F238E27FC236}">
                <a16:creationId xmlns:a16="http://schemas.microsoft.com/office/drawing/2014/main" id="{89325C25-7359-4C5F-B074-748ADBC0C754}"/>
              </a:ext>
            </a:extLst>
          </p:cNvPr>
          <p:cNvSpPr>
            <a:spLocks noChangeShapeType="1"/>
          </p:cNvSpPr>
          <p:nvPr/>
        </p:nvSpPr>
        <p:spPr bwMode="auto">
          <a:xfrm>
            <a:off x="3048000" y="198120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defRPr/>
            </a:pPr>
            <a:endParaRPr lang="zh-CN" altLang="en-US">
              <a:latin typeface="+mn-lt"/>
            </a:endParaRPr>
          </a:p>
        </p:txBody>
      </p:sp>
      <p:sp>
        <p:nvSpPr>
          <p:cNvPr id="46093" name="Text Box 17">
            <a:extLst>
              <a:ext uri="{FF2B5EF4-FFF2-40B4-BE49-F238E27FC236}">
                <a16:creationId xmlns:a16="http://schemas.microsoft.com/office/drawing/2014/main" id="{2D3BC2FA-7AD6-4B43-9D08-55ADDD246BA9}"/>
              </a:ext>
            </a:extLst>
          </p:cNvPr>
          <p:cNvSpPr txBox="1">
            <a:spLocks noChangeArrowheads="1"/>
          </p:cNvSpPr>
          <p:nvPr/>
        </p:nvSpPr>
        <p:spPr bwMode="auto">
          <a:xfrm>
            <a:off x="3733800" y="1743075"/>
            <a:ext cx="83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en-US" altLang="zh-CN" sz="2400" dirty="0">
                <a:latin typeface="+mn-lt"/>
              </a:rPr>
              <a:t>in1</a:t>
            </a:r>
          </a:p>
        </p:txBody>
      </p:sp>
      <p:sp>
        <p:nvSpPr>
          <p:cNvPr id="46094" name="Line 18">
            <a:extLst>
              <a:ext uri="{FF2B5EF4-FFF2-40B4-BE49-F238E27FC236}">
                <a16:creationId xmlns:a16="http://schemas.microsoft.com/office/drawing/2014/main" id="{260436D0-A8C9-438C-A558-94A0FC578D77}"/>
              </a:ext>
            </a:extLst>
          </p:cNvPr>
          <p:cNvSpPr>
            <a:spLocks noChangeShapeType="1"/>
          </p:cNvSpPr>
          <p:nvPr/>
        </p:nvSpPr>
        <p:spPr bwMode="auto">
          <a:xfrm>
            <a:off x="3048000" y="266700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defRPr/>
            </a:pPr>
            <a:endParaRPr lang="zh-CN" altLang="en-US">
              <a:latin typeface="+mn-lt"/>
            </a:endParaRPr>
          </a:p>
        </p:txBody>
      </p:sp>
      <p:sp>
        <p:nvSpPr>
          <p:cNvPr id="46095" name="Text Box 19">
            <a:extLst>
              <a:ext uri="{FF2B5EF4-FFF2-40B4-BE49-F238E27FC236}">
                <a16:creationId xmlns:a16="http://schemas.microsoft.com/office/drawing/2014/main" id="{5D4CED5D-77E3-49B7-B676-B2A950AADD63}"/>
              </a:ext>
            </a:extLst>
          </p:cNvPr>
          <p:cNvSpPr txBox="1">
            <a:spLocks noChangeArrowheads="1"/>
          </p:cNvSpPr>
          <p:nvPr/>
        </p:nvSpPr>
        <p:spPr bwMode="auto">
          <a:xfrm>
            <a:off x="3733800" y="2390775"/>
            <a:ext cx="83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en-US" altLang="zh-CN" sz="2400" dirty="0">
                <a:latin typeface="+mn-lt"/>
              </a:rPr>
              <a:t>in2</a:t>
            </a:r>
          </a:p>
        </p:txBody>
      </p:sp>
      <p:sp>
        <p:nvSpPr>
          <p:cNvPr id="46096" name="Text Box 20">
            <a:extLst>
              <a:ext uri="{FF2B5EF4-FFF2-40B4-BE49-F238E27FC236}">
                <a16:creationId xmlns:a16="http://schemas.microsoft.com/office/drawing/2014/main" id="{F07DDAC0-7557-4383-B4BF-4173FD749839}"/>
              </a:ext>
            </a:extLst>
          </p:cNvPr>
          <p:cNvSpPr txBox="1">
            <a:spLocks noChangeArrowheads="1"/>
          </p:cNvSpPr>
          <p:nvPr/>
        </p:nvSpPr>
        <p:spPr bwMode="auto">
          <a:xfrm>
            <a:off x="5486400" y="2209800"/>
            <a:ext cx="38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r" eaLnBrk="1" hangingPunct="1">
              <a:spcBef>
                <a:spcPct val="50000"/>
              </a:spcBef>
              <a:buFontTx/>
              <a:buNone/>
              <a:defRPr/>
            </a:pPr>
            <a:r>
              <a:rPr lang="en-US" altLang="zh-CN" sz="2400">
                <a:latin typeface="+mn-lt"/>
              </a:rPr>
              <a:t>O</a:t>
            </a:r>
          </a:p>
        </p:txBody>
      </p:sp>
      <p:sp>
        <p:nvSpPr>
          <p:cNvPr id="46097" name="Line 21">
            <a:extLst>
              <a:ext uri="{FF2B5EF4-FFF2-40B4-BE49-F238E27FC236}">
                <a16:creationId xmlns:a16="http://schemas.microsoft.com/office/drawing/2014/main" id="{A3C888AB-1502-433B-8BA7-E4D37BEBBD54}"/>
              </a:ext>
            </a:extLst>
          </p:cNvPr>
          <p:cNvSpPr>
            <a:spLocks noChangeShapeType="1"/>
          </p:cNvSpPr>
          <p:nvPr/>
        </p:nvSpPr>
        <p:spPr bwMode="auto">
          <a:xfrm>
            <a:off x="5791200" y="23622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defRPr/>
            </a:pPr>
            <a:endParaRPr lang="zh-CN" altLang="en-US">
              <a:latin typeface="+mn-lt"/>
            </a:endParaRPr>
          </a:p>
        </p:txBody>
      </p:sp>
      <p:sp>
        <p:nvSpPr>
          <p:cNvPr id="46098" name="Rectangle 22">
            <a:extLst>
              <a:ext uri="{FF2B5EF4-FFF2-40B4-BE49-F238E27FC236}">
                <a16:creationId xmlns:a16="http://schemas.microsoft.com/office/drawing/2014/main" id="{F36E3FD3-986B-4FE2-9655-0448497F7B99}"/>
              </a:ext>
            </a:extLst>
          </p:cNvPr>
          <p:cNvSpPr>
            <a:spLocks noChangeArrowheads="1"/>
          </p:cNvSpPr>
          <p:nvPr/>
        </p:nvSpPr>
        <p:spPr bwMode="auto">
          <a:xfrm>
            <a:off x="2590800" y="1295400"/>
            <a:ext cx="4114800" cy="2209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endParaRPr lang="zh-CN" altLang="en-US" sz="2400">
              <a:latin typeface="+mn-lt"/>
            </a:endParaRPr>
          </a:p>
        </p:txBody>
      </p:sp>
      <p:sp>
        <p:nvSpPr>
          <p:cNvPr id="46099" name="Text Box 23">
            <a:extLst>
              <a:ext uri="{FF2B5EF4-FFF2-40B4-BE49-F238E27FC236}">
                <a16:creationId xmlns:a16="http://schemas.microsoft.com/office/drawing/2014/main" id="{B71858F6-96A7-4056-9C7E-C791F34F945D}"/>
              </a:ext>
            </a:extLst>
          </p:cNvPr>
          <p:cNvSpPr txBox="1">
            <a:spLocks noChangeArrowheads="1"/>
          </p:cNvSpPr>
          <p:nvPr/>
        </p:nvSpPr>
        <p:spPr bwMode="auto">
          <a:xfrm>
            <a:off x="2971800" y="1676400"/>
            <a:ext cx="60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en-US" altLang="zh-CN" sz="2400">
                <a:latin typeface="+mn-lt"/>
              </a:rPr>
              <a:t>A</a:t>
            </a:r>
          </a:p>
        </p:txBody>
      </p:sp>
      <p:sp>
        <p:nvSpPr>
          <p:cNvPr id="46100" name="Text Box 24">
            <a:extLst>
              <a:ext uri="{FF2B5EF4-FFF2-40B4-BE49-F238E27FC236}">
                <a16:creationId xmlns:a16="http://schemas.microsoft.com/office/drawing/2014/main" id="{67E6455A-5ED9-4EE7-AAF0-119D94E6127D}"/>
              </a:ext>
            </a:extLst>
          </p:cNvPr>
          <p:cNvSpPr txBox="1">
            <a:spLocks noChangeArrowheads="1"/>
          </p:cNvSpPr>
          <p:nvPr/>
        </p:nvSpPr>
        <p:spPr bwMode="auto">
          <a:xfrm>
            <a:off x="2971800" y="2376488"/>
            <a:ext cx="609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en-US" altLang="zh-CN" sz="2400">
                <a:latin typeface="+mn-lt"/>
              </a:rPr>
              <a:t>B</a:t>
            </a:r>
          </a:p>
        </p:txBody>
      </p:sp>
      <p:sp>
        <p:nvSpPr>
          <p:cNvPr id="46101" name="Text Box 26">
            <a:extLst>
              <a:ext uri="{FF2B5EF4-FFF2-40B4-BE49-F238E27FC236}">
                <a16:creationId xmlns:a16="http://schemas.microsoft.com/office/drawing/2014/main" id="{C7173F40-1427-44F7-A8E0-7155CFBC5081}"/>
              </a:ext>
            </a:extLst>
          </p:cNvPr>
          <p:cNvSpPr txBox="1">
            <a:spLocks noChangeArrowheads="1"/>
          </p:cNvSpPr>
          <p:nvPr/>
        </p:nvSpPr>
        <p:spPr bwMode="auto">
          <a:xfrm>
            <a:off x="5943600" y="2071688"/>
            <a:ext cx="609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en-US" altLang="zh-CN" sz="2400">
                <a:latin typeface="+mn-lt"/>
              </a:rPr>
              <a:t>Y</a:t>
            </a:r>
          </a:p>
        </p:txBody>
      </p:sp>
      <p:sp>
        <p:nvSpPr>
          <p:cNvPr id="46102" name="Text Box 28">
            <a:extLst>
              <a:ext uri="{FF2B5EF4-FFF2-40B4-BE49-F238E27FC236}">
                <a16:creationId xmlns:a16="http://schemas.microsoft.com/office/drawing/2014/main" id="{AA229C28-3822-4D97-8D47-9E4FB8104911}"/>
              </a:ext>
            </a:extLst>
          </p:cNvPr>
          <p:cNvSpPr txBox="1">
            <a:spLocks noChangeArrowheads="1"/>
          </p:cNvSpPr>
          <p:nvPr/>
        </p:nvSpPr>
        <p:spPr bwMode="auto">
          <a:xfrm>
            <a:off x="76200" y="2574925"/>
            <a:ext cx="2362200" cy="7016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2000" b="1">
                <a:latin typeface="+mn-lt"/>
              </a:rPr>
              <a:t>双向端口输入</a:t>
            </a:r>
            <a:r>
              <a:rPr lang="en-US" altLang="zh-CN" sz="2000" b="1">
                <a:latin typeface="+mn-lt"/>
              </a:rPr>
              <a:t>/</a:t>
            </a:r>
            <a:r>
              <a:rPr lang="zh-CN" altLang="en-US" sz="2000" b="1">
                <a:latin typeface="+mn-lt"/>
              </a:rPr>
              <a:t>输出只能是</a:t>
            </a:r>
            <a:r>
              <a:rPr lang="en-US" altLang="zh-CN" sz="2000" b="1">
                <a:latin typeface="+mn-lt"/>
              </a:rPr>
              <a:t>net</a:t>
            </a:r>
            <a:r>
              <a:rPr lang="zh-CN" altLang="en-US" sz="2000" b="1">
                <a:latin typeface="+mn-lt"/>
              </a:rPr>
              <a:t>类型</a:t>
            </a:r>
          </a:p>
        </p:txBody>
      </p:sp>
    </p:spTree>
    <p:extLst>
      <p:ext uri="{BB962C8B-B14F-4D97-AF65-F5344CB8AC3E}">
        <p14:creationId xmlns:p14="http://schemas.microsoft.com/office/powerpoint/2010/main" val="4109574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0057"/>
                                        </p:tgtEl>
                                        <p:attrNameLst>
                                          <p:attrName>style.visibility</p:attrName>
                                        </p:attrNameLst>
                                      </p:cBhvr>
                                      <p:to>
                                        <p:strVal val="visible"/>
                                      </p:to>
                                    </p:set>
                                    <p:animEffect transition="in" filter="wipe(left)">
                                      <p:cBhvr>
                                        <p:cTn id="7" dur="500"/>
                                        <p:tgtEl>
                                          <p:spTgt spid="1300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0058"/>
                                        </p:tgtEl>
                                        <p:attrNameLst>
                                          <p:attrName>style.visibility</p:attrName>
                                        </p:attrNameLst>
                                      </p:cBhvr>
                                      <p:to>
                                        <p:strVal val="visible"/>
                                      </p:to>
                                    </p:set>
                                    <p:animEffect transition="in" filter="wipe(up)">
                                      <p:cBhvr>
                                        <p:cTn id="12" dur="500"/>
                                        <p:tgtEl>
                                          <p:spTgt spid="1300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30060"/>
                                        </p:tgtEl>
                                        <p:attrNameLst>
                                          <p:attrName>style.visibility</p:attrName>
                                        </p:attrNameLst>
                                      </p:cBhvr>
                                      <p:to>
                                        <p:strVal val="visible"/>
                                      </p:to>
                                    </p:set>
                                    <p:anim calcmode="lin" valueType="num">
                                      <p:cBhvr>
                                        <p:cTn id="17" dur="500" fill="hold"/>
                                        <p:tgtEl>
                                          <p:spTgt spid="130060"/>
                                        </p:tgtEl>
                                        <p:attrNameLst>
                                          <p:attrName>ppt_w</p:attrName>
                                        </p:attrNameLst>
                                      </p:cBhvr>
                                      <p:tavLst>
                                        <p:tav tm="0">
                                          <p:val>
                                            <p:fltVal val="0"/>
                                          </p:val>
                                        </p:tav>
                                        <p:tav tm="100000">
                                          <p:val>
                                            <p:strVal val="#ppt_w"/>
                                          </p:val>
                                        </p:tav>
                                      </p:tavLst>
                                    </p:anim>
                                    <p:anim calcmode="lin" valueType="num">
                                      <p:cBhvr>
                                        <p:cTn id="18" dur="500" fill="hold"/>
                                        <p:tgtEl>
                                          <p:spTgt spid="130060"/>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130061"/>
                                        </p:tgtEl>
                                        <p:attrNameLst>
                                          <p:attrName>style.visibility</p:attrName>
                                        </p:attrNameLst>
                                      </p:cBhvr>
                                      <p:to>
                                        <p:strVal val="visible"/>
                                      </p:to>
                                    </p:set>
                                    <p:anim calcmode="lin" valueType="num">
                                      <p:cBhvr>
                                        <p:cTn id="23" dur="500" fill="hold"/>
                                        <p:tgtEl>
                                          <p:spTgt spid="130061"/>
                                        </p:tgtEl>
                                        <p:attrNameLst>
                                          <p:attrName>ppt_w</p:attrName>
                                        </p:attrNameLst>
                                      </p:cBhvr>
                                      <p:tavLst>
                                        <p:tav tm="0">
                                          <p:val>
                                            <p:fltVal val="0"/>
                                          </p:val>
                                        </p:tav>
                                        <p:tav tm="100000">
                                          <p:val>
                                            <p:strVal val="#ppt_w"/>
                                          </p:val>
                                        </p:tav>
                                      </p:tavLst>
                                    </p:anim>
                                    <p:anim calcmode="lin" valueType="num">
                                      <p:cBhvr>
                                        <p:cTn id="24" dur="500" fill="hold"/>
                                        <p:tgtEl>
                                          <p:spTgt spid="13006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7" grpId="0" animBg="1" autoUpdateAnimBg="0"/>
      <p:bldP spid="130058" grpId="0" animBg="1" autoUpdateAnimBg="0"/>
      <p:bldP spid="130060" grpId="0" animBg="1" autoUpdateAnimBg="0"/>
      <p:bldP spid="130061"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37822C1-EAF9-48EE-84E6-694B758AEE3F}"/>
              </a:ext>
            </a:extLst>
          </p:cNvPr>
          <p:cNvSpPr>
            <a:spLocks noGrp="1" noChangeArrowheads="1"/>
          </p:cNvSpPr>
          <p:nvPr>
            <p:ph type="title"/>
          </p:nvPr>
        </p:nvSpPr>
        <p:spPr/>
        <p:txBody>
          <a:bodyPr/>
          <a:lstStyle/>
          <a:p>
            <a:pPr algn="l" eaLnBrk="1" hangingPunct="1"/>
            <a:r>
              <a:rPr lang="en-US" altLang="zh-CN" sz="3200" b="1">
                <a:solidFill>
                  <a:srgbClr val="FF7C80"/>
                </a:solidFill>
              </a:rPr>
              <a:t>Verilog</a:t>
            </a:r>
            <a:r>
              <a:rPr lang="zh-CN" altLang="en-US" sz="3200" b="1">
                <a:solidFill>
                  <a:srgbClr val="FF7C80"/>
                </a:solidFill>
              </a:rPr>
              <a:t>的历史</a:t>
            </a:r>
          </a:p>
        </p:txBody>
      </p:sp>
      <p:sp>
        <p:nvSpPr>
          <p:cNvPr id="29699" name="Rectangle 3">
            <a:extLst>
              <a:ext uri="{FF2B5EF4-FFF2-40B4-BE49-F238E27FC236}">
                <a16:creationId xmlns:a16="http://schemas.microsoft.com/office/drawing/2014/main" id="{4C9DBC62-F27C-42DA-A828-3EA1DEBD64E3}"/>
              </a:ext>
            </a:extLst>
          </p:cNvPr>
          <p:cNvSpPr>
            <a:spLocks noGrp="1" noChangeArrowheads="1"/>
          </p:cNvSpPr>
          <p:nvPr>
            <p:ph type="body" idx="4294967295"/>
          </p:nvPr>
        </p:nvSpPr>
        <p:spPr>
          <a:xfrm>
            <a:off x="685800" y="1609792"/>
            <a:ext cx="8458200" cy="4876800"/>
          </a:xfrm>
        </p:spPr>
        <p:txBody>
          <a:bodyPr/>
          <a:lstStyle/>
          <a:p>
            <a:pPr eaLnBrk="1" hangingPunct="1">
              <a:lnSpc>
                <a:spcPct val="90000"/>
              </a:lnSpc>
            </a:pPr>
            <a:r>
              <a:rPr lang="en-US" altLang="zh-CN" sz="2000" b="1" dirty="0">
                <a:solidFill>
                  <a:srgbClr val="0000CC"/>
                </a:solidFill>
              </a:rPr>
              <a:t>Verilog HDL</a:t>
            </a:r>
            <a:r>
              <a:rPr lang="zh-CN" altLang="en-US" sz="2000" b="1" dirty="0">
                <a:solidFill>
                  <a:srgbClr val="0000CC"/>
                </a:solidFill>
              </a:rPr>
              <a:t>是在</a:t>
            </a:r>
            <a:r>
              <a:rPr lang="en-US" altLang="zh-CN" sz="2000" b="1" dirty="0">
                <a:solidFill>
                  <a:srgbClr val="0000CC"/>
                </a:solidFill>
              </a:rPr>
              <a:t>1983</a:t>
            </a:r>
            <a:r>
              <a:rPr lang="zh-CN" altLang="en-US" sz="2000" b="1" dirty="0">
                <a:solidFill>
                  <a:srgbClr val="0000CC"/>
                </a:solidFill>
              </a:rPr>
              <a:t>年由</a:t>
            </a:r>
            <a:r>
              <a:rPr lang="en-US" altLang="zh-CN" sz="2000" b="1" dirty="0">
                <a:solidFill>
                  <a:srgbClr val="0000CC"/>
                </a:solidFill>
              </a:rPr>
              <a:t>GDA(</a:t>
            </a:r>
            <a:r>
              <a:rPr lang="en-US" altLang="zh-CN" sz="2000" b="1" dirty="0" err="1">
                <a:solidFill>
                  <a:srgbClr val="0000CC"/>
                </a:solidFill>
              </a:rPr>
              <a:t>GateWay</a:t>
            </a:r>
            <a:r>
              <a:rPr lang="en-US" altLang="zh-CN" sz="2000" b="1" dirty="0">
                <a:solidFill>
                  <a:srgbClr val="0000CC"/>
                </a:solidFill>
              </a:rPr>
              <a:t> Design Automation)</a:t>
            </a:r>
            <a:r>
              <a:rPr lang="zh-CN" altLang="en-US" sz="2000" b="1" dirty="0">
                <a:solidFill>
                  <a:srgbClr val="0000CC"/>
                </a:solidFill>
              </a:rPr>
              <a:t>公司的</a:t>
            </a:r>
            <a:r>
              <a:rPr lang="en-US" altLang="zh-CN" sz="2000" b="1" dirty="0">
                <a:solidFill>
                  <a:srgbClr val="0000CC"/>
                </a:solidFill>
              </a:rPr>
              <a:t>Phil </a:t>
            </a:r>
            <a:r>
              <a:rPr lang="en-US" altLang="zh-CN" sz="2000" b="1" dirty="0" err="1">
                <a:solidFill>
                  <a:srgbClr val="0000CC"/>
                </a:solidFill>
              </a:rPr>
              <a:t>Moorby</a:t>
            </a:r>
            <a:r>
              <a:rPr lang="zh-CN" altLang="en-US" sz="2000" b="1" dirty="0">
                <a:solidFill>
                  <a:srgbClr val="0000CC"/>
                </a:solidFill>
              </a:rPr>
              <a:t>所创。</a:t>
            </a:r>
            <a:r>
              <a:rPr lang="en-US" altLang="zh-CN" sz="2000" b="1" dirty="0">
                <a:solidFill>
                  <a:srgbClr val="0000CC"/>
                </a:solidFill>
                <a:latin typeface="Arial Unicode MS" panose="020B0604020202020204" pitchFamily="34" charset="-122"/>
              </a:rPr>
              <a:t>Phil </a:t>
            </a:r>
            <a:r>
              <a:rPr lang="en-US" altLang="zh-CN" sz="2000" b="1" dirty="0" err="1">
                <a:solidFill>
                  <a:srgbClr val="0000CC"/>
                </a:solidFill>
                <a:latin typeface="Arial Unicode MS" panose="020B0604020202020204" pitchFamily="34" charset="-122"/>
              </a:rPr>
              <a:t>Moorby</a:t>
            </a:r>
            <a:r>
              <a:rPr lang="zh-CN" altLang="en-US" sz="2000" b="1" dirty="0">
                <a:solidFill>
                  <a:srgbClr val="0000CC"/>
                </a:solidFill>
                <a:latin typeface="Arial Unicode MS" panose="020B0604020202020204" pitchFamily="34" charset="-122"/>
              </a:rPr>
              <a:t>后来成为</a:t>
            </a:r>
            <a:r>
              <a:rPr lang="en-US" altLang="zh-CN" sz="2000" b="1" dirty="0">
                <a:solidFill>
                  <a:srgbClr val="0000CC"/>
                </a:solidFill>
                <a:latin typeface="Arial Unicode MS" panose="020B0604020202020204" pitchFamily="34" charset="-122"/>
              </a:rPr>
              <a:t>Verilog-XL</a:t>
            </a:r>
            <a:r>
              <a:rPr lang="zh-CN" altLang="en-US" sz="2000" b="1" dirty="0">
                <a:solidFill>
                  <a:srgbClr val="0000CC"/>
                </a:solidFill>
                <a:latin typeface="Arial Unicode MS" panose="020B0604020202020204" pitchFamily="34" charset="-122"/>
              </a:rPr>
              <a:t>的主要设计者和</a:t>
            </a:r>
            <a:r>
              <a:rPr lang="en-US" altLang="zh-CN" sz="2000" b="1" dirty="0">
                <a:solidFill>
                  <a:srgbClr val="0000CC"/>
                </a:solidFill>
                <a:latin typeface="Arial Unicode MS" panose="020B0604020202020204" pitchFamily="34" charset="-122"/>
              </a:rPr>
              <a:t>Cadence</a:t>
            </a:r>
            <a:r>
              <a:rPr lang="zh-CN" altLang="en-US" sz="2000" b="1" dirty="0">
                <a:solidFill>
                  <a:srgbClr val="0000CC"/>
                </a:solidFill>
                <a:latin typeface="Arial Unicode MS" panose="020B0604020202020204" pitchFamily="34" charset="-122"/>
              </a:rPr>
              <a:t>公司的第一个合伙人。</a:t>
            </a:r>
          </a:p>
          <a:p>
            <a:pPr eaLnBrk="1" hangingPunct="1">
              <a:lnSpc>
                <a:spcPct val="90000"/>
              </a:lnSpc>
            </a:pPr>
            <a:endParaRPr lang="zh-CN" altLang="en-US" sz="2000" b="1" dirty="0">
              <a:solidFill>
                <a:srgbClr val="FF0000"/>
              </a:solidFill>
              <a:latin typeface="Arial Unicode MS" panose="020B0604020202020204" pitchFamily="34" charset="-122"/>
            </a:endParaRPr>
          </a:p>
          <a:p>
            <a:pPr eaLnBrk="1" hangingPunct="1">
              <a:lnSpc>
                <a:spcPct val="90000"/>
              </a:lnSpc>
            </a:pPr>
            <a:r>
              <a:rPr lang="zh-CN" altLang="en-US" sz="2000" b="1" dirty="0">
                <a:solidFill>
                  <a:srgbClr val="FF0000"/>
                </a:solidFill>
                <a:latin typeface="Arial Unicode MS" panose="020B0604020202020204" pitchFamily="34" charset="-122"/>
              </a:rPr>
              <a:t>在</a:t>
            </a:r>
            <a:r>
              <a:rPr lang="en-US" altLang="zh-CN" sz="2000" b="1" dirty="0">
                <a:solidFill>
                  <a:srgbClr val="FF0000"/>
                </a:solidFill>
                <a:latin typeface="Arial Unicode MS" panose="020B0604020202020204" pitchFamily="34" charset="-122"/>
              </a:rPr>
              <a:t>1984~1985</a:t>
            </a:r>
            <a:r>
              <a:rPr lang="zh-CN" altLang="en-US" sz="2000" b="1" dirty="0">
                <a:solidFill>
                  <a:srgbClr val="FF0000"/>
                </a:solidFill>
                <a:latin typeface="Arial Unicode MS" panose="020B0604020202020204" pitchFamily="34" charset="-122"/>
              </a:rPr>
              <a:t>年间，</a:t>
            </a:r>
            <a:r>
              <a:rPr lang="en-US" altLang="zh-CN" sz="2000" b="1" dirty="0" err="1">
                <a:solidFill>
                  <a:srgbClr val="FF0000"/>
                </a:solidFill>
                <a:latin typeface="Arial Unicode MS" panose="020B0604020202020204" pitchFamily="34" charset="-122"/>
              </a:rPr>
              <a:t>Moorby</a:t>
            </a:r>
            <a:r>
              <a:rPr lang="zh-CN" altLang="en-US" sz="2000" b="1" dirty="0">
                <a:solidFill>
                  <a:srgbClr val="FF0000"/>
                </a:solidFill>
                <a:latin typeface="Arial Unicode MS" panose="020B0604020202020204" pitchFamily="34" charset="-122"/>
              </a:rPr>
              <a:t>设计出了第一个</a:t>
            </a:r>
            <a:r>
              <a:rPr lang="en-US" altLang="zh-CN" sz="2000" b="1" dirty="0">
                <a:solidFill>
                  <a:srgbClr val="FF0000"/>
                </a:solidFill>
                <a:latin typeface="Arial Unicode MS" panose="020B0604020202020204" pitchFamily="34" charset="-122"/>
              </a:rPr>
              <a:t>Verilog-XL</a:t>
            </a:r>
            <a:r>
              <a:rPr lang="zh-CN" altLang="en-US" sz="2000" b="1" dirty="0">
                <a:solidFill>
                  <a:srgbClr val="FF0000"/>
                </a:solidFill>
                <a:latin typeface="Arial Unicode MS" panose="020B0604020202020204" pitchFamily="34" charset="-122"/>
              </a:rPr>
              <a:t>的仿真器。</a:t>
            </a:r>
          </a:p>
          <a:p>
            <a:pPr eaLnBrk="1" hangingPunct="1">
              <a:lnSpc>
                <a:spcPct val="90000"/>
              </a:lnSpc>
            </a:pPr>
            <a:endParaRPr lang="zh-CN" altLang="en-US" sz="2000" b="1" dirty="0">
              <a:solidFill>
                <a:srgbClr val="0000CC"/>
              </a:solidFill>
              <a:latin typeface="Arial Unicode MS" panose="020B0604020202020204" pitchFamily="34" charset="-122"/>
            </a:endParaRPr>
          </a:p>
          <a:p>
            <a:pPr eaLnBrk="1" hangingPunct="1">
              <a:lnSpc>
                <a:spcPct val="90000"/>
              </a:lnSpc>
            </a:pPr>
            <a:r>
              <a:rPr lang="en-US" altLang="zh-CN" sz="2000" b="1" dirty="0">
                <a:solidFill>
                  <a:srgbClr val="0000CC"/>
                </a:solidFill>
                <a:latin typeface="Arial Unicode MS" panose="020B0604020202020204" pitchFamily="34" charset="-122"/>
              </a:rPr>
              <a:t>1986</a:t>
            </a:r>
            <a:r>
              <a:rPr lang="zh-CN" altLang="en-US" sz="2000" b="1" dirty="0">
                <a:solidFill>
                  <a:srgbClr val="0000CC"/>
                </a:solidFill>
                <a:latin typeface="Arial Unicode MS" panose="020B0604020202020204" pitchFamily="34" charset="-122"/>
              </a:rPr>
              <a:t>年，</a:t>
            </a:r>
            <a:r>
              <a:rPr lang="en-US" altLang="zh-CN" sz="2000" b="1" dirty="0" err="1">
                <a:solidFill>
                  <a:srgbClr val="0000CC"/>
                </a:solidFill>
                <a:latin typeface="Arial Unicode MS" panose="020B0604020202020204" pitchFamily="34" charset="-122"/>
              </a:rPr>
              <a:t>Moorby</a:t>
            </a:r>
            <a:r>
              <a:rPr lang="zh-CN" altLang="en-US" sz="2000" b="1" dirty="0">
                <a:solidFill>
                  <a:srgbClr val="0000CC"/>
                </a:solidFill>
                <a:latin typeface="Arial Unicode MS" panose="020B0604020202020204" pitchFamily="34" charset="-122"/>
              </a:rPr>
              <a:t>提出了用于快速门级仿真的</a:t>
            </a:r>
            <a:r>
              <a:rPr lang="en-US" altLang="zh-CN" sz="2000" b="1" dirty="0">
                <a:solidFill>
                  <a:srgbClr val="0000CC"/>
                </a:solidFill>
                <a:latin typeface="Arial Unicode MS" panose="020B0604020202020204" pitchFamily="34" charset="-122"/>
              </a:rPr>
              <a:t>XL</a:t>
            </a:r>
            <a:r>
              <a:rPr lang="zh-CN" altLang="en-US" sz="2000" b="1" dirty="0">
                <a:solidFill>
                  <a:srgbClr val="0000CC"/>
                </a:solidFill>
                <a:latin typeface="Arial Unicode MS" panose="020B0604020202020204" pitchFamily="34" charset="-122"/>
              </a:rPr>
              <a:t>算法。</a:t>
            </a:r>
          </a:p>
          <a:p>
            <a:pPr eaLnBrk="1" hangingPunct="1">
              <a:lnSpc>
                <a:spcPct val="90000"/>
              </a:lnSpc>
            </a:pPr>
            <a:endParaRPr lang="zh-CN" altLang="en-US" sz="2000" b="1" dirty="0">
              <a:solidFill>
                <a:srgbClr val="FF0000"/>
              </a:solidFill>
              <a:latin typeface="Arial Unicode MS" panose="020B0604020202020204" pitchFamily="34" charset="-122"/>
            </a:endParaRPr>
          </a:p>
          <a:p>
            <a:pPr eaLnBrk="1" hangingPunct="1">
              <a:lnSpc>
                <a:spcPct val="90000"/>
              </a:lnSpc>
            </a:pPr>
            <a:r>
              <a:rPr lang="en-US" altLang="zh-CN" sz="2000" b="1" dirty="0">
                <a:solidFill>
                  <a:srgbClr val="FF0000"/>
                </a:solidFill>
                <a:latin typeface="Arial Unicode MS" panose="020B0604020202020204" pitchFamily="34" charset="-122"/>
              </a:rPr>
              <a:t>1990</a:t>
            </a:r>
            <a:r>
              <a:rPr lang="zh-CN" altLang="en-US" sz="2000" b="1" dirty="0">
                <a:solidFill>
                  <a:srgbClr val="FF0000"/>
                </a:solidFill>
                <a:latin typeface="Arial Unicode MS" panose="020B0604020202020204" pitchFamily="34" charset="-122"/>
              </a:rPr>
              <a:t>年，</a:t>
            </a:r>
            <a:r>
              <a:rPr lang="en-US" altLang="zh-CN" sz="2000" b="1" dirty="0">
                <a:solidFill>
                  <a:srgbClr val="FF0000"/>
                </a:solidFill>
                <a:latin typeface="Arial Unicode MS" panose="020B0604020202020204" pitchFamily="34" charset="-122"/>
              </a:rPr>
              <a:t>Cadence</a:t>
            </a:r>
            <a:r>
              <a:rPr lang="zh-CN" altLang="en-US" sz="2000" b="1" dirty="0">
                <a:solidFill>
                  <a:srgbClr val="FF0000"/>
                </a:solidFill>
                <a:latin typeface="Arial Unicode MS" panose="020B0604020202020204" pitchFamily="34" charset="-122"/>
              </a:rPr>
              <a:t>公司收购了</a:t>
            </a:r>
            <a:r>
              <a:rPr lang="en-US" altLang="zh-CN" sz="2000" b="1" dirty="0">
                <a:solidFill>
                  <a:srgbClr val="FF0000"/>
                </a:solidFill>
                <a:latin typeface="Arial Unicode MS" panose="020B0604020202020204" pitchFamily="34" charset="-122"/>
              </a:rPr>
              <a:t>GDA</a:t>
            </a:r>
            <a:r>
              <a:rPr lang="zh-CN" altLang="en-US" sz="2000" b="1" dirty="0">
                <a:solidFill>
                  <a:srgbClr val="FF0000"/>
                </a:solidFill>
                <a:latin typeface="Arial Unicode MS" panose="020B0604020202020204" pitchFamily="34" charset="-122"/>
              </a:rPr>
              <a:t>公司</a:t>
            </a:r>
          </a:p>
          <a:p>
            <a:pPr eaLnBrk="1" hangingPunct="1">
              <a:lnSpc>
                <a:spcPct val="90000"/>
              </a:lnSpc>
            </a:pPr>
            <a:endParaRPr lang="zh-CN" altLang="en-US" sz="2000" b="1" dirty="0">
              <a:solidFill>
                <a:srgbClr val="0000CC"/>
              </a:solidFill>
              <a:latin typeface="Arial Unicode MS" panose="020B0604020202020204" pitchFamily="34" charset="-122"/>
            </a:endParaRPr>
          </a:p>
          <a:p>
            <a:pPr eaLnBrk="1" hangingPunct="1">
              <a:lnSpc>
                <a:spcPct val="90000"/>
              </a:lnSpc>
            </a:pPr>
            <a:r>
              <a:rPr lang="en-US" altLang="zh-CN" sz="2000" b="1" dirty="0">
                <a:solidFill>
                  <a:srgbClr val="0000CC"/>
                </a:solidFill>
                <a:latin typeface="Arial Unicode MS" panose="020B0604020202020204" pitchFamily="34" charset="-122"/>
              </a:rPr>
              <a:t>1991</a:t>
            </a:r>
            <a:r>
              <a:rPr lang="zh-CN" altLang="en-US" sz="2000" b="1" dirty="0">
                <a:solidFill>
                  <a:srgbClr val="0000CC"/>
                </a:solidFill>
                <a:latin typeface="Arial Unicode MS" panose="020B0604020202020204" pitchFamily="34" charset="-122"/>
              </a:rPr>
              <a:t>年，</a:t>
            </a:r>
            <a:r>
              <a:rPr lang="en-US" altLang="zh-CN" sz="2000" b="1" dirty="0">
                <a:solidFill>
                  <a:srgbClr val="0000CC"/>
                </a:solidFill>
                <a:latin typeface="Arial Unicode MS" panose="020B0604020202020204" pitchFamily="34" charset="-122"/>
              </a:rPr>
              <a:t>Cadence</a:t>
            </a:r>
            <a:r>
              <a:rPr lang="zh-CN" altLang="en-US" sz="2000" b="1" dirty="0">
                <a:solidFill>
                  <a:srgbClr val="0000CC"/>
                </a:solidFill>
                <a:latin typeface="Arial Unicode MS" panose="020B0604020202020204" pitchFamily="34" charset="-122"/>
              </a:rPr>
              <a:t>公司公开发表</a:t>
            </a:r>
            <a:r>
              <a:rPr lang="en-US" altLang="zh-CN" sz="2000" b="1" dirty="0">
                <a:solidFill>
                  <a:srgbClr val="0000CC"/>
                </a:solidFill>
                <a:latin typeface="Arial Unicode MS" panose="020B0604020202020204" pitchFamily="34" charset="-122"/>
              </a:rPr>
              <a:t>Verilog</a:t>
            </a:r>
            <a:r>
              <a:rPr lang="zh-CN" altLang="en-US" sz="2000" b="1" dirty="0">
                <a:solidFill>
                  <a:srgbClr val="0000CC"/>
                </a:solidFill>
                <a:latin typeface="Arial Unicode MS" panose="020B0604020202020204" pitchFamily="34" charset="-122"/>
              </a:rPr>
              <a:t>语言，成立了</a:t>
            </a:r>
            <a:r>
              <a:rPr lang="en-US" altLang="zh-CN" sz="2000" b="1" dirty="0">
                <a:solidFill>
                  <a:srgbClr val="0000CC"/>
                </a:solidFill>
                <a:latin typeface="Arial Unicode MS" panose="020B0604020202020204" pitchFamily="34" charset="-122"/>
              </a:rPr>
              <a:t>OVI(Open Verilog International)</a:t>
            </a:r>
            <a:r>
              <a:rPr lang="zh-CN" altLang="en-US" sz="2000" b="1" dirty="0">
                <a:solidFill>
                  <a:srgbClr val="0000CC"/>
                </a:solidFill>
                <a:latin typeface="Arial Unicode MS" panose="020B0604020202020204" pitchFamily="34" charset="-122"/>
              </a:rPr>
              <a:t>组织来负责</a:t>
            </a:r>
            <a:r>
              <a:rPr lang="en-US" altLang="zh-CN" sz="2000" b="1" dirty="0">
                <a:solidFill>
                  <a:srgbClr val="0000CC"/>
                </a:solidFill>
                <a:latin typeface="Arial Unicode MS" panose="020B0604020202020204" pitchFamily="34" charset="-122"/>
              </a:rPr>
              <a:t>Verilog HDL</a:t>
            </a:r>
            <a:r>
              <a:rPr lang="zh-CN" altLang="en-US" sz="2000" b="1" dirty="0">
                <a:solidFill>
                  <a:srgbClr val="0000CC"/>
                </a:solidFill>
                <a:latin typeface="Arial Unicode MS" panose="020B0604020202020204" pitchFamily="34" charset="-122"/>
              </a:rPr>
              <a:t>语言的发展。</a:t>
            </a:r>
          </a:p>
          <a:p>
            <a:pPr eaLnBrk="1" hangingPunct="1">
              <a:lnSpc>
                <a:spcPct val="90000"/>
              </a:lnSpc>
            </a:pPr>
            <a:endParaRPr lang="zh-CN" altLang="en-US" sz="2000" b="1" dirty="0">
              <a:solidFill>
                <a:srgbClr val="FF0000"/>
              </a:solidFill>
              <a:latin typeface="Arial Unicode MS" panose="020B0604020202020204" pitchFamily="34" charset="-122"/>
            </a:endParaRPr>
          </a:p>
          <a:p>
            <a:pPr eaLnBrk="1" hangingPunct="1">
              <a:lnSpc>
                <a:spcPct val="90000"/>
              </a:lnSpc>
            </a:pPr>
            <a:r>
              <a:rPr lang="en-US" altLang="zh-CN" sz="2000" b="1" dirty="0">
                <a:solidFill>
                  <a:srgbClr val="FF0000"/>
                </a:solidFill>
                <a:latin typeface="Arial Unicode MS" panose="020B0604020202020204" pitchFamily="34" charset="-122"/>
              </a:rPr>
              <a:t>1995</a:t>
            </a:r>
            <a:r>
              <a:rPr lang="zh-CN" altLang="en-US" sz="2000" b="1" dirty="0">
                <a:solidFill>
                  <a:srgbClr val="FF0000"/>
                </a:solidFill>
                <a:latin typeface="Arial Unicode MS" panose="020B0604020202020204" pitchFamily="34" charset="-122"/>
              </a:rPr>
              <a:t>年制定了</a:t>
            </a:r>
            <a:r>
              <a:rPr lang="en-US" altLang="zh-CN" sz="2000" b="1" dirty="0">
                <a:solidFill>
                  <a:srgbClr val="FF0000"/>
                </a:solidFill>
                <a:latin typeface="Arial Unicode MS" panose="020B0604020202020204" pitchFamily="34" charset="-122"/>
              </a:rPr>
              <a:t>Verilog HDL</a:t>
            </a:r>
            <a:r>
              <a:rPr lang="zh-CN" altLang="en-US" sz="2000" b="1" dirty="0">
                <a:solidFill>
                  <a:srgbClr val="FF0000"/>
                </a:solidFill>
                <a:latin typeface="Arial Unicode MS" panose="020B0604020202020204" pitchFamily="34" charset="-122"/>
              </a:rPr>
              <a:t>的</a:t>
            </a:r>
            <a:r>
              <a:rPr lang="en-US" altLang="zh-CN" sz="2000" b="1" dirty="0">
                <a:solidFill>
                  <a:srgbClr val="FF0000"/>
                </a:solidFill>
                <a:latin typeface="Arial Unicode MS" panose="020B0604020202020204" pitchFamily="34" charset="-122"/>
              </a:rPr>
              <a:t>IEEE</a:t>
            </a:r>
            <a:r>
              <a:rPr lang="zh-CN" altLang="en-US" sz="2000" b="1" dirty="0">
                <a:solidFill>
                  <a:srgbClr val="FF0000"/>
                </a:solidFill>
                <a:latin typeface="Arial Unicode MS" panose="020B0604020202020204" pitchFamily="34" charset="-122"/>
              </a:rPr>
              <a:t>标准，即</a:t>
            </a:r>
            <a:r>
              <a:rPr lang="en-US" altLang="zh-CN" sz="2000" b="1" dirty="0">
                <a:solidFill>
                  <a:srgbClr val="FF0000"/>
                </a:solidFill>
                <a:latin typeface="Arial Unicode MS" panose="020B0604020202020204" pitchFamily="34" charset="-122"/>
              </a:rPr>
              <a:t>IEEE1364</a:t>
            </a:r>
            <a:r>
              <a:rPr lang="zh-CN" altLang="en-US" sz="2000" b="1" dirty="0">
                <a:solidFill>
                  <a:srgbClr val="FF0000"/>
                </a:solidFill>
                <a:latin typeface="Arial Unicode MS" panose="020B0604020202020204" pitchFamily="34" charset="-122"/>
              </a:rPr>
              <a:t>。</a:t>
            </a:r>
            <a:endParaRPr lang="zh-CN" altLang="en-US" sz="2000" b="1" dirty="0">
              <a:solidFill>
                <a:srgbClr val="FF0000"/>
              </a:solidFill>
            </a:endParaRPr>
          </a:p>
        </p:txBody>
      </p:sp>
    </p:spTree>
    <p:extLst>
      <p:ext uri="{BB962C8B-B14F-4D97-AF65-F5344CB8AC3E}">
        <p14:creationId xmlns:p14="http://schemas.microsoft.com/office/powerpoint/2010/main" val="3176852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wipe(up)">
                                      <p:cBhvr>
                                        <p:cTn id="7" dur="500"/>
                                        <p:tgtEl>
                                          <p:spTgt spid="29699">
                                            <p:txEl>
                                              <p:pRg st="0" end="0"/>
                                            </p:txEl>
                                          </p:spTgt>
                                        </p:tgtEl>
                                      </p:cBhvr>
                                    </p:animEffect>
                                  </p:childTnLst>
                                  <p:subTnLst>
                                    <p:animClr clrSpc="rgb" dir="cw">
                                      <p:cBhvr override="childStyle">
                                        <p:cTn dur="1" fill="hold" display="0" masterRel="nextClick" afterEffect="1"/>
                                        <p:tgtEl>
                                          <p:spTgt spid="29699">
                                            <p:txEl>
                                              <p:pRg st="0" end="0"/>
                                            </p:txEl>
                                          </p:spTgt>
                                        </p:tgtEl>
                                        <p:attrNameLst>
                                          <p:attrName>ppt_c</p:attrName>
                                        </p:attrNameLst>
                                      </p:cBhvr>
                                      <p:to>
                                        <a:srgbClr val="66FF33"/>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699">
                                            <p:txEl>
                                              <p:pRg st="2" end="2"/>
                                            </p:txEl>
                                          </p:spTgt>
                                        </p:tgtEl>
                                        <p:attrNameLst>
                                          <p:attrName>style.visibility</p:attrName>
                                        </p:attrNameLst>
                                      </p:cBhvr>
                                      <p:to>
                                        <p:strVal val="visible"/>
                                      </p:to>
                                    </p:set>
                                    <p:animEffect transition="in" filter="wipe(up)">
                                      <p:cBhvr>
                                        <p:cTn id="12" dur="500"/>
                                        <p:tgtEl>
                                          <p:spTgt spid="29699">
                                            <p:txEl>
                                              <p:pRg st="2" end="2"/>
                                            </p:txEl>
                                          </p:spTgt>
                                        </p:tgtEl>
                                      </p:cBhvr>
                                    </p:animEffect>
                                  </p:childTnLst>
                                  <p:subTnLst>
                                    <p:animClr clrSpc="rgb" dir="cw">
                                      <p:cBhvr override="childStyle">
                                        <p:cTn dur="1" fill="hold" display="0" masterRel="nextClick" afterEffect="1"/>
                                        <p:tgtEl>
                                          <p:spTgt spid="29699">
                                            <p:txEl>
                                              <p:pRg st="2" end="2"/>
                                            </p:txEl>
                                          </p:spTgt>
                                        </p:tgtEl>
                                        <p:attrNameLst>
                                          <p:attrName>ppt_c</p:attrName>
                                        </p:attrNameLst>
                                      </p:cBhvr>
                                      <p:to>
                                        <a:srgbClr val="66FF33"/>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699">
                                            <p:txEl>
                                              <p:pRg st="4" end="4"/>
                                            </p:txEl>
                                          </p:spTgt>
                                        </p:tgtEl>
                                        <p:attrNameLst>
                                          <p:attrName>style.visibility</p:attrName>
                                        </p:attrNameLst>
                                      </p:cBhvr>
                                      <p:to>
                                        <p:strVal val="visible"/>
                                      </p:to>
                                    </p:set>
                                    <p:animEffect transition="in" filter="wipe(up)">
                                      <p:cBhvr>
                                        <p:cTn id="17" dur="500"/>
                                        <p:tgtEl>
                                          <p:spTgt spid="29699">
                                            <p:txEl>
                                              <p:pRg st="4" end="4"/>
                                            </p:txEl>
                                          </p:spTgt>
                                        </p:tgtEl>
                                      </p:cBhvr>
                                    </p:animEffect>
                                  </p:childTnLst>
                                  <p:subTnLst>
                                    <p:animClr clrSpc="rgb" dir="cw">
                                      <p:cBhvr override="childStyle">
                                        <p:cTn dur="1" fill="hold" display="0" masterRel="nextClick" afterEffect="1"/>
                                        <p:tgtEl>
                                          <p:spTgt spid="29699">
                                            <p:txEl>
                                              <p:pRg st="4" end="4"/>
                                            </p:txEl>
                                          </p:spTgt>
                                        </p:tgtEl>
                                        <p:attrNameLst>
                                          <p:attrName>ppt_c</p:attrName>
                                        </p:attrNameLst>
                                      </p:cBhvr>
                                      <p:to>
                                        <a:srgbClr val="66FF33"/>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699">
                                            <p:txEl>
                                              <p:pRg st="6" end="6"/>
                                            </p:txEl>
                                          </p:spTgt>
                                        </p:tgtEl>
                                        <p:attrNameLst>
                                          <p:attrName>style.visibility</p:attrName>
                                        </p:attrNameLst>
                                      </p:cBhvr>
                                      <p:to>
                                        <p:strVal val="visible"/>
                                      </p:to>
                                    </p:set>
                                    <p:animEffect transition="in" filter="wipe(up)">
                                      <p:cBhvr>
                                        <p:cTn id="22" dur="500"/>
                                        <p:tgtEl>
                                          <p:spTgt spid="29699">
                                            <p:txEl>
                                              <p:pRg st="6" end="6"/>
                                            </p:txEl>
                                          </p:spTgt>
                                        </p:tgtEl>
                                      </p:cBhvr>
                                    </p:animEffect>
                                  </p:childTnLst>
                                  <p:subTnLst>
                                    <p:animClr clrSpc="rgb" dir="cw">
                                      <p:cBhvr override="childStyle">
                                        <p:cTn dur="1" fill="hold" display="0" masterRel="nextClick" afterEffect="1"/>
                                        <p:tgtEl>
                                          <p:spTgt spid="29699">
                                            <p:txEl>
                                              <p:pRg st="6" end="6"/>
                                            </p:txEl>
                                          </p:spTgt>
                                        </p:tgtEl>
                                        <p:attrNameLst>
                                          <p:attrName>ppt_c</p:attrName>
                                        </p:attrNameLst>
                                      </p:cBhvr>
                                      <p:to>
                                        <a:srgbClr val="66FF33"/>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9699">
                                            <p:txEl>
                                              <p:pRg st="8" end="8"/>
                                            </p:txEl>
                                          </p:spTgt>
                                        </p:tgtEl>
                                        <p:attrNameLst>
                                          <p:attrName>style.visibility</p:attrName>
                                        </p:attrNameLst>
                                      </p:cBhvr>
                                      <p:to>
                                        <p:strVal val="visible"/>
                                      </p:to>
                                    </p:set>
                                    <p:animEffect transition="in" filter="wipe(up)">
                                      <p:cBhvr>
                                        <p:cTn id="27" dur="500"/>
                                        <p:tgtEl>
                                          <p:spTgt spid="29699">
                                            <p:txEl>
                                              <p:pRg st="8" end="8"/>
                                            </p:txEl>
                                          </p:spTgt>
                                        </p:tgtEl>
                                      </p:cBhvr>
                                    </p:animEffect>
                                  </p:childTnLst>
                                  <p:subTnLst>
                                    <p:animClr clrSpc="rgb" dir="cw">
                                      <p:cBhvr override="childStyle">
                                        <p:cTn dur="1" fill="hold" display="0" masterRel="nextClick" afterEffect="1"/>
                                        <p:tgtEl>
                                          <p:spTgt spid="29699">
                                            <p:txEl>
                                              <p:pRg st="8" end="8"/>
                                            </p:txEl>
                                          </p:spTgt>
                                        </p:tgtEl>
                                        <p:attrNameLst>
                                          <p:attrName>ppt_c</p:attrName>
                                        </p:attrNameLst>
                                      </p:cBhvr>
                                      <p:to>
                                        <a:srgbClr val="66FF33"/>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9699">
                                            <p:txEl>
                                              <p:pRg st="10" end="10"/>
                                            </p:txEl>
                                          </p:spTgt>
                                        </p:tgtEl>
                                        <p:attrNameLst>
                                          <p:attrName>style.visibility</p:attrName>
                                        </p:attrNameLst>
                                      </p:cBhvr>
                                      <p:to>
                                        <p:strVal val="visible"/>
                                      </p:to>
                                    </p:set>
                                    <p:animEffect transition="in" filter="wipe(up)">
                                      <p:cBhvr>
                                        <p:cTn id="32" dur="500"/>
                                        <p:tgtEl>
                                          <p:spTgt spid="29699">
                                            <p:txEl>
                                              <p:pRg st="10" end="10"/>
                                            </p:txEl>
                                          </p:spTgt>
                                        </p:tgtEl>
                                      </p:cBhvr>
                                    </p:animEffect>
                                  </p:childTnLst>
                                  <p:subTnLst>
                                    <p:animClr clrSpc="rgb" dir="cw">
                                      <p:cBhvr override="childStyle">
                                        <p:cTn dur="1" fill="hold" display="0" masterRel="nextClick" afterEffect="1"/>
                                        <p:tgtEl>
                                          <p:spTgt spid="29699">
                                            <p:txEl>
                                              <p:pRg st="10" end="10"/>
                                            </p:txEl>
                                          </p:spTgt>
                                        </p:tgtEl>
                                        <p:attrNameLst>
                                          <p:attrName>ppt_c</p:attrName>
                                        </p:attrNameLst>
                                      </p:cBhvr>
                                      <p:to>
                                        <a:srgbClr val="66FF3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C429903A-26B4-4DB0-A90B-0FE8D69461FE}"/>
              </a:ext>
            </a:extLst>
          </p:cNvPr>
          <p:cNvSpPr>
            <a:spLocks noGrp="1" noChangeArrowheads="1"/>
          </p:cNvSpPr>
          <p:nvPr>
            <p:ph type="title"/>
          </p:nvPr>
        </p:nvSpPr>
        <p:spPr/>
        <p:txBody>
          <a:bodyPr/>
          <a:lstStyle/>
          <a:p>
            <a:pPr algn="l" eaLnBrk="1" hangingPunct="1"/>
            <a:r>
              <a:rPr lang="zh-CN" altLang="en-US" sz="3200" b="1">
                <a:solidFill>
                  <a:srgbClr val="FF7C80"/>
                </a:solidFill>
              </a:rPr>
              <a:t>选择数据类型时常犯的错误</a:t>
            </a:r>
          </a:p>
        </p:txBody>
      </p:sp>
      <p:sp>
        <p:nvSpPr>
          <p:cNvPr id="61446" name="Rectangle 6">
            <a:extLst>
              <a:ext uri="{FF2B5EF4-FFF2-40B4-BE49-F238E27FC236}">
                <a16:creationId xmlns:a16="http://schemas.microsoft.com/office/drawing/2014/main" id="{345CF9E9-F7B6-485D-80B0-4B5E8F3AC95B}"/>
              </a:ext>
            </a:extLst>
          </p:cNvPr>
          <p:cNvSpPr>
            <a:spLocks noGrp="1" noChangeArrowheads="1"/>
          </p:cNvSpPr>
          <p:nvPr>
            <p:ph type="body" idx="4294967295"/>
          </p:nvPr>
        </p:nvSpPr>
        <p:spPr>
          <a:xfrm>
            <a:off x="914400" y="4831343"/>
            <a:ext cx="6858000" cy="1752600"/>
          </a:xfrm>
        </p:spPr>
        <p:txBody>
          <a:bodyPr/>
          <a:lstStyle/>
          <a:p>
            <a:pPr eaLnBrk="1" hangingPunct="1">
              <a:lnSpc>
                <a:spcPct val="90000"/>
              </a:lnSpc>
            </a:pPr>
            <a:r>
              <a:rPr lang="zh-CN" altLang="en-US" sz="1600" b="1" dirty="0">
                <a:solidFill>
                  <a:srgbClr val="FF0000"/>
                </a:solidFill>
              </a:rPr>
              <a:t>用过程语句给一个</a:t>
            </a:r>
            <a:r>
              <a:rPr lang="en-US" altLang="zh-CN" sz="1600" b="1" dirty="0">
                <a:solidFill>
                  <a:srgbClr val="FF0000"/>
                </a:solidFill>
              </a:rPr>
              <a:t>net</a:t>
            </a:r>
            <a:r>
              <a:rPr lang="zh-CN" altLang="en-US" sz="1600" b="1" dirty="0">
                <a:solidFill>
                  <a:srgbClr val="FF0000"/>
                </a:solidFill>
              </a:rPr>
              <a:t>类型的或忘记声明类型的信号赋值。</a:t>
            </a:r>
          </a:p>
          <a:p>
            <a:pPr eaLnBrk="1" hangingPunct="1">
              <a:lnSpc>
                <a:spcPct val="90000"/>
              </a:lnSpc>
              <a:buFontTx/>
              <a:buNone/>
            </a:pPr>
            <a:r>
              <a:rPr lang="zh-CN" altLang="en-US" sz="1600" b="1" dirty="0">
                <a:solidFill>
                  <a:schemeClr val="accent2"/>
                </a:solidFill>
              </a:rPr>
              <a:t>           信息：</a:t>
            </a:r>
            <a:r>
              <a:rPr lang="en-US" altLang="zh-CN" sz="1600" b="1" dirty="0">
                <a:solidFill>
                  <a:schemeClr val="accent2"/>
                </a:solidFill>
              </a:rPr>
              <a:t>illegal  …… assignment.</a:t>
            </a:r>
          </a:p>
          <a:p>
            <a:pPr eaLnBrk="1" hangingPunct="1">
              <a:lnSpc>
                <a:spcPct val="90000"/>
              </a:lnSpc>
            </a:pPr>
            <a:r>
              <a:rPr lang="zh-CN" altLang="en-US" sz="1600" b="1" dirty="0">
                <a:solidFill>
                  <a:srgbClr val="FF0000"/>
                </a:solidFill>
              </a:rPr>
              <a:t>将实例的输出连接到声明为</a:t>
            </a:r>
            <a:r>
              <a:rPr lang="en-US" altLang="zh-CN" sz="1600" b="1" dirty="0">
                <a:solidFill>
                  <a:srgbClr val="FF0000"/>
                </a:solidFill>
              </a:rPr>
              <a:t>register</a:t>
            </a:r>
            <a:r>
              <a:rPr lang="zh-CN" altLang="en-US" sz="1600" b="1" dirty="0">
                <a:solidFill>
                  <a:srgbClr val="FF0000"/>
                </a:solidFill>
              </a:rPr>
              <a:t>类型的信号上。</a:t>
            </a:r>
          </a:p>
          <a:p>
            <a:pPr eaLnBrk="1" hangingPunct="1">
              <a:lnSpc>
                <a:spcPct val="90000"/>
              </a:lnSpc>
              <a:buFontTx/>
              <a:buNone/>
            </a:pPr>
            <a:r>
              <a:rPr lang="zh-CN" altLang="en-US" sz="1600" b="1" dirty="0">
                <a:solidFill>
                  <a:srgbClr val="FF0000"/>
                </a:solidFill>
              </a:rPr>
              <a:t>           </a:t>
            </a:r>
            <a:r>
              <a:rPr lang="zh-CN" altLang="en-US" sz="1600" b="1" dirty="0">
                <a:solidFill>
                  <a:schemeClr val="accent2"/>
                </a:solidFill>
              </a:rPr>
              <a:t>信息：</a:t>
            </a:r>
            <a:r>
              <a:rPr lang="en-US" altLang="zh-CN" sz="1600" b="1" dirty="0">
                <a:solidFill>
                  <a:schemeClr val="accent2"/>
                </a:solidFill>
              </a:rPr>
              <a:t>&lt;name&gt; has illegal output port specification.</a:t>
            </a:r>
          </a:p>
          <a:p>
            <a:pPr eaLnBrk="1" hangingPunct="1">
              <a:lnSpc>
                <a:spcPct val="90000"/>
              </a:lnSpc>
            </a:pPr>
            <a:r>
              <a:rPr lang="zh-CN" altLang="en-US" sz="1600" b="1" dirty="0">
                <a:solidFill>
                  <a:srgbClr val="FF0000"/>
                </a:solidFill>
              </a:rPr>
              <a:t>将模块的输入信号声明为</a:t>
            </a:r>
            <a:r>
              <a:rPr lang="en-US" altLang="zh-CN" sz="1600" b="1" dirty="0">
                <a:solidFill>
                  <a:srgbClr val="FF0000"/>
                </a:solidFill>
              </a:rPr>
              <a:t>register</a:t>
            </a:r>
            <a:r>
              <a:rPr lang="zh-CN" altLang="en-US" sz="1600" b="1" dirty="0">
                <a:solidFill>
                  <a:srgbClr val="FF0000"/>
                </a:solidFill>
              </a:rPr>
              <a:t>类型。</a:t>
            </a:r>
          </a:p>
          <a:p>
            <a:pPr eaLnBrk="1" hangingPunct="1">
              <a:lnSpc>
                <a:spcPct val="90000"/>
              </a:lnSpc>
              <a:buFontTx/>
              <a:buNone/>
            </a:pPr>
            <a:r>
              <a:rPr lang="zh-CN" altLang="en-US" sz="1600" b="1" dirty="0">
                <a:solidFill>
                  <a:srgbClr val="FF0000"/>
                </a:solidFill>
              </a:rPr>
              <a:t>           </a:t>
            </a:r>
            <a:r>
              <a:rPr lang="zh-CN" altLang="en-US" sz="1600" b="1" dirty="0">
                <a:solidFill>
                  <a:schemeClr val="accent2"/>
                </a:solidFill>
              </a:rPr>
              <a:t>信息：</a:t>
            </a:r>
            <a:r>
              <a:rPr lang="en-US" altLang="zh-CN" sz="1600" b="1" dirty="0">
                <a:solidFill>
                  <a:schemeClr val="accent2"/>
                </a:solidFill>
              </a:rPr>
              <a:t>incompatible declaration, &lt;signal name&gt; ……</a:t>
            </a:r>
            <a:endParaRPr lang="en-US" altLang="zh-CN" sz="1200" b="1" dirty="0">
              <a:solidFill>
                <a:schemeClr val="accent2"/>
              </a:solidFill>
            </a:endParaRPr>
          </a:p>
        </p:txBody>
      </p:sp>
      <p:sp>
        <p:nvSpPr>
          <p:cNvPr id="61447" name="Text Box 7">
            <a:extLst>
              <a:ext uri="{FF2B5EF4-FFF2-40B4-BE49-F238E27FC236}">
                <a16:creationId xmlns:a16="http://schemas.microsoft.com/office/drawing/2014/main" id="{E20983DC-42C2-4E4A-AD3B-4E9F7B95B706}"/>
              </a:ext>
            </a:extLst>
          </p:cNvPr>
          <p:cNvSpPr txBox="1">
            <a:spLocks noChangeArrowheads="1"/>
          </p:cNvSpPr>
          <p:nvPr/>
        </p:nvSpPr>
        <p:spPr bwMode="auto">
          <a:xfrm>
            <a:off x="539750" y="4290006"/>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t>下面所列是常出的错误及相应的错误信息</a:t>
            </a:r>
            <a:r>
              <a:rPr lang="en-US" altLang="zh-CN" sz="2000" b="1"/>
              <a:t>(error message)</a:t>
            </a:r>
          </a:p>
        </p:txBody>
      </p:sp>
      <p:sp>
        <p:nvSpPr>
          <p:cNvPr id="61448" name="Rectangle 8">
            <a:extLst>
              <a:ext uri="{FF2B5EF4-FFF2-40B4-BE49-F238E27FC236}">
                <a16:creationId xmlns:a16="http://schemas.microsoft.com/office/drawing/2014/main" id="{C8A577C7-5584-417C-88A7-0607C5B96634}"/>
              </a:ext>
            </a:extLst>
          </p:cNvPr>
          <p:cNvSpPr>
            <a:spLocks noChangeArrowheads="1"/>
          </p:cNvSpPr>
          <p:nvPr/>
        </p:nvSpPr>
        <p:spPr bwMode="auto">
          <a:xfrm>
            <a:off x="609600" y="2029406"/>
            <a:ext cx="8229600" cy="211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sz="1600" b="1">
                <a:solidFill>
                  <a:schemeClr val="accent2"/>
                </a:solidFill>
              </a:rPr>
              <a:t>信号可以分为端口信号和内部信号。出现在端口列表中的信号是端口信号，其它的信号为内部信号。</a:t>
            </a:r>
          </a:p>
          <a:p>
            <a:pPr eaLnBrk="1" hangingPunct="1">
              <a:lnSpc>
                <a:spcPct val="110000"/>
              </a:lnSpc>
            </a:pPr>
            <a:r>
              <a:rPr lang="zh-CN" altLang="en-US" sz="1600" b="1"/>
              <a:t>对于端口信号，输入端口只能是</a:t>
            </a:r>
            <a:r>
              <a:rPr lang="en-US" altLang="zh-CN" sz="1600" b="1"/>
              <a:t>net</a:t>
            </a:r>
            <a:r>
              <a:rPr lang="zh-CN" altLang="en-US" sz="1600" b="1"/>
              <a:t>类型。输出端口可以是</a:t>
            </a:r>
            <a:r>
              <a:rPr lang="en-US" altLang="zh-CN" sz="1600" b="1"/>
              <a:t>net</a:t>
            </a:r>
            <a:r>
              <a:rPr lang="zh-CN" altLang="en-US" sz="1600" b="1"/>
              <a:t>类型，也可以是</a:t>
            </a:r>
            <a:r>
              <a:rPr lang="en-US" altLang="zh-CN" sz="1600" b="1"/>
              <a:t>register</a:t>
            </a:r>
            <a:r>
              <a:rPr lang="zh-CN" altLang="en-US" sz="1600" b="1"/>
              <a:t>类型。</a:t>
            </a:r>
            <a:r>
              <a:rPr lang="zh-CN" altLang="en-US" sz="1600" b="1">
                <a:solidFill>
                  <a:srgbClr val="C00000"/>
                </a:solidFill>
              </a:rPr>
              <a:t>若输出端口在过程块中赋值则为</a:t>
            </a:r>
            <a:r>
              <a:rPr lang="en-US" altLang="zh-CN" sz="1600" b="1">
                <a:solidFill>
                  <a:srgbClr val="C00000"/>
                </a:solidFill>
              </a:rPr>
              <a:t>register</a:t>
            </a:r>
            <a:r>
              <a:rPr lang="zh-CN" altLang="en-US" sz="1600" b="1">
                <a:solidFill>
                  <a:srgbClr val="C00000"/>
                </a:solidFill>
              </a:rPr>
              <a:t>类型；若在过程块外赋值</a:t>
            </a:r>
            <a:r>
              <a:rPr lang="en-US" altLang="zh-CN" sz="1600" b="1">
                <a:solidFill>
                  <a:srgbClr val="C00000"/>
                </a:solidFill>
              </a:rPr>
              <a:t>(</a:t>
            </a:r>
            <a:r>
              <a:rPr lang="zh-CN" altLang="en-US" sz="1600" b="1">
                <a:solidFill>
                  <a:srgbClr val="C00000"/>
                </a:solidFill>
              </a:rPr>
              <a:t>包括实例化语句），则为</a:t>
            </a:r>
            <a:r>
              <a:rPr lang="en-US" altLang="zh-CN" sz="1600" b="1">
                <a:solidFill>
                  <a:srgbClr val="C00000"/>
                </a:solidFill>
              </a:rPr>
              <a:t>net</a:t>
            </a:r>
            <a:r>
              <a:rPr lang="zh-CN" altLang="en-US" sz="1600" b="1">
                <a:solidFill>
                  <a:srgbClr val="C00000"/>
                </a:solidFill>
              </a:rPr>
              <a:t>类型。</a:t>
            </a:r>
          </a:p>
          <a:p>
            <a:pPr eaLnBrk="1" hangingPunct="1">
              <a:lnSpc>
                <a:spcPct val="110000"/>
              </a:lnSpc>
            </a:pPr>
            <a:r>
              <a:rPr lang="zh-CN" altLang="en-US" sz="1600" b="1">
                <a:solidFill>
                  <a:schemeClr val="accent2"/>
                </a:solidFill>
              </a:rPr>
              <a:t>内部信号类型与输出端口相同，可以是</a:t>
            </a:r>
            <a:r>
              <a:rPr lang="en-US" altLang="zh-CN" sz="1600" b="1">
                <a:solidFill>
                  <a:schemeClr val="accent2"/>
                </a:solidFill>
              </a:rPr>
              <a:t>net</a:t>
            </a:r>
            <a:r>
              <a:rPr lang="zh-CN" altLang="en-US" sz="1600" b="1">
                <a:solidFill>
                  <a:schemeClr val="accent2"/>
                </a:solidFill>
              </a:rPr>
              <a:t>或</a:t>
            </a:r>
            <a:r>
              <a:rPr lang="en-US" altLang="zh-CN" sz="1600" b="1">
                <a:solidFill>
                  <a:schemeClr val="accent2"/>
                </a:solidFill>
              </a:rPr>
              <a:t>register</a:t>
            </a:r>
            <a:r>
              <a:rPr lang="zh-CN" altLang="en-US" sz="1600" b="1">
                <a:solidFill>
                  <a:schemeClr val="accent2"/>
                </a:solidFill>
              </a:rPr>
              <a:t>类型。判断方法也与输出端口相同。若在过程块中赋值，则为</a:t>
            </a:r>
            <a:r>
              <a:rPr lang="en-US" altLang="zh-CN" sz="1600" b="1">
                <a:solidFill>
                  <a:schemeClr val="accent2"/>
                </a:solidFill>
              </a:rPr>
              <a:t>register</a:t>
            </a:r>
            <a:r>
              <a:rPr lang="zh-CN" altLang="en-US" sz="1600" b="1">
                <a:solidFill>
                  <a:schemeClr val="accent2"/>
                </a:solidFill>
              </a:rPr>
              <a:t>类型；若在过程块外赋值，则为</a:t>
            </a:r>
            <a:r>
              <a:rPr lang="en-US" altLang="zh-CN" sz="1600" b="1">
                <a:solidFill>
                  <a:schemeClr val="accent2"/>
                </a:solidFill>
              </a:rPr>
              <a:t>net</a:t>
            </a:r>
            <a:r>
              <a:rPr lang="zh-CN" altLang="en-US" sz="1600" b="1">
                <a:solidFill>
                  <a:schemeClr val="accent2"/>
                </a:solidFill>
              </a:rPr>
              <a:t>类型。</a:t>
            </a:r>
            <a:endParaRPr lang="zh-CN" altLang="en-US" sz="1200" b="1"/>
          </a:p>
        </p:txBody>
      </p:sp>
      <p:sp>
        <p:nvSpPr>
          <p:cNvPr id="61449" name="Text Box 9">
            <a:extLst>
              <a:ext uri="{FF2B5EF4-FFF2-40B4-BE49-F238E27FC236}">
                <a16:creationId xmlns:a16="http://schemas.microsoft.com/office/drawing/2014/main" id="{56C25D86-BE15-4CD3-8E2E-FD44B35DFFE0}"/>
              </a:ext>
            </a:extLst>
          </p:cNvPr>
          <p:cNvSpPr txBox="1">
            <a:spLocks noChangeArrowheads="1"/>
          </p:cNvSpPr>
          <p:nvPr/>
        </p:nvSpPr>
        <p:spPr bwMode="auto">
          <a:xfrm>
            <a:off x="381000" y="1648406"/>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dirty="0"/>
              <a:t>信号类型确定方法总结如下：</a:t>
            </a:r>
          </a:p>
        </p:txBody>
      </p:sp>
    </p:spTree>
    <p:extLst>
      <p:ext uri="{BB962C8B-B14F-4D97-AF65-F5344CB8AC3E}">
        <p14:creationId xmlns:p14="http://schemas.microsoft.com/office/powerpoint/2010/main" val="30360407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EDFA792D-4F4C-4689-A121-2C17B1EECE07}"/>
              </a:ext>
            </a:extLst>
          </p:cNvPr>
          <p:cNvSpPr>
            <a:spLocks noGrp="1" noChangeArrowheads="1"/>
          </p:cNvSpPr>
          <p:nvPr>
            <p:ph type="title"/>
          </p:nvPr>
        </p:nvSpPr>
        <p:spPr/>
        <p:txBody>
          <a:bodyPr/>
          <a:lstStyle/>
          <a:p>
            <a:pPr algn="l" eaLnBrk="1" hangingPunct="1"/>
            <a:r>
              <a:rPr lang="zh-CN" altLang="en-US" sz="3200" b="1">
                <a:solidFill>
                  <a:srgbClr val="FF7C80"/>
                </a:solidFill>
              </a:rPr>
              <a:t>选择数据类型时常犯的错误举例</a:t>
            </a:r>
          </a:p>
        </p:txBody>
      </p:sp>
      <p:sp>
        <p:nvSpPr>
          <p:cNvPr id="62469" name="Text Box 5">
            <a:extLst>
              <a:ext uri="{FF2B5EF4-FFF2-40B4-BE49-F238E27FC236}">
                <a16:creationId xmlns:a16="http://schemas.microsoft.com/office/drawing/2014/main" id="{5552D36D-4801-45BC-B1F8-AA2A8986BA77}"/>
              </a:ext>
            </a:extLst>
          </p:cNvPr>
          <p:cNvSpPr txBox="1">
            <a:spLocks noChangeArrowheads="1"/>
          </p:cNvSpPr>
          <p:nvPr/>
        </p:nvSpPr>
        <p:spPr bwMode="auto">
          <a:xfrm>
            <a:off x="228600" y="46482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zh-CN" sz="2400"/>
          </a:p>
        </p:txBody>
      </p:sp>
      <p:sp>
        <p:nvSpPr>
          <p:cNvPr id="62470" name="Text Box 7">
            <a:extLst>
              <a:ext uri="{FF2B5EF4-FFF2-40B4-BE49-F238E27FC236}">
                <a16:creationId xmlns:a16="http://schemas.microsoft.com/office/drawing/2014/main" id="{FF7BFF12-7BA6-4337-90D1-4E4C5EC0726D}"/>
              </a:ext>
            </a:extLst>
          </p:cNvPr>
          <p:cNvSpPr txBox="1">
            <a:spLocks noChangeArrowheads="1"/>
          </p:cNvSpPr>
          <p:nvPr/>
        </p:nvSpPr>
        <p:spPr bwMode="auto">
          <a:xfrm>
            <a:off x="609600" y="1727200"/>
            <a:ext cx="3886200" cy="452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solidFill>
                  <a:schemeClr val="accent2"/>
                </a:solidFill>
              </a:rPr>
              <a:t>修改前：</a:t>
            </a:r>
          </a:p>
          <a:p>
            <a:pPr eaLnBrk="1" hangingPunct="1">
              <a:spcBef>
                <a:spcPct val="50000"/>
              </a:spcBef>
              <a:buFontTx/>
              <a:buNone/>
            </a:pPr>
            <a:r>
              <a:rPr lang="en-US" altLang="zh-CN" sz="2000" b="1"/>
              <a:t>module example(o1, o2, a, b, c, d);</a:t>
            </a:r>
          </a:p>
          <a:p>
            <a:pPr eaLnBrk="1" hangingPunct="1">
              <a:spcBef>
                <a:spcPct val="50000"/>
              </a:spcBef>
              <a:buFontTx/>
              <a:buNone/>
            </a:pPr>
            <a:r>
              <a:rPr lang="en-US" altLang="zh-CN" sz="2000" b="1"/>
              <a:t>     input a, b, c, d;</a:t>
            </a:r>
          </a:p>
          <a:p>
            <a:pPr eaLnBrk="1" hangingPunct="1">
              <a:spcBef>
                <a:spcPct val="50000"/>
              </a:spcBef>
              <a:buFontTx/>
              <a:buNone/>
            </a:pPr>
            <a:r>
              <a:rPr lang="en-US" altLang="zh-CN" sz="2000" b="1"/>
              <a:t>     output o1, o2;</a:t>
            </a:r>
          </a:p>
          <a:p>
            <a:pPr eaLnBrk="1" hangingPunct="1">
              <a:spcBef>
                <a:spcPct val="50000"/>
              </a:spcBef>
              <a:buFontTx/>
              <a:buNone/>
            </a:pPr>
            <a:r>
              <a:rPr lang="en-US" altLang="zh-CN" sz="2000" b="1"/>
              <a:t>     reg c, d;</a:t>
            </a:r>
          </a:p>
          <a:p>
            <a:pPr eaLnBrk="1" hangingPunct="1">
              <a:spcBef>
                <a:spcPct val="50000"/>
              </a:spcBef>
              <a:buFontTx/>
              <a:buNone/>
            </a:pPr>
            <a:r>
              <a:rPr lang="en-US" altLang="zh-CN" sz="2000" b="1"/>
              <a:t>     reg o2</a:t>
            </a:r>
          </a:p>
          <a:p>
            <a:pPr eaLnBrk="1" hangingPunct="1">
              <a:spcBef>
                <a:spcPct val="50000"/>
              </a:spcBef>
              <a:buFontTx/>
              <a:buNone/>
            </a:pPr>
            <a:r>
              <a:rPr lang="en-US" altLang="zh-CN" sz="2000" b="1"/>
              <a:t>     and u1(o2, c, d);</a:t>
            </a:r>
          </a:p>
          <a:p>
            <a:pPr eaLnBrk="1" hangingPunct="1">
              <a:spcBef>
                <a:spcPct val="50000"/>
              </a:spcBef>
              <a:buFontTx/>
              <a:buNone/>
            </a:pPr>
            <a:r>
              <a:rPr lang="en-US" altLang="zh-CN" sz="2000" b="1"/>
              <a:t>     always @(a or b)</a:t>
            </a:r>
          </a:p>
          <a:p>
            <a:pPr eaLnBrk="1" hangingPunct="1">
              <a:spcBef>
                <a:spcPct val="50000"/>
              </a:spcBef>
              <a:buFontTx/>
              <a:buNone/>
            </a:pPr>
            <a:r>
              <a:rPr lang="en-US" altLang="zh-CN" sz="2000" b="1"/>
              <a:t>          if (a) o1 = b; else o1 = 0;</a:t>
            </a:r>
          </a:p>
          <a:p>
            <a:pPr eaLnBrk="1" hangingPunct="1">
              <a:spcBef>
                <a:spcPct val="50000"/>
              </a:spcBef>
              <a:buFontTx/>
              <a:buNone/>
            </a:pPr>
            <a:r>
              <a:rPr lang="en-US" altLang="zh-CN" sz="2000" b="1"/>
              <a:t>endmodule</a:t>
            </a:r>
          </a:p>
        </p:txBody>
      </p:sp>
      <p:sp>
        <p:nvSpPr>
          <p:cNvPr id="181257" name="Text Box 9">
            <a:extLst>
              <a:ext uri="{FF2B5EF4-FFF2-40B4-BE49-F238E27FC236}">
                <a16:creationId xmlns:a16="http://schemas.microsoft.com/office/drawing/2014/main" id="{DB1554B1-4415-418F-A0FA-61144613F7E5}"/>
              </a:ext>
            </a:extLst>
          </p:cNvPr>
          <p:cNvSpPr txBox="1">
            <a:spLocks noChangeArrowheads="1"/>
          </p:cNvSpPr>
          <p:nvPr/>
        </p:nvSpPr>
        <p:spPr bwMode="auto">
          <a:xfrm>
            <a:off x="4876800" y="1270000"/>
            <a:ext cx="3886200" cy="4978400"/>
          </a:xfrm>
          <a:prstGeom prst="rect">
            <a:avLst/>
          </a:prstGeom>
          <a:solidFill>
            <a:srgbClr val="99FF99"/>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solidFill>
                  <a:schemeClr val="accent2"/>
                </a:solidFill>
              </a:rPr>
              <a:t>修改后：</a:t>
            </a:r>
          </a:p>
          <a:p>
            <a:pPr eaLnBrk="1" hangingPunct="1">
              <a:spcBef>
                <a:spcPct val="50000"/>
              </a:spcBef>
              <a:buFontTx/>
              <a:buNone/>
            </a:pPr>
            <a:r>
              <a:rPr lang="en-US" altLang="zh-CN" sz="2000" b="1"/>
              <a:t>module example(o1, o2, a, b, c, d);</a:t>
            </a:r>
          </a:p>
          <a:p>
            <a:pPr eaLnBrk="1" hangingPunct="1">
              <a:spcBef>
                <a:spcPct val="50000"/>
              </a:spcBef>
              <a:buFontTx/>
              <a:buNone/>
            </a:pPr>
            <a:r>
              <a:rPr lang="en-US" altLang="zh-CN" sz="2000" b="1"/>
              <a:t>     input a, b, c, d;</a:t>
            </a:r>
          </a:p>
          <a:p>
            <a:pPr eaLnBrk="1" hangingPunct="1">
              <a:spcBef>
                <a:spcPct val="50000"/>
              </a:spcBef>
              <a:buFontTx/>
              <a:buNone/>
            </a:pPr>
            <a:r>
              <a:rPr lang="en-US" altLang="zh-CN" sz="2000" b="1"/>
              <a:t>     output o1, o2;</a:t>
            </a:r>
          </a:p>
          <a:p>
            <a:pPr eaLnBrk="1" hangingPunct="1">
              <a:spcBef>
                <a:spcPct val="50000"/>
              </a:spcBef>
              <a:buFontTx/>
              <a:buNone/>
            </a:pPr>
            <a:r>
              <a:rPr lang="en-US" altLang="zh-CN" sz="2000" b="1">
                <a:solidFill>
                  <a:srgbClr val="FF0000"/>
                </a:solidFill>
              </a:rPr>
              <a:t>//     reg c, d;</a:t>
            </a:r>
          </a:p>
          <a:p>
            <a:pPr eaLnBrk="1" hangingPunct="1">
              <a:spcBef>
                <a:spcPct val="50000"/>
              </a:spcBef>
              <a:buFontTx/>
              <a:buNone/>
            </a:pPr>
            <a:r>
              <a:rPr lang="en-US" altLang="zh-CN" sz="2000" b="1">
                <a:solidFill>
                  <a:srgbClr val="FF0000"/>
                </a:solidFill>
              </a:rPr>
              <a:t>//     reg o2</a:t>
            </a:r>
          </a:p>
          <a:p>
            <a:pPr eaLnBrk="1" hangingPunct="1">
              <a:spcBef>
                <a:spcPct val="50000"/>
              </a:spcBef>
              <a:buFontTx/>
              <a:buNone/>
            </a:pPr>
            <a:r>
              <a:rPr lang="en-US" altLang="zh-CN" sz="2000" b="1">
                <a:solidFill>
                  <a:srgbClr val="FF0000"/>
                </a:solidFill>
              </a:rPr>
              <a:t>     reg o1;</a:t>
            </a:r>
          </a:p>
          <a:p>
            <a:pPr eaLnBrk="1" hangingPunct="1">
              <a:spcBef>
                <a:spcPct val="50000"/>
              </a:spcBef>
              <a:buFontTx/>
              <a:buNone/>
            </a:pPr>
            <a:r>
              <a:rPr lang="en-US" altLang="zh-CN" sz="2000" b="1"/>
              <a:t>     and u1(o2, c, d);</a:t>
            </a:r>
          </a:p>
          <a:p>
            <a:pPr eaLnBrk="1" hangingPunct="1">
              <a:spcBef>
                <a:spcPct val="50000"/>
              </a:spcBef>
              <a:buFontTx/>
              <a:buNone/>
            </a:pPr>
            <a:r>
              <a:rPr lang="en-US" altLang="zh-CN" sz="2000" b="1"/>
              <a:t>     always @(a or b)</a:t>
            </a:r>
          </a:p>
          <a:p>
            <a:pPr eaLnBrk="1" hangingPunct="1">
              <a:spcBef>
                <a:spcPct val="50000"/>
              </a:spcBef>
              <a:buFontTx/>
              <a:buNone/>
            </a:pPr>
            <a:r>
              <a:rPr lang="en-US" altLang="zh-CN" sz="2000" b="1"/>
              <a:t>          if (a) o1 = b; else o1 = 0;</a:t>
            </a:r>
          </a:p>
          <a:p>
            <a:pPr eaLnBrk="1" hangingPunct="1">
              <a:spcBef>
                <a:spcPct val="50000"/>
              </a:spcBef>
              <a:buFontTx/>
              <a:buNone/>
            </a:pPr>
            <a:r>
              <a:rPr lang="en-US" altLang="zh-CN" sz="2000" b="1"/>
              <a:t>endmodule</a:t>
            </a:r>
          </a:p>
        </p:txBody>
      </p:sp>
      <p:sp>
        <p:nvSpPr>
          <p:cNvPr id="181258" name="Text Box 10">
            <a:extLst>
              <a:ext uri="{FF2B5EF4-FFF2-40B4-BE49-F238E27FC236}">
                <a16:creationId xmlns:a16="http://schemas.microsoft.com/office/drawing/2014/main" id="{CB209294-678F-443D-BE03-6D3FE33AC712}"/>
              </a:ext>
            </a:extLst>
          </p:cNvPr>
          <p:cNvSpPr txBox="1">
            <a:spLocks noChangeArrowheads="1"/>
          </p:cNvSpPr>
          <p:nvPr/>
        </p:nvSpPr>
        <p:spPr bwMode="auto">
          <a:xfrm>
            <a:off x="2221852" y="1270000"/>
            <a:ext cx="2254898" cy="457200"/>
          </a:xfrm>
          <a:prstGeom prst="rect">
            <a:avLst/>
          </a:prstGeom>
          <a:gradFill rotWithShape="0">
            <a:gsLst>
              <a:gs pos="0">
                <a:schemeClr val="accent1"/>
              </a:gs>
              <a:gs pos="50000">
                <a:schemeClr val="accent1">
                  <a:gamma/>
                  <a:tint val="43922"/>
                  <a:invGamma/>
                </a:schemeClr>
              </a:gs>
              <a:gs pos="100000">
                <a:schemeClr val="accent1"/>
              </a:gs>
            </a:gsLst>
            <a:lin ang="5400000" scaled="1"/>
          </a:gradFill>
          <a:ln w="9525">
            <a:noFill/>
            <a:miter lim="800000"/>
            <a:headEnd/>
            <a:tailEnd/>
          </a:ln>
          <a:effectLst/>
        </p:spPr>
        <p:txBody>
          <a:bodyPr wrap="square">
            <a:spAutoFit/>
          </a:bodyPr>
          <a:lstStyle/>
          <a:p>
            <a:pPr eaLnBrk="1" hangingPunct="1">
              <a:spcBef>
                <a:spcPct val="50000"/>
              </a:spcBef>
              <a:defRPr/>
            </a:pPr>
            <a:r>
              <a:rPr lang="en-US" altLang="zh-CN" dirty="0" err="1"/>
              <a:t>example.v</a:t>
            </a:r>
            <a:endParaRPr lang="en-US" altLang="zh-CN" dirty="0"/>
          </a:p>
        </p:txBody>
      </p:sp>
    </p:spTree>
    <p:extLst>
      <p:ext uri="{BB962C8B-B14F-4D97-AF65-F5344CB8AC3E}">
        <p14:creationId xmlns:p14="http://schemas.microsoft.com/office/powerpoint/2010/main" val="38310656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81257"/>
                                        </p:tgtEl>
                                        <p:attrNameLst>
                                          <p:attrName>style.visibility</p:attrName>
                                        </p:attrNameLst>
                                      </p:cBhvr>
                                      <p:to>
                                        <p:strVal val="visible"/>
                                      </p:to>
                                    </p:set>
                                    <p:animEffect transition="in" filter="wipe(right)">
                                      <p:cBhvr>
                                        <p:cTn id="7" dur="500"/>
                                        <p:tgtEl>
                                          <p:spTgt spid="181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7"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980D00E-3515-4E49-9168-8BDF91BE0092}"/>
              </a:ext>
            </a:extLst>
          </p:cNvPr>
          <p:cNvSpPr>
            <a:spLocks noGrp="1" noChangeArrowheads="1"/>
          </p:cNvSpPr>
          <p:nvPr>
            <p:ph type="title"/>
          </p:nvPr>
        </p:nvSpPr>
        <p:spPr/>
        <p:txBody>
          <a:bodyPr/>
          <a:lstStyle/>
          <a:p>
            <a:pPr algn="l" eaLnBrk="1" hangingPunct="1"/>
            <a:r>
              <a:rPr lang="zh-CN" altLang="en-US" sz="3200" b="1">
                <a:solidFill>
                  <a:srgbClr val="FF7C80"/>
                </a:solidFill>
              </a:rPr>
              <a:t>选择数据类型时常犯的错误举例</a:t>
            </a:r>
          </a:p>
        </p:txBody>
      </p:sp>
      <p:sp>
        <p:nvSpPr>
          <p:cNvPr id="64518" name="Text Box 6">
            <a:extLst>
              <a:ext uri="{FF2B5EF4-FFF2-40B4-BE49-F238E27FC236}">
                <a16:creationId xmlns:a16="http://schemas.microsoft.com/office/drawing/2014/main" id="{4C79B335-9BDF-4784-8EEB-86250A0C0920}"/>
              </a:ext>
            </a:extLst>
          </p:cNvPr>
          <p:cNvSpPr txBox="1">
            <a:spLocks noChangeArrowheads="1"/>
          </p:cNvSpPr>
          <p:nvPr/>
        </p:nvSpPr>
        <p:spPr bwMode="auto">
          <a:xfrm>
            <a:off x="422988" y="4694334"/>
            <a:ext cx="8721012" cy="194627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dirty="0">
                <a:solidFill>
                  <a:schemeClr val="accent2"/>
                </a:solidFill>
              </a:rPr>
              <a:t>Compiling source file "</a:t>
            </a:r>
            <a:r>
              <a:rPr lang="en-US" altLang="zh-CN" sz="2000" b="1" dirty="0" err="1">
                <a:solidFill>
                  <a:schemeClr val="accent2"/>
                </a:solidFill>
              </a:rPr>
              <a:t>example.v</a:t>
            </a:r>
            <a:r>
              <a:rPr lang="en-US" altLang="zh-CN" sz="2000" b="1" dirty="0">
                <a:solidFill>
                  <a:schemeClr val="accent2"/>
                </a:solidFill>
              </a:rPr>
              <a:t>"</a:t>
            </a:r>
          </a:p>
          <a:p>
            <a:pPr eaLnBrk="1" hangingPunct="1">
              <a:spcBef>
                <a:spcPct val="0"/>
              </a:spcBef>
              <a:buFontTx/>
              <a:buNone/>
            </a:pPr>
            <a:r>
              <a:rPr lang="en-US" altLang="zh-CN" sz="2000" b="1" dirty="0"/>
              <a:t>Error!    Illegal left-hand-side assignment                 [Verilog-ILHSA]    </a:t>
            </a:r>
          </a:p>
          <a:p>
            <a:pPr eaLnBrk="1" hangingPunct="1">
              <a:spcBef>
                <a:spcPct val="0"/>
              </a:spcBef>
              <a:buFontTx/>
              <a:buNone/>
            </a:pPr>
            <a:r>
              <a:rPr lang="en-US" altLang="zh-CN" sz="2000" b="1" dirty="0"/>
              <a:t>          "</a:t>
            </a:r>
            <a:r>
              <a:rPr lang="en-US" altLang="zh-CN" sz="2000" b="1" dirty="0" err="1"/>
              <a:t>example.v</a:t>
            </a:r>
            <a:r>
              <a:rPr lang="en-US" altLang="zh-CN" sz="2000" b="1" dirty="0"/>
              <a:t>", 11: o1 = b;</a:t>
            </a:r>
          </a:p>
          <a:p>
            <a:pPr eaLnBrk="1" hangingPunct="1">
              <a:spcBef>
                <a:spcPct val="0"/>
              </a:spcBef>
              <a:buFontTx/>
              <a:buNone/>
            </a:pPr>
            <a:r>
              <a:rPr lang="en-US" altLang="zh-CN" sz="2000" b="1" dirty="0">
                <a:solidFill>
                  <a:schemeClr val="accent2"/>
                </a:solidFill>
              </a:rPr>
              <a:t>Error!    Illegal left-hand-side assignment                 [Verilog-ILHSA]    </a:t>
            </a:r>
          </a:p>
          <a:p>
            <a:pPr eaLnBrk="1" hangingPunct="1">
              <a:spcBef>
                <a:spcPct val="0"/>
              </a:spcBef>
              <a:buFontTx/>
              <a:buNone/>
            </a:pPr>
            <a:r>
              <a:rPr lang="en-US" altLang="zh-CN" sz="2000" b="1" dirty="0">
                <a:solidFill>
                  <a:schemeClr val="accent2"/>
                </a:solidFill>
              </a:rPr>
              <a:t>          "</a:t>
            </a:r>
            <a:r>
              <a:rPr lang="en-US" altLang="zh-CN" sz="2000" b="1" dirty="0" err="1">
                <a:solidFill>
                  <a:schemeClr val="accent2"/>
                </a:solidFill>
              </a:rPr>
              <a:t>example.v</a:t>
            </a:r>
            <a:r>
              <a:rPr lang="en-US" altLang="zh-CN" sz="2000" b="1" dirty="0">
                <a:solidFill>
                  <a:schemeClr val="accent2"/>
                </a:solidFill>
              </a:rPr>
              <a:t>", 12: o1 = 0;</a:t>
            </a:r>
          </a:p>
          <a:p>
            <a:pPr eaLnBrk="1" hangingPunct="1">
              <a:spcBef>
                <a:spcPct val="0"/>
              </a:spcBef>
              <a:buFontTx/>
              <a:buNone/>
            </a:pPr>
            <a:r>
              <a:rPr lang="en-US" altLang="zh-CN" sz="2000" b="1" dirty="0">
                <a:solidFill>
                  <a:schemeClr val="accent2"/>
                </a:solidFill>
              </a:rPr>
              <a:t>2 errors</a:t>
            </a:r>
          </a:p>
        </p:txBody>
      </p:sp>
      <p:sp>
        <p:nvSpPr>
          <p:cNvPr id="64519" name="Text Box 8">
            <a:extLst>
              <a:ext uri="{FF2B5EF4-FFF2-40B4-BE49-F238E27FC236}">
                <a16:creationId xmlns:a16="http://schemas.microsoft.com/office/drawing/2014/main" id="{C96AAF8C-8AEC-404F-95E0-9666E2E0E307}"/>
              </a:ext>
            </a:extLst>
          </p:cNvPr>
          <p:cNvSpPr txBox="1">
            <a:spLocks noChangeArrowheads="1"/>
          </p:cNvSpPr>
          <p:nvPr/>
        </p:nvSpPr>
        <p:spPr bwMode="auto">
          <a:xfrm>
            <a:off x="6765542" y="1443134"/>
            <a:ext cx="2378458" cy="1384995"/>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第一次编译信息</a:t>
            </a:r>
          </a:p>
          <a:p>
            <a:pPr eaLnBrk="1" hangingPunct="1">
              <a:spcBef>
                <a:spcPct val="50000"/>
              </a:spcBef>
              <a:buFontTx/>
              <a:buNone/>
            </a:pPr>
            <a:r>
              <a:rPr lang="en-US" altLang="zh-CN" sz="2400" b="1"/>
              <a:t>verilog –c example.v</a:t>
            </a:r>
          </a:p>
        </p:txBody>
      </p:sp>
      <p:sp>
        <p:nvSpPr>
          <p:cNvPr id="64520" name="Text Box 10">
            <a:extLst>
              <a:ext uri="{FF2B5EF4-FFF2-40B4-BE49-F238E27FC236}">
                <a16:creationId xmlns:a16="http://schemas.microsoft.com/office/drawing/2014/main" id="{DED19DBD-4B51-45DA-9EB3-FD8BDF82F375}"/>
              </a:ext>
            </a:extLst>
          </p:cNvPr>
          <p:cNvSpPr txBox="1">
            <a:spLocks noChangeArrowheads="1"/>
          </p:cNvSpPr>
          <p:nvPr/>
        </p:nvSpPr>
        <p:spPr bwMode="auto">
          <a:xfrm>
            <a:off x="6648067" y="6029422"/>
            <a:ext cx="2378458" cy="461665"/>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第二次编译信息</a:t>
            </a:r>
          </a:p>
        </p:txBody>
      </p:sp>
      <p:sp>
        <p:nvSpPr>
          <p:cNvPr id="64521" name="Text Box 11">
            <a:extLst>
              <a:ext uri="{FF2B5EF4-FFF2-40B4-BE49-F238E27FC236}">
                <a16:creationId xmlns:a16="http://schemas.microsoft.com/office/drawing/2014/main" id="{D9DA225C-E28A-46A9-9095-4666AF55BF2C}"/>
              </a:ext>
            </a:extLst>
          </p:cNvPr>
          <p:cNvSpPr txBox="1">
            <a:spLocks noChangeArrowheads="1"/>
          </p:cNvSpPr>
          <p:nvPr/>
        </p:nvSpPr>
        <p:spPr bwMode="auto">
          <a:xfrm>
            <a:off x="422988" y="1417734"/>
            <a:ext cx="8721012" cy="316547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dirty="0"/>
              <a:t>Compiling source file "</a:t>
            </a:r>
            <a:r>
              <a:rPr lang="en-US" altLang="zh-CN" sz="2000" b="1" dirty="0" err="1"/>
              <a:t>example.v</a:t>
            </a:r>
            <a:r>
              <a:rPr lang="en-US" altLang="zh-CN" sz="2000" b="1" dirty="0"/>
              <a:t>"</a:t>
            </a:r>
          </a:p>
          <a:p>
            <a:pPr eaLnBrk="1" hangingPunct="1">
              <a:spcBef>
                <a:spcPct val="0"/>
              </a:spcBef>
              <a:buFontTx/>
              <a:buNone/>
            </a:pPr>
            <a:r>
              <a:rPr lang="en-US" altLang="zh-CN" sz="2000" b="1" dirty="0">
                <a:solidFill>
                  <a:schemeClr val="accent2"/>
                </a:solidFill>
              </a:rPr>
              <a:t>Error!    Incompatible declaration, (c) defined as input                       </a:t>
            </a:r>
          </a:p>
          <a:p>
            <a:pPr eaLnBrk="1" hangingPunct="1">
              <a:spcBef>
                <a:spcPct val="0"/>
              </a:spcBef>
              <a:buFontTx/>
              <a:buNone/>
            </a:pPr>
            <a:r>
              <a:rPr lang="en-US" altLang="zh-CN" sz="2000" b="1" dirty="0">
                <a:solidFill>
                  <a:schemeClr val="accent2"/>
                </a:solidFill>
              </a:rPr>
              <a:t>          at line 2                                         [Verilog-IDDIL]    </a:t>
            </a:r>
          </a:p>
          <a:p>
            <a:pPr eaLnBrk="1" hangingPunct="1">
              <a:spcBef>
                <a:spcPct val="0"/>
              </a:spcBef>
              <a:buFontTx/>
              <a:buNone/>
            </a:pPr>
            <a:r>
              <a:rPr lang="en-US" altLang="zh-CN" sz="2000" b="1" dirty="0">
                <a:solidFill>
                  <a:schemeClr val="accent2"/>
                </a:solidFill>
              </a:rPr>
              <a:t>          "</a:t>
            </a:r>
            <a:r>
              <a:rPr lang="en-US" altLang="zh-CN" sz="2000" b="1" dirty="0" err="1">
                <a:solidFill>
                  <a:schemeClr val="accent2"/>
                </a:solidFill>
              </a:rPr>
              <a:t>example.v</a:t>
            </a:r>
            <a:r>
              <a:rPr lang="en-US" altLang="zh-CN" sz="2000" b="1" dirty="0">
                <a:solidFill>
                  <a:schemeClr val="accent2"/>
                </a:solidFill>
              </a:rPr>
              <a:t>", 5: </a:t>
            </a:r>
          </a:p>
          <a:p>
            <a:pPr eaLnBrk="1" hangingPunct="1">
              <a:spcBef>
                <a:spcPct val="0"/>
              </a:spcBef>
              <a:buFontTx/>
              <a:buNone/>
            </a:pPr>
            <a:r>
              <a:rPr lang="en-US" altLang="zh-CN" sz="2000" b="1" dirty="0"/>
              <a:t>Error!    Incompatible declaration, (d) defined as input                       </a:t>
            </a:r>
          </a:p>
          <a:p>
            <a:pPr eaLnBrk="1" hangingPunct="1">
              <a:spcBef>
                <a:spcPct val="0"/>
              </a:spcBef>
              <a:buFontTx/>
              <a:buNone/>
            </a:pPr>
            <a:r>
              <a:rPr lang="en-US" altLang="zh-CN" sz="2000" b="1" dirty="0"/>
              <a:t>          at line 2                                         [Verilog-IDDIL]    </a:t>
            </a:r>
          </a:p>
          <a:p>
            <a:pPr eaLnBrk="1" hangingPunct="1">
              <a:spcBef>
                <a:spcPct val="0"/>
              </a:spcBef>
              <a:buFontTx/>
              <a:buNone/>
            </a:pPr>
            <a:r>
              <a:rPr lang="en-US" altLang="zh-CN" sz="2000" b="1" dirty="0"/>
              <a:t>          "</a:t>
            </a:r>
            <a:r>
              <a:rPr lang="en-US" altLang="zh-CN" sz="2000" b="1" dirty="0" err="1"/>
              <a:t>example.v</a:t>
            </a:r>
            <a:r>
              <a:rPr lang="en-US" altLang="zh-CN" sz="2000" b="1" dirty="0"/>
              <a:t>", 5: </a:t>
            </a:r>
          </a:p>
          <a:p>
            <a:pPr eaLnBrk="1" hangingPunct="1">
              <a:spcBef>
                <a:spcPct val="0"/>
              </a:spcBef>
              <a:buFontTx/>
              <a:buNone/>
            </a:pPr>
            <a:r>
              <a:rPr lang="en-US" altLang="zh-CN" sz="2000" b="1" dirty="0">
                <a:solidFill>
                  <a:schemeClr val="accent2"/>
                </a:solidFill>
              </a:rPr>
              <a:t>Error!    Gate (u1) has illegal output specification        [Verilog-GHIOS]    </a:t>
            </a:r>
          </a:p>
          <a:p>
            <a:pPr eaLnBrk="1" hangingPunct="1">
              <a:spcBef>
                <a:spcPct val="0"/>
              </a:spcBef>
              <a:buFontTx/>
              <a:buNone/>
            </a:pPr>
            <a:r>
              <a:rPr lang="en-US" altLang="zh-CN" sz="2000" b="1" dirty="0">
                <a:solidFill>
                  <a:schemeClr val="accent2"/>
                </a:solidFill>
              </a:rPr>
              <a:t>          "</a:t>
            </a:r>
            <a:r>
              <a:rPr lang="en-US" altLang="zh-CN" sz="2000" b="1" dirty="0" err="1">
                <a:solidFill>
                  <a:schemeClr val="accent2"/>
                </a:solidFill>
              </a:rPr>
              <a:t>example.v</a:t>
            </a:r>
            <a:r>
              <a:rPr lang="en-US" altLang="zh-CN" sz="2000" b="1" dirty="0">
                <a:solidFill>
                  <a:schemeClr val="accent2"/>
                </a:solidFill>
              </a:rPr>
              <a:t>", 8: </a:t>
            </a:r>
          </a:p>
          <a:p>
            <a:pPr eaLnBrk="1" hangingPunct="1">
              <a:spcBef>
                <a:spcPct val="0"/>
              </a:spcBef>
              <a:buFontTx/>
              <a:buNone/>
            </a:pPr>
            <a:r>
              <a:rPr lang="en-US" altLang="zh-CN" sz="2000" b="1" dirty="0"/>
              <a:t>3 errors</a:t>
            </a:r>
          </a:p>
        </p:txBody>
      </p:sp>
    </p:spTree>
    <p:extLst>
      <p:ext uri="{BB962C8B-B14F-4D97-AF65-F5344CB8AC3E}">
        <p14:creationId xmlns:p14="http://schemas.microsoft.com/office/powerpoint/2010/main" val="29116159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8D83DE5D-0CE5-4814-82FD-873DCB585789}"/>
              </a:ext>
            </a:extLst>
          </p:cNvPr>
          <p:cNvSpPr>
            <a:spLocks noGrp="1" noChangeArrowheads="1"/>
          </p:cNvSpPr>
          <p:nvPr>
            <p:ph type="title"/>
          </p:nvPr>
        </p:nvSpPr>
        <p:spPr/>
        <p:txBody>
          <a:bodyPr/>
          <a:lstStyle/>
          <a:p>
            <a:pPr algn="l" eaLnBrk="1" hangingPunct="1"/>
            <a:r>
              <a:rPr lang="zh-CN" altLang="en-US" sz="3200" b="1">
                <a:solidFill>
                  <a:srgbClr val="FF7C80"/>
                </a:solidFill>
              </a:rPr>
              <a:t>参数（</a:t>
            </a:r>
            <a:r>
              <a:rPr lang="en-US" altLang="zh-CN" sz="3200" b="1">
                <a:solidFill>
                  <a:srgbClr val="FF7C80"/>
                </a:solidFill>
              </a:rPr>
              <a:t>parameters)</a:t>
            </a:r>
          </a:p>
        </p:txBody>
      </p:sp>
      <p:sp>
        <p:nvSpPr>
          <p:cNvPr id="65542" name="Rectangle 6">
            <a:extLst>
              <a:ext uri="{FF2B5EF4-FFF2-40B4-BE49-F238E27FC236}">
                <a16:creationId xmlns:a16="http://schemas.microsoft.com/office/drawing/2014/main" id="{167EDCA4-5922-4874-AEBD-84EC48232EE8}"/>
              </a:ext>
            </a:extLst>
          </p:cNvPr>
          <p:cNvSpPr>
            <a:spLocks noGrp="1" noChangeArrowheads="1"/>
          </p:cNvSpPr>
          <p:nvPr>
            <p:ph type="body" idx="4294967295"/>
          </p:nvPr>
        </p:nvSpPr>
        <p:spPr>
          <a:xfrm>
            <a:off x="849086" y="1618456"/>
            <a:ext cx="8229600" cy="2209800"/>
          </a:xfrm>
        </p:spPr>
        <p:txBody>
          <a:bodyPr/>
          <a:lstStyle/>
          <a:p>
            <a:pPr eaLnBrk="1" hangingPunct="1">
              <a:lnSpc>
                <a:spcPct val="90000"/>
              </a:lnSpc>
            </a:pPr>
            <a:r>
              <a:rPr lang="zh-CN" altLang="en-US" sz="2000" b="1" dirty="0">
                <a:solidFill>
                  <a:srgbClr val="FF0000"/>
                </a:solidFill>
              </a:rPr>
              <a:t>用参数声明一个可变常量，常用于定义延时及宽度变量。</a:t>
            </a:r>
          </a:p>
          <a:p>
            <a:pPr eaLnBrk="1" hangingPunct="1">
              <a:lnSpc>
                <a:spcPct val="90000"/>
              </a:lnSpc>
            </a:pPr>
            <a:r>
              <a:rPr lang="zh-CN" altLang="en-US" sz="2000" b="1" dirty="0">
                <a:solidFill>
                  <a:schemeClr val="accent2"/>
                </a:solidFill>
              </a:rPr>
              <a:t>参数定义的语法：</a:t>
            </a:r>
            <a:r>
              <a:rPr lang="en-US" altLang="zh-CN" sz="2000" b="1" dirty="0">
                <a:solidFill>
                  <a:schemeClr val="accent2"/>
                </a:solidFill>
              </a:rPr>
              <a:t>parameter  &lt;</a:t>
            </a:r>
            <a:r>
              <a:rPr lang="en-US" altLang="zh-CN" sz="2000" b="1" dirty="0" err="1">
                <a:solidFill>
                  <a:schemeClr val="accent2"/>
                </a:solidFill>
              </a:rPr>
              <a:t>list_of_assignment</a:t>
            </a:r>
            <a:r>
              <a:rPr lang="en-US" altLang="zh-CN" sz="2000" b="1" dirty="0">
                <a:solidFill>
                  <a:schemeClr val="accent2"/>
                </a:solidFill>
              </a:rPr>
              <a:t>&gt;;</a:t>
            </a:r>
          </a:p>
          <a:p>
            <a:pPr eaLnBrk="1" hangingPunct="1">
              <a:lnSpc>
                <a:spcPct val="90000"/>
              </a:lnSpc>
            </a:pPr>
            <a:r>
              <a:rPr lang="zh-CN" altLang="en-US" sz="2000" b="1" dirty="0">
                <a:solidFill>
                  <a:srgbClr val="FF0000"/>
                </a:solidFill>
              </a:rPr>
              <a:t>可一次定义多个参数，用逗号隔开。</a:t>
            </a:r>
            <a:endParaRPr lang="zh-CN" altLang="en-US" sz="2000" b="1" dirty="0">
              <a:solidFill>
                <a:schemeClr val="accent2"/>
              </a:solidFill>
            </a:endParaRPr>
          </a:p>
          <a:p>
            <a:pPr eaLnBrk="1" hangingPunct="1">
              <a:lnSpc>
                <a:spcPct val="90000"/>
              </a:lnSpc>
            </a:pPr>
            <a:r>
              <a:rPr lang="zh-CN" altLang="en-US" sz="2000" b="1" dirty="0">
                <a:solidFill>
                  <a:schemeClr val="accent2"/>
                </a:solidFill>
              </a:rPr>
              <a:t>在使用文字</a:t>
            </a:r>
            <a:r>
              <a:rPr lang="en-US" altLang="zh-CN" sz="2000" b="1" dirty="0">
                <a:solidFill>
                  <a:schemeClr val="accent2"/>
                </a:solidFill>
              </a:rPr>
              <a:t>(literal)</a:t>
            </a:r>
            <a:r>
              <a:rPr lang="zh-CN" altLang="en-US" sz="2000" b="1" dirty="0">
                <a:solidFill>
                  <a:schemeClr val="accent2"/>
                </a:solidFill>
              </a:rPr>
              <a:t>的地方都可以使用参数。</a:t>
            </a:r>
          </a:p>
          <a:p>
            <a:pPr eaLnBrk="1" hangingPunct="1">
              <a:lnSpc>
                <a:spcPct val="90000"/>
              </a:lnSpc>
            </a:pPr>
            <a:r>
              <a:rPr lang="zh-CN" altLang="en-US" sz="2000" b="1" dirty="0">
                <a:solidFill>
                  <a:srgbClr val="FF0000"/>
                </a:solidFill>
              </a:rPr>
              <a:t>参数的定义是局部的，只在当前模块中有效。</a:t>
            </a:r>
          </a:p>
          <a:p>
            <a:pPr eaLnBrk="1" hangingPunct="1">
              <a:lnSpc>
                <a:spcPct val="90000"/>
              </a:lnSpc>
            </a:pPr>
            <a:r>
              <a:rPr lang="zh-CN" altLang="en-US" sz="2000" b="1" dirty="0">
                <a:solidFill>
                  <a:schemeClr val="accent2"/>
                </a:solidFill>
              </a:rPr>
              <a:t>参数定义可使用以前定义的整数和实数参数。</a:t>
            </a:r>
            <a:endParaRPr lang="zh-CN" altLang="en-US" sz="1600" b="1" dirty="0">
              <a:solidFill>
                <a:schemeClr val="accent2"/>
              </a:solidFill>
            </a:endParaRPr>
          </a:p>
        </p:txBody>
      </p:sp>
      <p:sp>
        <p:nvSpPr>
          <p:cNvPr id="50183" name="Rectangle 9">
            <a:extLst>
              <a:ext uri="{FF2B5EF4-FFF2-40B4-BE49-F238E27FC236}">
                <a16:creationId xmlns:a16="http://schemas.microsoft.com/office/drawing/2014/main" id="{7EBB1EAF-E2B6-48F2-95A2-56EA14A8B94A}"/>
              </a:ext>
            </a:extLst>
          </p:cNvPr>
          <p:cNvSpPr>
            <a:spLocks noChangeArrowheads="1"/>
          </p:cNvSpPr>
          <p:nvPr/>
        </p:nvSpPr>
        <p:spPr bwMode="auto">
          <a:xfrm>
            <a:off x="1323877" y="3828256"/>
            <a:ext cx="6159273" cy="255428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r>
              <a:rPr lang="en-US" altLang="zh-CN" sz="1600" b="1" dirty="0">
                <a:latin typeface="+mn-lt"/>
              </a:rPr>
              <a:t>module mod1( out, in1, in2);</a:t>
            </a:r>
          </a:p>
          <a:p>
            <a:pPr eaLnBrk="1" hangingPunct="1">
              <a:spcBef>
                <a:spcPct val="0"/>
              </a:spcBef>
              <a:buFontTx/>
              <a:buNone/>
              <a:defRPr/>
            </a:pPr>
            <a:r>
              <a:rPr lang="en-US" altLang="zh-CN" sz="1600" b="1" dirty="0">
                <a:latin typeface="+mn-lt"/>
              </a:rPr>
              <a:t>   . . .</a:t>
            </a:r>
          </a:p>
          <a:p>
            <a:pPr eaLnBrk="1" hangingPunct="1">
              <a:spcBef>
                <a:spcPct val="0"/>
              </a:spcBef>
              <a:buFontTx/>
              <a:buNone/>
              <a:defRPr/>
            </a:pPr>
            <a:r>
              <a:rPr lang="en-US" altLang="zh-CN" sz="1600" b="1" dirty="0">
                <a:solidFill>
                  <a:srgbClr val="FF0000"/>
                </a:solidFill>
                <a:latin typeface="+mn-lt"/>
              </a:rPr>
              <a:t>parameter</a:t>
            </a:r>
            <a:r>
              <a:rPr lang="en-US" altLang="zh-CN" sz="1600" b="1" dirty="0">
                <a:latin typeface="+mn-lt"/>
              </a:rPr>
              <a:t> cycle = 20, prop_ del = 3,</a:t>
            </a:r>
          </a:p>
          <a:p>
            <a:pPr eaLnBrk="1" hangingPunct="1">
              <a:spcBef>
                <a:spcPct val="0"/>
              </a:spcBef>
              <a:buFontTx/>
              <a:buNone/>
              <a:defRPr/>
            </a:pPr>
            <a:r>
              <a:rPr lang="en-US" altLang="zh-CN" sz="1600" b="1" dirty="0">
                <a:latin typeface="+mn-lt"/>
              </a:rPr>
              <a:t>                   setup = cycle/2 - </a:t>
            </a:r>
            <a:r>
              <a:rPr lang="en-US" altLang="zh-CN" sz="1600" b="1" dirty="0" err="1">
                <a:latin typeface="+mn-lt"/>
              </a:rPr>
              <a:t>prop_del</a:t>
            </a:r>
            <a:r>
              <a:rPr lang="en-US" altLang="zh-CN" sz="1600" b="1" dirty="0">
                <a:latin typeface="+mn-lt"/>
              </a:rPr>
              <a:t>,</a:t>
            </a:r>
          </a:p>
          <a:p>
            <a:pPr eaLnBrk="1" hangingPunct="1">
              <a:spcBef>
                <a:spcPct val="0"/>
              </a:spcBef>
              <a:buFontTx/>
              <a:buNone/>
              <a:defRPr/>
            </a:pPr>
            <a:r>
              <a:rPr lang="en-US" altLang="zh-CN" sz="1600" b="1" dirty="0">
                <a:latin typeface="+mn-lt"/>
              </a:rPr>
              <a:t>                   p1 = 8,</a:t>
            </a:r>
          </a:p>
          <a:p>
            <a:pPr eaLnBrk="1" hangingPunct="1">
              <a:spcBef>
                <a:spcPct val="0"/>
              </a:spcBef>
              <a:buFontTx/>
              <a:buNone/>
              <a:defRPr/>
            </a:pPr>
            <a:r>
              <a:rPr lang="en-US" altLang="zh-CN" sz="1600" b="1" dirty="0">
                <a:latin typeface="+mn-lt"/>
              </a:rPr>
              <a:t>                   x_ word = 16’bx,</a:t>
            </a:r>
          </a:p>
          <a:p>
            <a:pPr eaLnBrk="1" hangingPunct="1">
              <a:spcBef>
                <a:spcPct val="0"/>
              </a:spcBef>
              <a:buFontTx/>
              <a:buNone/>
              <a:defRPr/>
            </a:pPr>
            <a:r>
              <a:rPr lang="en-US" altLang="zh-CN" sz="1600" b="1" dirty="0">
                <a:latin typeface="+mn-lt"/>
              </a:rPr>
              <a:t>                    . . .</a:t>
            </a:r>
          </a:p>
          <a:p>
            <a:pPr eaLnBrk="1" hangingPunct="1">
              <a:spcBef>
                <a:spcPct val="0"/>
              </a:spcBef>
              <a:buFontTx/>
              <a:buNone/>
              <a:defRPr/>
            </a:pPr>
            <a:r>
              <a:rPr lang="en-US" altLang="zh-CN" sz="1600" b="1" dirty="0">
                <a:latin typeface="+mn-lt"/>
              </a:rPr>
              <a:t>    wire [p1: 0] w1; // A wire declaration using parameter</a:t>
            </a:r>
          </a:p>
          <a:p>
            <a:pPr eaLnBrk="1" hangingPunct="1">
              <a:spcBef>
                <a:spcPct val="0"/>
              </a:spcBef>
              <a:buFontTx/>
              <a:buNone/>
              <a:defRPr/>
            </a:pPr>
            <a:r>
              <a:rPr lang="en-US" altLang="zh-CN" sz="1600" b="1" dirty="0">
                <a:latin typeface="+mn-lt"/>
              </a:rPr>
              <a:t>     . . .</a:t>
            </a:r>
          </a:p>
          <a:p>
            <a:pPr eaLnBrk="1" hangingPunct="1">
              <a:spcBef>
                <a:spcPct val="0"/>
              </a:spcBef>
              <a:buFontTx/>
              <a:buNone/>
              <a:defRPr/>
            </a:pPr>
            <a:r>
              <a:rPr lang="en-US" altLang="zh-CN" sz="1600" b="1" dirty="0" err="1">
                <a:latin typeface="+mn-lt"/>
              </a:rPr>
              <a:t>endmodule</a:t>
            </a:r>
            <a:endParaRPr lang="en-US" altLang="zh-CN" sz="1600" b="1" dirty="0">
              <a:latin typeface="+mn-lt"/>
            </a:endParaRPr>
          </a:p>
        </p:txBody>
      </p:sp>
    </p:spTree>
    <p:extLst>
      <p:ext uri="{BB962C8B-B14F-4D97-AF65-F5344CB8AC3E}">
        <p14:creationId xmlns:p14="http://schemas.microsoft.com/office/powerpoint/2010/main" val="21531251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CF2D3B75-C747-48F0-BF92-404A643FDD61}"/>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参数重载（</a:t>
            </a:r>
            <a:r>
              <a:rPr lang="en-US" altLang="zh-CN" sz="3200" b="1">
                <a:solidFill>
                  <a:srgbClr val="FF7C80"/>
                </a:solidFill>
                <a:latin typeface="+mn-lt"/>
              </a:rPr>
              <a:t>overriding)</a:t>
            </a:r>
          </a:p>
        </p:txBody>
      </p:sp>
      <p:sp>
        <p:nvSpPr>
          <p:cNvPr id="66566" name="Rectangle 6">
            <a:extLst>
              <a:ext uri="{FF2B5EF4-FFF2-40B4-BE49-F238E27FC236}">
                <a16:creationId xmlns:a16="http://schemas.microsoft.com/office/drawing/2014/main" id="{5BF5B4C1-5ABA-4543-BEF7-94488A661E45}"/>
              </a:ext>
            </a:extLst>
          </p:cNvPr>
          <p:cNvSpPr>
            <a:spLocks noGrp="1" noChangeArrowheads="1"/>
          </p:cNvSpPr>
          <p:nvPr>
            <p:ph type="body" idx="4294967295"/>
          </p:nvPr>
        </p:nvSpPr>
        <p:spPr>
          <a:xfrm>
            <a:off x="361950" y="1982755"/>
            <a:ext cx="5638800" cy="3962400"/>
          </a:xfrm>
        </p:spPr>
        <p:txBody>
          <a:bodyPr/>
          <a:lstStyle/>
          <a:p>
            <a:pPr eaLnBrk="1" hangingPunct="1">
              <a:buFontTx/>
              <a:buNone/>
            </a:pPr>
            <a:r>
              <a:rPr lang="en-US" altLang="zh-CN" sz="1600" b="1" dirty="0">
                <a:solidFill>
                  <a:schemeClr val="accent2"/>
                </a:solidFill>
              </a:rPr>
              <a:t>module mod1( out, in1, in2);</a:t>
            </a:r>
          </a:p>
          <a:p>
            <a:pPr eaLnBrk="1" hangingPunct="1">
              <a:buFontTx/>
              <a:buNone/>
            </a:pPr>
            <a:r>
              <a:rPr lang="en-US" altLang="zh-CN" sz="1600" b="1" dirty="0">
                <a:solidFill>
                  <a:schemeClr val="accent2"/>
                </a:solidFill>
              </a:rPr>
              <a:t>  . . .</a:t>
            </a:r>
          </a:p>
          <a:p>
            <a:pPr eaLnBrk="1" hangingPunct="1">
              <a:buFontTx/>
              <a:buNone/>
            </a:pPr>
            <a:r>
              <a:rPr lang="en-US" altLang="zh-CN" sz="1600" b="1" dirty="0">
                <a:solidFill>
                  <a:schemeClr val="accent2"/>
                </a:solidFill>
              </a:rPr>
              <a:t>  parameter  p1 = 8,</a:t>
            </a:r>
          </a:p>
          <a:p>
            <a:pPr eaLnBrk="1" hangingPunct="1">
              <a:buFontTx/>
              <a:buNone/>
            </a:pPr>
            <a:r>
              <a:rPr lang="en-US" altLang="zh-CN" sz="1600" b="1" dirty="0">
                <a:solidFill>
                  <a:schemeClr val="accent2"/>
                </a:solidFill>
              </a:rPr>
              <a:t>                      </a:t>
            </a:r>
            <a:r>
              <a:rPr lang="en-US" altLang="zh-CN" sz="1600" b="1" dirty="0" err="1">
                <a:solidFill>
                  <a:schemeClr val="accent2"/>
                </a:solidFill>
              </a:rPr>
              <a:t>real_constant</a:t>
            </a:r>
            <a:r>
              <a:rPr lang="en-US" altLang="zh-CN" sz="1600" b="1" dirty="0">
                <a:solidFill>
                  <a:schemeClr val="accent2"/>
                </a:solidFill>
              </a:rPr>
              <a:t> = 2.039,</a:t>
            </a:r>
          </a:p>
          <a:p>
            <a:pPr eaLnBrk="1" hangingPunct="1">
              <a:buFontTx/>
              <a:buNone/>
            </a:pPr>
            <a:r>
              <a:rPr lang="en-US" altLang="zh-CN" sz="1600" b="1" dirty="0">
                <a:solidFill>
                  <a:schemeClr val="accent2"/>
                </a:solidFill>
              </a:rPr>
              <a:t>                      </a:t>
            </a:r>
            <a:r>
              <a:rPr lang="en-US" altLang="zh-CN" sz="1600" b="1" dirty="0" err="1">
                <a:solidFill>
                  <a:schemeClr val="accent2"/>
                </a:solidFill>
              </a:rPr>
              <a:t>x_word</a:t>
            </a:r>
            <a:r>
              <a:rPr lang="en-US" altLang="zh-CN" sz="1600" b="1" dirty="0">
                <a:solidFill>
                  <a:schemeClr val="accent2"/>
                </a:solidFill>
              </a:rPr>
              <a:t> = 16’bx,</a:t>
            </a:r>
          </a:p>
          <a:p>
            <a:pPr eaLnBrk="1" hangingPunct="1">
              <a:buFontTx/>
              <a:buNone/>
            </a:pPr>
            <a:r>
              <a:rPr lang="en-US" altLang="zh-CN" sz="1600" b="1" dirty="0">
                <a:solidFill>
                  <a:schemeClr val="accent2"/>
                </a:solidFill>
              </a:rPr>
              <a:t>                      file = "/usr1/</a:t>
            </a:r>
            <a:r>
              <a:rPr lang="en-US" altLang="zh-CN" sz="1600" b="1" dirty="0" err="1">
                <a:solidFill>
                  <a:schemeClr val="accent2"/>
                </a:solidFill>
              </a:rPr>
              <a:t>jdough</a:t>
            </a:r>
            <a:r>
              <a:rPr lang="en-US" altLang="zh-CN" sz="1600" b="1" dirty="0">
                <a:solidFill>
                  <a:schemeClr val="accent2"/>
                </a:solidFill>
              </a:rPr>
              <a:t>/design/mem_file.dat";</a:t>
            </a:r>
          </a:p>
          <a:p>
            <a:pPr eaLnBrk="1" hangingPunct="1">
              <a:buFontTx/>
              <a:buNone/>
            </a:pPr>
            <a:r>
              <a:rPr lang="en-US" altLang="zh-CN" sz="1600" b="1" dirty="0">
                <a:solidFill>
                  <a:schemeClr val="accent2"/>
                </a:solidFill>
              </a:rPr>
              <a:t>. . .</a:t>
            </a:r>
          </a:p>
          <a:p>
            <a:pPr eaLnBrk="1" hangingPunct="1">
              <a:buFontTx/>
              <a:buNone/>
            </a:pPr>
            <a:r>
              <a:rPr lang="en-US" altLang="zh-CN" sz="1600" b="1" dirty="0" err="1">
                <a:solidFill>
                  <a:schemeClr val="accent2"/>
                </a:solidFill>
              </a:rPr>
              <a:t>endmodule</a:t>
            </a:r>
            <a:endParaRPr lang="en-US" altLang="zh-CN" sz="1600" b="1" dirty="0">
              <a:solidFill>
                <a:schemeClr val="accent2"/>
              </a:solidFill>
            </a:endParaRPr>
          </a:p>
          <a:p>
            <a:pPr eaLnBrk="1" hangingPunct="1">
              <a:buFontTx/>
              <a:buNone/>
            </a:pPr>
            <a:r>
              <a:rPr lang="en-US" altLang="zh-CN" sz="1600" b="1" dirty="0">
                <a:solidFill>
                  <a:schemeClr val="accent2"/>
                </a:solidFill>
              </a:rPr>
              <a:t>module top;</a:t>
            </a:r>
          </a:p>
          <a:p>
            <a:pPr eaLnBrk="1" hangingPunct="1">
              <a:buFontTx/>
              <a:buNone/>
            </a:pPr>
            <a:r>
              <a:rPr lang="en-US" altLang="zh-CN" sz="1600" b="1" dirty="0">
                <a:solidFill>
                  <a:schemeClr val="accent2"/>
                </a:solidFill>
              </a:rPr>
              <a:t>  . . .</a:t>
            </a:r>
          </a:p>
          <a:p>
            <a:pPr eaLnBrk="1" hangingPunct="1">
              <a:buFontTx/>
              <a:buNone/>
            </a:pPr>
            <a:r>
              <a:rPr lang="en-US" altLang="zh-CN" sz="1600" b="1" dirty="0">
                <a:solidFill>
                  <a:schemeClr val="accent2"/>
                </a:solidFill>
              </a:rPr>
              <a:t>    mod1 #( 5, 3.0, 16’bx, "../ </a:t>
            </a:r>
            <a:r>
              <a:rPr lang="en-US" altLang="zh-CN" sz="1600" b="1" dirty="0" err="1">
                <a:solidFill>
                  <a:schemeClr val="accent2"/>
                </a:solidFill>
              </a:rPr>
              <a:t>my_mem</a:t>
            </a:r>
            <a:r>
              <a:rPr lang="en-US" altLang="zh-CN" sz="1600" b="1" dirty="0">
                <a:solidFill>
                  <a:schemeClr val="accent2"/>
                </a:solidFill>
              </a:rPr>
              <a:t>. </a:t>
            </a:r>
            <a:r>
              <a:rPr lang="en-US" altLang="zh-CN" sz="1600" b="1" dirty="0" err="1">
                <a:solidFill>
                  <a:schemeClr val="accent2"/>
                </a:solidFill>
              </a:rPr>
              <a:t>dat</a:t>
            </a:r>
            <a:r>
              <a:rPr lang="en-US" altLang="zh-CN" sz="1600" b="1" dirty="0">
                <a:solidFill>
                  <a:schemeClr val="accent2"/>
                </a:solidFill>
              </a:rPr>
              <a:t>")  I1( out, in1, in2);</a:t>
            </a:r>
          </a:p>
          <a:p>
            <a:pPr eaLnBrk="1" hangingPunct="1">
              <a:buFontTx/>
              <a:buNone/>
            </a:pPr>
            <a:r>
              <a:rPr lang="en-US" altLang="zh-CN" sz="1600" b="1" dirty="0">
                <a:solidFill>
                  <a:schemeClr val="accent2"/>
                </a:solidFill>
              </a:rPr>
              <a:t>  . . .</a:t>
            </a:r>
          </a:p>
          <a:p>
            <a:pPr eaLnBrk="1" hangingPunct="1">
              <a:buFontTx/>
              <a:buNone/>
            </a:pPr>
            <a:r>
              <a:rPr lang="en-US" altLang="zh-CN" sz="1600" b="1" dirty="0" err="1">
                <a:solidFill>
                  <a:schemeClr val="accent2"/>
                </a:solidFill>
              </a:rPr>
              <a:t>endmodule</a:t>
            </a:r>
            <a:endParaRPr lang="en-US" altLang="zh-CN" sz="1600" b="1" dirty="0">
              <a:solidFill>
                <a:schemeClr val="accent2"/>
              </a:solidFill>
            </a:endParaRPr>
          </a:p>
        </p:txBody>
      </p:sp>
      <p:sp>
        <p:nvSpPr>
          <p:cNvPr id="51205" name="Text Box 5">
            <a:extLst>
              <a:ext uri="{FF2B5EF4-FFF2-40B4-BE49-F238E27FC236}">
                <a16:creationId xmlns:a16="http://schemas.microsoft.com/office/drawing/2014/main" id="{4C7D68B1-18D9-401F-BB81-518ED9A7FBF7}"/>
              </a:ext>
            </a:extLst>
          </p:cNvPr>
          <p:cNvSpPr txBox="1">
            <a:spLocks noChangeArrowheads="1"/>
          </p:cNvSpPr>
          <p:nvPr/>
        </p:nvSpPr>
        <p:spPr bwMode="auto">
          <a:xfrm>
            <a:off x="590550" y="5030755"/>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endParaRPr lang="zh-CN" altLang="zh-CN" sz="2400">
              <a:latin typeface="+mn-lt"/>
            </a:endParaRPr>
          </a:p>
        </p:txBody>
      </p:sp>
      <p:sp>
        <p:nvSpPr>
          <p:cNvPr id="51207" name="Text Box 7">
            <a:extLst>
              <a:ext uri="{FF2B5EF4-FFF2-40B4-BE49-F238E27FC236}">
                <a16:creationId xmlns:a16="http://schemas.microsoft.com/office/drawing/2014/main" id="{7CB476C0-6375-4494-9AD1-740B1BDAD428}"/>
              </a:ext>
            </a:extLst>
          </p:cNvPr>
          <p:cNvSpPr txBox="1">
            <a:spLocks noChangeArrowheads="1"/>
          </p:cNvSpPr>
          <p:nvPr/>
        </p:nvSpPr>
        <p:spPr bwMode="auto">
          <a:xfrm>
            <a:off x="971550" y="1525555"/>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2400" b="1">
                <a:latin typeface="+mn-lt"/>
              </a:rPr>
              <a:t>模块实例化时参数重载</a:t>
            </a:r>
          </a:p>
        </p:txBody>
      </p:sp>
      <p:sp>
        <p:nvSpPr>
          <p:cNvPr id="134152" name="AutoShape 8">
            <a:extLst>
              <a:ext uri="{FF2B5EF4-FFF2-40B4-BE49-F238E27FC236}">
                <a16:creationId xmlns:a16="http://schemas.microsoft.com/office/drawing/2014/main" id="{B47CD7AC-27C6-4AEF-86E7-8A211332495B}"/>
              </a:ext>
            </a:extLst>
          </p:cNvPr>
          <p:cNvSpPr>
            <a:spLocks noChangeArrowheads="1"/>
          </p:cNvSpPr>
          <p:nvPr/>
        </p:nvSpPr>
        <p:spPr bwMode="auto">
          <a:xfrm>
            <a:off x="2266950" y="5487955"/>
            <a:ext cx="838200" cy="381000"/>
          </a:xfrm>
          <a:prstGeom prst="wedgeRectCallout">
            <a:avLst>
              <a:gd name="adj1" fmla="val -95644"/>
              <a:gd name="adj2" fmla="val -128750"/>
            </a:avLst>
          </a:prstGeom>
          <a:solidFill>
            <a:srgbClr val="66FF33"/>
          </a:solidFill>
          <a:ln w="9525">
            <a:solidFill>
              <a:schemeClr val="tx1"/>
            </a:solidFill>
            <a:miter lim="800000"/>
            <a:headEnd/>
            <a:tailEnd/>
          </a:ln>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defRPr/>
            </a:pPr>
            <a:r>
              <a:rPr lang="zh-CN" altLang="en-US" sz="2000">
                <a:latin typeface="+mn-lt"/>
              </a:rPr>
              <a:t>使用</a:t>
            </a:r>
            <a:r>
              <a:rPr lang="en-US" altLang="zh-CN" sz="2000">
                <a:latin typeface="+mn-lt"/>
              </a:rPr>
              <a:t>#</a:t>
            </a:r>
          </a:p>
        </p:txBody>
      </p:sp>
      <p:sp>
        <p:nvSpPr>
          <p:cNvPr id="134153" name="AutoShape 9">
            <a:extLst>
              <a:ext uri="{FF2B5EF4-FFF2-40B4-BE49-F238E27FC236}">
                <a16:creationId xmlns:a16="http://schemas.microsoft.com/office/drawing/2014/main" id="{CE4D650D-1904-48F8-8598-90D0F54BEFC9}"/>
              </a:ext>
            </a:extLst>
          </p:cNvPr>
          <p:cNvSpPr>
            <a:spLocks noChangeArrowheads="1"/>
          </p:cNvSpPr>
          <p:nvPr/>
        </p:nvSpPr>
        <p:spPr bwMode="auto">
          <a:xfrm>
            <a:off x="2876550" y="4116355"/>
            <a:ext cx="1371600" cy="685800"/>
          </a:xfrm>
          <a:prstGeom prst="wedgeRectCallout">
            <a:avLst>
              <a:gd name="adj1" fmla="val -82407"/>
              <a:gd name="adj2" fmla="val 72685"/>
            </a:avLst>
          </a:prstGeom>
          <a:solidFill>
            <a:srgbClr val="66FF33"/>
          </a:solidFill>
          <a:ln w="9525">
            <a:solidFill>
              <a:schemeClr val="tx1"/>
            </a:solidFill>
            <a:miter lim="800000"/>
            <a:headEnd/>
            <a:tailEnd/>
          </a:ln>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defRPr/>
            </a:pPr>
            <a:r>
              <a:rPr lang="zh-CN" altLang="en-US" sz="2000">
                <a:latin typeface="+mn-lt"/>
              </a:rPr>
              <a:t>次序与原说明相同</a:t>
            </a:r>
          </a:p>
        </p:txBody>
      </p:sp>
      <p:sp>
        <p:nvSpPr>
          <p:cNvPr id="134155" name="Text Box 11">
            <a:extLst>
              <a:ext uri="{FF2B5EF4-FFF2-40B4-BE49-F238E27FC236}">
                <a16:creationId xmlns:a16="http://schemas.microsoft.com/office/drawing/2014/main" id="{42100903-F54C-4DAD-A937-874AC50B9030}"/>
              </a:ext>
            </a:extLst>
          </p:cNvPr>
          <p:cNvSpPr txBox="1">
            <a:spLocks noChangeArrowheads="1"/>
          </p:cNvSpPr>
          <p:nvPr/>
        </p:nvSpPr>
        <p:spPr bwMode="auto">
          <a:xfrm>
            <a:off x="4932783" y="1589326"/>
            <a:ext cx="3355133" cy="830997"/>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2400" dirty="0">
                <a:latin typeface="+mn-lt"/>
              </a:rPr>
              <a:t>不需要给所有参数赋新值，但不能跳跃赋值</a:t>
            </a:r>
            <a:endParaRPr lang="en-US" altLang="zh-CN" sz="2400" b="1" dirty="0">
              <a:latin typeface="+mn-lt"/>
            </a:endParaRPr>
          </a:p>
        </p:txBody>
      </p:sp>
      <p:sp>
        <p:nvSpPr>
          <p:cNvPr id="134161" name="AutoShape 17">
            <a:extLst>
              <a:ext uri="{FF2B5EF4-FFF2-40B4-BE49-F238E27FC236}">
                <a16:creationId xmlns:a16="http://schemas.microsoft.com/office/drawing/2014/main" id="{7129744E-FE53-44DC-BE9E-6CA8330B6DEF}"/>
              </a:ext>
            </a:extLst>
          </p:cNvPr>
          <p:cNvSpPr>
            <a:spLocks noChangeArrowheads="1"/>
          </p:cNvSpPr>
          <p:nvPr/>
        </p:nvSpPr>
        <p:spPr bwMode="auto">
          <a:xfrm>
            <a:off x="4476750" y="5183155"/>
            <a:ext cx="3352800" cy="1524000"/>
          </a:xfrm>
          <a:prstGeom prst="cloudCallout">
            <a:avLst>
              <a:gd name="adj1" fmla="val -78171"/>
              <a:gd name="adj2" fmla="val -19477"/>
            </a:avLst>
          </a:prstGeom>
          <a:solidFill>
            <a:srgbClr val="66FF33"/>
          </a:solidFill>
          <a:ln w="9525">
            <a:solidFill>
              <a:schemeClr val="tx1"/>
            </a:solidFill>
            <a:round/>
            <a:headEnd/>
            <a:tailEnd/>
          </a:ln>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defRPr/>
            </a:pPr>
            <a:r>
              <a:rPr lang="zh-CN" altLang="en-US" sz="2400" b="1">
                <a:solidFill>
                  <a:srgbClr val="FF0000"/>
                </a:solidFill>
                <a:latin typeface="+mn-lt"/>
                <a:ea typeface="华文仿宋" pitchFamily="2" charset="-122"/>
              </a:rPr>
              <a:t>为什么编译器认为这是参数而不是延时呢？</a:t>
            </a:r>
          </a:p>
        </p:txBody>
      </p:sp>
      <p:sp>
        <p:nvSpPr>
          <p:cNvPr id="134162" name="AutoShape 18">
            <a:extLst>
              <a:ext uri="{FF2B5EF4-FFF2-40B4-BE49-F238E27FC236}">
                <a16:creationId xmlns:a16="http://schemas.microsoft.com/office/drawing/2014/main" id="{3C2A0B27-D8DD-4656-ACC3-F0C31EE05D35}"/>
              </a:ext>
            </a:extLst>
          </p:cNvPr>
          <p:cNvSpPr>
            <a:spLocks noChangeArrowheads="1"/>
          </p:cNvSpPr>
          <p:nvPr/>
        </p:nvSpPr>
        <p:spPr bwMode="auto">
          <a:xfrm>
            <a:off x="5789613" y="2696548"/>
            <a:ext cx="3352800" cy="2210382"/>
          </a:xfrm>
          <a:prstGeom prst="wedgeRectCallout">
            <a:avLst>
              <a:gd name="adj1" fmla="val -24750"/>
              <a:gd name="adj2" fmla="val 65514"/>
            </a:avLst>
          </a:prstGeom>
          <a:solidFill>
            <a:srgbClr val="66FF33"/>
          </a:solidFill>
          <a:ln w="9525">
            <a:solidFill>
              <a:schemeClr val="tx1"/>
            </a:solidFill>
            <a:miter lim="800000"/>
            <a:headEnd/>
            <a:tailEnd/>
          </a:ln>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r>
              <a:rPr lang="zh-CN" altLang="en-US" sz="2000" b="1" dirty="0">
                <a:solidFill>
                  <a:srgbClr val="FF0000"/>
                </a:solidFill>
                <a:latin typeface="+mn-lt"/>
                <a:ea typeface="华文仿宋" pitchFamily="2" charset="-122"/>
              </a:rPr>
              <a:t>因为</a:t>
            </a:r>
            <a:r>
              <a:rPr lang="en-US" altLang="zh-CN" sz="2000" b="1" dirty="0">
                <a:solidFill>
                  <a:srgbClr val="FF0000"/>
                </a:solidFill>
                <a:latin typeface="+mn-lt"/>
                <a:ea typeface="华文仿宋" pitchFamily="2" charset="-122"/>
              </a:rPr>
              <a:t>#</a:t>
            </a:r>
            <a:r>
              <a:rPr lang="zh-CN" altLang="en-US" sz="2000" b="1" dirty="0">
                <a:solidFill>
                  <a:srgbClr val="FF0000"/>
                </a:solidFill>
                <a:latin typeface="+mn-lt"/>
                <a:ea typeface="华文仿宋" pitchFamily="2" charset="-122"/>
              </a:rPr>
              <a:t>说明延时的时候只能用于</a:t>
            </a:r>
            <a:r>
              <a:rPr lang="en-US" altLang="zh-CN" sz="2000" b="1" dirty="0">
                <a:solidFill>
                  <a:srgbClr val="FF0000"/>
                </a:solidFill>
                <a:latin typeface="+mn-lt"/>
                <a:ea typeface="华文仿宋" pitchFamily="2" charset="-122"/>
              </a:rPr>
              <a:t>gate</a:t>
            </a:r>
            <a:r>
              <a:rPr lang="zh-CN" altLang="en-US" sz="2000" b="1" dirty="0">
                <a:solidFill>
                  <a:srgbClr val="FF0000"/>
                </a:solidFill>
                <a:latin typeface="+mn-lt"/>
                <a:ea typeface="华文仿宋" pitchFamily="2" charset="-122"/>
              </a:rPr>
              <a:t>或过程语句，不能用于模块实例。</a:t>
            </a:r>
          </a:p>
          <a:p>
            <a:pPr eaLnBrk="1" hangingPunct="1">
              <a:spcBef>
                <a:spcPct val="0"/>
              </a:spcBef>
              <a:buFontTx/>
              <a:buNone/>
              <a:defRPr/>
            </a:pPr>
            <a:endParaRPr lang="zh-CN" altLang="en-US" sz="2000" b="1" dirty="0">
              <a:solidFill>
                <a:srgbClr val="FF0000"/>
              </a:solidFill>
              <a:latin typeface="+mn-lt"/>
              <a:ea typeface="华文仿宋" pitchFamily="2" charset="-122"/>
            </a:endParaRPr>
          </a:p>
          <a:p>
            <a:pPr eaLnBrk="1" hangingPunct="1">
              <a:spcBef>
                <a:spcPct val="0"/>
              </a:spcBef>
              <a:buFontTx/>
              <a:buNone/>
              <a:defRPr/>
            </a:pPr>
            <a:r>
              <a:rPr lang="en-US" altLang="zh-CN" sz="2000" b="1" dirty="0">
                <a:solidFill>
                  <a:srgbClr val="FF0000"/>
                </a:solidFill>
                <a:latin typeface="+mn-lt"/>
                <a:ea typeface="华文仿宋" pitchFamily="2" charset="-122"/>
              </a:rPr>
              <a:t>gate</a:t>
            </a:r>
            <a:r>
              <a:rPr lang="zh-CN" altLang="en-US" sz="2000" b="1" dirty="0">
                <a:solidFill>
                  <a:srgbClr val="FF0000"/>
                </a:solidFill>
                <a:latin typeface="+mn-lt"/>
                <a:ea typeface="华文仿宋" pitchFamily="2" charset="-122"/>
              </a:rPr>
              <a:t>（</a:t>
            </a:r>
            <a:r>
              <a:rPr lang="en-US" altLang="zh-CN" sz="2000" b="1" dirty="0">
                <a:solidFill>
                  <a:srgbClr val="FF0000"/>
                </a:solidFill>
                <a:latin typeface="+mn-lt"/>
                <a:ea typeface="华文仿宋" pitchFamily="2" charset="-122"/>
              </a:rPr>
              <a:t>primitives)</a:t>
            </a:r>
            <a:r>
              <a:rPr lang="zh-CN" altLang="en-US" sz="2000" b="1" dirty="0">
                <a:solidFill>
                  <a:srgbClr val="FF0000"/>
                </a:solidFill>
                <a:latin typeface="+mn-lt"/>
                <a:ea typeface="华文仿宋" pitchFamily="2" charset="-122"/>
              </a:rPr>
              <a:t>在实例化时只能有延时，不能有模块参数。</a:t>
            </a:r>
          </a:p>
        </p:txBody>
      </p:sp>
    </p:spTree>
    <p:extLst>
      <p:ext uri="{BB962C8B-B14F-4D97-AF65-F5344CB8AC3E}">
        <p14:creationId xmlns:p14="http://schemas.microsoft.com/office/powerpoint/2010/main" val="3742772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34152"/>
                                        </p:tgtEl>
                                        <p:attrNameLst>
                                          <p:attrName>style.visibility</p:attrName>
                                        </p:attrNameLst>
                                      </p:cBhvr>
                                      <p:to>
                                        <p:strVal val="visible"/>
                                      </p:to>
                                    </p:set>
                                    <p:anim calcmode="lin" valueType="num">
                                      <p:cBhvr>
                                        <p:cTn id="7" dur="500" fill="hold"/>
                                        <p:tgtEl>
                                          <p:spTgt spid="134152"/>
                                        </p:tgtEl>
                                        <p:attrNameLst>
                                          <p:attrName>ppt_w</p:attrName>
                                        </p:attrNameLst>
                                      </p:cBhvr>
                                      <p:tavLst>
                                        <p:tav tm="0">
                                          <p:val>
                                            <p:fltVal val="0"/>
                                          </p:val>
                                        </p:tav>
                                        <p:tav tm="100000">
                                          <p:val>
                                            <p:strVal val="#ppt_w"/>
                                          </p:val>
                                        </p:tav>
                                      </p:tavLst>
                                    </p:anim>
                                    <p:anim calcmode="lin" valueType="num">
                                      <p:cBhvr>
                                        <p:cTn id="8" dur="500" fill="hold"/>
                                        <p:tgtEl>
                                          <p:spTgt spid="13415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34153"/>
                                        </p:tgtEl>
                                        <p:attrNameLst>
                                          <p:attrName>style.visibility</p:attrName>
                                        </p:attrNameLst>
                                      </p:cBhvr>
                                      <p:to>
                                        <p:strVal val="visible"/>
                                      </p:to>
                                    </p:set>
                                    <p:anim calcmode="lin" valueType="num">
                                      <p:cBhvr>
                                        <p:cTn id="13" dur="500" fill="hold"/>
                                        <p:tgtEl>
                                          <p:spTgt spid="134153"/>
                                        </p:tgtEl>
                                        <p:attrNameLst>
                                          <p:attrName>ppt_w</p:attrName>
                                        </p:attrNameLst>
                                      </p:cBhvr>
                                      <p:tavLst>
                                        <p:tav tm="0">
                                          <p:val>
                                            <p:fltVal val="0"/>
                                          </p:val>
                                        </p:tav>
                                        <p:tav tm="100000">
                                          <p:val>
                                            <p:strVal val="#ppt_w"/>
                                          </p:val>
                                        </p:tav>
                                      </p:tavLst>
                                    </p:anim>
                                    <p:anim calcmode="lin" valueType="num">
                                      <p:cBhvr>
                                        <p:cTn id="14" dur="500" fill="hold"/>
                                        <p:tgtEl>
                                          <p:spTgt spid="134153"/>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34155"/>
                                        </p:tgtEl>
                                        <p:attrNameLst>
                                          <p:attrName>style.visibility</p:attrName>
                                        </p:attrNameLst>
                                      </p:cBhvr>
                                      <p:to>
                                        <p:strVal val="visible"/>
                                      </p:to>
                                    </p:set>
                                    <p:animEffect transition="in" filter="wipe(up)">
                                      <p:cBhvr>
                                        <p:cTn id="19" dur="500"/>
                                        <p:tgtEl>
                                          <p:spTgt spid="13415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34161"/>
                                        </p:tgtEl>
                                        <p:attrNameLst>
                                          <p:attrName>style.visibility</p:attrName>
                                        </p:attrNameLst>
                                      </p:cBhvr>
                                      <p:to>
                                        <p:strVal val="visible"/>
                                      </p:to>
                                    </p:set>
                                    <p:anim calcmode="lin" valueType="num">
                                      <p:cBhvr additive="base">
                                        <p:cTn id="24" dur="500" fill="hold"/>
                                        <p:tgtEl>
                                          <p:spTgt spid="134161"/>
                                        </p:tgtEl>
                                        <p:attrNameLst>
                                          <p:attrName>ppt_x</p:attrName>
                                        </p:attrNameLst>
                                      </p:cBhvr>
                                      <p:tavLst>
                                        <p:tav tm="0">
                                          <p:val>
                                            <p:strVal val="#ppt_x"/>
                                          </p:val>
                                        </p:tav>
                                        <p:tav tm="100000">
                                          <p:val>
                                            <p:strVal val="#ppt_x"/>
                                          </p:val>
                                        </p:tav>
                                      </p:tavLst>
                                    </p:anim>
                                    <p:anim calcmode="lin" valueType="num">
                                      <p:cBhvr additive="base">
                                        <p:cTn id="25" dur="500" fill="hold"/>
                                        <p:tgtEl>
                                          <p:spTgt spid="134161"/>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42" fill="hold" grpId="0" nodeType="clickEffect">
                                  <p:stCondLst>
                                    <p:cond delay="0"/>
                                  </p:stCondLst>
                                  <p:childTnLst>
                                    <p:set>
                                      <p:cBhvr>
                                        <p:cTn id="29" dur="1" fill="hold">
                                          <p:stCondLst>
                                            <p:cond delay="0"/>
                                          </p:stCondLst>
                                        </p:cTn>
                                        <p:tgtEl>
                                          <p:spTgt spid="134162"/>
                                        </p:tgtEl>
                                        <p:attrNameLst>
                                          <p:attrName>style.visibility</p:attrName>
                                        </p:attrNameLst>
                                      </p:cBhvr>
                                      <p:to>
                                        <p:strVal val="visible"/>
                                      </p:to>
                                    </p:set>
                                    <p:animEffect transition="in" filter="barn(outHorizontal)">
                                      <p:cBhvr>
                                        <p:cTn id="30" dur="500"/>
                                        <p:tgtEl>
                                          <p:spTgt spid="134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2" grpId="0" animBg="1" autoUpdateAnimBg="0"/>
      <p:bldP spid="134153" grpId="0" animBg="1" autoUpdateAnimBg="0"/>
      <p:bldP spid="134155" grpId="0" animBg="1" autoUpdateAnimBg="0"/>
      <p:bldP spid="134161" grpId="0" animBg="1" autoUpdateAnimBg="0"/>
      <p:bldP spid="134162"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90FB647F-22DC-4D65-8425-D01ED3D803CC}"/>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寄存器数组</a:t>
            </a:r>
            <a:r>
              <a:rPr lang="en-US" altLang="zh-CN" sz="3200" b="1">
                <a:solidFill>
                  <a:srgbClr val="FF7C80"/>
                </a:solidFill>
                <a:latin typeface="+mn-lt"/>
              </a:rPr>
              <a:t>(Register Arrays)</a:t>
            </a:r>
          </a:p>
        </p:txBody>
      </p:sp>
      <p:sp>
        <p:nvSpPr>
          <p:cNvPr id="67590" name="Rectangle 6">
            <a:extLst>
              <a:ext uri="{FF2B5EF4-FFF2-40B4-BE49-F238E27FC236}">
                <a16:creationId xmlns:a16="http://schemas.microsoft.com/office/drawing/2014/main" id="{7BA9259E-83A1-457F-8FE5-3C9C7FAAF84B}"/>
              </a:ext>
            </a:extLst>
          </p:cNvPr>
          <p:cNvSpPr>
            <a:spLocks noGrp="1" noChangeArrowheads="1"/>
          </p:cNvSpPr>
          <p:nvPr>
            <p:ph type="body" idx="4294967295"/>
          </p:nvPr>
        </p:nvSpPr>
        <p:spPr>
          <a:xfrm>
            <a:off x="914400" y="1539550"/>
            <a:ext cx="8229599" cy="4666408"/>
          </a:xfrm>
        </p:spPr>
        <p:txBody>
          <a:bodyPr/>
          <a:lstStyle/>
          <a:p>
            <a:pPr eaLnBrk="1" hangingPunct="1">
              <a:lnSpc>
                <a:spcPct val="90000"/>
              </a:lnSpc>
            </a:pPr>
            <a:r>
              <a:rPr lang="zh-CN" altLang="en-US" sz="1800" b="1" dirty="0">
                <a:solidFill>
                  <a:srgbClr val="FF0000"/>
                </a:solidFill>
              </a:rPr>
              <a:t>在</a:t>
            </a:r>
            <a:r>
              <a:rPr lang="en-US" altLang="zh-CN" sz="1800" b="1" dirty="0">
                <a:solidFill>
                  <a:srgbClr val="FF0000"/>
                </a:solidFill>
              </a:rPr>
              <a:t>Verilog</a:t>
            </a:r>
            <a:r>
              <a:rPr lang="zh-CN" altLang="en-US" sz="1800" b="1" dirty="0">
                <a:solidFill>
                  <a:srgbClr val="FF0000"/>
                </a:solidFill>
              </a:rPr>
              <a:t>中可以说明一个寄存器数组。</a:t>
            </a:r>
          </a:p>
          <a:p>
            <a:pPr eaLnBrk="1" hangingPunct="1">
              <a:lnSpc>
                <a:spcPct val="90000"/>
              </a:lnSpc>
              <a:buFontTx/>
              <a:buNone/>
            </a:pPr>
            <a:r>
              <a:rPr lang="zh-CN" altLang="en-US" sz="1800" b="1" dirty="0">
                <a:solidFill>
                  <a:schemeClr val="accent2"/>
                </a:solidFill>
              </a:rPr>
              <a:t>         </a:t>
            </a:r>
            <a:r>
              <a:rPr lang="en-US" altLang="zh-CN" sz="1800" b="1" dirty="0">
                <a:solidFill>
                  <a:schemeClr val="accent2"/>
                </a:solidFill>
              </a:rPr>
              <a:t>integer NUMS [7: 0]; // </a:t>
            </a:r>
            <a:r>
              <a:rPr lang="zh-CN" altLang="en-US" sz="1800" b="1" dirty="0">
                <a:solidFill>
                  <a:schemeClr val="accent2"/>
                </a:solidFill>
              </a:rPr>
              <a:t>包含</a:t>
            </a:r>
            <a:r>
              <a:rPr lang="en-US" altLang="zh-CN" sz="1800" b="1" dirty="0">
                <a:solidFill>
                  <a:schemeClr val="accent2"/>
                </a:solidFill>
              </a:rPr>
              <a:t>8</a:t>
            </a:r>
            <a:r>
              <a:rPr lang="zh-CN" altLang="en-US" sz="1800" b="1" dirty="0">
                <a:solidFill>
                  <a:schemeClr val="accent2"/>
                </a:solidFill>
              </a:rPr>
              <a:t>个整数数组变量</a:t>
            </a:r>
          </a:p>
          <a:p>
            <a:pPr eaLnBrk="1" hangingPunct="1">
              <a:lnSpc>
                <a:spcPct val="90000"/>
              </a:lnSpc>
              <a:buFontTx/>
              <a:buNone/>
            </a:pPr>
            <a:r>
              <a:rPr lang="zh-CN" altLang="en-US" sz="1800" b="1" dirty="0">
                <a:solidFill>
                  <a:schemeClr val="accent2"/>
                </a:solidFill>
              </a:rPr>
              <a:t>         </a:t>
            </a:r>
            <a:r>
              <a:rPr lang="en-US" altLang="zh-CN" sz="1800" b="1" dirty="0">
                <a:solidFill>
                  <a:schemeClr val="accent2"/>
                </a:solidFill>
              </a:rPr>
              <a:t>time  </a:t>
            </a:r>
            <a:r>
              <a:rPr lang="en-US" altLang="zh-CN" sz="1800" b="1" dirty="0" err="1">
                <a:solidFill>
                  <a:schemeClr val="accent2"/>
                </a:solidFill>
              </a:rPr>
              <a:t>t_vals</a:t>
            </a:r>
            <a:r>
              <a:rPr lang="en-US" altLang="zh-CN" sz="1800" b="1" dirty="0">
                <a:solidFill>
                  <a:schemeClr val="accent2"/>
                </a:solidFill>
              </a:rPr>
              <a:t> [3: 0];      // 4</a:t>
            </a:r>
            <a:r>
              <a:rPr lang="zh-CN" altLang="en-US" sz="1800" b="1" dirty="0">
                <a:solidFill>
                  <a:schemeClr val="accent2"/>
                </a:solidFill>
              </a:rPr>
              <a:t>个时间数组变量</a:t>
            </a:r>
            <a:endParaRPr lang="en-US" altLang="zh-CN" sz="1800" b="1" dirty="0">
              <a:solidFill>
                <a:schemeClr val="accent2"/>
              </a:solidFill>
            </a:endParaRPr>
          </a:p>
          <a:p>
            <a:pPr eaLnBrk="1" hangingPunct="1">
              <a:lnSpc>
                <a:spcPct val="90000"/>
              </a:lnSpc>
              <a:buFontTx/>
              <a:buNone/>
            </a:pPr>
            <a:endParaRPr lang="zh-CN" altLang="en-US" sz="1800" b="1" dirty="0">
              <a:solidFill>
                <a:schemeClr val="accent2"/>
              </a:solidFill>
            </a:endParaRPr>
          </a:p>
          <a:p>
            <a:pPr eaLnBrk="1" hangingPunct="1">
              <a:lnSpc>
                <a:spcPct val="90000"/>
              </a:lnSpc>
            </a:pPr>
            <a:r>
              <a:rPr lang="en-US" altLang="zh-CN" sz="1800" b="1" dirty="0">
                <a:solidFill>
                  <a:srgbClr val="FF0000"/>
                </a:solidFill>
              </a:rPr>
              <a:t>reg</a:t>
            </a:r>
            <a:r>
              <a:rPr lang="zh-CN" altLang="en-US" sz="1800" b="1" dirty="0">
                <a:solidFill>
                  <a:srgbClr val="FF0000"/>
                </a:solidFill>
              </a:rPr>
              <a:t>类型的数组通常用于描述存储器</a:t>
            </a:r>
          </a:p>
          <a:p>
            <a:pPr eaLnBrk="1" hangingPunct="1">
              <a:lnSpc>
                <a:spcPct val="90000"/>
              </a:lnSpc>
              <a:buFontTx/>
              <a:buNone/>
            </a:pPr>
            <a:r>
              <a:rPr lang="zh-CN" altLang="en-US" sz="1800" b="1" dirty="0">
                <a:solidFill>
                  <a:schemeClr val="accent2"/>
                </a:solidFill>
              </a:rPr>
              <a:t>      其语法为： </a:t>
            </a:r>
            <a:r>
              <a:rPr lang="en-US" altLang="zh-CN" sz="1800" b="1" dirty="0">
                <a:solidFill>
                  <a:schemeClr val="accent2"/>
                </a:solidFill>
              </a:rPr>
              <a:t>reg [MSB:LSB] &lt;</a:t>
            </a:r>
            <a:r>
              <a:rPr lang="en-US" altLang="zh-CN" sz="1800" b="1" dirty="0" err="1">
                <a:solidFill>
                  <a:schemeClr val="accent2"/>
                </a:solidFill>
              </a:rPr>
              <a:t>memory_name</a:t>
            </a:r>
            <a:r>
              <a:rPr lang="en-US" altLang="zh-CN" sz="1800" b="1" dirty="0">
                <a:solidFill>
                  <a:schemeClr val="accent2"/>
                </a:solidFill>
              </a:rPr>
              <a:t>&gt; [</a:t>
            </a:r>
            <a:r>
              <a:rPr lang="en-US" altLang="zh-CN" sz="1800" b="1" dirty="0" err="1">
                <a:solidFill>
                  <a:schemeClr val="accent2"/>
                </a:solidFill>
              </a:rPr>
              <a:t>first_addr:last_addr</a:t>
            </a:r>
            <a:r>
              <a:rPr lang="en-US" altLang="zh-CN" sz="1800" b="1" dirty="0">
                <a:solidFill>
                  <a:schemeClr val="accent2"/>
                </a:solidFill>
              </a:rPr>
              <a:t>];</a:t>
            </a:r>
          </a:p>
          <a:p>
            <a:pPr eaLnBrk="1" hangingPunct="1">
              <a:lnSpc>
                <a:spcPct val="90000"/>
              </a:lnSpc>
              <a:buFontTx/>
              <a:buNone/>
            </a:pPr>
            <a:r>
              <a:rPr lang="en-US" altLang="zh-CN" sz="1800" b="1" dirty="0">
                <a:solidFill>
                  <a:schemeClr val="accent2"/>
                </a:solidFill>
              </a:rPr>
              <a:t>           [MSB:LSB]</a:t>
            </a:r>
            <a:r>
              <a:rPr lang="zh-CN" altLang="en-US" sz="1800" b="1" dirty="0">
                <a:solidFill>
                  <a:schemeClr val="accent2"/>
                </a:solidFill>
              </a:rPr>
              <a:t>定义存储器字的位数</a:t>
            </a:r>
          </a:p>
          <a:p>
            <a:pPr eaLnBrk="1" hangingPunct="1">
              <a:lnSpc>
                <a:spcPct val="90000"/>
              </a:lnSpc>
              <a:buFontTx/>
              <a:buNone/>
            </a:pPr>
            <a:r>
              <a:rPr lang="zh-CN" altLang="en-US" sz="1800" b="1" dirty="0">
                <a:solidFill>
                  <a:schemeClr val="accent2"/>
                </a:solidFill>
              </a:rPr>
              <a:t>           </a:t>
            </a:r>
            <a:r>
              <a:rPr lang="en-US" altLang="zh-CN" sz="1800" b="1" dirty="0">
                <a:solidFill>
                  <a:schemeClr val="accent2"/>
                </a:solidFill>
              </a:rPr>
              <a:t>[</a:t>
            </a:r>
            <a:r>
              <a:rPr lang="en-US" altLang="zh-CN" sz="1800" b="1" dirty="0" err="1">
                <a:solidFill>
                  <a:schemeClr val="accent2"/>
                </a:solidFill>
              </a:rPr>
              <a:t>first_addr:last_addr</a:t>
            </a:r>
            <a:r>
              <a:rPr lang="en-US" altLang="zh-CN" sz="1800" b="1" dirty="0">
                <a:solidFill>
                  <a:schemeClr val="accent2"/>
                </a:solidFill>
              </a:rPr>
              <a:t>]</a:t>
            </a:r>
            <a:r>
              <a:rPr lang="zh-CN" altLang="en-US" sz="1800" b="1" dirty="0">
                <a:solidFill>
                  <a:schemeClr val="accent2"/>
                </a:solidFill>
              </a:rPr>
              <a:t>定义存储器的深度</a:t>
            </a:r>
          </a:p>
          <a:p>
            <a:pPr eaLnBrk="1" hangingPunct="1">
              <a:lnSpc>
                <a:spcPct val="90000"/>
              </a:lnSpc>
              <a:buFontTx/>
              <a:buNone/>
            </a:pPr>
            <a:r>
              <a:rPr lang="zh-CN" altLang="en-US" sz="1800" b="1" dirty="0">
                <a:solidFill>
                  <a:schemeClr val="accent2"/>
                </a:solidFill>
              </a:rPr>
              <a:t>     例如：</a:t>
            </a:r>
          </a:p>
          <a:p>
            <a:pPr eaLnBrk="1" hangingPunct="1">
              <a:lnSpc>
                <a:spcPct val="90000"/>
              </a:lnSpc>
              <a:buFontTx/>
              <a:buNone/>
            </a:pPr>
            <a:r>
              <a:rPr lang="zh-CN" altLang="en-US" sz="1800" b="1" dirty="0">
                <a:solidFill>
                  <a:schemeClr val="accent2"/>
                </a:solidFill>
              </a:rPr>
              <a:t>          </a:t>
            </a:r>
            <a:r>
              <a:rPr lang="en-US" altLang="zh-CN" sz="1800" b="1" dirty="0">
                <a:solidFill>
                  <a:schemeClr val="accent2"/>
                </a:solidFill>
              </a:rPr>
              <a:t>reg [15: 0] MEM [0:1023]; // 1K x 16</a:t>
            </a:r>
            <a:r>
              <a:rPr lang="zh-CN" altLang="en-US" sz="1800" b="1" dirty="0">
                <a:solidFill>
                  <a:schemeClr val="accent2"/>
                </a:solidFill>
              </a:rPr>
              <a:t>存储器</a:t>
            </a:r>
          </a:p>
          <a:p>
            <a:pPr eaLnBrk="1" hangingPunct="1">
              <a:lnSpc>
                <a:spcPct val="90000"/>
              </a:lnSpc>
              <a:buFontTx/>
              <a:buNone/>
            </a:pPr>
            <a:r>
              <a:rPr lang="zh-CN" altLang="en-US" sz="1800" b="1" dirty="0">
                <a:solidFill>
                  <a:schemeClr val="accent2"/>
                </a:solidFill>
              </a:rPr>
              <a:t>           </a:t>
            </a:r>
            <a:r>
              <a:rPr lang="en-US" altLang="zh-CN" sz="1800" b="1" dirty="0">
                <a:solidFill>
                  <a:schemeClr val="accent2"/>
                </a:solidFill>
              </a:rPr>
              <a:t>reg [7: 0] PREP [‘</a:t>
            </a:r>
            <a:r>
              <a:rPr lang="en-US" altLang="zh-CN" sz="1800" b="1" dirty="0" err="1">
                <a:solidFill>
                  <a:schemeClr val="accent2"/>
                </a:solidFill>
              </a:rPr>
              <a:t>hFFFE</a:t>
            </a:r>
            <a:r>
              <a:rPr lang="en-US" altLang="zh-CN" sz="1800" b="1" dirty="0">
                <a:solidFill>
                  <a:schemeClr val="accent2"/>
                </a:solidFill>
              </a:rPr>
              <a:t>: ’</a:t>
            </a:r>
            <a:r>
              <a:rPr lang="en-US" altLang="zh-CN" sz="1800" b="1" dirty="0" err="1">
                <a:solidFill>
                  <a:schemeClr val="accent2"/>
                </a:solidFill>
              </a:rPr>
              <a:t>hFFFF</a:t>
            </a:r>
            <a:r>
              <a:rPr lang="en-US" altLang="zh-CN" sz="1800" b="1" dirty="0">
                <a:solidFill>
                  <a:schemeClr val="accent2"/>
                </a:solidFill>
              </a:rPr>
              <a:t>]; // 2 x 8</a:t>
            </a:r>
            <a:r>
              <a:rPr lang="zh-CN" altLang="en-US" sz="1800" b="1" dirty="0">
                <a:solidFill>
                  <a:schemeClr val="accent2"/>
                </a:solidFill>
              </a:rPr>
              <a:t>存储器</a:t>
            </a:r>
            <a:endParaRPr lang="en-US" altLang="zh-CN" sz="1800" b="1" dirty="0">
              <a:solidFill>
                <a:schemeClr val="accent2"/>
              </a:solidFill>
            </a:endParaRPr>
          </a:p>
          <a:p>
            <a:pPr eaLnBrk="1" hangingPunct="1">
              <a:lnSpc>
                <a:spcPct val="90000"/>
              </a:lnSpc>
              <a:buFontTx/>
              <a:buNone/>
            </a:pPr>
            <a:endParaRPr lang="zh-CN" altLang="en-US" sz="1800" b="1" dirty="0">
              <a:solidFill>
                <a:schemeClr val="accent2"/>
              </a:solidFill>
            </a:endParaRPr>
          </a:p>
          <a:p>
            <a:pPr eaLnBrk="1" hangingPunct="1">
              <a:lnSpc>
                <a:spcPct val="90000"/>
              </a:lnSpc>
            </a:pPr>
            <a:r>
              <a:rPr lang="zh-CN" altLang="en-US" sz="1800" b="1" dirty="0">
                <a:solidFill>
                  <a:srgbClr val="FF0000"/>
                </a:solidFill>
              </a:rPr>
              <a:t>描述存储器时可以使用参数或任何合法表达式</a:t>
            </a:r>
          </a:p>
          <a:p>
            <a:pPr eaLnBrk="1" hangingPunct="1">
              <a:lnSpc>
                <a:spcPct val="90000"/>
              </a:lnSpc>
              <a:buFontTx/>
              <a:buNone/>
            </a:pPr>
            <a:r>
              <a:rPr lang="zh-CN" altLang="en-US" sz="1800" b="1" dirty="0">
                <a:solidFill>
                  <a:schemeClr val="accent2"/>
                </a:solidFill>
              </a:rPr>
              <a:t>         </a:t>
            </a:r>
            <a:r>
              <a:rPr lang="en-US" altLang="zh-CN" sz="1800" b="1" dirty="0">
                <a:solidFill>
                  <a:schemeClr val="accent2"/>
                </a:solidFill>
              </a:rPr>
              <a:t>parameter </a:t>
            </a:r>
            <a:r>
              <a:rPr lang="en-US" altLang="zh-CN" sz="1800" b="1" dirty="0" err="1">
                <a:solidFill>
                  <a:schemeClr val="accent2"/>
                </a:solidFill>
              </a:rPr>
              <a:t>wordsize</a:t>
            </a:r>
            <a:r>
              <a:rPr lang="en-US" altLang="zh-CN" sz="1800" b="1" dirty="0">
                <a:solidFill>
                  <a:schemeClr val="accent2"/>
                </a:solidFill>
              </a:rPr>
              <a:t> = 16;</a:t>
            </a:r>
          </a:p>
          <a:p>
            <a:pPr eaLnBrk="1" hangingPunct="1">
              <a:lnSpc>
                <a:spcPct val="90000"/>
              </a:lnSpc>
              <a:buFontTx/>
              <a:buNone/>
            </a:pPr>
            <a:r>
              <a:rPr lang="en-US" altLang="zh-CN" sz="1800" b="1" dirty="0">
                <a:solidFill>
                  <a:schemeClr val="accent2"/>
                </a:solidFill>
              </a:rPr>
              <a:t>         parameter </a:t>
            </a:r>
            <a:r>
              <a:rPr lang="en-US" altLang="zh-CN" sz="1800" b="1" dirty="0" err="1">
                <a:solidFill>
                  <a:schemeClr val="accent2"/>
                </a:solidFill>
              </a:rPr>
              <a:t>memsize</a:t>
            </a:r>
            <a:r>
              <a:rPr lang="en-US" altLang="zh-CN" sz="1800" b="1" dirty="0">
                <a:solidFill>
                  <a:schemeClr val="accent2"/>
                </a:solidFill>
              </a:rPr>
              <a:t> = 1024;</a:t>
            </a:r>
          </a:p>
          <a:p>
            <a:pPr eaLnBrk="1" hangingPunct="1">
              <a:lnSpc>
                <a:spcPct val="90000"/>
              </a:lnSpc>
              <a:buFontTx/>
              <a:buNone/>
            </a:pPr>
            <a:r>
              <a:rPr lang="en-US" altLang="zh-CN" sz="1800" b="1" dirty="0">
                <a:solidFill>
                  <a:schemeClr val="accent2"/>
                </a:solidFill>
              </a:rPr>
              <a:t>         reg [wordsize-1: 0] MEM3 [memsize-1: 0];</a:t>
            </a:r>
          </a:p>
        </p:txBody>
      </p:sp>
      <p:sp>
        <p:nvSpPr>
          <p:cNvPr id="52229" name="Text Box 5">
            <a:extLst>
              <a:ext uri="{FF2B5EF4-FFF2-40B4-BE49-F238E27FC236}">
                <a16:creationId xmlns:a16="http://schemas.microsoft.com/office/drawing/2014/main" id="{55B00D97-B9C6-4670-A4F3-4C72CBFB8FCA}"/>
              </a:ext>
            </a:extLst>
          </p:cNvPr>
          <p:cNvSpPr txBox="1">
            <a:spLocks noChangeArrowheads="1"/>
          </p:cNvSpPr>
          <p:nvPr/>
        </p:nvSpPr>
        <p:spPr bwMode="auto">
          <a:xfrm>
            <a:off x="228600" y="46482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endParaRPr lang="zh-CN" altLang="zh-CN" sz="2400">
              <a:latin typeface="+mn-lt"/>
            </a:endParaRPr>
          </a:p>
        </p:txBody>
      </p:sp>
    </p:spTree>
    <p:extLst>
      <p:ext uri="{BB962C8B-B14F-4D97-AF65-F5344CB8AC3E}">
        <p14:creationId xmlns:p14="http://schemas.microsoft.com/office/powerpoint/2010/main" val="28018331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5650FAE-8E40-4B09-9796-83DF545AA742}"/>
              </a:ext>
            </a:extLst>
          </p:cNvPr>
          <p:cNvSpPr>
            <a:spLocks noGrp="1" noChangeArrowheads="1"/>
          </p:cNvSpPr>
          <p:nvPr>
            <p:ph type="title"/>
          </p:nvPr>
        </p:nvSpPr>
        <p:spPr/>
        <p:txBody>
          <a:bodyPr/>
          <a:lstStyle/>
          <a:p>
            <a:pPr algn="l" eaLnBrk="1" hangingPunct="1">
              <a:defRPr/>
            </a:pPr>
            <a:r>
              <a:rPr lang="en-US" altLang="zh-CN" sz="3600" b="1" dirty="0">
                <a:solidFill>
                  <a:srgbClr val="FF7C80"/>
                </a:solidFill>
                <a:latin typeface="+mn-lt"/>
              </a:rPr>
              <a:t>2.4 </a:t>
            </a:r>
            <a:r>
              <a:rPr lang="zh-CN" altLang="en-US" sz="3600" b="1" dirty="0">
                <a:solidFill>
                  <a:srgbClr val="FF7C80"/>
                </a:solidFill>
                <a:latin typeface="+mn-lt"/>
              </a:rPr>
              <a:t>结构描述</a:t>
            </a:r>
            <a:r>
              <a:rPr lang="en-US" altLang="zh-CN" sz="3600" b="1" dirty="0">
                <a:solidFill>
                  <a:srgbClr val="FF7C80"/>
                </a:solidFill>
                <a:latin typeface="+mn-lt"/>
              </a:rPr>
              <a:t>(structural modeling)</a:t>
            </a:r>
          </a:p>
        </p:txBody>
      </p:sp>
      <p:sp>
        <p:nvSpPr>
          <p:cNvPr id="68613" name="Rectangle 6">
            <a:extLst>
              <a:ext uri="{FF2B5EF4-FFF2-40B4-BE49-F238E27FC236}">
                <a16:creationId xmlns:a16="http://schemas.microsoft.com/office/drawing/2014/main" id="{D0824421-4CF2-498D-9A6F-52F13FB4D043}"/>
              </a:ext>
            </a:extLst>
          </p:cNvPr>
          <p:cNvSpPr>
            <a:spLocks noGrp="1" noChangeArrowheads="1"/>
          </p:cNvSpPr>
          <p:nvPr>
            <p:ph type="body" idx="4294967295"/>
          </p:nvPr>
        </p:nvSpPr>
        <p:spPr>
          <a:xfrm>
            <a:off x="989045" y="2600130"/>
            <a:ext cx="6997959" cy="1968500"/>
          </a:xfrm>
        </p:spPr>
        <p:txBody>
          <a:bodyPr/>
          <a:lstStyle/>
          <a:p>
            <a:pPr eaLnBrk="1" hangingPunct="1"/>
            <a:r>
              <a:rPr lang="zh-CN" altLang="en-US" sz="2000" b="1" dirty="0">
                <a:solidFill>
                  <a:srgbClr val="FF0000"/>
                </a:solidFill>
              </a:rPr>
              <a:t>结构描述？</a:t>
            </a:r>
            <a:endParaRPr lang="en-US" altLang="zh-CN" sz="2000" b="1" dirty="0">
              <a:solidFill>
                <a:srgbClr val="FF0000"/>
              </a:solidFill>
            </a:endParaRPr>
          </a:p>
          <a:p>
            <a:pPr eaLnBrk="1" hangingPunct="1"/>
            <a:r>
              <a:rPr lang="zh-CN" altLang="en-US" sz="2000" b="1" dirty="0">
                <a:solidFill>
                  <a:srgbClr val="3333FF"/>
                </a:solidFill>
              </a:rPr>
              <a:t>如何使用</a:t>
            </a:r>
            <a:r>
              <a:rPr lang="en-US" altLang="zh-CN" sz="2000" b="1" dirty="0">
                <a:solidFill>
                  <a:srgbClr val="3333FF"/>
                </a:solidFill>
              </a:rPr>
              <a:t>Verilog</a:t>
            </a:r>
            <a:r>
              <a:rPr lang="zh-CN" altLang="en-US" sz="2000" b="1" dirty="0">
                <a:solidFill>
                  <a:srgbClr val="3333FF"/>
                </a:solidFill>
              </a:rPr>
              <a:t>的基本单元</a:t>
            </a:r>
            <a:r>
              <a:rPr lang="en-US" altLang="zh-CN" sz="2000" b="1" dirty="0">
                <a:solidFill>
                  <a:srgbClr val="3333FF"/>
                </a:solidFill>
              </a:rPr>
              <a:t>(primitives)</a:t>
            </a:r>
          </a:p>
          <a:p>
            <a:pPr eaLnBrk="1" hangingPunct="1"/>
            <a:r>
              <a:rPr lang="zh-CN" altLang="en-US" sz="2000" b="1" dirty="0">
                <a:solidFill>
                  <a:srgbClr val="FF0000"/>
                </a:solidFill>
              </a:rPr>
              <a:t>如何构造层次化设计</a:t>
            </a:r>
          </a:p>
          <a:p>
            <a:pPr eaLnBrk="1" hangingPunct="1"/>
            <a:r>
              <a:rPr lang="zh-CN" altLang="en-US" sz="2000" b="1" dirty="0">
                <a:solidFill>
                  <a:srgbClr val="3333FF"/>
                </a:solidFill>
              </a:rPr>
              <a:t>了解</a:t>
            </a:r>
            <a:r>
              <a:rPr lang="en-US" altLang="zh-CN" sz="2000" b="1" dirty="0">
                <a:solidFill>
                  <a:srgbClr val="3333FF"/>
                </a:solidFill>
              </a:rPr>
              <a:t>Verilog</a:t>
            </a:r>
            <a:r>
              <a:rPr lang="zh-CN" altLang="en-US" sz="2000" b="1" dirty="0">
                <a:solidFill>
                  <a:srgbClr val="3333FF"/>
                </a:solidFill>
              </a:rPr>
              <a:t>的逻辑强度系统</a:t>
            </a:r>
          </a:p>
        </p:txBody>
      </p:sp>
      <p:sp>
        <p:nvSpPr>
          <p:cNvPr id="68614" name="Text Box 7">
            <a:extLst>
              <a:ext uri="{FF2B5EF4-FFF2-40B4-BE49-F238E27FC236}">
                <a16:creationId xmlns:a16="http://schemas.microsoft.com/office/drawing/2014/main" id="{DF28AEC6-B948-4B32-BC82-3007683F88E4}"/>
              </a:ext>
            </a:extLst>
          </p:cNvPr>
          <p:cNvSpPr txBox="1">
            <a:spLocks noChangeArrowheads="1"/>
          </p:cNvSpPr>
          <p:nvPr/>
        </p:nvSpPr>
        <p:spPr bwMode="auto">
          <a:xfrm>
            <a:off x="684245" y="214293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学习内容：</a:t>
            </a:r>
          </a:p>
        </p:txBody>
      </p:sp>
    </p:spTree>
    <p:extLst>
      <p:ext uri="{BB962C8B-B14F-4D97-AF65-F5344CB8AC3E}">
        <p14:creationId xmlns:p14="http://schemas.microsoft.com/office/powerpoint/2010/main" val="36190453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3DCB38A7-E917-4D95-9D23-8B67378C76F9}"/>
              </a:ext>
            </a:extLst>
          </p:cNvPr>
          <p:cNvSpPr>
            <a:spLocks noGrp="1" noChangeArrowheads="1"/>
          </p:cNvSpPr>
          <p:nvPr>
            <p:ph type="title"/>
          </p:nvPr>
        </p:nvSpPr>
        <p:spPr/>
        <p:txBody>
          <a:bodyPr/>
          <a:lstStyle/>
          <a:p>
            <a:pPr algn="l" eaLnBrk="1" hangingPunct="1"/>
            <a:r>
              <a:rPr lang="zh-CN" altLang="en-US" sz="3200" b="1">
                <a:solidFill>
                  <a:srgbClr val="FF7C80"/>
                </a:solidFill>
              </a:rPr>
              <a:t>结构描述</a:t>
            </a:r>
            <a:endParaRPr lang="en-US" altLang="zh-CN" sz="3200" b="1">
              <a:solidFill>
                <a:srgbClr val="FF7C80"/>
              </a:solidFill>
            </a:endParaRPr>
          </a:p>
        </p:txBody>
      </p:sp>
      <p:sp>
        <p:nvSpPr>
          <p:cNvPr id="122887" name="Rectangle 7">
            <a:extLst>
              <a:ext uri="{FF2B5EF4-FFF2-40B4-BE49-F238E27FC236}">
                <a16:creationId xmlns:a16="http://schemas.microsoft.com/office/drawing/2014/main" id="{7C48FC23-B95B-46BE-85F5-BA8411415B6F}"/>
              </a:ext>
            </a:extLst>
          </p:cNvPr>
          <p:cNvSpPr>
            <a:spLocks noGrp="1" noChangeArrowheads="1"/>
          </p:cNvSpPr>
          <p:nvPr>
            <p:ph type="body" idx="4294967295"/>
          </p:nvPr>
        </p:nvSpPr>
        <p:spPr>
          <a:xfrm>
            <a:off x="819150" y="1981200"/>
            <a:ext cx="7772400" cy="2895600"/>
          </a:xfrm>
        </p:spPr>
        <p:txBody>
          <a:bodyPr/>
          <a:lstStyle/>
          <a:p>
            <a:pPr eaLnBrk="1" hangingPunct="1"/>
            <a:r>
              <a:rPr lang="zh-CN" altLang="en-US" sz="2400" b="1" dirty="0">
                <a:solidFill>
                  <a:schemeClr val="accent2"/>
                </a:solidFill>
              </a:rPr>
              <a:t>用门来描述器件的功能</a:t>
            </a:r>
            <a:endParaRPr lang="en-US" altLang="zh-CN" sz="2400" b="1" dirty="0">
              <a:solidFill>
                <a:schemeClr val="accent2"/>
              </a:solidFill>
            </a:endParaRPr>
          </a:p>
          <a:p>
            <a:pPr eaLnBrk="1" hangingPunct="1"/>
            <a:r>
              <a:rPr lang="zh-CN" altLang="en-US" sz="2400" b="1" dirty="0">
                <a:solidFill>
                  <a:srgbClr val="FF0000"/>
                </a:solidFill>
              </a:rPr>
              <a:t>基于基本元件和底层模块例化语句</a:t>
            </a:r>
            <a:endParaRPr lang="en-US" altLang="zh-CN" sz="2400" b="1" dirty="0">
              <a:solidFill>
                <a:srgbClr val="FF0000"/>
              </a:solidFill>
            </a:endParaRPr>
          </a:p>
          <a:p>
            <a:pPr eaLnBrk="1" hangingPunct="1"/>
            <a:r>
              <a:rPr lang="zh-CN" altLang="en-US" sz="2400" b="1" dirty="0">
                <a:solidFill>
                  <a:schemeClr val="accent2"/>
                </a:solidFill>
              </a:rPr>
              <a:t>最接近实际的硬件结构</a:t>
            </a:r>
            <a:endParaRPr lang="en-US" altLang="zh-CN" sz="2400" b="1" dirty="0">
              <a:solidFill>
                <a:schemeClr val="accent2"/>
              </a:solidFill>
            </a:endParaRPr>
          </a:p>
          <a:p>
            <a:pPr eaLnBrk="1" hangingPunct="1"/>
            <a:r>
              <a:rPr lang="zh-CN" altLang="en-US" sz="2400" b="1" dirty="0">
                <a:solidFill>
                  <a:srgbClr val="FF0000"/>
                </a:solidFill>
              </a:rPr>
              <a:t>主要使用元件的定义、使用声明以及元件例化来构建系统</a:t>
            </a:r>
          </a:p>
          <a:p>
            <a:pPr eaLnBrk="1" hangingPunct="1"/>
            <a:r>
              <a:rPr lang="en-US" altLang="zh-CN" sz="2400" b="1" dirty="0">
                <a:solidFill>
                  <a:srgbClr val="3333FF"/>
                </a:solidFill>
              </a:rPr>
              <a:t>primitives(</a:t>
            </a:r>
            <a:r>
              <a:rPr lang="zh-CN" altLang="en-US" sz="2400" b="1" dirty="0">
                <a:solidFill>
                  <a:srgbClr val="3333FF"/>
                </a:solidFill>
              </a:rPr>
              <a:t>基本单元</a:t>
            </a:r>
            <a:r>
              <a:rPr lang="en-US" altLang="zh-CN" sz="2400" b="1" dirty="0">
                <a:solidFill>
                  <a:srgbClr val="3333FF"/>
                </a:solidFill>
              </a:rPr>
              <a:t>) : Verilog</a:t>
            </a:r>
            <a:r>
              <a:rPr lang="zh-CN" altLang="en-US" sz="2400" b="1" dirty="0">
                <a:solidFill>
                  <a:srgbClr val="3333FF"/>
                </a:solidFill>
              </a:rPr>
              <a:t>语言已定义的具有简单逻辑功能的功能模型</a:t>
            </a:r>
            <a:r>
              <a:rPr lang="en-US" altLang="zh-CN" sz="2400" b="1" dirty="0">
                <a:solidFill>
                  <a:srgbClr val="3333FF"/>
                </a:solidFill>
              </a:rPr>
              <a:t>(models)</a:t>
            </a:r>
          </a:p>
        </p:txBody>
      </p:sp>
      <p:sp>
        <p:nvSpPr>
          <p:cNvPr id="69637" name="Text Box 6">
            <a:extLst>
              <a:ext uri="{FF2B5EF4-FFF2-40B4-BE49-F238E27FC236}">
                <a16:creationId xmlns:a16="http://schemas.microsoft.com/office/drawing/2014/main" id="{C03B47BF-47CD-4740-B23A-6ACF114DF764}"/>
              </a:ext>
            </a:extLst>
          </p:cNvPr>
          <p:cNvSpPr txBox="1">
            <a:spLocks noChangeArrowheads="1"/>
          </p:cNvSpPr>
          <p:nvPr/>
        </p:nvSpPr>
        <p:spPr bwMode="auto">
          <a:xfrm>
            <a:off x="228600" y="46482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zh-CN" sz="2400"/>
          </a:p>
        </p:txBody>
      </p:sp>
    </p:spTree>
    <p:extLst>
      <p:ext uri="{BB962C8B-B14F-4D97-AF65-F5344CB8AC3E}">
        <p14:creationId xmlns:p14="http://schemas.microsoft.com/office/powerpoint/2010/main" val="753329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2887">
                                            <p:txEl>
                                              <p:pRg st="0" end="0"/>
                                            </p:txEl>
                                          </p:spTgt>
                                        </p:tgtEl>
                                        <p:attrNameLst>
                                          <p:attrName>style.visibility</p:attrName>
                                        </p:attrNameLst>
                                      </p:cBhvr>
                                      <p:to>
                                        <p:strVal val="visible"/>
                                      </p:to>
                                    </p:set>
                                    <p:animEffect transition="in" filter="wipe(up)">
                                      <p:cBhvr>
                                        <p:cTn id="7" dur="500"/>
                                        <p:tgtEl>
                                          <p:spTgt spid="122887">
                                            <p:txEl>
                                              <p:pRg st="0" end="0"/>
                                            </p:txEl>
                                          </p:spTgt>
                                        </p:tgtEl>
                                      </p:cBhvr>
                                    </p:animEffect>
                                  </p:childTnLst>
                                  <p:subTnLst>
                                    <p:animClr clrSpc="rgb" dir="cw">
                                      <p:cBhvr override="childStyle">
                                        <p:cTn dur="1" fill="hold" display="0" masterRel="nextClick" afterEffect="1"/>
                                        <p:tgtEl>
                                          <p:spTgt spid="122887">
                                            <p:txEl>
                                              <p:pRg st="0" end="0"/>
                                            </p:txEl>
                                          </p:spTgt>
                                        </p:tgtEl>
                                        <p:attrNameLst>
                                          <p:attrName>ppt_c</p:attrName>
                                        </p:attrNameLst>
                                      </p:cBhvr>
                                      <p:to>
                                        <a:srgbClr val="66FF33"/>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2887">
                                            <p:txEl>
                                              <p:pRg st="1" end="1"/>
                                            </p:txEl>
                                          </p:spTgt>
                                        </p:tgtEl>
                                        <p:attrNameLst>
                                          <p:attrName>style.visibility</p:attrName>
                                        </p:attrNameLst>
                                      </p:cBhvr>
                                      <p:to>
                                        <p:strVal val="visible"/>
                                      </p:to>
                                    </p:set>
                                    <p:animEffect transition="in" filter="wipe(up)">
                                      <p:cBhvr>
                                        <p:cTn id="12" dur="500"/>
                                        <p:tgtEl>
                                          <p:spTgt spid="122887">
                                            <p:txEl>
                                              <p:pRg st="1" end="1"/>
                                            </p:txEl>
                                          </p:spTgt>
                                        </p:tgtEl>
                                      </p:cBhvr>
                                    </p:animEffect>
                                  </p:childTnLst>
                                  <p:subTnLst>
                                    <p:animClr clrSpc="rgb" dir="cw">
                                      <p:cBhvr override="childStyle">
                                        <p:cTn dur="1" fill="hold" display="0" masterRel="nextClick" afterEffect="1"/>
                                        <p:tgtEl>
                                          <p:spTgt spid="122887">
                                            <p:txEl>
                                              <p:pRg st="1" end="1"/>
                                            </p:txEl>
                                          </p:spTgt>
                                        </p:tgtEl>
                                        <p:attrNameLst>
                                          <p:attrName>ppt_c</p:attrName>
                                        </p:attrNameLst>
                                      </p:cBhvr>
                                      <p:to>
                                        <a:srgbClr val="66FF33"/>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2887">
                                            <p:txEl>
                                              <p:pRg st="2" end="2"/>
                                            </p:txEl>
                                          </p:spTgt>
                                        </p:tgtEl>
                                        <p:attrNameLst>
                                          <p:attrName>style.visibility</p:attrName>
                                        </p:attrNameLst>
                                      </p:cBhvr>
                                      <p:to>
                                        <p:strVal val="visible"/>
                                      </p:to>
                                    </p:set>
                                    <p:animEffect transition="in" filter="wipe(up)">
                                      <p:cBhvr>
                                        <p:cTn id="17" dur="500"/>
                                        <p:tgtEl>
                                          <p:spTgt spid="122887">
                                            <p:txEl>
                                              <p:pRg st="2" end="2"/>
                                            </p:txEl>
                                          </p:spTgt>
                                        </p:tgtEl>
                                      </p:cBhvr>
                                    </p:animEffect>
                                  </p:childTnLst>
                                  <p:subTnLst>
                                    <p:animClr clrSpc="rgb" dir="cw">
                                      <p:cBhvr override="childStyle">
                                        <p:cTn dur="1" fill="hold" display="0" masterRel="nextClick" afterEffect="1"/>
                                        <p:tgtEl>
                                          <p:spTgt spid="122887">
                                            <p:txEl>
                                              <p:pRg st="2" end="2"/>
                                            </p:txEl>
                                          </p:spTgt>
                                        </p:tgtEl>
                                        <p:attrNameLst>
                                          <p:attrName>ppt_c</p:attrName>
                                        </p:attrNameLst>
                                      </p:cBhvr>
                                      <p:to>
                                        <a:srgbClr val="66FF33"/>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2887">
                                            <p:txEl>
                                              <p:pRg st="3" end="3"/>
                                            </p:txEl>
                                          </p:spTgt>
                                        </p:tgtEl>
                                        <p:attrNameLst>
                                          <p:attrName>style.visibility</p:attrName>
                                        </p:attrNameLst>
                                      </p:cBhvr>
                                      <p:to>
                                        <p:strVal val="visible"/>
                                      </p:to>
                                    </p:set>
                                    <p:animEffect transition="in" filter="wipe(up)">
                                      <p:cBhvr>
                                        <p:cTn id="22" dur="500"/>
                                        <p:tgtEl>
                                          <p:spTgt spid="122887">
                                            <p:txEl>
                                              <p:pRg st="3" end="3"/>
                                            </p:txEl>
                                          </p:spTgt>
                                        </p:tgtEl>
                                      </p:cBhvr>
                                    </p:animEffect>
                                  </p:childTnLst>
                                  <p:subTnLst>
                                    <p:animClr clrSpc="rgb" dir="cw">
                                      <p:cBhvr override="childStyle">
                                        <p:cTn dur="1" fill="hold" display="0" masterRel="nextClick" afterEffect="1"/>
                                        <p:tgtEl>
                                          <p:spTgt spid="122887">
                                            <p:txEl>
                                              <p:pRg st="3" end="3"/>
                                            </p:txEl>
                                          </p:spTgt>
                                        </p:tgtEl>
                                        <p:attrNameLst>
                                          <p:attrName>ppt_c</p:attrName>
                                        </p:attrNameLst>
                                      </p:cBhvr>
                                      <p:to>
                                        <a:srgbClr val="66FF33"/>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2887">
                                            <p:txEl>
                                              <p:pRg st="4" end="4"/>
                                            </p:txEl>
                                          </p:spTgt>
                                        </p:tgtEl>
                                        <p:attrNameLst>
                                          <p:attrName>style.visibility</p:attrName>
                                        </p:attrNameLst>
                                      </p:cBhvr>
                                      <p:to>
                                        <p:strVal val="visible"/>
                                      </p:to>
                                    </p:set>
                                    <p:animEffect transition="in" filter="wipe(up)">
                                      <p:cBhvr>
                                        <p:cTn id="27" dur="500"/>
                                        <p:tgtEl>
                                          <p:spTgt spid="122887">
                                            <p:txEl>
                                              <p:pRg st="4" end="4"/>
                                            </p:txEl>
                                          </p:spTgt>
                                        </p:tgtEl>
                                      </p:cBhvr>
                                    </p:animEffect>
                                  </p:childTnLst>
                                  <p:subTnLst>
                                    <p:animClr clrSpc="rgb" dir="cw">
                                      <p:cBhvr override="childStyle">
                                        <p:cTn dur="1" fill="hold" display="0" masterRel="nextClick" afterEffect="1"/>
                                        <p:tgtEl>
                                          <p:spTgt spid="122887">
                                            <p:txEl>
                                              <p:pRg st="4" end="4"/>
                                            </p:txEl>
                                          </p:spTgt>
                                        </p:tgtEl>
                                        <p:attrNameLst>
                                          <p:attrName>ppt_c</p:attrName>
                                        </p:attrNameLst>
                                      </p:cBhvr>
                                      <p:to>
                                        <a:srgbClr val="66FF3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7"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D938A97-68D6-4E08-9DAA-A674A048236F}"/>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结构描述</a:t>
            </a:r>
          </a:p>
        </p:txBody>
      </p:sp>
      <p:sp>
        <p:nvSpPr>
          <p:cNvPr id="70662" name="Rectangle 7">
            <a:extLst>
              <a:ext uri="{FF2B5EF4-FFF2-40B4-BE49-F238E27FC236}">
                <a16:creationId xmlns:a16="http://schemas.microsoft.com/office/drawing/2014/main" id="{CDFF8C37-C98A-4CA6-9BCE-289031880D1D}"/>
              </a:ext>
            </a:extLst>
          </p:cNvPr>
          <p:cNvSpPr>
            <a:spLocks noGrp="1" noChangeArrowheads="1"/>
          </p:cNvSpPr>
          <p:nvPr>
            <p:ph type="body" idx="4294967295"/>
          </p:nvPr>
        </p:nvSpPr>
        <p:spPr>
          <a:xfrm>
            <a:off x="2668555" y="873125"/>
            <a:ext cx="5094514" cy="685800"/>
          </a:xfrm>
        </p:spPr>
        <p:txBody>
          <a:bodyPr/>
          <a:lstStyle/>
          <a:p>
            <a:pPr eaLnBrk="1" hangingPunct="1">
              <a:lnSpc>
                <a:spcPct val="90000"/>
              </a:lnSpc>
            </a:pPr>
            <a:r>
              <a:rPr lang="en-US" altLang="zh-CN" sz="1800" b="1" dirty="0">
                <a:solidFill>
                  <a:srgbClr val="FF0000"/>
                </a:solidFill>
              </a:rPr>
              <a:t>Verilog</a:t>
            </a:r>
            <a:r>
              <a:rPr lang="zh-CN" altLang="en-US" sz="1800" b="1" dirty="0">
                <a:solidFill>
                  <a:srgbClr val="FF0000"/>
                </a:solidFill>
              </a:rPr>
              <a:t>结构描述表示一个逻辑图</a:t>
            </a:r>
          </a:p>
          <a:p>
            <a:pPr eaLnBrk="1" hangingPunct="1">
              <a:lnSpc>
                <a:spcPct val="90000"/>
              </a:lnSpc>
            </a:pPr>
            <a:r>
              <a:rPr lang="zh-CN" altLang="en-US" sz="1800" b="1" dirty="0">
                <a:solidFill>
                  <a:srgbClr val="FF0000"/>
                </a:solidFill>
              </a:rPr>
              <a:t>结构描述用已有的元件构造。</a:t>
            </a:r>
          </a:p>
        </p:txBody>
      </p:sp>
      <p:sp>
        <p:nvSpPr>
          <p:cNvPr id="55301" name="Text Box 6">
            <a:extLst>
              <a:ext uri="{FF2B5EF4-FFF2-40B4-BE49-F238E27FC236}">
                <a16:creationId xmlns:a16="http://schemas.microsoft.com/office/drawing/2014/main" id="{DF504936-ECDA-46F9-96CE-BEAB190E93A5}"/>
              </a:ext>
            </a:extLst>
          </p:cNvPr>
          <p:cNvSpPr txBox="1">
            <a:spLocks noChangeArrowheads="1"/>
          </p:cNvSpPr>
          <p:nvPr/>
        </p:nvSpPr>
        <p:spPr bwMode="auto">
          <a:xfrm>
            <a:off x="228600" y="46482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endParaRPr lang="zh-CN" altLang="zh-CN" sz="2400">
              <a:latin typeface="+mn-lt"/>
            </a:endParaRPr>
          </a:p>
        </p:txBody>
      </p:sp>
      <p:graphicFrame>
        <p:nvGraphicFramePr>
          <p:cNvPr id="70663" name="Object 8">
            <a:extLst>
              <a:ext uri="{FF2B5EF4-FFF2-40B4-BE49-F238E27FC236}">
                <a16:creationId xmlns:a16="http://schemas.microsoft.com/office/drawing/2014/main" id="{DAF63BEB-3CB2-4407-AF2E-A5662F660998}"/>
              </a:ext>
            </a:extLst>
          </p:cNvPr>
          <p:cNvGraphicFramePr>
            <a:graphicFrameLocks noChangeAspect="1"/>
          </p:cNvGraphicFramePr>
          <p:nvPr/>
        </p:nvGraphicFramePr>
        <p:xfrm>
          <a:off x="422275" y="1905000"/>
          <a:ext cx="2787650" cy="4419600"/>
        </p:xfrm>
        <a:graphic>
          <a:graphicData uri="http://schemas.openxmlformats.org/presentationml/2006/ole">
            <mc:AlternateContent xmlns:mc="http://schemas.openxmlformats.org/markup-compatibility/2006">
              <mc:Choice xmlns:v="urn:schemas-microsoft-com:vml" Requires="v">
                <p:oleObj spid="_x0000_s8199" name="BMP 图象" r:id="rId4" imgW="2343477" imgH="3428571" progId="Paint.Picture">
                  <p:embed/>
                </p:oleObj>
              </mc:Choice>
              <mc:Fallback>
                <p:oleObj name="BMP 图象" r:id="rId4" imgW="2343477" imgH="3428571" progId="Paint.Picture">
                  <p:embed/>
                  <p:pic>
                    <p:nvPicPr>
                      <p:cNvPr id="70663" name="Object 8">
                        <a:extLst>
                          <a:ext uri="{FF2B5EF4-FFF2-40B4-BE49-F238E27FC236}">
                            <a16:creationId xmlns:a16="http://schemas.microsoft.com/office/drawing/2014/main" id="{DAF63BEB-3CB2-4407-AF2E-A5662F6609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75" y="1905000"/>
                        <a:ext cx="278765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4" name="Text Box 9">
            <a:extLst>
              <a:ext uri="{FF2B5EF4-FFF2-40B4-BE49-F238E27FC236}">
                <a16:creationId xmlns:a16="http://schemas.microsoft.com/office/drawing/2014/main" id="{73512E20-87F6-4B90-B0A9-6CFF132DBC00}"/>
              </a:ext>
            </a:extLst>
          </p:cNvPr>
          <p:cNvSpPr txBox="1">
            <a:spLocks noChangeArrowheads="1"/>
          </p:cNvSpPr>
          <p:nvPr/>
        </p:nvSpPr>
        <p:spPr bwMode="auto">
          <a:xfrm>
            <a:off x="4495800" y="1676400"/>
            <a:ext cx="4114800" cy="467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600" b="1" dirty="0">
                <a:latin typeface="+mn-lt"/>
              </a:rPr>
              <a:t>module MUX4x1( Z, D0, D1, D2, D3, S0, S1);</a:t>
            </a:r>
          </a:p>
          <a:p>
            <a:pPr eaLnBrk="1" hangingPunct="1">
              <a:spcBef>
                <a:spcPct val="10000"/>
              </a:spcBef>
              <a:buFontTx/>
              <a:buNone/>
              <a:defRPr/>
            </a:pPr>
            <a:r>
              <a:rPr lang="en-US" altLang="zh-CN" sz="1600" b="1" dirty="0">
                <a:latin typeface="+mn-lt"/>
              </a:rPr>
              <a:t>    output Z;</a:t>
            </a:r>
          </a:p>
          <a:p>
            <a:pPr eaLnBrk="1" hangingPunct="1">
              <a:spcBef>
                <a:spcPct val="10000"/>
              </a:spcBef>
              <a:buFontTx/>
              <a:buNone/>
              <a:defRPr/>
            </a:pPr>
            <a:r>
              <a:rPr lang="en-US" altLang="zh-CN" sz="1600" b="1" dirty="0">
                <a:latin typeface="+mn-lt"/>
              </a:rPr>
              <a:t>    input D0, D1, D2, D3, S0, S1;</a:t>
            </a:r>
          </a:p>
          <a:p>
            <a:pPr eaLnBrk="1" hangingPunct="1">
              <a:spcBef>
                <a:spcPct val="10000"/>
              </a:spcBef>
              <a:buFontTx/>
              <a:buNone/>
              <a:defRPr/>
            </a:pPr>
            <a:r>
              <a:rPr lang="en-US" altLang="zh-CN" sz="1600" b="1" dirty="0">
                <a:solidFill>
                  <a:srgbClr val="0066FF"/>
                </a:solidFill>
                <a:latin typeface="+mn-lt"/>
              </a:rPr>
              <a:t>       and  (T0, D0, S0_, S1_),</a:t>
            </a:r>
          </a:p>
          <a:p>
            <a:pPr eaLnBrk="1" hangingPunct="1">
              <a:spcBef>
                <a:spcPct val="10000"/>
              </a:spcBef>
              <a:buFontTx/>
              <a:buNone/>
              <a:defRPr/>
            </a:pPr>
            <a:r>
              <a:rPr lang="en-US" altLang="zh-CN" sz="1600" b="1" dirty="0">
                <a:solidFill>
                  <a:srgbClr val="0066FF"/>
                </a:solidFill>
                <a:latin typeface="+mn-lt"/>
              </a:rPr>
              <a:t>                (T1, D1, S0_, S1),</a:t>
            </a:r>
          </a:p>
          <a:p>
            <a:pPr eaLnBrk="1" hangingPunct="1">
              <a:spcBef>
                <a:spcPct val="10000"/>
              </a:spcBef>
              <a:buFontTx/>
              <a:buNone/>
              <a:defRPr/>
            </a:pPr>
            <a:r>
              <a:rPr lang="en-US" altLang="zh-CN" sz="1600" b="1" dirty="0">
                <a:solidFill>
                  <a:srgbClr val="0066FF"/>
                </a:solidFill>
                <a:latin typeface="+mn-lt"/>
              </a:rPr>
              <a:t>                (T2, D2, S0, S1_),</a:t>
            </a:r>
          </a:p>
          <a:p>
            <a:pPr eaLnBrk="1" hangingPunct="1">
              <a:spcBef>
                <a:spcPct val="10000"/>
              </a:spcBef>
              <a:buFontTx/>
              <a:buNone/>
              <a:defRPr/>
            </a:pPr>
            <a:r>
              <a:rPr lang="en-US" altLang="zh-CN" sz="1600" b="1" dirty="0">
                <a:solidFill>
                  <a:srgbClr val="0066FF"/>
                </a:solidFill>
                <a:latin typeface="+mn-lt"/>
              </a:rPr>
              <a:t>                (T3, D3, S0, S1);</a:t>
            </a:r>
          </a:p>
          <a:p>
            <a:pPr eaLnBrk="1" hangingPunct="1">
              <a:spcBef>
                <a:spcPct val="10000"/>
              </a:spcBef>
              <a:buFontTx/>
              <a:buNone/>
              <a:defRPr/>
            </a:pPr>
            <a:r>
              <a:rPr lang="en-US" altLang="zh-CN" sz="1600" b="1" dirty="0">
                <a:solidFill>
                  <a:srgbClr val="0066FF"/>
                </a:solidFill>
                <a:latin typeface="+mn-lt"/>
              </a:rPr>
              <a:t>        not (S0_, S0), (S1_, S1);</a:t>
            </a:r>
          </a:p>
          <a:p>
            <a:pPr eaLnBrk="1" hangingPunct="1">
              <a:spcBef>
                <a:spcPct val="10000"/>
              </a:spcBef>
              <a:buFontTx/>
              <a:buNone/>
              <a:defRPr/>
            </a:pPr>
            <a:r>
              <a:rPr lang="en-US" altLang="zh-CN" sz="1600" b="1" dirty="0">
                <a:solidFill>
                  <a:srgbClr val="0066FF"/>
                </a:solidFill>
                <a:latin typeface="+mn-lt"/>
              </a:rPr>
              <a:t>        or (Z, T0, T1, T2, T3);</a:t>
            </a:r>
          </a:p>
          <a:p>
            <a:pPr eaLnBrk="1" hangingPunct="1">
              <a:spcBef>
                <a:spcPct val="10000"/>
              </a:spcBef>
              <a:buFontTx/>
              <a:buNone/>
              <a:defRPr/>
            </a:pPr>
            <a:r>
              <a:rPr lang="en-US" altLang="zh-CN" sz="1600" b="1" dirty="0" err="1">
                <a:latin typeface="+mn-lt"/>
              </a:rPr>
              <a:t>endmodule</a:t>
            </a:r>
            <a:endParaRPr lang="en-US" altLang="zh-CN" sz="1600" b="1" dirty="0">
              <a:latin typeface="+mn-lt"/>
            </a:endParaRPr>
          </a:p>
          <a:p>
            <a:pPr eaLnBrk="1" hangingPunct="1">
              <a:spcBef>
                <a:spcPct val="10000"/>
              </a:spcBef>
              <a:buFontTx/>
              <a:buNone/>
              <a:defRPr/>
            </a:pPr>
            <a:endParaRPr lang="en-US" altLang="zh-CN" sz="1600" b="1" dirty="0">
              <a:latin typeface="+mn-lt"/>
            </a:endParaRPr>
          </a:p>
          <a:p>
            <a:pPr eaLnBrk="1" hangingPunct="1">
              <a:spcBef>
                <a:spcPct val="10000"/>
              </a:spcBef>
              <a:buFontTx/>
              <a:buNone/>
              <a:defRPr/>
            </a:pPr>
            <a:r>
              <a:rPr lang="en-US" altLang="zh-CN" sz="1600" b="1" dirty="0">
                <a:latin typeface="+mn-lt"/>
              </a:rPr>
              <a:t>module </a:t>
            </a:r>
            <a:r>
              <a:rPr lang="en-US" altLang="zh-CN" sz="1600" b="1" dirty="0" err="1">
                <a:latin typeface="+mn-lt"/>
              </a:rPr>
              <a:t>rs_latch</a:t>
            </a:r>
            <a:r>
              <a:rPr lang="en-US" altLang="zh-CN" sz="1600" b="1" dirty="0">
                <a:latin typeface="+mn-lt"/>
              </a:rPr>
              <a:t> (y, </a:t>
            </a:r>
            <a:r>
              <a:rPr lang="en-US" altLang="zh-CN" sz="1600" b="1" dirty="0" err="1">
                <a:latin typeface="+mn-lt"/>
              </a:rPr>
              <a:t>yb</a:t>
            </a:r>
            <a:r>
              <a:rPr lang="en-US" altLang="zh-CN" sz="1600" b="1" dirty="0">
                <a:latin typeface="+mn-lt"/>
              </a:rPr>
              <a:t>, r, s);</a:t>
            </a:r>
          </a:p>
          <a:p>
            <a:pPr eaLnBrk="1" hangingPunct="1">
              <a:spcBef>
                <a:spcPct val="10000"/>
              </a:spcBef>
              <a:buFontTx/>
              <a:buNone/>
              <a:defRPr/>
            </a:pPr>
            <a:r>
              <a:rPr lang="en-US" altLang="zh-CN" sz="1600" b="1" dirty="0">
                <a:latin typeface="+mn-lt"/>
              </a:rPr>
              <a:t>        output y, </a:t>
            </a:r>
            <a:r>
              <a:rPr lang="en-US" altLang="zh-CN" sz="1600" b="1" dirty="0" err="1">
                <a:latin typeface="+mn-lt"/>
              </a:rPr>
              <a:t>yb</a:t>
            </a:r>
            <a:r>
              <a:rPr lang="en-US" altLang="zh-CN" sz="1600" b="1" dirty="0">
                <a:latin typeface="+mn-lt"/>
              </a:rPr>
              <a:t>;</a:t>
            </a:r>
          </a:p>
          <a:p>
            <a:pPr eaLnBrk="1" hangingPunct="1">
              <a:spcBef>
                <a:spcPct val="10000"/>
              </a:spcBef>
              <a:buFontTx/>
              <a:buNone/>
              <a:defRPr/>
            </a:pPr>
            <a:r>
              <a:rPr lang="en-US" altLang="zh-CN" sz="1600" b="1" dirty="0">
                <a:latin typeface="+mn-lt"/>
              </a:rPr>
              <a:t>        input r, s;</a:t>
            </a:r>
          </a:p>
          <a:p>
            <a:pPr eaLnBrk="1" hangingPunct="1">
              <a:spcBef>
                <a:spcPct val="10000"/>
              </a:spcBef>
              <a:buFontTx/>
              <a:buNone/>
              <a:defRPr/>
            </a:pPr>
            <a:r>
              <a:rPr lang="en-US" altLang="zh-CN" sz="1600" b="1" dirty="0">
                <a:latin typeface="+mn-lt"/>
              </a:rPr>
              <a:t>        nor n1( y, r, </a:t>
            </a:r>
            <a:r>
              <a:rPr lang="en-US" altLang="zh-CN" sz="1600" b="1" dirty="0" err="1">
                <a:latin typeface="+mn-lt"/>
              </a:rPr>
              <a:t>yb</a:t>
            </a:r>
            <a:r>
              <a:rPr lang="en-US" altLang="zh-CN" sz="1600" b="1" dirty="0">
                <a:latin typeface="+mn-lt"/>
              </a:rPr>
              <a:t>);</a:t>
            </a:r>
          </a:p>
          <a:p>
            <a:pPr eaLnBrk="1" hangingPunct="1">
              <a:spcBef>
                <a:spcPct val="10000"/>
              </a:spcBef>
              <a:buFontTx/>
              <a:buNone/>
              <a:defRPr/>
            </a:pPr>
            <a:r>
              <a:rPr lang="en-US" altLang="zh-CN" sz="1600" b="1" dirty="0">
                <a:latin typeface="+mn-lt"/>
              </a:rPr>
              <a:t>        nor n2( </a:t>
            </a:r>
            <a:r>
              <a:rPr lang="en-US" altLang="zh-CN" sz="1600" b="1" dirty="0" err="1">
                <a:latin typeface="+mn-lt"/>
              </a:rPr>
              <a:t>yb</a:t>
            </a:r>
            <a:r>
              <a:rPr lang="en-US" altLang="zh-CN" sz="1600" b="1" dirty="0">
                <a:latin typeface="+mn-lt"/>
              </a:rPr>
              <a:t>, s, y);</a:t>
            </a:r>
          </a:p>
          <a:p>
            <a:pPr eaLnBrk="1" hangingPunct="1">
              <a:spcBef>
                <a:spcPct val="10000"/>
              </a:spcBef>
              <a:buFontTx/>
              <a:buNone/>
              <a:defRPr/>
            </a:pPr>
            <a:r>
              <a:rPr lang="en-US" altLang="zh-CN" sz="1600" b="1" dirty="0" err="1">
                <a:latin typeface="+mn-lt"/>
              </a:rPr>
              <a:t>endmodule</a:t>
            </a:r>
            <a:endParaRPr lang="en-US" altLang="zh-CN" sz="1600" b="1" dirty="0">
              <a:latin typeface="+mn-lt"/>
            </a:endParaRPr>
          </a:p>
        </p:txBody>
      </p:sp>
      <p:sp>
        <p:nvSpPr>
          <p:cNvPr id="55305" name="Text Box 10">
            <a:extLst>
              <a:ext uri="{FF2B5EF4-FFF2-40B4-BE49-F238E27FC236}">
                <a16:creationId xmlns:a16="http://schemas.microsoft.com/office/drawing/2014/main" id="{6E7E9049-0AA0-49D0-9AEF-DF627260199A}"/>
              </a:ext>
            </a:extLst>
          </p:cNvPr>
          <p:cNvSpPr txBox="1">
            <a:spLocks noChangeArrowheads="1"/>
          </p:cNvSpPr>
          <p:nvPr/>
        </p:nvSpPr>
        <p:spPr bwMode="auto">
          <a:xfrm>
            <a:off x="3429000" y="2571750"/>
            <a:ext cx="1295400" cy="13144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1600" b="1">
                <a:latin typeface="+mn-lt"/>
              </a:rPr>
              <a:t>结构描述等价于逻辑图，都是连接简单元件构成更复杂元件</a:t>
            </a:r>
          </a:p>
        </p:txBody>
      </p:sp>
      <p:sp>
        <p:nvSpPr>
          <p:cNvPr id="55306" name="AutoShape 12">
            <a:extLst>
              <a:ext uri="{FF2B5EF4-FFF2-40B4-BE49-F238E27FC236}">
                <a16:creationId xmlns:a16="http://schemas.microsoft.com/office/drawing/2014/main" id="{FF3BD37A-6D20-45DE-BFC4-F947E8B9E1F7}"/>
              </a:ext>
            </a:extLst>
          </p:cNvPr>
          <p:cNvSpPr>
            <a:spLocks noChangeArrowheads="1"/>
          </p:cNvSpPr>
          <p:nvPr/>
        </p:nvSpPr>
        <p:spPr bwMode="auto">
          <a:xfrm rot="10800000">
            <a:off x="4724400" y="2895600"/>
            <a:ext cx="381000" cy="609600"/>
          </a:xfrm>
          <a:prstGeom prst="leftArrow">
            <a:avLst>
              <a:gd name="adj1" fmla="val 50000"/>
              <a:gd name="adj2" fmla="val 55833"/>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endParaRPr lang="zh-CN" altLang="en-US" sz="2400">
              <a:latin typeface="+mn-lt"/>
            </a:endParaRPr>
          </a:p>
        </p:txBody>
      </p:sp>
      <p:sp>
        <p:nvSpPr>
          <p:cNvPr id="55307" name="AutoShape 13">
            <a:extLst>
              <a:ext uri="{FF2B5EF4-FFF2-40B4-BE49-F238E27FC236}">
                <a16:creationId xmlns:a16="http://schemas.microsoft.com/office/drawing/2014/main" id="{5CA752FD-9156-4470-B3F3-CEB3DE8BD99B}"/>
              </a:ext>
            </a:extLst>
          </p:cNvPr>
          <p:cNvSpPr>
            <a:spLocks noChangeArrowheads="1"/>
          </p:cNvSpPr>
          <p:nvPr/>
        </p:nvSpPr>
        <p:spPr bwMode="auto">
          <a:xfrm>
            <a:off x="3048000" y="2895600"/>
            <a:ext cx="381000" cy="609600"/>
          </a:xfrm>
          <a:prstGeom prst="leftArrow">
            <a:avLst>
              <a:gd name="adj1" fmla="val 50000"/>
              <a:gd name="adj2" fmla="val 55833"/>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endParaRPr lang="zh-CN" altLang="en-US" sz="2400">
              <a:latin typeface="+mn-lt"/>
            </a:endParaRPr>
          </a:p>
        </p:txBody>
      </p:sp>
      <p:sp>
        <p:nvSpPr>
          <p:cNvPr id="55308" name="Text Box 14">
            <a:extLst>
              <a:ext uri="{FF2B5EF4-FFF2-40B4-BE49-F238E27FC236}">
                <a16:creationId xmlns:a16="http://schemas.microsoft.com/office/drawing/2014/main" id="{BD9542AC-F687-42EC-8B37-1775739E0A0A}"/>
              </a:ext>
            </a:extLst>
          </p:cNvPr>
          <p:cNvSpPr txBox="1">
            <a:spLocks noChangeArrowheads="1"/>
          </p:cNvSpPr>
          <p:nvPr/>
        </p:nvSpPr>
        <p:spPr bwMode="auto">
          <a:xfrm>
            <a:off x="3429000" y="5334000"/>
            <a:ext cx="1295400" cy="58102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1600" b="1">
                <a:latin typeface="+mn-lt"/>
                <a:ea typeface="楷体_GB2312"/>
                <a:cs typeface="楷体_GB2312"/>
              </a:rPr>
              <a:t>通过门的实例使用门</a:t>
            </a:r>
          </a:p>
        </p:txBody>
      </p:sp>
      <p:sp>
        <p:nvSpPr>
          <p:cNvPr id="55309" name="Text Box 15">
            <a:extLst>
              <a:ext uri="{FF2B5EF4-FFF2-40B4-BE49-F238E27FC236}">
                <a16:creationId xmlns:a16="http://schemas.microsoft.com/office/drawing/2014/main" id="{068669C1-8216-4EC2-BA42-92BB102FD715}"/>
              </a:ext>
            </a:extLst>
          </p:cNvPr>
          <p:cNvSpPr txBox="1">
            <a:spLocks noChangeArrowheads="1"/>
          </p:cNvSpPr>
          <p:nvPr/>
        </p:nvSpPr>
        <p:spPr bwMode="auto">
          <a:xfrm>
            <a:off x="7467600" y="3886200"/>
            <a:ext cx="1295400" cy="58102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1600" b="1">
                <a:latin typeface="+mn-lt"/>
                <a:ea typeface="楷体_GB2312"/>
                <a:cs typeface="楷体_GB2312"/>
              </a:rPr>
              <a:t>忽略了门的实例名。</a:t>
            </a:r>
          </a:p>
        </p:txBody>
      </p:sp>
      <p:sp>
        <p:nvSpPr>
          <p:cNvPr id="55310" name="Text Box 16">
            <a:extLst>
              <a:ext uri="{FF2B5EF4-FFF2-40B4-BE49-F238E27FC236}">
                <a16:creationId xmlns:a16="http://schemas.microsoft.com/office/drawing/2014/main" id="{FBEEEBDC-DC76-4294-9376-E9D8020284B5}"/>
              </a:ext>
            </a:extLst>
          </p:cNvPr>
          <p:cNvSpPr txBox="1">
            <a:spLocks noChangeArrowheads="1"/>
          </p:cNvSpPr>
          <p:nvPr/>
        </p:nvSpPr>
        <p:spPr bwMode="auto">
          <a:xfrm>
            <a:off x="7467600" y="2514600"/>
            <a:ext cx="1295400" cy="8255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1600" b="1">
                <a:latin typeface="+mn-lt"/>
                <a:ea typeface="楷体_GB2312"/>
                <a:cs typeface="楷体_GB2312"/>
              </a:rPr>
              <a:t>同一种门可以通过一个语句实例化</a:t>
            </a:r>
          </a:p>
        </p:txBody>
      </p:sp>
      <p:sp>
        <p:nvSpPr>
          <p:cNvPr id="55311" name="Line 17">
            <a:extLst>
              <a:ext uri="{FF2B5EF4-FFF2-40B4-BE49-F238E27FC236}">
                <a16:creationId xmlns:a16="http://schemas.microsoft.com/office/drawing/2014/main" id="{791EF2DD-C5AE-4274-9B6E-B51783A9C43D}"/>
              </a:ext>
            </a:extLst>
          </p:cNvPr>
          <p:cNvSpPr>
            <a:spLocks noChangeShapeType="1"/>
          </p:cNvSpPr>
          <p:nvPr/>
        </p:nvSpPr>
        <p:spPr bwMode="auto">
          <a:xfrm>
            <a:off x="4724400" y="5638800"/>
            <a:ext cx="228600" cy="2286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defRPr/>
            </a:pPr>
            <a:endParaRPr lang="zh-CN" altLang="en-US">
              <a:latin typeface="+mn-lt"/>
            </a:endParaRPr>
          </a:p>
        </p:txBody>
      </p:sp>
      <p:sp>
        <p:nvSpPr>
          <p:cNvPr id="55312" name="Line 18">
            <a:extLst>
              <a:ext uri="{FF2B5EF4-FFF2-40B4-BE49-F238E27FC236}">
                <a16:creationId xmlns:a16="http://schemas.microsoft.com/office/drawing/2014/main" id="{C2630DCE-4BB9-493E-915F-ABCE642514C4}"/>
              </a:ext>
            </a:extLst>
          </p:cNvPr>
          <p:cNvSpPr>
            <a:spLocks noChangeShapeType="1"/>
          </p:cNvSpPr>
          <p:nvPr/>
        </p:nvSpPr>
        <p:spPr bwMode="auto">
          <a:xfrm flipH="1" flipV="1">
            <a:off x="5257800" y="2743200"/>
            <a:ext cx="2209800" cy="2286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defRPr/>
            </a:pPr>
            <a:endParaRPr lang="zh-CN" altLang="en-US">
              <a:latin typeface="+mn-lt"/>
            </a:endParaRPr>
          </a:p>
        </p:txBody>
      </p:sp>
      <p:sp>
        <p:nvSpPr>
          <p:cNvPr id="55313" name="Line 19">
            <a:extLst>
              <a:ext uri="{FF2B5EF4-FFF2-40B4-BE49-F238E27FC236}">
                <a16:creationId xmlns:a16="http://schemas.microsoft.com/office/drawing/2014/main" id="{854B7ED0-F5EA-418F-A7D9-510D4218D8FE}"/>
              </a:ext>
            </a:extLst>
          </p:cNvPr>
          <p:cNvSpPr>
            <a:spLocks noChangeShapeType="1"/>
          </p:cNvSpPr>
          <p:nvPr/>
        </p:nvSpPr>
        <p:spPr bwMode="auto">
          <a:xfrm flipH="1" flipV="1">
            <a:off x="5257800" y="3810000"/>
            <a:ext cx="2209800" cy="4572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defRPr/>
            </a:pPr>
            <a:endParaRPr lang="zh-CN" altLang="en-US">
              <a:latin typeface="+mn-lt"/>
            </a:endParaRPr>
          </a:p>
        </p:txBody>
      </p:sp>
      <p:sp>
        <p:nvSpPr>
          <p:cNvPr id="55314" name="Text Box 21">
            <a:extLst>
              <a:ext uri="{FF2B5EF4-FFF2-40B4-BE49-F238E27FC236}">
                <a16:creationId xmlns:a16="http://schemas.microsoft.com/office/drawing/2014/main" id="{968A9740-CCD8-4B67-98D6-EAA613B52B8E}"/>
              </a:ext>
            </a:extLst>
          </p:cNvPr>
          <p:cNvSpPr txBox="1">
            <a:spLocks noChangeArrowheads="1"/>
          </p:cNvSpPr>
          <p:nvPr/>
        </p:nvSpPr>
        <p:spPr bwMode="auto">
          <a:xfrm>
            <a:off x="4572000" y="4387850"/>
            <a:ext cx="762000" cy="3365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en-US" altLang="zh-CN" sz="1600" b="1">
                <a:latin typeface="+mn-lt"/>
                <a:ea typeface="楷体_GB2312"/>
                <a:cs typeface="楷体_GB2312"/>
              </a:rPr>
              <a:t>Latch</a:t>
            </a:r>
          </a:p>
        </p:txBody>
      </p:sp>
    </p:spTree>
    <p:extLst>
      <p:ext uri="{BB962C8B-B14F-4D97-AF65-F5344CB8AC3E}">
        <p14:creationId xmlns:p14="http://schemas.microsoft.com/office/powerpoint/2010/main" val="15036228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3D00EC96-C5C5-40F5-9E7D-131B6CAF7CB0}"/>
              </a:ext>
            </a:extLst>
          </p:cNvPr>
          <p:cNvSpPr>
            <a:spLocks noGrp="1" noChangeArrowheads="1"/>
          </p:cNvSpPr>
          <p:nvPr>
            <p:ph type="title"/>
          </p:nvPr>
        </p:nvSpPr>
        <p:spPr/>
        <p:txBody>
          <a:bodyPr/>
          <a:lstStyle/>
          <a:p>
            <a:pPr algn="l" eaLnBrk="1" hangingPunct="1"/>
            <a:r>
              <a:rPr lang="zh-CN" altLang="en-US" sz="3200" b="1">
                <a:solidFill>
                  <a:srgbClr val="FF7C80"/>
                </a:solidFill>
              </a:rPr>
              <a:t>结构描述（续）</a:t>
            </a:r>
          </a:p>
        </p:txBody>
      </p:sp>
      <p:sp>
        <p:nvSpPr>
          <p:cNvPr id="72710" name="Rectangle 7">
            <a:extLst>
              <a:ext uri="{FF2B5EF4-FFF2-40B4-BE49-F238E27FC236}">
                <a16:creationId xmlns:a16="http://schemas.microsoft.com/office/drawing/2014/main" id="{30AA2C96-22D5-4D63-8733-D64C1219B2EB}"/>
              </a:ext>
            </a:extLst>
          </p:cNvPr>
          <p:cNvSpPr>
            <a:spLocks noGrp="1" noChangeArrowheads="1"/>
          </p:cNvSpPr>
          <p:nvPr>
            <p:ph type="body" idx="4294967295"/>
          </p:nvPr>
        </p:nvSpPr>
        <p:spPr>
          <a:xfrm>
            <a:off x="819150" y="1817915"/>
            <a:ext cx="7772400" cy="3810000"/>
          </a:xfrm>
        </p:spPr>
        <p:txBody>
          <a:bodyPr/>
          <a:lstStyle/>
          <a:p>
            <a:pPr eaLnBrk="1" hangingPunct="1">
              <a:spcBef>
                <a:spcPct val="50000"/>
              </a:spcBef>
            </a:pPr>
            <a:r>
              <a:rPr lang="zh-CN" altLang="en-US" sz="2000" b="1" dirty="0">
                <a:solidFill>
                  <a:srgbClr val="FF0000"/>
                </a:solidFill>
              </a:rPr>
              <a:t>结构描述等价于逻辑图。它们都是连接简单元件来构成更为复杂的元件。</a:t>
            </a:r>
            <a:r>
              <a:rPr lang="en-US" altLang="zh-CN" sz="2000" b="1" dirty="0">
                <a:solidFill>
                  <a:srgbClr val="FF0000"/>
                </a:solidFill>
              </a:rPr>
              <a:t>Verilog</a:t>
            </a:r>
            <a:r>
              <a:rPr lang="zh-CN" altLang="en-US" sz="2000" b="1" dirty="0">
                <a:solidFill>
                  <a:srgbClr val="FF0000"/>
                </a:solidFill>
              </a:rPr>
              <a:t>使用其连接特性完成简单元件的连接。</a:t>
            </a:r>
          </a:p>
          <a:p>
            <a:pPr eaLnBrk="1" hangingPunct="1">
              <a:spcBef>
                <a:spcPct val="50000"/>
              </a:spcBef>
            </a:pPr>
            <a:r>
              <a:rPr lang="zh-CN" altLang="en-US" sz="2000" b="1" dirty="0">
                <a:solidFill>
                  <a:schemeClr val="accent2"/>
                </a:solidFill>
              </a:rPr>
              <a:t>在描述中使用元件时，通过建立这些元件的实例来完成。</a:t>
            </a:r>
          </a:p>
          <a:p>
            <a:pPr eaLnBrk="1" hangingPunct="1">
              <a:spcBef>
                <a:spcPct val="50000"/>
              </a:spcBef>
            </a:pPr>
            <a:r>
              <a:rPr lang="zh-CN" altLang="en-US" sz="2000" b="1" dirty="0">
                <a:solidFill>
                  <a:srgbClr val="FF0000"/>
                </a:solidFill>
              </a:rPr>
              <a:t>上面的例子中</a:t>
            </a:r>
            <a:r>
              <a:rPr lang="en-US" altLang="zh-CN" sz="2000" b="1" dirty="0">
                <a:solidFill>
                  <a:srgbClr val="FF0000"/>
                </a:solidFill>
              </a:rPr>
              <a:t>MUX</a:t>
            </a:r>
            <a:r>
              <a:rPr lang="zh-CN" altLang="en-US" sz="2000" b="1" dirty="0">
                <a:solidFill>
                  <a:srgbClr val="FF0000"/>
                </a:solidFill>
              </a:rPr>
              <a:t>是没有反馈的组合电路，使用中间或内部信号将门连接起来。描述中忽略了门的实例名，并且同一种门的所有实例可以在一个语句中实例化。</a:t>
            </a:r>
          </a:p>
          <a:p>
            <a:pPr eaLnBrk="1" hangingPunct="1">
              <a:spcBef>
                <a:spcPct val="50000"/>
              </a:spcBef>
            </a:pPr>
            <a:r>
              <a:rPr lang="zh-CN" altLang="en-US" sz="2000" b="1" dirty="0">
                <a:solidFill>
                  <a:schemeClr val="accent2"/>
                </a:solidFill>
              </a:rPr>
              <a:t>上面的锁存器</a:t>
            </a:r>
            <a:r>
              <a:rPr lang="en-US" altLang="zh-CN" sz="2000" b="1" dirty="0">
                <a:solidFill>
                  <a:schemeClr val="accent2"/>
                </a:solidFill>
              </a:rPr>
              <a:t>(latch)</a:t>
            </a:r>
            <a:r>
              <a:rPr lang="zh-CN" altLang="en-US" sz="2000" b="1" dirty="0">
                <a:solidFill>
                  <a:schemeClr val="accent2"/>
                </a:solidFill>
              </a:rPr>
              <a:t>是一个时序元件，其输出反馈到输入上。它没有使用任何内部信号。它使用了实例名并且对两个</a:t>
            </a:r>
            <a:r>
              <a:rPr lang="en-US" altLang="zh-CN" sz="2000" b="1" i="1" dirty="0">
                <a:solidFill>
                  <a:schemeClr val="accent2"/>
                </a:solidFill>
              </a:rPr>
              <a:t>nor</a:t>
            </a:r>
            <a:r>
              <a:rPr lang="zh-CN" altLang="en-US" sz="2000" b="1" dirty="0">
                <a:solidFill>
                  <a:schemeClr val="accent2"/>
                </a:solidFill>
              </a:rPr>
              <a:t>门使用了分开的实例化语句。</a:t>
            </a:r>
          </a:p>
        </p:txBody>
      </p:sp>
      <p:sp>
        <p:nvSpPr>
          <p:cNvPr id="72709" name="Text Box 6">
            <a:extLst>
              <a:ext uri="{FF2B5EF4-FFF2-40B4-BE49-F238E27FC236}">
                <a16:creationId xmlns:a16="http://schemas.microsoft.com/office/drawing/2014/main" id="{54AA992C-2339-4CF7-A650-D3E71964CBA9}"/>
              </a:ext>
            </a:extLst>
          </p:cNvPr>
          <p:cNvSpPr txBox="1">
            <a:spLocks noChangeArrowheads="1"/>
          </p:cNvSpPr>
          <p:nvPr/>
        </p:nvSpPr>
        <p:spPr bwMode="auto">
          <a:xfrm>
            <a:off x="228600" y="46482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zh-CN" sz="2400"/>
          </a:p>
        </p:txBody>
      </p:sp>
    </p:spTree>
    <p:extLst>
      <p:ext uri="{BB962C8B-B14F-4D97-AF65-F5344CB8AC3E}">
        <p14:creationId xmlns:p14="http://schemas.microsoft.com/office/powerpoint/2010/main" val="3622855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D7B350-CD5C-4453-A8DC-AB65F9C4731E}"/>
              </a:ext>
            </a:extLst>
          </p:cNvPr>
          <p:cNvSpPr>
            <a:spLocks noGrp="1" noChangeArrowheads="1"/>
          </p:cNvSpPr>
          <p:nvPr>
            <p:ph type="title"/>
          </p:nvPr>
        </p:nvSpPr>
        <p:spPr/>
        <p:txBody>
          <a:bodyPr/>
          <a:lstStyle/>
          <a:p>
            <a:pPr algn="l" eaLnBrk="1" hangingPunct="1"/>
            <a:r>
              <a:rPr lang="en-US" altLang="zh-CN" sz="3200" b="1">
                <a:solidFill>
                  <a:srgbClr val="FF7C80"/>
                </a:solidFill>
              </a:rPr>
              <a:t>Verilog</a:t>
            </a:r>
            <a:r>
              <a:rPr lang="zh-CN" altLang="en-US" sz="3200" b="1">
                <a:solidFill>
                  <a:srgbClr val="FF7C80"/>
                </a:solidFill>
              </a:rPr>
              <a:t>的用途</a:t>
            </a:r>
          </a:p>
        </p:txBody>
      </p:sp>
      <p:sp>
        <p:nvSpPr>
          <p:cNvPr id="9219" name="Rectangle 3">
            <a:extLst>
              <a:ext uri="{FF2B5EF4-FFF2-40B4-BE49-F238E27FC236}">
                <a16:creationId xmlns:a16="http://schemas.microsoft.com/office/drawing/2014/main" id="{C29F5221-525F-4EEE-BAFD-2AEA2C42153D}"/>
              </a:ext>
            </a:extLst>
          </p:cNvPr>
          <p:cNvSpPr>
            <a:spLocks noGrp="1" noChangeArrowheads="1"/>
          </p:cNvSpPr>
          <p:nvPr>
            <p:ph type="body" idx="4294967295"/>
          </p:nvPr>
        </p:nvSpPr>
        <p:spPr>
          <a:xfrm>
            <a:off x="990600" y="1447800"/>
            <a:ext cx="8153400" cy="4876800"/>
          </a:xfrm>
        </p:spPr>
        <p:txBody>
          <a:bodyPr/>
          <a:lstStyle/>
          <a:p>
            <a:pPr eaLnBrk="1" hangingPunct="1">
              <a:spcBef>
                <a:spcPct val="90000"/>
              </a:spcBef>
            </a:pPr>
            <a:r>
              <a:rPr lang="en-US" altLang="zh-CN" sz="2800" b="1"/>
              <a:t>Verilog</a:t>
            </a:r>
            <a:r>
              <a:rPr lang="zh-CN" altLang="en-US" sz="2800" b="1"/>
              <a:t>的主要应用包括：</a:t>
            </a:r>
            <a:endParaRPr lang="zh-CN" altLang="en-US" sz="2800" b="1">
              <a:latin typeface="Arial Unicode MS" panose="020B0604020202020204" pitchFamily="34" charset="-122"/>
            </a:endParaRPr>
          </a:p>
          <a:p>
            <a:pPr lvl="1" eaLnBrk="1" hangingPunct="1">
              <a:spcBef>
                <a:spcPct val="90000"/>
              </a:spcBef>
            </a:pPr>
            <a:r>
              <a:rPr lang="en-US" altLang="zh-CN" sz="2400" b="1">
                <a:solidFill>
                  <a:schemeClr val="accent2"/>
                </a:solidFill>
                <a:latin typeface="Arial Unicode MS" panose="020B0604020202020204" pitchFamily="34" charset="-122"/>
              </a:rPr>
              <a:t>ASIC</a:t>
            </a:r>
            <a:r>
              <a:rPr lang="zh-CN" altLang="en-US" sz="2400" b="1">
                <a:solidFill>
                  <a:schemeClr val="accent2"/>
                </a:solidFill>
                <a:latin typeface="Arial Unicode MS" panose="020B0604020202020204" pitchFamily="34" charset="-122"/>
              </a:rPr>
              <a:t>和</a:t>
            </a:r>
            <a:r>
              <a:rPr lang="en-US" altLang="zh-CN" sz="2400" b="1">
                <a:solidFill>
                  <a:schemeClr val="accent2"/>
                </a:solidFill>
                <a:latin typeface="Arial Unicode MS" panose="020B0604020202020204" pitchFamily="34" charset="-122"/>
              </a:rPr>
              <a:t>FPGA</a:t>
            </a:r>
            <a:r>
              <a:rPr lang="zh-CN" altLang="en-US" sz="2400" b="1">
                <a:solidFill>
                  <a:schemeClr val="accent2"/>
                </a:solidFill>
                <a:latin typeface="Arial Unicode MS" panose="020B0604020202020204" pitchFamily="34" charset="-122"/>
              </a:rPr>
              <a:t>工程师编写可综合的</a:t>
            </a:r>
            <a:r>
              <a:rPr lang="en-US" altLang="zh-CN" sz="2400" b="1">
                <a:solidFill>
                  <a:schemeClr val="accent2"/>
                </a:solidFill>
                <a:latin typeface="Arial Unicode MS" panose="020B0604020202020204" pitchFamily="34" charset="-122"/>
              </a:rPr>
              <a:t>RTL</a:t>
            </a:r>
            <a:r>
              <a:rPr lang="zh-CN" altLang="en-US" sz="2400" b="1">
                <a:solidFill>
                  <a:schemeClr val="accent2"/>
                </a:solidFill>
                <a:latin typeface="Arial Unicode MS" panose="020B0604020202020204" pitchFamily="34" charset="-122"/>
              </a:rPr>
              <a:t>代码</a:t>
            </a:r>
          </a:p>
          <a:p>
            <a:pPr lvl="1" eaLnBrk="1" hangingPunct="1">
              <a:spcBef>
                <a:spcPct val="90000"/>
              </a:spcBef>
            </a:pPr>
            <a:r>
              <a:rPr lang="zh-CN" altLang="en-US" sz="2400" b="1">
                <a:solidFill>
                  <a:schemeClr val="accent2"/>
                </a:solidFill>
                <a:latin typeface="Arial Unicode MS" panose="020B0604020202020204" pitchFamily="34" charset="-122"/>
              </a:rPr>
              <a:t>高抽象级系统仿真进行系统结构开发</a:t>
            </a:r>
          </a:p>
          <a:p>
            <a:pPr lvl="1" eaLnBrk="1" hangingPunct="1">
              <a:spcBef>
                <a:spcPct val="90000"/>
              </a:spcBef>
            </a:pPr>
            <a:r>
              <a:rPr lang="zh-CN" altLang="en-US" sz="2400" b="1">
                <a:solidFill>
                  <a:schemeClr val="accent2"/>
                </a:solidFill>
                <a:latin typeface="Arial Unicode MS" panose="020B0604020202020204" pitchFamily="34" charset="-122"/>
              </a:rPr>
              <a:t>测试工程师用于编写各种层次的测试程序</a:t>
            </a:r>
          </a:p>
          <a:p>
            <a:pPr lvl="1" eaLnBrk="1" hangingPunct="1">
              <a:spcBef>
                <a:spcPct val="90000"/>
              </a:spcBef>
            </a:pPr>
            <a:r>
              <a:rPr lang="zh-CN" altLang="en-US" sz="2400" b="1">
                <a:solidFill>
                  <a:schemeClr val="accent2"/>
                </a:solidFill>
                <a:latin typeface="Arial Unicode MS" panose="020B0604020202020204" pitchFamily="34" charset="-122"/>
              </a:rPr>
              <a:t>用于</a:t>
            </a:r>
            <a:r>
              <a:rPr lang="en-US" altLang="zh-CN" sz="2400" b="1">
                <a:solidFill>
                  <a:schemeClr val="accent2"/>
                </a:solidFill>
                <a:latin typeface="Arial Unicode MS" panose="020B0604020202020204" pitchFamily="34" charset="-122"/>
              </a:rPr>
              <a:t>ASIC</a:t>
            </a:r>
            <a:r>
              <a:rPr lang="zh-CN" altLang="en-US" sz="2400" b="1">
                <a:solidFill>
                  <a:schemeClr val="accent2"/>
                </a:solidFill>
                <a:latin typeface="Arial Unicode MS" panose="020B0604020202020204" pitchFamily="34" charset="-122"/>
              </a:rPr>
              <a:t>和</a:t>
            </a:r>
            <a:r>
              <a:rPr lang="en-US" altLang="zh-CN" sz="2400" b="1">
                <a:solidFill>
                  <a:schemeClr val="accent2"/>
                </a:solidFill>
                <a:latin typeface="Arial Unicode MS" panose="020B0604020202020204" pitchFamily="34" charset="-122"/>
              </a:rPr>
              <a:t>FPGA</a:t>
            </a:r>
            <a:r>
              <a:rPr lang="zh-CN" altLang="en-US" sz="2400" b="1">
                <a:solidFill>
                  <a:schemeClr val="accent2"/>
                </a:solidFill>
                <a:latin typeface="Arial Unicode MS" panose="020B0604020202020204" pitchFamily="34" charset="-122"/>
              </a:rPr>
              <a:t>单元或更高层次的模块的模型开发</a:t>
            </a:r>
          </a:p>
        </p:txBody>
      </p:sp>
    </p:spTree>
    <p:extLst>
      <p:ext uri="{BB962C8B-B14F-4D97-AF65-F5344CB8AC3E}">
        <p14:creationId xmlns:p14="http://schemas.microsoft.com/office/powerpoint/2010/main" val="22724391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5C28D2A9-3E01-4D04-9275-E74BB04EF637}"/>
              </a:ext>
            </a:extLst>
          </p:cNvPr>
          <p:cNvSpPr>
            <a:spLocks noGrp="1" noChangeArrowheads="1"/>
          </p:cNvSpPr>
          <p:nvPr>
            <p:ph type="title"/>
          </p:nvPr>
        </p:nvSpPr>
        <p:spPr/>
        <p:txBody>
          <a:bodyPr/>
          <a:lstStyle/>
          <a:p>
            <a:pPr algn="l" eaLnBrk="1" hangingPunct="1"/>
            <a:r>
              <a:rPr lang="en-US" altLang="zh-CN" sz="3200" b="1">
                <a:solidFill>
                  <a:srgbClr val="FF7C80"/>
                </a:solidFill>
              </a:rPr>
              <a:t>Verilog</a:t>
            </a:r>
            <a:r>
              <a:rPr lang="zh-CN" altLang="en-US" sz="3200" b="1">
                <a:solidFill>
                  <a:srgbClr val="FF7C80"/>
                </a:solidFill>
              </a:rPr>
              <a:t>基本单元（</a:t>
            </a:r>
            <a:r>
              <a:rPr lang="en-US" altLang="zh-CN" sz="3200" b="1">
                <a:solidFill>
                  <a:srgbClr val="FF7C80"/>
                </a:solidFill>
              </a:rPr>
              <a:t>primitives)</a:t>
            </a:r>
          </a:p>
        </p:txBody>
      </p:sp>
      <p:sp>
        <p:nvSpPr>
          <p:cNvPr id="142343" name="Rectangle 7">
            <a:extLst>
              <a:ext uri="{FF2B5EF4-FFF2-40B4-BE49-F238E27FC236}">
                <a16:creationId xmlns:a16="http://schemas.microsoft.com/office/drawing/2014/main" id="{4FEC2A8F-6BD3-4D00-87DC-3656D2EA3525}"/>
              </a:ext>
            </a:extLst>
          </p:cNvPr>
          <p:cNvSpPr>
            <a:spLocks noGrp="1" noChangeArrowheads="1"/>
          </p:cNvSpPr>
          <p:nvPr>
            <p:ph type="body" idx="4294967295"/>
          </p:nvPr>
        </p:nvSpPr>
        <p:spPr>
          <a:xfrm>
            <a:off x="485191" y="1720459"/>
            <a:ext cx="8304245" cy="1295400"/>
          </a:xfrm>
        </p:spPr>
        <p:txBody>
          <a:bodyPr/>
          <a:lstStyle/>
          <a:p>
            <a:pPr eaLnBrk="1" hangingPunct="1">
              <a:lnSpc>
                <a:spcPct val="90000"/>
              </a:lnSpc>
            </a:pPr>
            <a:r>
              <a:rPr lang="en-US" altLang="zh-CN" sz="2000" b="1" dirty="0">
                <a:solidFill>
                  <a:schemeClr val="accent2"/>
                </a:solidFill>
              </a:rPr>
              <a:t>Verilog</a:t>
            </a:r>
            <a:r>
              <a:rPr lang="zh-CN" altLang="en-US" sz="2000" b="1" dirty="0">
                <a:solidFill>
                  <a:schemeClr val="accent2"/>
                </a:solidFill>
              </a:rPr>
              <a:t>基本单元提供基本的逻辑功能，也就是说这些逻辑功能是预定义的，用户不需要再定义这些基本功能。</a:t>
            </a:r>
          </a:p>
          <a:p>
            <a:pPr eaLnBrk="1" hangingPunct="1">
              <a:lnSpc>
                <a:spcPct val="90000"/>
              </a:lnSpc>
            </a:pPr>
            <a:r>
              <a:rPr lang="zh-CN" altLang="en-US" sz="2000" b="1" dirty="0">
                <a:solidFill>
                  <a:srgbClr val="FF0000"/>
                </a:solidFill>
              </a:rPr>
              <a:t>基本单元是</a:t>
            </a:r>
            <a:r>
              <a:rPr lang="en-US" altLang="zh-CN" sz="2000" b="1" dirty="0">
                <a:solidFill>
                  <a:srgbClr val="FF0000"/>
                </a:solidFill>
              </a:rPr>
              <a:t>Verilog</a:t>
            </a:r>
            <a:r>
              <a:rPr lang="zh-CN" altLang="en-US" sz="2000" b="1" dirty="0">
                <a:solidFill>
                  <a:srgbClr val="FF0000"/>
                </a:solidFill>
              </a:rPr>
              <a:t>开发库的一部分。大多数</a:t>
            </a:r>
            <a:r>
              <a:rPr lang="en-US" altLang="zh-CN" sz="2000" b="1" dirty="0">
                <a:solidFill>
                  <a:srgbClr val="FF0000"/>
                </a:solidFill>
              </a:rPr>
              <a:t>ASIC</a:t>
            </a:r>
            <a:r>
              <a:rPr lang="zh-CN" altLang="en-US" sz="2000" b="1" dirty="0">
                <a:solidFill>
                  <a:srgbClr val="FF0000"/>
                </a:solidFill>
              </a:rPr>
              <a:t>和</a:t>
            </a:r>
            <a:r>
              <a:rPr lang="en-US" altLang="zh-CN" sz="2000" b="1" dirty="0">
                <a:solidFill>
                  <a:srgbClr val="FF0000"/>
                </a:solidFill>
              </a:rPr>
              <a:t>FPGA</a:t>
            </a:r>
            <a:r>
              <a:rPr lang="zh-CN" altLang="en-US" sz="2000" b="1" dirty="0">
                <a:solidFill>
                  <a:srgbClr val="FF0000"/>
                </a:solidFill>
              </a:rPr>
              <a:t>元件库是用这些基本单元开发的。基本单元库是自下而上的设计方法的一部分。</a:t>
            </a:r>
          </a:p>
        </p:txBody>
      </p:sp>
      <p:sp>
        <p:nvSpPr>
          <p:cNvPr id="73733" name="Text Box 6">
            <a:extLst>
              <a:ext uri="{FF2B5EF4-FFF2-40B4-BE49-F238E27FC236}">
                <a16:creationId xmlns:a16="http://schemas.microsoft.com/office/drawing/2014/main" id="{81DAA0E5-62AB-444C-9009-FB8366A786BF}"/>
              </a:ext>
            </a:extLst>
          </p:cNvPr>
          <p:cNvSpPr txBox="1">
            <a:spLocks noChangeArrowheads="1"/>
          </p:cNvSpPr>
          <p:nvPr/>
        </p:nvSpPr>
        <p:spPr bwMode="auto">
          <a:xfrm>
            <a:off x="228600" y="46482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zh-CN" sz="2400"/>
          </a:p>
        </p:txBody>
      </p:sp>
      <p:graphicFrame>
        <p:nvGraphicFramePr>
          <p:cNvPr id="142378" name="Group 42">
            <a:extLst>
              <a:ext uri="{FF2B5EF4-FFF2-40B4-BE49-F238E27FC236}">
                <a16:creationId xmlns:a16="http://schemas.microsoft.com/office/drawing/2014/main" id="{AB859E55-3FFD-4413-91BF-7F700DC4453F}"/>
              </a:ext>
            </a:extLst>
          </p:cNvPr>
          <p:cNvGraphicFramePr>
            <a:graphicFrameLocks noGrp="1"/>
          </p:cNvGraphicFramePr>
          <p:nvPr>
            <p:extLst>
              <p:ext uri="{D42A27DB-BD31-4B8C-83A1-F6EECF244321}">
                <p14:modId xmlns:p14="http://schemas.microsoft.com/office/powerpoint/2010/main" val="2268879740"/>
              </p:ext>
            </p:extLst>
          </p:nvPr>
        </p:nvGraphicFramePr>
        <p:xfrm>
          <a:off x="1428750" y="3184849"/>
          <a:ext cx="6096000" cy="3127375"/>
        </p:xfrm>
        <a:graphic>
          <a:graphicData uri="http://schemas.openxmlformats.org/drawingml/2006/table">
            <a:tbl>
              <a:tblPr/>
              <a:tblGrid>
                <a:gridCol w="19812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572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基本单元名称</a:t>
                      </a:r>
                    </a:p>
                  </a:txBody>
                  <a:tcPr marL="84406" marR="84406" marT="45722" marB="45722"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功能</a:t>
                      </a:r>
                    </a:p>
                  </a:txBody>
                  <a:tcPr marL="84406" marR="84406" marT="45722" marB="45722"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701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Arial" pitchFamily="34" charset="0"/>
                          <a:ea typeface="宋体" pitchFamily="2" charset="-122"/>
                        </a:rPr>
                        <a:t>and</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Arial" pitchFamily="34" charset="0"/>
                          <a:ea typeface="宋体" pitchFamily="2" charset="-122"/>
                        </a:rPr>
                        <a:t>or</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Arial" pitchFamily="34" charset="0"/>
                          <a:ea typeface="宋体" pitchFamily="2" charset="-122"/>
                        </a:rPr>
                        <a:t>not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Arial" pitchFamily="34" charset="0"/>
                          <a:ea typeface="宋体" pitchFamily="2" charset="-122"/>
                        </a:rPr>
                        <a:t>buf</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Arial" pitchFamily="34" charset="0"/>
                          <a:ea typeface="宋体" pitchFamily="2" charset="-122"/>
                        </a:rPr>
                        <a:t>xor</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Arial" pitchFamily="34" charset="0"/>
                          <a:ea typeface="宋体" pitchFamily="2" charset="-122"/>
                        </a:rPr>
                        <a:t>nand</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Arial" pitchFamily="34" charset="0"/>
                          <a:ea typeface="宋体" pitchFamily="2" charset="-122"/>
                        </a:rPr>
                        <a:t>nor</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Arial" pitchFamily="34" charset="0"/>
                          <a:ea typeface="宋体" pitchFamily="2" charset="-122"/>
                        </a:rPr>
                        <a:t>xnor</a:t>
                      </a:r>
                    </a:p>
                  </a:txBody>
                  <a:tcPr marL="84406" marR="84406" marT="45722" marB="4572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Arial" pitchFamily="34" charset="0"/>
                          <a:ea typeface="宋体" pitchFamily="2" charset="-122"/>
                        </a:rPr>
                        <a:t> Logical And</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Arial" pitchFamily="34" charset="0"/>
                          <a:ea typeface="宋体" pitchFamily="2" charset="-122"/>
                        </a:rPr>
                        <a:t> Logical Or</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Arial" pitchFamily="34" charset="0"/>
                          <a:ea typeface="宋体" pitchFamily="2" charset="-122"/>
                        </a:rPr>
                        <a:t> Inverter</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Arial" pitchFamily="34" charset="0"/>
                          <a:ea typeface="宋体" pitchFamily="2" charset="-122"/>
                        </a:rPr>
                        <a:t> Buffer</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Arial" pitchFamily="34" charset="0"/>
                          <a:ea typeface="宋体" pitchFamily="2" charset="-122"/>
                        </a:rPr>
                        <a:t> Logical Exclusive Or</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Arial" pitchFamily="34" charset="0"/>
                          <a:ea typeface="宋体" pitchFamily="2" charset="-122"/>
                        </a:rPr>
                        <a:t> Logical And Inverted</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Arial" pitchFamily="34" charset="0"/>
                          <a:ea typeface="宋体" pitchFamily="2" charset="-122"/>
                        </a:rPr>
                        <a:t> Logical Or Inverted</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Arial" pitchFamily="34" charset="0"/>
                          <a:ea typeface="宋体" pitchFamily="2" charset="-122"/>
                        </a:rPr>
                        <a:t> Logical Exclusive Or Inverted</a:t>
                      </a:r>
                    </a:p>
                  </a:txBody>
                  <a:tcPr marL="84406" marR="84406" marT="45722" marB="4572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08758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2343"/>
                                        </p:tgtEl>
                                        <p:attrNameLst>
                                          <p:attrName>style.visibility</p:attrName>
                                        </p:attrNameLst>
                                      </p:cBhvr>
                                      <p:to>
                                        <p:strVal val="visible"/>
                                      </p:to>
                                    </p:set>
                                    <p:animEffect transition="in" filter="wipe(up)">
                                      <p:cBhvr>
                                        <p:cTn id="7" dur="500"/>
                                        <p:tgtEl>
                                          <p:spTgt spid="1423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nodeType="clickEffect">
                                  <p:stCondLst>
                                    <p:cond delay="0"/>
                                  </p:stCondLst>
                                  <p:childTnLst>
                                    <p:set>
                                      <p:cBhvr>
                                        <p:cTn id="11" dur="1" fill="hold">
                                          <p:stCondLst>
                                            <p:cond delay="0"/>
                                          </p:stCondLst>
                                        </p:cTn>
                                        <p:tgtEl>
                                          <p:spTgt spid="142378"/>
                                        </p:tgtEl>
                                        <p:attrNameLst>
                                          <p:attrName>style.visibility</p:attrName>
                                        </p:attrNameLst>
                                      </p:cBhvr>
                                      <p:to>
                                        <p:strVal val="visible"/>
                                      </p:to>
                                    </p:set>
                                    <p:animEffect transition="in" filter="barn(outHorizontal)">
                                      <p:cBhvr>
                                        <p:cTn id="12" dur="500"/>
                                        <p:tgtEl>
                                          <p:spTgt spid="142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3"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5B7E8358-6B89-448A-9CEF-2C3F9330CD36}"/>
              </a:ext>
            </a:extLst>
          </p:cNvPr>
          <p:cNvSpPr>
            <a:spLocks noGrp="1" noChangeArrowheads="1"/>
          </p:cNvSpPr>
          <p:nvPr>
            <p:ph type="title"/>
          </p:nvPr>
        </p:nvSpPr>
        <p:spPr/>
        <p:txBody>
          <a:bodyPr/>
          <a:lstStyle/>
          <a:p>
            <a:pPr algn="l" eaLnBrk="1" hangingPunct="1"/>
            <a:r>
              <a:rPr lang="zh-CN" altLang="en-US" sz="3200" b="1">
                <a:solidFill>
                  <a:srgbClr val="FF7C80"/>
                </a:solidFill>
              </a:rPr>
              <a:t>基本单元的引脚 </a:t>
            </a:r>
            <a:r>
              <a:rPr lang="en-US" altLang="zh-CN" sz="3200" b="1">
                <a:solidFill>
                  <a:srgbClr val="FF7C80"/>
                </a:solidFill>
              </a:rPr>
              <a:t>(pin)</a:t>
            </a:r>
            <a:r>
              <a:rPr lang="zh-CN" altLang="en-US" sz="3200" b="1">
                <a:solidFill>
                  <a:srgbClr val="FF7C80"/>
                </a:solidFill>
              </a:rPr>
              <a:t>的可扩展性</a:t>
            </a:r>
          </a:p>
        </p:txBody>
      </p:sp>
      <p:sp>
        <p:nvSpPr>
          <p:cNvPr id="74758" name="Rectangle 6">
            <a:extLst>
              <a:ext uri="{FF2B5EF4-FFF2-40B4-BE49-F238E27FC236}">
                <a16:creationId xmlns:a16="http://schemas.microsoft.com/office/drawing/2014/main" id="{25EAD2C5-D90A-4630-8F49-AB9779091249}"/>
              </a:ext>
            </a:extLst>
          </p:cNvPr>
          <p:cNvSpPr>
            <a:spLocks noGrp="1" noChangeArrowheads="1"/>
          </p:cNvSpPr>
          <p:nvPr>
            <p:ph type="body" idx="4294967295"/>
          </p:nvPr>
        </p:nvSpPr>
        <p:spPr>
          <a:xfrm>
            <a:off x="522513" y="1562100"/>
            <a:ext cx="8733453" cy="1905000"/>
          </a:xfrm>
        </p:spPr>
        <p:txBody>
          <a:bodyPr/>
          <a:lstStyle/>
          <a:p>
            <a:pPr eaLnBrk="1" hangingPunct="1"/>
            <a:r>
              <a:rPr lang="zh-CN" altLang="en-US" sz="2000" b="1" dirty="0">
                <a:solidFill>
                  <a:schemeClr val="accent2"/>
                </a:solidFill>
                <a:latin typeface="MSTT31afe84946o267134S00"/>
              </a:rPr>
              <a:t>基本单元引脚的数目由连接到门上的</a:t>
            </a:r>
            <a:r>
              <a:rPr lang="en-US" altLang="zh-CN" sz="2000" b="1" dirty="0">
                <a:solidFill>
                  <a:schemeClr val="accent2"/>
                </a:solidFill>
                <a:latin typeface="MSTT31afe84946o267134S00"/>
              </a:rPr>
              <a:t>net</a:t>
            </a:r>
            <a:r>
              <a:rPr lang="zh-CN" altLang="en-US" sz="2000" b="1" dirty="0">
                <a:solidFill>
                  <a:schemeClr val="accent2"/>
                </a:solidFill>
                <a:latin typeface="MSTT31afe84946o267134S00"/>
              </a:rPr>
              <a:t>的数量决定。因此当基本单元输入或输出的数量变化时用户不需要重定义一个新的逻辑功能。</a:t>
            </a:r>
          </a:p>
          <a:p>
            <a:pPr eaLnBrk="1" hangingPunct="1"/>
            <a:r>
              <a:rPr lang="zh-CN" altLang="en-US" sz="2000" b="1" dirty="0">
                <a:solidFill>
                  <a:srgbClr val="FF9900"/>
                </a:solidFill>
                <a:latin typeface="MSTT31afe84946o267134S00"/>
              </a:rPr>
              <a:t>所有门（除了</a:t>
            </a:r>
            <a:r>
              <a:rPr lang="en-US" altLang="zh-CN" sz="2000" b="1" dirty="0">
                <a:solidFill>
                  <a:srgbClr val="FF9900"/>
                </a:solidFill>
                <a:latin typeface="MSTT31afe84946o267134S00"/>
              </a:rPr>
              <a:t>not</a:t>
            </a:r>
            <a:r>
              <a:rPr lang="zh-CN" altLang="en-US" sz="2000" b="1" dirty="0">
                <a:solidFill>
                  <a:srgbClr val="FF9900"/>
                </a:solidFill>
                <a:latin typeface="MSTT31afe84946o267134S00"/>
              </a:rPr>
              <a:t>和</a:t>
            </a:r>
            <a:r>
              <a:rPr lang="en-US" altLang="zh-CN" sz="2000" b="1" dirty="0" err="1">
                <a:solidFill>
                  <a:srgbClr val="FF9900"/>
                </a:solidFill>
                <a:latin typeface="MSTT31afe84946o267134S00"/>
              </a:rPr>
              <a:t>buf</a:t>
            </a:r>
            <a:r>
              <a:rPr lang="zh-CN" altLang="en-US" sz="2000" b="1" dirty="0">
                <a:solidFill>
                  <a:srgbClr val="FF9900"/>
                </a:solidFill>
                <a:latin typeface="MSTT31afe84946o267134S00"/>
              </a:rPr>
              <a:t>）可以有多个输入，但只能有一个输出。</a:t>
            </a:r>
          </a:p>
          <a:p>
            <a:pPr eaLnBrk="1" hangingPunct="1"/>
            <a:r>
              <a:rPr lang="en-US" altLang="zh-CN" sz="2000" b="1" dirty="0">
                <a:solidFill>
                  <a:schemeClr val="accent2"/>
                </a:solidFill>
              </a:rPr>
              <a:t>not</a:t>
            </a:r>
            <a:r>
              <a:rPr lang="zh-CN" altLang="en-US" sz="2000" b="1" dirty="0">
                <a:solidFill>
                  <a:schemeClr val="accent2"/>
                </a:solidFill>
              </a:rPr>
              <a:t>和</a:t>
            </a:r>
            <a:r>
              <a:rPr lang="en-US" altLang="zh-CN" sz="2000" b="1" dirty="0" err="1">
                <a:solidFill>
                  <a:schemeClr val="accent2"/>
                </a:solidFill>
              </a:rPr>
              <a:t>buf</a:t>
            </a:r>
            <a:r>
              <a:rPr lang="zh-CN" altLang="en-US" sz="2000" b="1" dirty="0">
                <a:solidFill>
                  <a:schemeClr val="accent2"/>
                </a:solidFill>
              </a:rPr>
              <a:t>门可以有多个输出，但只能有一个输入。</a:t>
            </a:r>
          </a:p>
        </p:txBody>
      </p:sp>
      <p:sp>
        <p:nvSpPr>
          <p:cNvPr id="74757" name="Text Box 5">
            <a:extLst>
              <a:ext uri="{FF2B5EF4-FFF2-40B4-BE49-F238E27FC236}">
                <a16:creationId xmlns:a16="http://schemas.microsoft.com/office/drawing/2014/main" id="{BD94F7E8-0D7C-4040-8E98-7E71D3BBB5CD}"/>
              </a:ext>
            </a:extLst>
          </p:cNvPr>
          <p:cNvSpPr txBox="1">
            <a:spLocks noChangeArrowheads="1"/>
          </p:cNvSpPr>
          <p:nvPr/>
        </p:nvSpPr>
        <p:spPr bwMode="auto">
          <a:xfrm>
            <a:off x="228600" y="46482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zh-CN" sz="2400"/>
          </a:p>
        </p:txBody>
      </p:sp>
      <p:graphicFrame>
        <p:nvGraphicFramePr>
          <p:cNvPr id="74759" name="Object 7">
            <a:extLst>
              <a:ext uri="{FF2B5EF4-FFF2-40B4-BE49-F238E27FC236}">
                <a16:creationId xmlns:a16="http://schemas.microsoft.com/office/drawing/2014/main" id="{C7563112-329F-4C76-98B0-95C033712DDE}"/>
              </a:ext>
            </a:extLst>
          </p:cNvPr>
          <p:cNvGraphicFramePr>
            <a:graphicFrameLocks noChangeAspect="1"/>
          </p:cNvGraphicFramePr>
          <p:nvPr>
            <p:extLst>
              <p:ext uri="{D42A27DB-BD31-4B8C-83A1-F6EECF244321}">
                <p14:modId xmlns:p14="http://schemas.microsoft.com/office/powerpoint/2010/main" val="3544111377"/>
              </p:ext>
            </p:extLst>
          </p:nvPr>
        </p:nvGraphicFramePr>
        <p:xfrm>
          <a:off x="1353943" y="3246506"/>
          <a:ext cx="6683375" cy="3023666"/>
        </p:xfrm>
        <a:graphic>
          <a:graphicData uri="http://schemas.openxmlformats.org/presentationml/2006/ole">
            <mc:AlternateContent xmlns:mc="http://schemas.openxmlformats.org/markup-compatibility/2006">
              <mc:Choice xmlns:v="urn:schemas-microsoft-com:vml" Requires="v">
                <p:oleObj spid="_x0000_s9223" name="BMP 图象" r:id="rId3" imgW="5361905" imgH="2400635" progId="Paint.Picture">
                  <p:embed/>
                </p:oleObj>
              </mc:Choice>
              <mc:Fallback>
                <p:oleObj name="BMP 图象" r:id="rId3" imgW="5361905" imgH="2400635" progId="Paint.Picture">
                  <p:embed/>
                  <p:pic>
                    <p:nvPicPr>
                      <p:cNvPr id="74759" name="Object 7">
                        <a:extLst>
                          <a:ext uri="{FF2B5EF4-FFF2-40B4-BE49-F238E27FC236}">
                            <a16:creationId xmlns:a16="http://schemas.microsoft.com/office/drawing/2014/main" id="{C7563112-329F-4C76-98B0-95C033712D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3943" y="3246506"/>
                        <a:ext cx="6683375" cy="302366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4229074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3B6E804C-24BA-416E-BD54-89943CAFC512}"/>
              </a:ext>
            </a:extLst>
          </p:cNvPr>
          <p:cNvSpPr>
            <a:spLocks noGrp="1" noChangeArrowheads="1"/>
          </p:cNvSpPr>
          <p:nvPr>
            <p:ph type="title"/>
          </p:nvPr>
        </p:nvSpPr>
        <p:spPr/>
        <p:txBody>
          <a:bodyPr/>
          <a:lstStyle/>
          <a:p>
            <a:pPr algn="l" eaLnBrk="1" hangingPunct="1"/>
            <a:r>
              <a:rPr lang="zh-CN" altLang="en-US" sz="3200" b="1">
                <a:solidFill>
                  <a:srgbClr val="FF7C80"/>
                </a:solidFill>
              </a:rPr>
              <a:t>带条件的基本单元</a:t>
            </a:r>
          </a:p>
        </p:txBody>
      </p:sp>
      <p:sp>
        <p:nvSpPr>
          <p:cNvPr id="75782" name="Rectangle 7">
            <a:extLst>
              <a:ext uri="{FF2B5EF4-FFF2-40B4-BE49-F238E27FC236}">
                <a16:creationId xmlns:a16="http://schemas.microsoft.com/office/drawing/2014/main" id="{1C678DE1-8F53-45AA-86C9-A11BF8CA2CA2}"/>
              </a:ext>
            </a:extLst>
          </p:cNvPr>
          <p:cNvSpPr>
            <a:spLocks noGrp="1" noChangeArrowheads="1"/>
          </p:cNvSpPr>
          <p:nvPr>
            <p:ph type="body" idx="4294967295"/>
          </p:nvPr>
        </p:nvSpPr>
        <p:spPr>
          <a:xfrm>
            <a:off x="1073021" y="1417069"/>
            <a:ext cx="7772400" cy="1752600"/>
          </a:xfrm>
        </p:spPr>
        <p:txBody>
          <a:bodyPr/>
          <a:lstStyle/>
          <a:p>
            <a:pPr eaLnBrk="1" hangingPunct="1"/>
            <a:r>
              <a:rPr lang="en-US" altLang="zh-CN" sz="2400" b="1" dirty="0">
                <a:solidFill>
                  <a:schemeClr val="accent2"/>
                </a:solidFill>
                <a:latin typeface="MSTT3195ed4ebao296107S00"/>
              </a:rPr>
              <a:t>Verilog</a:t>
            </a:r>
            <a:r>
              <a:rPr lang="zh-CN" altLang="en-US" sz="2400" b="1" dirty="0">
                <a:solidFill>
                  <a:schemeClr val="accent2"/>
                </a:solidFill>
                <a:latin typeface="MSTT3195ed4ebao296107S00"/>
              </a:rPr>
              <a:t>有四种不同类型的条件</a:t>
            </a:r>
            <a:r>
              <a:rPr lang="zh-CN" altLang="en-US" sz="2400" b="1" dirty="0">
                <a:solidFill>
                  <a:schemeClr val="accent2"/>
                </a:solidFill>
                <a:latin typeface="MSTT31afe84946o267134S00"/>
              </a:rPr>
              <a:t>基本单元</a:t>
            </a:r>
          </a:p>
          <a:p>
            <a:pPr eaLnBrk="1" hangingPunct="1"/>
            <a:r>
              <a:rPr lang="zh-CN" altLang="en-US" sz="2400" b="1" dirty="0">
                <a:solidFill>
                  <a:srgbClr val="FF0000"/>
                </a:solidFill>
              </a:rPr>
              <a:t>这四种基本单元只能有三个引脚：</a:t>
            </a:r>
            <a:r>
              <a:rPr lang="en-US" altLang="zh-CN" sz="2400" b="1" dirty="0">
                <a:solidFill>
                  <a:srgbClr val="FF0000"/>
                </a:solidFill>
              </a:rPr>
              <a:t>output, input, enable</a:t>
            </a:r>
          </a:p>
          <a:p>
            <a:pPr eaLnBrk="1" hangingPunct="1"/>
            <a:r>
              <a:rPr lang="zh-CN" altLang="en-US" sz="2400" b="1" dirty="0">
                <a:solidFill>
                  <a:schemeClr val="accent2"/>
                </a:solidFill>
              </a:rPr>
              <a:t>这些单元由</a:t>
            </a:r>
            <a:r>
              <a:rPr lang="en-US" altLang="zh-CN" sz="2400" b="1" dirty="0">
                <a:solidFill>
                  <a:schemeClr val="accent2"/>
                </a:solidFill>
              </a:rPr>
              <a:t>enable</a:t>
            </a:r>
            <a:r>
              <a:rPr lang="zh-CN" altLang="en-US" sz="2400" b="1" dirty="0">
                <a:solidFill>
                  <a:schemeClr val="accent2"/>
                </a:solidFill>
              </a:rPr>
              <a:t>引脚使能。</a:t>
            </a:r>
          </a:p>
          <a:p>
            <a:pPr lvl="1" eaLnBrk="1" hangingPunct="1"/>
            <a:r>
              <a:rPr lang="zh-CN" altLang="en-US" sz="2000" b="1" dirty="0">
                <a:solidFill>
                  <a:srgbClr val="FF0000"/>
                </a:solidFill>
              </a:rPr>
              <a:t>当条件基本单元使能信号无效时，输出高阻态。</a:t>
            </a:r>
          </a:p>
        </p:txBody>
      </p:sp>
      <p:sp>
        <p:nvSpPr>
          <p:cNvPr id="75781" name="Text Box 6">
            <a:extLst>
              <a:ext uri="{FF2B5EF4-FFF2-40B4-BE49-F238E27FC236}">
                <a16:creationId xmlns:a16="http://schemas.microsoft.com/office/drawing/2014/main" id="{9A1BA290-C9A5-4668-911A-EFF439EE9F4E}"/>
              </a:ext>
            </a:extLst>
          </p:cNvPr>
          <p:cNvSpPr txBox="1">
            <a:spLocks noChangeArrowheads="1"/>
          </p:cNvSpPr>
          <p:nvPr/>
        </p:nvSpPr>
        <p:spPr bwMode="auto">
          <a:xfrm>
            <a:off x="228600" y="46482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zh-CN" sz="2400"/>
          </a:p>
        </p:txBody>
      </p:sp>
      <p:graphicFrame>
        <p:nvGraphicFramePr>
          <p:cNvPr id="143395" name="Group 35">
            <a:extLst>
              <a:ext uri="{FF2B5EF4-FFF2-40B4-BE49-F238E27FC236}">
                <a16:creationId xmlns:a16="http://schemas.microsoft.com/office/drawing/2014/main" id="{4D5F1825-0CA5-45CA-8B8C-4A6211589859}"/>
              </a:ext>
            </a:extLst>
          </p:cNvPr>
          <p:cNvGraphicFramePr>
            <a:graphicFrameLocks noGrp="1"/>
          </p:cNvGraphicFramePr>
          <p:nvPr>
            <p:extLst>
              <p:ext uri="{D42A27DB-BD31-4B8C-83A1-F6EECF244321}">
                <p14:modId xmlns:p14="http://schemas.microsoft.com/office/powerpoint/2010/main" val="52199533"/>
              </p:ext>
            </p:extLst>
          </p:nvPr>
        </p:nvGraphicFramePr>
        <p:xfrm>
          <a:off x="1659294" y="3886200"/>
          <a:ext cx="5181600" cy="1981200"/>
        </p:xfrm>
        <a:graphic>
          <a:graphicData uri="http://schemas.openxmlformats.org/drawingml/2006/table">
            <a:tbl>
              <a:tblPr/>
              <a:tblGrid>
                <a:gridCol w="5181600">
                  <a:extLst>
                    <a:ext uri="{9D8B030D-6E8A-4147-A177-3AD203B41FA5}">
                      <a16:colId xmlns:a16="http://schemas.microsoft.com/office/drawing/2014/main" val="20000"/>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基本单元名称               功能</a:t>
                      </a:r>
                    </a:p>
                  </a:txBody>
                  <a:tcPr marL="84406" marR="84406"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85850">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Arial" pitchFamily="34" charset="0"/>
                          <a:ea typeface="宋体" pitchFamily="2" charset="-122"/>
                        </a:rPr>
                        <a:t>bufif1                   </a:t>
                      </a:r>
                      <a:r>
                        <a:rPr kumimoji="1" lang="zh-CN" altLang="en-US" sz="1800" b="1" i="0" u="none" strike="noStrike" cap="none" normalizeH="0" baseline="0" dirty="0">
                          <a:ln>
                            <a:noFill/>
                          </a:ln>
                          <a:solidFill>
                            <a:schemeClr val="tx1"/>
                          </a:solidFill>
                          <a:effectLst/>
                          <a:latin typeface="Arial" pitchFamily="34" charset="0"/>
                          <a:ea typeface="宋体" pitchFamily="2" charset="-122"/>
                        </a:rPr>
                        <a:t>条件缓冲器，逻辑 </a:t>
                      </a:r>
                      <a:r>
                        <a:rPr kumimoji="1" lang="en-US" altLang="zh-CN" sz="1800" b="1" i="0" u="none" strike="noStrike" cap="none" normalizeH="0" baseline="0" dirty="0">
                          <a:ln>
                            <a:noFill/>
                          </a:ln>
                          <a:solidFill>
                            <a:schemeClr val="tx1"/>
                          </a:solidFill>
                          <a:effectLst/>
                          <a:latin typeface="Arial" pitchFamily="34" charset="0"/>
                          <a:ea typeface="宋体" pitchFamily="2" charset="-122"/>
                        </a:rPr>
                        <a:t>1 </a:t>
                      </a:r>
                      <a:r>
                        <a:rPr kumimoji="1" lang="zh-CN" altLang="en-US" sz="1800" b="1" i="0" u="none" strike="noStrike" cap="none" normalizeH="0" baseline="0" dirty="0">
                          <a:ln>
                            <a:noFill/>
                          </a:ln>
                          <a:solidFill>
                            <a:schemeClr val="tx1"/>
                          </a:solidFill>
                          <a:effectLst/>
                          <a:latin typeface="Arial" pitchFamily="34" charset="0"/>
                          <a:ea typeface="宋体" pitchFamily="2" charset="-122"/>
                        </a:rPr>
                        <a:t>使能</a:t>
                      </a:r>
                    </a:p>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Arial" pitchFamily="34" charset="0"/>
                          <a:ea typeface="宋体" pitchFamily="2" charset="-122"/>
                        </a:rPr>
                        <a:t>bufif0                   </a:t>
                      </a:r>
                      <a:r>
                        <a:rPr kumimoji="1" lang="zh-CN" altLang="en-US" sz="1800" b="1" i="0" u="none" strike="noStrike" cap="none" normalizeH="0" baseline="0" dirty="0">
                          <a:ln>
                            <a:noFill/>
                          </a:ln>
                          <a:solidFill>
                            <a:schemeClr val="tx1"/>
                          </a:solidFill>
                          <a:effectLst/>
                          <a:latin typeface="Arial" pitchFamily="34" charset="0"/>
                          <a:ea typeface="宋体" pitchFamily="2" charset="-122"/>
                        </a:rPr>
                        <a:t>条件缓冲器，逻辑 </a:t>
                      </a:r>
                      <a:r>
                        <a:rPr kumimoji="1" lang="en-US" altLang="zh-CN" sz="1800" b="1" i="0" u="none" strike="noStrike" cap="none" normalizeH="0" baseline="0" dirty="0">
                          <a:ln>
                            <a:noFill/>
                          </a:ln>
                          <a:solidFill>
                            <a:schemeClr val="tx1"/>
                          </a:solidFill>
                          <a:effectLst/>
                          <a:latin typeface="Arial" pitchFamily="34" charset="0"/>
                          <a:ea typeface="宋体" pitchFamily="2" charset="-122"/>
                        </a:rPr>
                        <a:t>0 </a:t>
                      </a:r>
                      <a:r>
                        <a:rPr kumimoji="1" lang="zh-CN" altLang="en-US" sz="1800" b="1" i="0" u="none" strike="noStrike" cap="none" normalizeH="0" baseline="0" dirty="0">
                          <a:ln>
                            <a:noFill/>
                          </a:ln>
                          <a:solidFill>
                            <a:schemeClr val="tx1"/>
                          </a:solidFill>
                          <a:effectLst/>
                          <a:latin typeface="Arial" pitchFamily="34" charset="0"/>
                          <a:ea typeface="宋体" pitchFamily="2" charset="-122"/>
                        </a:rPr>
                        <a:t>使能</a:t>
                      </a:r>
                    </a:p>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Arial" pitchFamily="34" charset="0"/>
                          <a:ea typeface="宋体" pitchFamily="2" charset="-122"/>
                        </a:rPr>
                        <a:t>notif1                   </a:t>
                      </a:r>
                      <a:r>
                        <a:rPr kumimoji="1" lang="zh-CN" altLang="en-US" sz="1800" b="1" i="0" u="none" strike="noStrike" cap="none" normalizeH="0" baseline="0" dirty="0">
                          <a:ln>
                            <a:noFill/>
                          </a:ln>
                          <a:solidFill>
                            <a:schemeClr val="tx1"/>
                          </a:solidFill>
                          <a:effectLst/>
                          <a:latin typeface="Arial" pitchFamily="34" charset="0"/>
                          <a:ea typeface="宋体" pitchFamily="2" charset="-122"/>
                        </a:rPr>
                        <a:t>条件反相器，逻辑 </a:t>
                      </a:r>
                      <a:r>
                        <a:rPr kumimoji="1" lang="en-US" altLang="zh-CN" sz="1800" b="1" i="0" u="none" strike="noStrike" cap="none" normalizeH="0" baseline="0" dirty="0">
                          <a:ln>
                            <a:noFill/>
                          </a:ln>
                          <a:solidFill>
                            <a:schemeClr val="tx1"/>
                          </a:solidFill>
                          <a:effectLst/>
                          <a:latin typeface="Arial" pitchFamily="34" charset="0"/>
                          <a:ea typeface="宋体" pitchFamily="2" charset="-122"/>
                        </a:rPr>
                        <a:t>1 </a:t>
                      </a:r>
                      <a:r>
                        <a:rPr kumimoji="1" lang="zh-CN" altLang="en-US" sz="1800" b="1" i="0" u="none" strike="noStrike" cap="none" normalizeH="0" baseline="0" dirty="0">
                          <a:ln>
                            <a:noFill/>
                          </a:ln>
                          <a:solidFill>
                            <a:schemeClr val="tx1"/>
                          </a:solidFill>
                          <a:effectLst/>
                          <a:latin typeface="Arial" pitchFamily="34" charset="0"/>
                          <a:ea typeface="宋体" pitchFamily="2" charset="-122"/>
                        </a:rPr>
                        <a:t>使能</a:t>
                      </a:r>
                    </a:p>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Arial" pitchFamily="34" charset="0"/>
                          <a:ea typeface="宋体" pitchFamily="2" charset="-122"/>
                        </a:rPr>
                        <a:t>notif0                   </a:t>
                      </a:r>
                      <a:r>
                        <a:rPr kumimoji="1" lang="zh-CN" altLang="en-US" sz="1800" b="1" i="0" u="none" strike="noStrike" cap="none" normalizeH="0" baseline="0" dirty="0">
                          <a:ln>
                            <a:noFill/>
                          </a:ln>
                          <a:solidFill>
                            <a:schemeClr val="tx1"/>
                          </a:solidFill>
                          <a:effectLst/>
                          <a:latin typeface="Arial" pitchFamily="34" charset="0"/>
                          <a:ea typeface="宋体" pitchFamily="2" charset="-122"/>
                        </a:rPr>
                        <a:t>条件反相器，逻辑 </a:t>
                      </a:r>
                      <a:r>
                        <a:rPr kumimoji="1" lang="en-US" altLang="zh-CN" sz="1800" b="1" i="0" u="none" strike="noStrike" cap="none" normalizeH="0" baseline="0" dirty="0">
                          <a:ln>
                            <a:noFill/>
                          </a:ln>
                          <a:solidFill>
                            <a:schemeClr val="tx1"/>
                          </a:solidFill>
                          <a:effectLst/>
                          <a:latin typeface="Arial" pitchFamily="34" charset="0"/>
                          <a:ea typeface="宋体" pitchFamily="2" charset="-122"/>
                        </a:rPr>
                        <a:t>0 </a:t>
                      </a:r>
                      <a:r>
                        <a:rPr kumimoji="1" lang="zh-CN" altLang="en-US" sz="1800" b="1" i="0" u="none" strike="noStrike" cap="none" normalizeH="0" baseline="0" dirty="0">
                          <a:ln>
                            <a:noFill/>
                          </a:ln>
                          <a:solidFill>
                            <a:schemeClr val="tx1"/>
                          </a:solidFill>
                          <a:effectLst/>
                          <a:latin typeface="Arial" pitchFamily="34" charset="0"/>
                          <a:ea typeface="宋体" pitchFamily="2" charset="-122"/>
                        </a:rPr>
                        <a:t>使能</a:t>
                      </a:r>
                    </a:p>
                  </a:txBody>
                  <a:tcPr marL="84406" marR="84406" horzOverflow="overflow">
                    <a:lnL cap="flat">
                      <a:noFill/>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474869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CC4DF62F-8D35-40DE-BDA1-9A281E8DDE7B}"/>
              </a:ext>
            </a:extLst>
          </p:cNvPr>
          <p:cNvSpPr>
            <a:spLocks noGrp="1" noChangeArrowheads="1"/>
          </p:cNvSpPr>
          <p:nvPr>
            <p:ph type="title"/>
          </p:nvPr>
        </p:nvSpPr>
        <p:spPr/>
        <p:txBody>
          <a:bodyPr/>
          <a:lstStyle/>
          <a:p>
            <a:pPr algn="l" eaLnBrk="1" hangingPunct="1"/>
            <a:r>
              <a:rPr lang="zh-CN" altLang="en-US" sz="3200" b="1">
                <a:solidFill>
                  <a:srgbClr val="FF7C80"/>
                </a:solidFill>
              </a:rPr>
              <a:t>带条件的基本单元（续）</a:t>
            </a:r>
          </a:p>
        </p:txBody>
      </p:sp>
      <p:sp>
        <p:nvSpPr>
          <p:cNvPr id="76805" name="Rectangle 6">
            <a:extLst>
              <a:ext uri="{FF2B5EF4-FFF2-40B4-BE49-F238E27FC236}">
                <a16:creationId xmlns:a16="http://schemas.microsoft.com/office/drawing/2014/main" id="{0231BD40-D726-405D-84BB-1B4A97F45C47}"/>
              </a:ext>
            </a:extLst>
          </p:cNvPr>
          <p:cNvSpPr>
            <a:spLocks noGrp="1" noChangeArrowheads="1"/>
          </p:cNvSpPr>
          <p:nvPr>
            <p:ph type="body" idx="4294967295"/>
          </p:nvPr>
        </p:nvSpPr>
        <p:spPr>
          <a:xfrm>
            <a:off x="860425" y="1564432"/>
            <a:ext cx="8283575" cy="457200"/>
          </a:xfrm>
        </p:spPr>
        <p:txBody>
          <a:bodyPr/>
          <a:lstStyle/>
          <a:p>
            <a:pPr eaLnBrk="1" hangingPunct="1"/>
            <a:r>
              <a:rPr lang="zh-CN" altLang="en-US" sz="2400" b="1" dirty="0">
                <a:solidFill>
                  <a:schemeClr val="accent2"/>
                </a:solidFill>
                <a:latin typeface="MSTT3195ed4ebao296107S00"/>
              </a:rPr>
              <a:t>条件</a:t>
            </a:r>
            <a:r>
              <a:rPr lang="zh-CN" altLang="en-US" sz="2400" b="1" dirty="0">
                <a:solidFill>
                  <a:schemeClr val="accent2"/>
                </a:solidFill>
                <a:latin typeface="MSTT31afe84946o267134S00"/>
              </a:rPr>
              <a:t>基本单元有三个端口：输出、数据输入、使能输入</a:t>
            </a:r>
            <a:endParaRPr lang="zh-CN" altLang="en-US" sz="2400" b="1" dirty="0">
              <a:solidFill>
                <a:srgbClr val="FF0000"/>
              </a:solidFill>
            </a:endParaRPr>
          </a:p>
        </p:txBody>
      </p:sp>
      <p:graphicFrame>
        <p:nvGraphicFramePr>
          <p:cNvPr id="76806" name="Object 7">
            <a:extLst>
              <a:ext uri="{FF2B5EF4-FFF2-40B4-BE49-F238E27FC236}">
                <a16:creationId xmlns:a16="http://schemas.microsoft.com/office/drawing/2014/main" id="{40EAA474-9FBA-47E3-A7FF-2C7AAAE72D2A}"/>
              </a:ext>
            </a:extLst>
          </p:cNvPr>
          <p:cNvGraphicFramePr>
            <a:graphicFrameLocks noChangeAspect="1"/>
          </p:cNvGraphicFramePr>
          <p:nvPr>
            <p:extLst>
              <p:ext uri="{D42A27DB-BD31-4B8C-83A1-F6EECF244321}">
                <p14:modId xmlns:p14="http://schemas.microsoft.com/office/powerpoint/2010/main" val="3437017214"/>
              </p:ext>
            </p:extLst>
          </p:nvPr>
        </p:nvGraphicFramePr>
        <p:xfrm>
          <a:off x="1177131" y="2347362"/>
          <a:ext cx="6599237" cy="4017963"/>
        </p:xfrm>
        <a:graphic>
          <a:graphicData uri="http://schemas.openxmlformats.org/presentationml/2006/ole">
            <mc:AlternateContent xmlns:mc="http://schemas.openxmlformats.org/markup-compatibility/2006">
              <mc:Choice xmlns:v="urn:schemas-microsoft-com:vml" Requires="v">
                <p:oleObj spid="_x0000_s10248" name="BMP 图象" r:id="rId3" imgW="5609524" imgH="3153215" progId="Paint.Picture">
                  <p:embed/>
                </p:oleObj>
              </mc:Choice>
              <mc:Fallback>
                <p:oleObj name="BMP 图象" r:id="rId3" imgW="5609524" imgH="3153215" progId="Paint.Picture">
                  <p:embed/>
                  <p:pic>
                    <p:nvPicPr>
                      <p:cNvPr id="76806" name="Object 7">
                        <a:extLst>
                          <a:ext uri="{FF2B5EF4-FFF2-40B4-BE49-F238E27FC236}">
                            <a16:creationId xmlns:a16="http://schemas.microsoft.com/office/drawing/2014/main" id="{40EAA474-9FBA-47E3-A7FF-2C7AAAE72D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7131" y="2347362"/>
                        <a:ext cx="6599237" cy="401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369924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2E02E68-261F-4331-97A3-0A2FCF6F25BA}"/>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基本单元实例化</a:t>
            </a:r>
          </a:p>
        </p:txBody>
      </p:sp>
      <p:sp>
        <p:nvSpPr>
          <p:cNvPr id="77829" name="Rectangle 6">
            <a:extLst>
              <a:ext uri="{FF2B5EF4-FFF2-40B4-BE49-F238E27FC236}">
                <a16:creationId xmlns:a16="http://schemas.microsoft.com/office/drawing/2014/main" id="{83EE654C-9B61-4059-84E6-0BFFEB0A6A12}"/>
              </a:ext>
            </a:extLst>
          </p:cNvPr>
          <p:cNvSpPr>
            <a:spLocks noGrp="1" noChangeArrowheads="1"/>
          </p:cNvSpPr>
          <p:nvPr>
            <p:ph type="body" idx="4294967295"/>
          </p:nvPr>
        </p:nvSpPr>
        <p:spPr>
          <a:xfrm>
            <a:off x="1156996" y="1328704"/>
            <a:ext cx="7772400" cy="2895600"/>
          </a:xfrm>
          <a:gradFill rotWithShape="0">
            <a:gsLst>
              <a:gs pos="0">
                <a:srgbClr val="CCFFFF"/>
              </a:gs>
              <a:gs pos="50000">
                <a:srgbClr val="F0FFFF"/>
              </a:gs>
              <a:gs pos="100000">
                <a:srgbClr val="CCFFFF"/>
              </a:gs>
            </a:gsLst>
            <a:lin ang="5400000" scaled="1"/>
          </a:gradFill>
        </p:spPr>
        <p:txBody>
          <a:bodyPr/>
          <a:lstStyle/>
          <a:p>
            <a:pPr eaLnBrk="1" hangingPunct="1"/>
            <a:r>
              <a:rPr lang="zh-CN" altLang="en-US" sz="1800" b="1" dirty="0"/>
              <a:t>在端口列表中，先说明输出端口，然后是输入端口</a:t>
            </a:r>
          </a:p>
          <a:p>
            <a:pPr eaLnBrk="1" hangingPunct="1"/>
            <a:r>
              <a:rPr lang="zh-CN" altLang="en-US" sz="1800" b="1" dirty="0"/>
              <a:t>实例化时实例的名字是可选项</a:t>
            </a:r>
          </a:p>
          <a:p>
            <a:pPr eaLnBrk="1" hangingPunct="1">
              <a:buFontTx/>
              <a:buNone/>
            </a:pPr>
            <a:r>
              <a:rPr lang="zh-CN" altLang="en-US" sz="1600" b="1" dirty="0">
                <a:solidFill>
                  <a:schemeClr val="accent2"/>
                </a:solidFill>
              </a:rPr>
              <a:t>	      </a:t>
            </a:r>
            <a:r>
              <a:rPr lang="en-US" altLang="zh-CN" sz="1600" b="1" dirty="0">
                <a:solidFill>
                  <a:schemeClr val="accent2"/>
                </a:solidFill>
              </a:rPr>
              <a:t>and       (out, in1, in2, in3, in4); // unnamed instance</a:t>
            </a:r>
          </a:p>
          <a:p>
            <a:pPr eaLnBrk="1" hangingPunct="1">
              <a:buFontTx/>
              <a:buNone/>
            </a:pPr>
            <a:r>
              <a:rPr lang="en-US" altLang="zh-CN" sz="1600" b="1" dirty="0">
                <a:solidFill>
                  <a:schemeClr val="accent2"/>
                </a:solidFill>
              </a:rPr>
              <a:t>	      </a:t>
            </a:r>
            <a:r>
              <a:rPr lang="en-US" altLang="zh-CN" sz="1600" b="1" dirty="0" err="1">
                <a:solidFill>
                  <a:schemeClr val="accent2"/>
                </a:solidFill>
              </a:rPr>
              <a:t>buf</a:t>
            </a:r>
            <a:r>
              <a:rPr lang="en-US" altLang="zh-CN" sz="1600" b="1" dirty="0">
                <a:solidFill>
                  <a:schemeClr val="accent2"/>
                </a:solidFill>
              </a:rPr>
              <a:t>  </a:t>
            </a:r>
            <a:r>
              <a:rPr lang="en-US" altLang="zh-CN" sz="1600" b="1" dirty="0">
                <a:solidFill>
                  <a:srgbClr val="FF0000"/>
                </a:solidFill>
              </a:rPr>
              <a:t>b1</a:t>
            </a:r>
            <a:r>
              <a:rPr lang="en-US" altLang="zh-CN" sz="1600" b="1" dirty="0">
                <a:solidFill>
                  <a:schemeClr val="accent2"/>
                </a:solidFill>
              </a:rPr>
              <a:t> (out1, out2, in);              // named instance</a:t>
            </a:r>
          </a:p>
          <a:p>
            <a:pPr eaLnBrk="1" hangingPunct="1"/>
            <a:r>
              <a:rPr lang="zh-CN" altLang="en-US" sz="1800" b="1" dirty="0"/>
              <a:t>延时说明是可选项。所说明的延时是固有延时。输出信号经过所说明的延时才变化。没有说明时延时为</a:t>
            </a:r>
            <a:r>
              <a:rPr lang="en-US" altLang="zh-CN" sz="1800" b="1" dirty="0"/>
              <a:t>0</a:t>
            </a:r>
            <a:r>
              <a:rPr lang="zh-CN" altLang="en-US" sz="1800" b="1" dirty="0"/>
              <a:t>。</a:t>
            </a:r>
          </a:p>
          <a:p>
            <a:pPr eaLnBrk="1" hangingPunct="1">
              <a:buFontTx/>
              <a:buNone/>
            </a:pPr>
            <a:r>
              <a:rPr lang="zh-CN" altLang="en-US" sz="1600" b="1" dirty="0"/>
              <a:t>       </a:t>
            </a:r>
            <a:r>
              <a:rPr lang="zh-CN" altLang="en-US" sz="1600" b="1" dirty="0">
                <a:solidFill>
                  <a:schemeClr val="accent2"/>
                </a:solidFill>
              </a:rPr>
              <a:t>      </a:t>
            </a:r>
            <a:r>
              <a:rPr lang="en-US" altLang="zh-CN" sz="1600" b="1" dirty="0">
                <a:solidFill>
                  <a:schemeClr val="accent2"/>
                </a:solidFill>
              </a:rPr>
              <a:t>notif0  </a:t>
            </a:r>
            <a:r>
              <a:rPr lang="en-US" altLang="zh-CN" sz="1600" b="1" dirty="0">
                <a:solidFill>
                  <a:srgbClr val="FF0000"/>
                </a:solidFill>
              </a:rPr>
              <a:t>#3.1</a:t>
            </a:r>
            <a:r>
              <a:rPr lang="en-US" altLang="zh-CN" sz="1600" b="1" dirty="0">
                <a:solidFill>
                  <a:schemeClr val="accent2"/>
                </a:solidFill>
              </a:rPr>
              <a:t>  n1  (out, in, </a:t>
            </a:r>
            <a:r>
              <a:rPr lang="en-US" altLang="zh-CN" sz="1600" b="1" dirty="0" err="1">
                <a:solidFill>
                  <a:schemeClr val="accent2"/>
                </a:solidFill>
              </a:rPr>
              <a:t>cntrl</a:t>
            </a:r>
            <a:r>
              <a:rPr lang="en-US" altLang="zh-CN" sz="1600" b="1" dirty="0">
                <a:solidFill>
                  <a:schemeClr val="accent2"/>
                </a:solidFill>
              </a:rPr>
              <a:t>); // delay specified</a:t>
            </a:r>
          </a:p>
          <a:p>
            <a:pPr eaLnBrk="1" hangingPunct="1"/>
            <a:r>
              <a:rPr lang="zh-CN" altLang="en-US" sz="1800" b="1" dirty="0"/>
              <a:t>信号强度说明是可选项</a:t>
            </a:r>
          </a:p>
          <a:p>
            <a:pPr eaLnBrk="1" hangingPunct="1">
              <a:buFontTx/>
              <a:buNone/>
            </a:pPr>
            <a:r>
              <a:rPr lang="zh-CN" altLang="en-US" sz="1600" b="1" dirty="0">
                <a:solidFill>
                  <a:srgbClr val="0066FF"/>
                </a:solidFill>
              </a:rPr>
              <a:t>            </a:t>
            </a:r>
            <a:r>
              <a:rPr lang="en-US" altLang="zh-CN" sz="1600" b="1" dirty="0">
                <a:solidFill>
                  <a:srgbClr val="0066FF"/>
                </a:solidFill>
              </a:rPr>
              <a:t>not </a:t>
            </a:r>
            <a:r>
              <a:rPr lang="en-US" altLang="zh-CN" sz="1600" b="1" dirty="0">
                <a:solidFill>
                  <a:srgbClr val="FF0000"/>
                </a:solidFill>
              </a:rPr>
              <a:t>(strong1, weak0)</a:t>
            </a:r>
            <a:r>
              <a:rPr lang="en-US" altLang="zh-CN" sz="1600" b="1" dirty="0">
                <a:solidFill>
                  <a:srgbClr val="0066FF"/>
                </a:solidFill>
              </a:rPr>
              <a:t> n1 (inv, bit); // strength specified</a:t>
            </a:r>
          </a:p>
        </p:txBody>
      </p:sp>
      <p:sp>
        <p:nvSpPr>
          <p:cNvPr id="61446" name="Text Box 7">
            <a:extLst>
              <a:ext uri="{FF2B5EF4-FFF2-40B4-BE49-F238E27FC236}">
                <a16:creationId xmlns:a16="http://schemas.microsoft.com/office/drawing/2014/main" id="{35D247F7-BEE6-46C3-A0E5-A39D82E4A673}"/>
              </a:ext>
            </a:extLst>
          </p:cNvPr>
          <p:cNvSpPr txBox="1">
            <a:spLocks noChangeArrowheads="1"/>
          </p:cNvSpPr>
          <p:nvPr/>
        </p:nvSpPr>
        <p:spPr bwMode="auto">
          <a:xfrm>
            <a:off x="214604" y="4175125"/>
            <a:ext cx="4052596" cy="2301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r>
              <a:rPr lang="en-US" altLang="zh-CN" sz="1600" b="1" dirty="0">
                <a:latin typeface="+mn-lt"/>
              </a:rPr>
              <a:t>module </a:t>
            </a:r>
            <a:r>
              <a:rPr lang="en-US" altLang="zh-CN" sz="1600" b="1" dirty="0" err="1">
                <a:latin typeface="+mn-lt"/>
              </a:rPr>
              <a:t>intr_sample</a:t>
            </a:r>
            <a:r>
              <a:rPr lang="en-US" altLang="zh-CN" sz="1600" b="1" dirty="0">
                <a:latin typeface="+mn-lt"/>
              </a:rPr>
              <a:t>;</a:t>
            </a:r>
          </a:p>
          <a:p>
            <a:pPr eaLnBrk="1" hangingPunct="1">
              <a:spcBef>
                <a:spcPct val="0"/>
              </a:spcBef>
              <a:buFontTx/>
              <a:buNone/>
              <a:defRPr/>
            </a:pPr>
            <a:r>
              <a:rPr lang="en-US" altLang="zh-CN" sz="1600" b="1" dirty="0">
                <a:latin typeface="+mn-lt"/>
              </a:rPr>
              <a:t>    </a:t>
            </a:r>
            <a:r>
              <a:rPr lang="en-US" altLang="zh-CN" sz="1600" b="1" dirty="0" err="1">
                <a:latin typeface="+mn-lt"/>
              </a:rPr>
              <a:t>reg</a:t>
            </a:r>
            <a:r>
              <a:rPr lang="en-US" altLang="zh-CN" sz="1600" b="1" dirty="0">
                <a:latin typeface="+mn-lt"/>
              </a:rPr>
              <a:t> A;    wire Y;</a:t>
            </a:r>
          </a:p>
          <a:p>
            <a:pPr eaLnBrk="1" hangingPunct="1">
              <a:spcBef>
                <a:spcPct val="0"/>
              </a:spcBef>
              <a:buFontTx/>
              <a:buNone/>
              <a:defRPr/>
            </a:pPr>
            <a:r>
              <a:rPr lang="en-US" altLang="zh-CN" sz="1600" b="1" dirty="0">
                <a:latin typeface="+mn-lt"/>
              </a:rPr>
              <a:t>    not  #10  intrinsic (Y, A);</a:t>
            </a:r>
          </a:p>
          <a:p>
            <a:pPr eaLnBrk="1" hangingPunct="1">
              <a:spcBef>
                <a:spcPct val="0"/>
              </a:spcBef>
              <a:buFontTx/>
              <a:buNone/>
              <a:defRPr/>
            </a:pPr>
            <a:r>
              <a:rPr lang="en-US" altLang="zh-CN" sz="1600" b="1" dirty="0">
                <a:latin typeface="+mn-lt"/>
              </a:rPr>
              <a:t>initial  begin</a:t>
            </a:r>
          </a:p>
          <a:p>
            <a:pPr eaLnBrk="1" hangingPunct="1">
              <a:spcBef>
                <a:spcPct val="0"/>
              </a:spcBef>
              <a:buFontTx/>
              <a:buNone/>
              <a:defRPr/>
            </a:pPr>
            <a:r>
              <a:rPr lang="en-US" altLang="zh-CN" sz="1600" b="1" dirty="0">
                <a:latin typeface="+mn-lt"/>
              </a:rPr>
              <a:t>    A = 0;</a:t>
            </a:r>
          </a:p>
          <a:p>
            <a:pPr eaLnBrk="1" hangingPunct="1">
              <a:spcBef>
                <a:spcPct val="0"/>
              </a:spcBef>
              <a:buFontTx/>
              <a:buNone/>
              <a:defRPr/>
            </a:pPr>
            <a:r>
              <a:rPr lang="en-US" altLang="zh-CN" sz="1600" b="1" dirty="0">
                <a:latin typeface="+mn-lt"/>
              </a:rPr>
              <a:t>    #15  A = 1;    #15  A = 0;    #8   A = 1;</a:t>
            </a:r>
          </a:p>
          <a:p>
            <a:pPr eaLnBrk="1" hangingPunct="1">
              <a:spcBef>
                <a:spcPct val="0"/>
              </a:spcBef>
              <a:buFontTx/>
              <a:buNone/>
              <a:defRPr/>
            </a:pPr>
            <a:r>
              <a:rPr lang="en-US" altLang="zh-CN" sz="1600" b="1" dirty="0">
                <a:latin typeface="+mn-lt"/>
              </a:rPr>
              <a:t>    #8   A = 0;     #11  A = 1;    #10 $finish;</a:t>
            </a:r>
          </a:p>
          <a:p>
            <a:pPr eaLnBrk="1" hangingPunct="1">
              <a:spcBef>
                <a:spcPct val="0"/>
              </a:spcBef>
              <a:buFontTx/>
              <a:buNone/>
              <a:defRPr/>
            </a:pPr>
            <a:r>
              <a:rPr lang="en-US" altLang="zh-CN" sz="1600" b="1" dirty="0">
                <a:latin typeface="+mn-lt"/>
              </a:rPr>
              <a:t>end</a:t>
            </a:r>
          </a:p>
          <a:p>
            <a:pPr eaLnBrk="1" hangingPunct="1">
              <a:spcBef>
                <a:spcPct val="0"/>
              </a:spcBef>
              <a:buFontTx/>
              <a:buNone/>
              <a:defRPr/>
            </a:pPr>
            <a:r>
              <a:rPr lang="en-US" altLang="zh-CN" sz="1600" b="1" dirty="0" err="1">
                <a:latin typeface="+mn-lt"/>
              </a:rPr>
              <a:t>endmodule</a:t>
            </a:r>
            <a:endParaRPr lang="en-US" altLang="zh-CN" sz="1600" b="1" dirty="0">
              <a:latin typeface="+mn-lt"/>
            </a:endParaRPr>
          </a:p>
        </p:txBody>
      </p:sp>
      <p:sp>
        <p:nvSpPr>
          <p:cNvPr id="61447" name="AutoShape 9">
            <a:extLst>
              <a:ext uri="{FF2B5EF4-FFF2-40B4-BE49-F238E27FC236}">
                <a16:creationId xmlns:a16="http://schemas.microsoft.com/office/drawing/2014/main" id="{23C1174A-6D9C-470D-ABF0-36DDCBA41764}"/>
              </a:ext>
            </a:extLst>
          </p:cNvPr>
          <p:cNvSpPr>
            <a:spLocks noChangeArrowheads="1"/>
          </p:cNvSpPr>
          <p:nvPr/>
        </p:nvSpPr>
        <p:spPr bwMode="auto">
          <a:xfrm>
            <a:off x="3962400" y="4937125"/>
            <a:ext cx="685800" cy="304800"/>
          </a:xfrm>
          <a:prstGeom prst="rightArrow">
            <a:avLst>
              <a:gd name="adj1" fmla="val 50000"/>
              <a:gd name="adj2" fmla="val 60938"/>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endParaRPr lang="zh-CN" altLang="en-US" sz="2400">
              <a:latin typeface="+mn-lt"/>
            </a:endParaRPr>
          </a:p>
        </p:txBody>
      </p:sp>
      <p:sp>
        <p:nvSpPr>
          <p:cNvPr id="61448" name="Text Box 10">
            <a:extLst>
              <a:ext uri="{FF2B5EF4-FFF2-40B4-BE49-F238E27FC236}">
                <a16:creationId xmlns:a16="http://schemas.microsoft.com/office/drawing/2014/main" id="{05621CB9-58EE-4FB9-8ABD-6755A8A23F31}"/>
              </a:ext>
            </a:extLst>
          </p:cNvPr>
          <p:cNvSpPr txBox="1">
            <a:spLocks noChangeArrowheads="1"/>
          </p:cNvSpPr>
          <p:nvPr/>
        </p:nvSpPr>
        <p:spPr bwMode="auto">
          <a:xfrm>
            <a:off x="4724400" y="4311650"/>
            <a:ext cx="1066800" cy="3365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defRPr/>
            </a:pPr>
            <a:r>
              <a:rPr lang="zh-CN" altLang="en-US" sz="1600" b="1">
                <a:solidFill>
                  <a:schemeClr val="bg1"/>
                </a:solidFill>
                <a:latin typeface="+mn-lt"/>
              </a:rPr>
              <a:t>仿真波形</a:t>
            </a:r>
          </a:p>
        </p:txBody>
      </p:sp>
      <p:sp>
        <p:nvSpPr>
          <p:cNvPr id="61449" name="Text Box 11" descr="栎木">
            <a:extLst>
              <a:ext uri="{FF2B5EF4-FFF2-40B4-BE49-F238E27FC236}">
                <a16:creationId xmlns:a16="http://schemas.microsoft.com/office/drawing/2014/main" id="{387302C2-4F8A-4232-B130-88DAA31B560D}"/>
              </a:ext>
            </a:extLst>
          </p:cNvPr>
          <p:cNvSpPr txBox="1">
            <a:spLocks noChangeArrowheads="1"/>
          </p:cNvSpPr>
          <p:nvPr/>
        </p:nvSpPr>
        <p:spPr bwMode="auto">
          <a:xfrm>
            <a:off x="3200400" y="4175125"/>
            <a:ext cx="1066800" cy="3365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defRPr/>
            </a:pPr>
            <a:r>
              <a:rPr lang="zh-CN" altLang="en-US" sz="1600" b="1">
                <a:solidFill>
                  <a:schemeClr val="bg1"/>
                </a:solidFill>
                <a:latin typeface="+mn-lt"/>
              </a:rPr>
              <a:t>固有延时</a:t>
            </a:r>
          </a:p>
        </p:txBody>
      </p:sp>
      <p:graphicFrame>
        <p:nvGraphicFramePr>
          <p:cNvPr id="77834" name="Object 13">
            <a:extLst>
              <a:ext uri="{FF2B5EF4-FFF2-40B4-BE49-F238E27FC236}">
                <a16:creationId xmlns:a16="http://schemas.microsoft.com/office/drawing/2014/main" id="{3CCE8499-55A0-43E0-BC63-6ED3BD0AE9CF}"/>
              </a:ext>
            </a:extLst>
          </p:cNvPr>
          <p:cNvGraphicFramePr>
            <a:graphicFrameLocks noChangeAspect="1"/>
          </p:cNvGraphicFramePr>
          <p:nvPr/>
        </p:nvGraphicFramePr>
        <p:xfrm>
          <a:off x="4713288" y="4648200"/>
          <a:ext cx="3779837" cy="1190625"/>
        </p:xfrm>
        <a:graphic>
          <a:graphicData uri="http://schemas.openxmlformats.org/presentationml/2006/ole">
            <mc:AlternateContent xmlns:mc="http://schemas.openxmlformats.org/markup-compatibility/2006">
              <mc:Choice xmlns:v="urn:schemas-microsoft-com:vml" Requires="v">
                <p:oleObj spid="_x0000_s11271" name="BMP 图象" r:id="rId4" imgW="4095238" imgH="1190476" progId="Paint.Picture">
                  <p:embed/>
                </p:oleObj>
              </mc:Choice>
              <mc:Fallback>
                <p:oleObj name="BMP 图象" r:id="rId4" imgW="4095238" imgH="1190476" progId="Paint.Picture">
                  <p:embed/>
                  <p:pic>
                    <p:nvPicPr>
                      <p:cNvPr id="77834" name="Object 13">
                        <a:extLst>
                          <a:ext uri="{FF2B5EF4-FFF2-40B4-BE49-F238E27FC236}">
                            <a16:creationId xmlns:a16="http://schemas.microsoft.com/office/drawing/2014/main" id="{3CCE8499-55A0-43E0-BC63-6ED3BD0AE9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3288" y="4648200"/>
                        <a:ext cx="3779837"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225190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74AB57E-0D5A-4E76-8750-138880A5B396}"/>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模块实例化</a:t>
            </a:r>
            <a:r>
              <a:rPr lang="en-US" altLang="zh-CN" sz="3200" b="1">
                <a:solidFill>
                  <a:srgbClr val="FF7C80"/>
                </a:solidFill>
                <a:latin typeface="+mn-lt"/>
              </a:rPr>
              <a:t>(module instantiation)</a:t>
            </a:r>
          </a:p>
        </p:txBody>
      </p:sp>
      <p:sp>
        <p:nvSpPr>
          <p:cNvPr id="78854" name="Rectangle 6">
            <a:extLst>
              <a:ext uri="{FF2B5EF4-FFF2-40B4-BE49-F238E27FC236}">
                <a16:creationId xmlns:a16="http://schemas.microsoft.com/office/drawing/2014/main" id="{3832CE0A-B9F0-4901-A3CD-F221D76F6B45}"/>
              </a:ext>
            </a:extLst>
          </p:cNvPr>
          <p:cNvSpPr>
            <a:spLocks noGrp="1" noChangeArrowheads="1"/>
          </p:cNvSpPr>
          <p:nvPr>
            <p:ph type="body" idx="4294967295"/>
          </p:nvPr>
        </p:nvSpPr>
        <p:spPr>
          <a:xfrm>
            <a:off x="1287625" y="1389063"/>
            <a:ext cx="6172200" cy="1676400"/>
          </a:xfrm>
          <a:solidFill>
            <a:srgbClr val="CCFFFF"/>
          </a:solidFill>
        </p:spPr>
        <p:txBody>
          <a:bodyPr/>
          <a:lstStyle/>
          <a:p>
            <a:pPr eaLnBrk="1" hangingPunct="1">
              <a:lnSpc>
                <a:spcPct val="90000"/>
              </a:lnSpc>
              <a:spcBef>
                <a:spcPct val="40000"/>
              </a:spcBef>
            </a:pPr>
            <a:r>
              <a:rPr lang="zh-CN" altLang="en-US" sz="2000" b="1" dirty="0"/>
              <a:t>模块实例化时实例必须有一个名字。</a:t>
            </a:r>
          </a:p>
          <a:p>
            <a:pPr eaLnBrk="1" hangingPunct="1">
              <a:lnSpc>
                <a:spcPct val="90000"/>
              </a:lnSpc>
              <a:spcBef>
                <a:spcPct val="40000"/>
              </a:spcBef>
            </a:pPr>
            <a:r>
              <a:rPr lang="zh-CN" altLang="en-US" sz="2000" b="1" dirty="0"/>
              <a:t>使用位置映射时，端口次序与模块的说明相同。</a:t>
            </a:r>
          </a:p>
          <a:p>
            <a:pPr eaLnBrk="1" hangingPunct="1">
              <a:lnSpc>
                <a:spcPct val="90000"/>
              </a:lnSpc>
              <a:spcBef>
                <a:spcPct val="40000"/>
              </a:spcBef>
            </a:pPr>
            <a:r>
              <a:rPr lang="zh-CN" altLang="en-US" sz="2000" b="1" dirty="0"/>
              <a:t>使用名称映射时，端口次序与位置无关</a:t>
            </a:r>
          </a:p>
          <a:p>
            <a:pPr eaLnBrk="1" hangingPunct="1">
              <a:lnSpc>
                <a:spcPct val="90000"/>
              </a:lnSpc>
              <a:spcBef>
                <a:spcPct val="40000"/>
              </a:spcBef>
            </a:pPr>
            <a:r>
              <a:rPr lang="zh-CN" altLang="en-US" sz="2000" b="1" dirty="0"/>
              <a:t>没有连接的输入端口初始化值为</a:t>
            </a:r>
            <a:r>
              <a:rPr lang="en-US" altLang="zh-CN" sz="2000" b="1" dirty="0">
                <a:solidFill>
                  <a:srgbClr val="FF0000"/>
                </a:solidFill>
              </a:rPr>
              <a:t>x</a:t>
            </a:r>
            <a:r>
              <a:rPr lang="zh-CN" altLang="en-US" sz="2000" b="1" dirty="0"/>
              <a:t>。</a:t>
            </a:r>
            <a:endParaRPr lang="zh-CN" altLang="en-US" sz="1800" b="1" dirty="0"/>
          </a:p>
        </p:txBody>
      </p:sp>
      <p:sp>
        <p:nvSpPr>
          <p:cNvPr id="62469" name="Text Box 5">
            <a:extLst>
              <a:ext uri="{FF2B5EF4-FFF2-40B4-BE49-F238E27FC236}">
                <a16:creationId xmlns:a16="http://schemas.microsoft.com/office/drawing/2014/main" id="{095F3169-AECD-4D07-A3A0-6D3CF1FEF4D6}"/>
              </a:ext>
            </a:extLst>
          </p:cNvPr>
          <p:cNvSpPr txBox="1">
            <a:spLocks noChangeArrowheads="1"/>
          </p:cNvSpPr>
          <p:nvPr/>
        </p:nvSpPr>
        <p:spPr bwMode="auto">
          <a:xfrm>
            <a:off x="228600" y="4779963"/>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endParaRPr lang="zh-CN" altLang="zh-CN" sz="2400">
              <a:latin typeface="+mn-lt"/>
            </a:endParaRPr>
          </a:p>
        </p:txBody>
      </p:sp>
      <p:sp>
        <p:nvSpPr>
          <p:cNvPr id="62471" name="Text Box 7">
            <a:extLst>
              <a:ext uri="{FF2B5EF4-FFF2-40B4-BE49-F238E27FC236}">
                <a16:creationId xmlns:a16="http://schemas.microsoft.com/office/drawing/2014/main" id="{5B513DB8-89B2-4DFE-A94F-2EF6190BC4F8}"/>
              </a:ext>
            </a:extLst>
          </p:cNvPr>
          <p:cNvSpPr txBox="1">
            <a:spLocks noChangeArrowheads="1"/>
          </p:cNvSpPr>
          <p:nvPr/>
        </p:nvSpPr>
        <p:spPr bwMode="auto">
          <a:xfrm>
            <a:off x="533400" y="3027363"/>
            <a:ext cx="6486525" cy="33178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600" b="1">
                <a:latin typeface="+mn-lt"/>
              </a:rPr>
              <a:t>module comp (o1, o2, i1, i2);</a:t>
            </a:r>
          </a:p>
          <a:p>
            <a:pPr eaLnBrk="1" hangingPunct="1">
              <a:spcBef>
                <a:spcPct val="10000"/>
              </a:spcBef>
              <a:buFontTx/>
              <a:buNone/>
              <a:defRPr/>
            </a:pPr>
            <a:r>
              <a:rPr lang="en-US" altLang="zh-CN" sz="1600" b="1">
                <a:latin typeface="+mn-lt"/>
              </a:rPr>
              <a:t>      output   o1, o2;</a:t>
            </a:r>
          </a:p>
          <a:p>
            <a:pPr eaLnBrk="1" hangingPunct="1">
              <a:spcBef>
                <a:spcPct val="10000"/>
              </a:spcBef>
              <a:buFontTx/>
              <a:buNone/>
              <a:defRPr/>
            </a:pPr>
            <a:r>
              <a:rPr lang="en-US" altLang="zh-CN" sz="1600" b="1">
                <a:latin typeface="+mn-lt"/>
              </a:rPr>
              <a:t>      input   i1, i2;</a:t>
            </a:r>
          </a:p>
          <a:p>
            <a:pPr eaLnBrk="1" hangingPunct="1">
              <a:spcBef>
                <a:spcPct val="10000"/>
              </a:spcBef>
              <a:buFontTx/>
              <a:buNone/>
              <a:defRPr/>
            </a:pPr>
            <a:r>
              <a:rPr lang="en-US" altLang="zh-CN" sz="1600" b="1">
                <a:latin typeface="+mn-lt"/>
              </a:rPr>
              <a:t>      . . .</a:t>
            </a:r>
          </a:p>
          <a:p>
            <a:pPr eaLnBrk="1" hangingPunct="1">
              <a:spcBef>
                <a:spcPct val="10000"/>
              </a:spcBef>
              <a:buFontTx/>
              <a:buNone/>
              <a:defRPr/>
            </a:pPr>
            <a:r>
              <a:rPr lang="en-US" altLang="zh-CN" sz="1600" b="1">
                <a:latin typeface="+mn-lt"/>
              </a:rPr>
              <a:t>endmodule</a:t>
            </a:r>
          </a:p>
          <a:p>
            <a:pPr eaLnBrk="1" hangingPunct="1">
              <a:spcBef>
                <a:spcPct val="10000"/>
              </a:spcBef>
              <a:buFontTx/>
              <a:buNone/>
              <a:defRPr/>
            </a:pPr>
            <a:endParaRPr lang="en-US" altLang="zh-CN" sz="1600" b="1">
              <a:latin typeface="+mn-lt"/>
            </a:endParaRPr>
          </a:p>
          <a:p>
            <a:pPr eaLnBrk="1" hangingPunct="1">
              <a:spcBef>
                <a:spcPct val="10000"/>
              </a:spcBef>
              <a:buFontTx/>
              <a:buNone/>
              <a:defRPr/>
            </a:pPr>
            <a:r>
              <a:rPr lang="en-US" altLang="zh-CN" sz="1600" b="1">
                <a:latin typeface="+mn-lt"/>
              </a:rPr>
              <a:t>module test;</a:t>
            </a:r>
          </a:p>
          <a:p>
            <a:pPr eaLnBrk="1" hangingPunct="1">
              <a:spcBef>
                <a:spcPct val="10000"/>
              </a:spcBef>
              <a:buFontTx/>
              <a:buNone/>
              <a:defRPr/>
            </a:pPr>
            <a:r>
              <a:rPr lang="en-US" altLang="zh-CN" sz="1600" b="1">
                <a:latin typeface="+mn-lt"/>
              </a:rPr>
              <a:t>      comp c1 (Q, R, J, K); // Positional mapping</a:t>
            </a:r>
          </a:p>
          <a:p>
            <a:pPr eaLnBrk="1" hangingPunct="1">
              <a:spcBef>
                <a:spcPct val="10000"/>
              </a:spcBef>
              <a:buFontTx/>
              <a:buNone/>
              <a:defRPr/>
            </a:pPr>
            <a:r>
              <a:rPr lang="en-US" altLang="zh-CN" sz="1600" b="1">
                <a:latin typeface="+mn-lt"/>
              </a:rPr>
              <a:t>      comp c2 (.i2(K),   .o1(Q),  .o2(R),  .i1(J)); // Named mapping</a:t>
            </a:r>
          </a:p>
          <a:p>
            <a:pPr eaLnBrk="1" hangingPunct="1">
              <a:spcBef>
                <a:spcPct val="10000"/>
              </a:spcBef>
              <a:buFontTx/>
              <a:buNone/>
              <a:defRPr/>
            </a:pPr>
            <a:r>
              <a:rPr lang="en-US" altLang="zh-CN" sz="1600" b="1">
                <a:latin typeface="+mn-lt"/>
              </a:rPr>
              <a:t>      comp c3 (Q,   ,  J,  K);       // One port left unconnected</a:t>
            </a:r>
          </a:p>
          <a:p>
            <a:pPr eaLnBrk="1" hangingPunct="1">
              <a:spcBef>
                <a:spcPct val="10000"/>
              </a:spcBef>
              <a:buFontTx/>
              <a:buNone/>
              <a:defRPr/>
            </a:pPr>
            <a:r>
              <a:rPr lang="en-US" altLang="zh-CN" sz="1600" b="1">
                <a:latin typeface="+mn-lt"/>
              </a:rPr>
              <a:t>      comp c4 (.i1(J),  .o1(Q));   // Named, two unconnected ports</a:t>
            </a:r>
          </a:p>
          <a:p>
            <a:pPr eaLnBrk="1" hangingPunct="1">
              <a:spcBef>
                <a:spcPct val="10000"/>
              </a:spcBef>
              <a:buFontTx/>
              <a:buNone/>
              <a:defRPr/>
            </a:pPr>
            <a:r>
              <a:rPr lang="en-US" altLang="zh-CN" sz="1600" b="1">
                <a:latin typeface="+mn-lt"/>
              </a:rPr>
              <a:t>endmodule</a:t>
            </a:r>
          </a:p>
        </p:txBody>
      </p:sp>
      <p:sp>
        <p:nvSpPr>
          <p:cNvPr id="62472" name="Text Box 10">
            <a:extLst>
              <a:ext uri="{FF2B5EF4-FFF2-40B4-BE49-F238E27FC236}">
                <a16:creationId xmlns:a16="http://schemas.microsoft.com/office/drawing/2014/main" id="{322254F8-FC66-4473-A3C2-4282EE9A97BA}"/>
              </a:ext>
            </a:extLst>
          </p:cNvPr>
          <p:cNvSpPr txBox="1">
            <a:spLocks noChangeArrowheads="1"/>
          </p:cNvSpPr>
          <p:nvPr/>
        </p:nvSpPr>
        <p:spPr bwMode="auto">
          <a:xfrm>
            <a:off x="5181600" y="4398963"/>
            <a:ext cx="2438400" cy="892175"/>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1600" b="1">
                <a:solidFill>
                  <a:schemeClr val="accent2"/>
                </a:solidFill>
                <a:latin typeface="+mn-lt"/>
              </a:rPr>
              <a:t>名称映射的语法：</a:t>
            </a:r>
          </a:p>
          <a:p>
            <a:pPr algn="ctr" eaLnBrk="1" hangingPunct="1">
              <a:spcBef>
                <a:spcPct val="50000"/>
              </a:spcBef>
              <a:buFontTx/>
              <a:buNone/>
              <a:defRPr/>
            </a:pPr>
            <a:r>
              <a:rPr lang="en-US" altLang="zh-CN" sz="2400" b="1">
                <a:solidFill>
                  <a:srgbClr val="FF0000"/>
                </a:solidFill>
                <a:latin typeface="+mn-lt"/>
              </a:rPr>
              <a:t>.</a:t>
            </a:r>
            <a:r>
              <a:rPr lang="zh-CN" altLang="en-US" sz="1600" b="1">
                <a:latin typeface="+mn-lt"/>
              </a:rPr>
              <a:t>内部信号（外部信号）</a:t>
            </a:r>
          </a:p>
        </p:txBody>
      </p:sp>
      <p:sp>
        <p:nvSpPr>
          <p:cNvPr id="62473" name="Line 11">
            <a:extLst>
              <a:ext uri="{FF2B5EF4-FFF2-40B4-BE49-F238E27FC236}">
                <a16:creationId xmlns:a16="http://schemas.microsoft.com/office/drawing/2014/main" id="{24718BCA-EFFF-412E-899E-145E25B8723D}"/>
              </a:ext>
            </a:extLst>
          </p:cNvPr>
          <p:cNvSpPr>
            <a:spLocks noChangeShapeType="1"/>
          </p:cNvSpPr>
          <p:nvPr/>
        </p:nvSpPr>
        <p:spPr bwMode="auto">
          <a:xfrm flipH="1">
            <a:off x="4191000" y="4779963"/>
            <a:ext cx="914400" cy="457200"/>
          </a:xfrm>
          <a:prstGeom prst="line">
            <a:avLst/>
          </a:prstGeom>
          <a:noFill/>
          <a:ln w="25400">
            <a:solidFill>
              <a:srgbClr val="FF0000"/>
            </a:solidFill>
            <a:prstDash val="dash"/>
            <a:round/>
            <a:headEnd/>
            <a:tailEnd type="stealth" w="lg" len="lg"/>
          </a:ln>
          <a:extLst>
            <a:ext uri="{909E8E84-426E-40DD-AFC4-6F175D3DCCD1}">
              <a14:hiddenFill xmlns:a14="http://schemas.microsoft.com/office/drawing/2010/main">
                <a:noFill/>
              </a14:hiddenFill>
            </a:ext>
          </a:extLst>
        </p:spPr>
        <p:txBody>
          <a:bodyPr/>
          <a:lstStyle/>
          <a:p>
            <a:pPr eaLnBrk="1" hangingPunct="1">
              <a:defRPr/>
            </a:pPr>
            <a:endParaRPr lang="zh-CN" altLang="en-US">
              <a:latin typeface="+mn-lt"/>
            </a:endParaRPr>
          </a:p>
        </p:txBody>
      </p:sp>
      <p:sp>
        <p:nvSpPr>
          <p:cNvPr id="62474" name="Text Box 12">
            <a:extLst>
              <a:ext uri="{FF2B5EF4-FFF2-40B4-BE49-F238E27FC236}">
                <a16:creationId xmlns:a16="http://schemas.microsoft.com/office/drawing/2014/main" id="{14B0C8A4-8517-4AA0-899A-201C6D974388}"/>
              </a:ext>
            </a:extLst>
          </p:cNvPr>
          <p:cNvSpPr txBox="1">
            <a:spLocks noChangeArrowheads="1"/>
          </p:cNvSpPr>
          <p:nvPr/>
        </p:nvSpPr>
        <p:spPr bwMode="auto">
          <a:xfrm>
            <a:off x="2209800" y="3941763"/>
            <a:ext cx="2667000" cy="336550"/>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1600" b="1">
                <a:solidFill>
                  <a:srgbClr val="FF0000"/>
                </a:solidFill>
                <a:latin typeface="+mn-lt"/>
              </a:rPr>
              <a:t>没有连接时通常会产生警告</a:t>
            </a:r>
          </a:p>
        </p:txBody>
      </p:sp>
      <p:sp>
        <p:nvSpPr>
          <p:cNvPr id="62475" name="Line 13">
            <a:extLst>
              <a:ext uri="{FF2B5EF4-FFF2-40B4-BE49-F238E27FC236}">
                <a16:creationId xmlns:a16="http://schemas.microsoft.com/office/drawing/2014/main" id="{2C220D87-9ED0-404E-BA97-D39A8090726F}"/>
              </a:ext>
            </a:extLst>
          </p:cNvPr>
          <p:cNvSpPr>
            <a:spLocks noChangeShapeType="1"/>
          </p:cNvSpPr>
          <p:nvPr/>
        </p:nvSpPr>
        <p:spPr bwMode="auto">
          <a:xfrm flipH="1">
            <a:off x="2195513" y="4292600"/>
            <a:ext cx="1143000" cy="1295400"/>
          </a:xfrm>
          <a:prstGeom prst="line">
            <a:avLst/>
          </a:prstGeom>
          <a:noFill/>
          <a:ln w="25400">
            <a:solidFill>
              <a:srgbClr val="FF0000"/>
            </a:solidFill>
            <a:prstDash val="dash"/>
            <a:round/>
            <a:headEnd/>
            <a:tailEnd type="stealth" w="lg" len="lg"/>
          </a:ln>
          <a:extLst>
            <a:ext uri="{909E8E84-426E-40DD-AFC4-6F175D3DCCD1}">
              <a14:hiddenFill xmlns:a14="http://schemas.microsoft.com/office/drawing/2010/main">
                <a:noFill/>
              </a14:hiddenFill>
            </a:ext>
          </a:extLst>
        </p:spPr>
        <p:txBody>
          <a:bodyPr/>
          <a:lstStyle/>
          <a:p>
            <a:pPr eaLnBrk="1" hangingPunct="1">
              <a:defRPr/>
            </a:pPr>
            <a:endParaRPr lang="zh-CN" altLang="en-US">
              <a:latin typeface="+mn-lt"/>
            </a:endParaRPr>
          </a:p>
        </p:txBody>
      </p:sp>
    </p:spTree>
    <p:extLst>
      <p:ext uri="{BB962C8B-B14F-4D97-AF65-F5344CB8AC3E}">
        <p14:creationId xmlns:p14="http://schemas.microsoft.com/office/powerpoint/2010/main" val="34438798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7">
            <a:extLst>
              <a:ext uri="{FF2B5EF4-FFF2-40B4-BE49-F238E27FC236}">
                <a16:creationId xmlns:a16="http://schemas.microsoft.com/office/drawing/2014/main" id="{D044B3B9-44BC-401F-9990-800AED977A61}"/>
              </a:ext>
            </a:extLst>
          </p:cNvPr>
          <p:cNvSpPr txBox="1">
            <a:spLocks noChangeArrowheads="1"/>
          </p:cNvSpPr>
          <p:nvPr/>
        </p:nvSpPr>
        <p:spPr bwMode="auto">
          <a:xfrm>
            <a:off x="772319" y="2287004"/>
            <a:ext cx="4876800" cy="1677988"/>
          </a:xfrm>
          <a:prstGeom prst="rect">
            <a:avLst/>
          </a:prstGeom>
          <a:gradFill rotWithShape="0">
            <a:gsLst>
              <a:gs pos="0">
                <a:srgbClr val="E0FFF0"/>
              </a:gs>
              <a:gs pos="50000">
                <a:srgbClr val="99FFCC"/>
              </a:gs>
              <a:gs pos="100000">
                <a:srgbClr val="E0FFF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600" b="1" dirty="0">
                <a:latin typeface="+mn-lt"/>
              </a:rPr>
              <a:t>module driver (in, out, </a:t>
            </a:r>
            <a:r>
              <a:rPr lang="en-US" altLang="zh-CN" sz="1600" b="1" dirty="0" err="1">
                <a:latin typeface="+mn-lt"/>
              </a:rPr>
              <a:t>en</a:t>
            </a:r>
            <a:r>
              <a:rPr lang="en-US" altLang="zh-CN" sz="1600" b="1" dirty="0">
                <a:latin typeface="+mn-lt"/>
              </a:rPr>
              <a:t>);</a:t>
            </a:r>
          </a:p>
          <a:p>
            <a:pPr eaLnBrk="1" hangingPunct="1">
              <a:spcBef>
                <a:spcPct val="10000"/>
              </a:spcBef>
              <a:buFontTx/>
              <a:buNone/>
              <a:defRPr/>
            </a:pPr>
            <a:r>
              <a:rPr lang="en-US" altLang="zh-CN" sz="1600" b="1" dirty="0">
                <a:latin typeface="+mn-lt"/>
              </a:rPr>
              <a:t>      input [2: 0] in;</a:t>
            </a:r>
          </a:p>
          <a:p>
            <a:pPr eaLnBrk="1" hangingPunct="1">
              <a:spcBef>
                <a:spcPct val="10000"/>
              </a:spcBef>
              <a:buFontTx/>
              <a:buNone/>
              <a:defRPr/>
            </a:pPr>
            <a:r>
              <a:rPr lang="en-US" altLang="zh-CN" sz="1600" b="1" dirty="0">
                <a:latin typeface="+mn-lt"/>
              </a:rPr>
              <a:t>      output [2: 0] out;</a:t>
            </a:r>
          </a:p>
          <a:p>
            <a:pPr eaLnBrk="1" hangingPunct="1">
              <a:spcBef>
                <a:spcPct val="10000"/>
              </a:spcBef>
              <a:buFontTx/>
              <a:buNone/>
              <a:defRPr/>
            </a:pPr>
            <a:r>
              <a:rPr lang="en-US" altLang="zh-CN" sz="1600" b="1" dirty="0">
                <a:latin typeface="+mn-lt"/>
              </a:rPr>
              <a:t>      input </a:t>
            </a:r>
            <a:r>
              <a:rPr lang="en-US" altLang="zh-CN" sz="1600" b="1" dirty="0" err="1">
                <a:latin typeface="+mn-lt"/>
              </a:rPr>
              <a:t>en</a:t>
            </a:r>
            <a:r>
              <a:rPr lang="en-US" altLang="zh-CN" sz="1600" b="1" dirty="0">
                <a:latin typeface="+mn-lt"/>
              </a:rPr>
              <a:t>;</a:t>
            </a:r>
          </a:p>
          <a:p>
            <a:pPr eaLnBrk="1" hangingPunct="1">
              <a:spcBef>
                <a:spcPct val="10000"/>
              </a:spcBef>
              <a:buFontTx/>
              <a:buNone/>
              <a:defRPr/>
            </a:pPr>
            <a:r>
              <a:rPr lang="en-US" altLang="zh-CN" sz="1600" b="1" dirty="0">
                <a:latin typeface="+mn-lt"/>
              </a:rPr>
              <a:t>      </a:t>
            </a:r>
            <a:r>
              <a:rPr lang="en-US" altLang="zh-CN" sz="1600" b="1" dirty="0">
                <a:solidFill>
                  <a:schemeClr val="accent2"/>
                </a:solidFill>
                <a:latin typeface="+mn-lt"/>
              </a:rPr>
              <a:t>bufif0  u[2:0]  (out, in, </a:t>
            </a:r>
            <a:r>
              <a:rPr lang="en-US" altLang="zh-CN" sz="1600" b="1" dirty="0" err="1">
                <a:solidFill>
                  <a:schemeClr val="accent2"/>
                </a:solidFill>
                <a:latin typeface="+mn-lt"/>
              </a:rPr>
              <a:t>en</a:t>
            </a:r>
            <a:r>
              <a:rPr lang="en-US" altLang="zh-CN" sz="1600" b="1" dirty="0">
                <a:solidFill>
                  <a:schemeClr val="accent2"/>
                </a:solidFill>
                <a:latin typeface="+mn-lt"/>
              </a:rPr>
              <a:t>);   // array of buffers</a:t>
            </a:r>
          </a:p>
          <a:p>
            <a:pPr eaLnBrk="1" hangingPunct="1">
              <a:spcBef>
                <a:spcPct val="10000"/>
              </a:spcBef>
              <a:buFontTx/>
              <a:buNone/>
              <a:defRPr/>
            </a:pPr>
            <a:r>
              <a:rPr lang="en-US" altLang="zh-CN" sz="1600" b="1" dirty="0" err="1">
                <a:latin typeface="+mn-lt"/>
              </a:rPr>
              <a:t>endmodule</a:t>
            </a:r>
            <a:endParaRPr lang="en-US" altLang="zh-CN" sz="1600" b="1" dirty="0">
              <a:latin typeface="+mn-lt"/>
            </a:endParaRPr>
          </a:p>
        </p:txBody>
      </p:sp>
      <p:sp>
        <p:nvSpPr>
          <p:cNvPr id="63491" name="Rectangle 2">
            <a:extLst>
              <a:ext uri="{FF2B5EF4-FFF2-40B4-BE49-F238E27FC236}">
                <a16:creationId xmlns:a16="http://schemas.microsoft.com/office/drawing/2014/main" id="{15077A05-4B51-421B-B80F-3242C6553193}"/>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实例数组</a:t>
            </a:r>
            <a:r>
              <a:rPr lang="en-US" altLang="zh-CN" sz="3200" b="1">
                <a:solidFill>
                  <a:srgbClr val="FF7C80"/>
                </a:solidFill>
                <a:latin typeface="+mn-lt"/>
              </a:rPr>
              <a:t>(Array of Instances)</a:t>
            </a:r>
          </a:p>
        </p:txBody>
      </p:sp>
      <p:sp>
        <p:nvSpPr>
          <p:cNvPr id="79879" name="Rectangle 6">
            <a:extLst>
              <a:ext uri="{FF2B5EF4-FFF2-40B4-BE49-F238E27FC236}">
                <a16:creationId xmlns:a16="http://schemas.microsoft.com/office/drawing/2014/main" id="{5FFBA0BC-CB7B-42A8-9A11-C761F65852E0}"/>
              </a:ext>
            </a:extLst>
          </p:cNvPr>
          <p:cNvSpPr>
            <a:spLocks noGrp="1" noChangeArrowheads="1"/>
          </p:cNvSpPr>
          <p:nvPr>
            <p:ph type="body" idx="4294967295"/>
          </p:nvPr>
        </p:nvSpPr>
        <p:spPr>
          <a:xfrm>
            <a:off x="1371600" y="1204913"/>
            <a:ext cx="7772400" cy="1143000"/>
          </a:xfrm>
        </p:spPr>
        <p:txBody>
          <a:bodyPr/>
          <a:lstStyle/>
          <a:p>
            <a:pPr eaLnBrk="1" hangingPunct="1"/>
            <a:r>
              <a:rPr lang="zh-CN" altLang="en-US" sz="2000" b="1" dirty="0"/>
              <a:t>实例名字后有范围说明时会创建一个实例数组。在说明实例数组时，实例必须有一个名字 </a:t>
            </a:r>
            <a:r>
              <a:rPr lang="en-US" altLang="zh-CN" sz="2000" b="1" dirty="0"/>
              <a:t>(</a:t>
            </a:r>
            <a:r>
              <a:rPr lang="zh-CN" altLang="en-US" sz="2000" b="1" dirty="0">
                <a:solidFill>
                  <a:srgbClr val="FF0000"/>
                </a:solidFill>
              </a:rPr>
              <a:t>包括基本单元实例</a:t>
            </a:r>
            <a:r>
              <a:rPr lang="en-US" altLang="zh-CN" sz="2000" b="1" dirty="0"/>
              <a:t>)</a:t>
            </a:r>
            <a:r>
              <a:rPr lang="zh-CN" altLang="en-US" sz="2000" b="1" dirty="0"/>
              <a:t>。其说明语法为：</a:t>
            </a:r>
          </a:p>
          <a:p>
            <a:pPr eaLnBrk="1" hangingPunct="1">
              <a:buFontTx/>
              <a:buNone/>
            </a:pPr>
            <a:r>
              <a:rPr lang="zh-CN" altLang="en-US" sz="2000" b="1" dirty="0"/>
              <a:t>          </a:t>
            </a:r>
            <a:r>
              <a:rPr lang="en-US" altLang="zh-CN" sz="2000" b="1" dirty="0"/>
              <a:t>&lt;</a:t>
            </a:r>
            <a:r>
              <a:rPr lang="zh-CN" altLang="en-US" sz="2000" b="1" dirty="0"/>
              <a:t>模块名字</a:t>
            </a:r>
            <a:r>
              <a:rPr lang="en-US" altLang="zh-CN" sz="2000" b="1" dirty="0"/>
              <a:t>&gt;  &lt;</a:t>
            </a:r>
            <a:r>
              <a:rPr lang="zh-CN" altLang="en-US" sz="2000" b="1" dirty="0"/>
              <a:t>实例名字</a:t>
            </a:r>
            <a:r>
              <a:rPr lang="en-US" altLang="zh-CN" sz="2000" b="1" dirty="0"/>
              <a:t>&gt;  &lt;</a:t>
            </a:r>
            <a:r>
              <a:rPr lang="zh-CN" altLang="en-US" sz="2000" b="1" dirty="0"/>
              <a:t>范围</a:t>
            </a:r>
            <a:r>
              <a:rPr lang="en-US" altLang="zh-CN" sz="2000" b="1" dirty="0"/>
              <a:t>&gt;  (&lt;</a:t>
            </a:r>
            <a:r>
              <a:rPr lang="zh-CN" altLang="en-US" sz="2000" b="1" dirty="0"/>
              <a:t>端口</a:t>
            </a:r>
            <a:r>
              <a:rPr lang="en-US" altLang="zh-CN" sz="2000" b="1" dirty="0"/>
              <a:t>&gt;);</a:t>
            </a:r>
          </a:p>
          <a:p>
            <a:pPr eaLnBrk="1" hangingPunct="1"/>
            <a:endParaRPr lang="en-US" altLang="zh-CN" sz="1800" b="1" dirty="0"/>
          </a:p>
        </p:txBody>
      </p:sp>
      <p:sp>
        <p:nvSpPr>
          <p:cNvPr id="63494" name="Text Box 5">
            <a:extLst>
              <a:ext uri="{FF2B5EF4-FFF2-40B4-BE49-F238E27FC236}">
                <a16:creationId xmlns:a16="http://schemas.microsoft.com/office/drawing/2014/main" id="{52997D1A-9B52-488D-AFBB-30095D68968E}"/>
              </a:ext>
            </a:extLst>
          </p:cNvPr>
          <p:cNvSpPr txBox="1">
            <a:spLocks noChangeArrowheads="1"/>
          </p:cNvSpPr>
          <p:nvPr/>
        </p:nvSpPr>
        <p:spPr bwMode="auto">
          <a:xfrm>
            <a:off x="228600" y="46482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endParaRPr lang="zh-CN" altLang="zh-CN" sz="2400">
              <a:latin typeface="+mn-lt"/>
            </a:endParaRPr>
          </a:p>
        </p:txBody>
      </p:sp>
      <p:sp>
        <p:nvSpPr>
          <p:cNvPr id="63496" name="Text Box 8">
            <a:extLst>
              <a:ext uri="{FF2B5EF4-FFF2-40B4-BE49-F238E27FC236}">
                <a16:creationId xmlns:a16="http://schemas.microsoft.com/office/drawing/2014/main" id="{D9547AA1-D2A9-43D5-8B35-218864D294A0}"/>
              </a:ext>
            </a:extLst>
          </p:cNvPr>
          <p:cNvSpPr txBox="1">
            <a:spLocks noChangeArrowheads="1"/>
          </p:cNvSpPr>
          <p:nvPr/>
        </p:nvSpPr>
        <p:spPr bwMode="auto">
          <a:xfrm>
            <a:off x="6248400" y="4114800"/>
            <a:ext cx="1676400" cy="701675"/>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defRPr/>
            </a:pPr>
            <a:r>
              <a:rPr lang="zh-CN" altLang="en-US" sz="2000" b="1" dirty="0">
                <a:solidFill>
                  <a:srgbClr val="FF0000"/>
                </a:solidFill>
                <a:latin typeface="+mn-lt"/>
              </a:rPr>
              <a:t>两个模块功</a:t>
            </a:r>
          </a:p>
          <a:p>
            <a:pPr algn="ctr">
              <a:spcBef>
                <a:spcPct val="0"/>
              </a:spcBef>
              <a:buFontTx/>
              <a:buNone/>
              <a:defRPr/>
            </a:pPr>
            <a:r>
              <a:rPr lang="zh-CN" altLang="en-US" sz="2000" b="1" dirty="0">
                <a:solidFill>
                  <a:srgbClr val="FF0000"/>
                </a:solidFill>
                <a:latin typeface="+mn-lt"/>
              </a:rPr>
              <a:t>能完全等价</a:t>
            </a:r>
          </a:p>
        </p:txBody>
      </p:sp>
      <p:sp>
        <p:nvSpPr>
          <p:cNvPr id="63497" name="Text Box 12">
            <a:extLst>
              <a:ext uri="{FF2B5EF4-FFF2-40B4-BE49-F238E27FC236}">
                <a16:creationId xmlns:a16="http://schemas.microsoft.com/office/drawing/2014/main" id="{B87C7AC0-04E5-4AC1-BC2F-0E4D50079EA7}"/>
              </a:ext>
            </a:extLst>
          </p:cNvPr>
          <p:cNvSpPr txBox="1">
            <a:spLocks noChangeArrowheads="1"/>
          </p:cNvSpPr>
          <p:nvPr/>
        </p:nvSpPr>
        <p:spPr bwMode="auto">
          <a:xfrm>
            <a:off x="5943600" y="2514600"/>
            <a:ext cx="2133600" cy="701675"/>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defRPr/>
            </a:pPr>
            <a:r>
              <a:rPr lang="zh-CN" altLang="en-US" sz="2000" b="1">
                <a:solidFill>
                  <a:srgbClr val="FF0000"/>
                </a:solidFill>
                <a:latin typeface="+mn-lt"/>
              </a:rPr>
              <a:t>范围说明语法：</a:t>
            </a:r>
          </a:p>
          <a:p>
            <a:pPr>
              <a:spcBef>
                <a:spcPct val="0"/>
              </a:spcBef>
              <a:buFontTx/>
              <a:buNone/>
              <a:defRPr/>
            </a:pPr>
            <a:r>
              <a:rPr lang="en-US" altLang="zh-CN" sz="2000" b="1">
                <a:solidFill>
                  <a:srgbClr val="FF0000"/>
                </a:solidFill>
                <a:latin typeface="+mn-lt"/>
              </a:rPr>
              <a:t>[MSB : LSB]</a:t>
            </a:r>
          </a:p>
        </p:txBody>
      </p:sp>
      <p:sp>
        <p:nvSpPr>
          <p:cNvPr id="63498" name="Line 13">
            <a:extLst>
              <a:ext uri="{FF2B5EF4-FFF2-40B4-BE49-F238E27FC236}">
                <a16:creationId xmlns:a16="http://schemas.microsoft.com/office/drawing/2014/main" id="{6C6DB9C8-011F-4362-A4D3-A2474EF802A3}"/>
              </a:ext>
            </a:extLst>
          </p:cNvPr>
          <p:cNvSpPr>
            <a:spLocks noChangeShapeType="1"/>
          </p:cNvSpPr>
          <p:nvPr/>
        </p:nvSpPr>
        <p:spPr bwMode="auto">
          <a:xfrm flipH="1" flipV="1">
            <a:off x="4876800" y="2057400"/>
            <a:ext cx="1066800" cy="838200"/>
          </a:xfrm>
          <a:prstGeom prst="line">
            <a:avLst/>
          </a:prstGeom>
          <a:noFill/>
          <a:ln w="25400">
            <a:solidFill>
              <a:srgbClr val="FF0000"/>
            </a:solidFill>
            <a:prstDash val="dash"/>
            <a:round/>
            <a:headEnd/>
            <a:tailEnd type="stealth" w="lg" len="lg"/>
          </a:ln>
          <a:extLst>
            <a:ext uri="{909E8E84-426E-40DD-AFC4-6F175D3DCCD1}">
              <a14:hiddenFill xmlns:a14="http://schemas.microsoft.com/office/drawing/2010/main">
                <a:noFill/>
              </a14:hiddenFill>
            </a:ext>
          </a:extLst>
        </p:spPr>
        <p:txBody>
          <a:bodyPr/>
          <a:lstStyle/>
          <a:p>
            <a:pPr eaLnBrk="1" hangingPunct="1">
              <a:defRPr/>
            </a:pPr>
            <a:endParaRPr lang="zh-CN" altLang="en-US">
              <a:latin typeface="+mn-lt"/>
            </a:endParaRPr>
          </a:p>
        </p:txBody>
      </p:sp>
      <p:sp>
        <p:nvSpPr>
          <p:cNvPr id="63499" name="Text Box 14">
            <a:extLst>
              <a:ext uri="{FF2B5EF4-FFF2-40B4-BE49-F238E27FC236}">
                <a16:creationId xmlns:a16="http://schemas.microsoft.com/office/drawing/2014/main" id="{51FE2F36-4AEB-40D2-8D38-C77CB8BE8AC4}"/>
              </a:ext>
            </a:extLst>
          </p:cNvPr>
          <p:cNvSpPr txBox="1">
            <a:spLocks noChangeArrowheads="1"/>
          </p:cNvSpPr>
          <p:nvPr/>
        </p:nvSpPr>
        <p:spPr bwMode="auto">
          <a:xfrm>
            <a:off x="772319" y="3999660"/>
            <a:ext cx="5465763" cy="2505075"/>
          </a:xfrm>
          <a:prstGeom prst="rect">
            <a:avLst/>
          </a:prstGeom>
          <a:gradFill rotWithShape="0">
            <a:gsLst>
              <a:gs pos="0">
                <a:srgbClr val="E0FFF0"/>
              </a:gs>
              <a:gs pos="50000">
                <a:srgbClr val="99FFCC"/>
              </a:gs>
              <a:gs pos="100000">
                <a:srgbClr val="E0FFF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600" b="1" dirty="0">
                <a:latin typeface="+mn-lt"/>
              </a:rPr>
              <a:t>module </a:t>
            </a:r>
            <a:r>
              <a:rPr lang="en-US" altLang="zh-CN" sz="1600" b="1" dirty="0" err="1">
                <a:latin typeface="+mn-lt"/>
              </a:rPr>
              <a:t>driver_equiv</a:t>
            </a:r>
            <a:r>
              <a:rPr lang="en-US" altLang="zh-CN" sz="1600" b="1" dirty="0">
                <a:latin typeface="+mn-lt"/>
              </a:rPr>
              <a:t> (in, out, </a:t>
            </a:r>
            <a:r>
              <a:rPr lang="en-US" altLang="zh-CN" sz="1600" b="1" dirty="0" err="1">
                <a:latin typeface="+mn-lt"/>
              </a:rPr>
              <a:t>en</a:t>
            </a:r>
            <a:r>
              <a:rPr lang="en-US" altLang="zh-CN" sz="1600" b="1" dirty="0">
                <a:latin typeface="+mn-lt"/>
              </a:rPr>
              <a:t>);</a:t>
            </a:r>
          </a:p>
          <a:p>
            <a:pPr eaLnBrk="1" hangingPunct="1">
              <a:spcBef>
                <a:spcPct val="10000"/>
              </a:spcBef>
              <a:buFontTx/>
              <a:buNone/>
              <a:defRPr/>
            </a:pPr>
            <a:r>
              <a:rPr lang="en-US" altLang="zh-CN" sz="1600" b="1" dirty="0">
                <a:latin typeface="+mn-lt"/>
              </a:rPr>
              <a:t>      input [2: 0] in;</a:t>
            </a:r>
          </a:p>
          <a:p>
            <a:pPr eaLnBrk="1" hangingPunct="1">
              <a:spcBef>
                <a:spcPct val="10000"/>
              </a:spcBef>
              <a:buFontTx/>
              <a:buNone/>
              <a:defRPr/>
            </a:pPr>
            <a:r>
              <a:rPr lang="en-US" altLang="zh-CN" sz="1600" b="1" dirty="0">
                <a:latin typeface="+mn-lt"/>
              </a:rPr>
              <a:t>      output [2: 0] out;</a:t>
            </a:r>
          </a:p>
          <a:p>
            <a:pPr eaLnBrk="1" hangingPunct="1">
              <a:spcBef>
                <a:spcPct val="10000"/>
              </a:spcBef>
              <a:buFontTx/>
              <a:buNone/>
              <a:defRPr/>
            </a:pPr>
            <a:r>
              <a:rPr lang="en-US" altLang="zh-CN" sz="1600" b="1" dirty="0">
                <a:latin typeface="+mn-lt"/>
              </a:rPr>
              <a:t>      input </a:t>
            </a:r>
            <a:r>
              <a:rPr lang="en-US" altLang="zh-CN" sz="1600" b="1" dirty="0" err="1">
                <a:latin typeface="+mn-lt"/>
              </a:rPr>
              <a:t>en</a:t>
            </a:r>
            <a:r>
              <a:rPr lang="en-US" altLang="zh-CN" sz="1600" b="1" dirty="0">
                <a:latin typeface="+mn-lt"/>
              </a:rPr>
              <a:t>;</a:t>
            </a:r>
          </a:p>
          <a:p>
            <a:pPr eaLnBrk="1" hangingPunct="1">
              <a:spcBef>
                <a:spcPct val="10000"/>
              </a:spcBef>
              <a:buFontTx/>
              <a:buNone/>
              <a:defRPr/>
            </a:pPr>
            <a:r>
              <a:rPr lang="en-US" altLang="zh-CN" sz="1600" b="1" dirty="0">
                <a:latin typeface="+mn-lt"/>
              </a:rPr>
              <a:t>  // Each primitive instantiation is done separately</a:t>
            </a:r>
          </a:p>
          <a:p>
            <a:pPr eaLnBrk="1" hangingPunct="1">
              <a:spcBef>
                <a:spcPct val="10000"/>
              </a:spcBef>
              <a:buFontTx/>
              <a:buNone/>
              <a:defRPr/>
            </a:pPr>
            <a:r>
              <a:rPr lang="en-US" altLang="zh-CN" sz="1600" b="1" dirty="0">
                <a:latin typeface="+mn-lt"/>
              </a:rPr>
              <a:t>      </a:t>
            </a:r>
            <a:r>
              <a:rPr lang="en-US" altLang="zh-CN" sz="1600" b="1" dirty="0">
                <a:solidFill>
                  <a:schemeClr val="accent2"/>
                </a:solidFill>
                <a:latin typeface="+mn-lt"/>
              </a:rPr>
              <a:t>bufif0 u2 (out[2], in[2], </a:t>
            </a:r>
            <a:r>
              <a:rPr lang="en-US" altLang="zh-CN" sz="1600" b="1" dirty="0" err="1">
                <a:solidFill>
                  <a:schemeClr val="accent2"/>
                </a:solidFill>
                <a:latin typeface="+mn-lt"/>
              </a:rPr>
              <a:t>en</a:t>
            </a:r>
            <a:r>
              <a:rPr lang="en-US" altLang="zh-CN" sz="1600" b="1" dirty="0">
                <a:solidFill>
                  <a:schemeClr val="accent2"/>
                </a:solidFill>
                <a:latin typeface="+mn-lt"/>
              </a:rPr>
              <a:t>);</a:t>
            </a:r>
          </a:p>
          <a:p>
            <a:pPr eaLnBrk="1" hangingPunct="1">
              <a:spcBef>
                <a:spcPct val="10000"/>
              </a:spcBef>
              <a:buFontTx/>
              <a:buNone/>
              <a:defRPr/>
            </a:pPr>
            <a:r>
              <a:rPr lang="en-US" altLang="zh-CN" sz="1600" b="1" dirty="0">
                <a:solidFill>
                  <a:schemeClr val="accent2"/>
                </a:solidFill>
                <a:latin typeface="+mn-lt"/>
              </a:rPr>
              <a:t>      bufif0 u1 (out[1], in[1], </a:t>
            </a:r>
            <a:r>
              <a:rPr lang="en-US" altLang="zh-CN" sz="1600" b="1" dirty="0" err="1">
                <a:solidFill>
                  <a:schemeClr val="accent2"/>
                </a:solidFill>
                <a:latin typeface="+mn-lt"/>
              </a:rPr>
              <a:t>en</a:t>
            </a:r>
            <a:r>
              <a:rPr lang="en-US" altLang="zh-CN" sz="1600" b="1" dirty="0">
                <a:solidFill>
                  <a:schemeClr val="accent2"/>
                </a:solidFill>
                <a:latin typeface="+mn-lt"/>
              </a:rPr>
              <a:t>);</a:t>
            </a:r>
          </a:p>
          <a:p>
            <a:pPr eaLnBrk="1" hangingPunct="1">
              <a:spcBef>
                <a:spcPct val="10000"/>
              </a:spcBef>
              <a:buFontTx/>
              <a:buNone/>
              <a:defRPr/>
            </a:pPr>
            <a:r>
              <a:rPr lang="en-US" altLang="zh-CN" sz="1600" b="1" dirty="0">
                <a:solidFill>
                  <a:schemeClr val="accent2"/>
                </a:solidFill>
                <a:latin typeface="+mn-lt"/>
              </a:rPr>
              <a:t>      bufif0 u0 (out[0], in[0], </a:t>
            </a:r>
            <a:r>
              <a:rPr lang="en-US" altLang="zh-CN" sz="1600" b="1" dirty="0" err="1">
                <a:solidFill>
                  <a:schemeClr val="accent2"/>
                </a:solidFill>
                <a:latin typeface="+mn-lt"/>
              </a:rPr>
              <a:t>en</a:t>
            </a:r>
            <a:r>
              <a:rPr lang="en-US" altLang="zh-CN" sz="1600" b="1" dirty="0">
                <a:solidFill>
                  <a:schemeClr val="accent2"/>
                </a:solidFill>
                <a:latin typeface="+mn-lt"/>
              </a:rPr>
              <a:t>);</a:t>
            </a:r>
          </a:p>
          <a:p>
            <a:pPr eaLnBrk="1" hangingPunct="1">
              <a:spcBef>
                <a:spcPct val="10000"/>
              </a:spcBef>
              <a:buFontTx/>
              <a:buNone/>
              <a:defRPr/>
            </a:pPr>
            <a:r>
              <a:rPr lang="en-US" altLang="zh-CN" sz="1600" b="1" dirty="0" err="1">
                <a:latin typeface="+mn-lt"/>
              </a:rPr>
              <a:t>endmodule</a:t>
            </a:r>
            <a:endParaRPr lang="en-US" altLang="zh-CN" sz="1600" b="1" dirty="0">
              <a:latin typeface="+mn-lt"/>
            </a:endParaRPr>
          </a:p>
        </p:txBody>
      </p:sp>
      <p:sp>
        <p:nvSpPr>
          <p:cNvPr id="63500" name="Line 11">
            <a:extLst>
              <a:ext uri="{FF2B5EF4-FFF2-40B4-BE49-F238E27FC236}">
                <a16:creationId xmlns:a16="http://schemas.microsoft.com/office/drawing/2014/main" id="{DEE7C797-D5B1-4A4C-9604-DC1354DC7A89}"/>
              </a:ext>
            </a:extLst>
          </p:cNvPr>
          <p:cNvSpPr>
            <a:spLocks noChangeShapeType="1"/>
          </p:cNvSpPr>
          <p:nvPr/>
        </p:nvSpPr>
        <p:spPr bwMode="auto">
          <a:xfrm flipH="1" flipV="1">
            <a:off x="3200400" y="3581400"/>
            <a:ext cx="3048000" cy="914400"/>
          </a:xfrm>
          <a:prstGeom prst="line">
            <a:avLst/>
          </a:prstGeom>
          <a:noFill/>
          <a:ln w="25400">
            <a:solidFill>
              <a:srgbClr val="FF0000"/>
            </a:solidFill>
            <a:prstDash val="dash"/>
            <a:round/>
            <a:headEnd/>
            <a:tailEnd type="stealth" w="lg" len="lg"/>
          </a:ln>
          <a:extLst>
            <a:ext uri="{909E8E84-426E-40DD-AFC4-6F175D3DCCD1}">
              <a14:hiddenFill xmlns:a14="http://schemas.microsoft.com/office/drawing/2010/main">
                <a:noFill/>
              </a14:hiddenFill>
            </a:ext>
          </a:extLst>
        </p:spPr>
        <p:txBody>
          <a:bodyPr/>
          <a:lstStyle/>
          <a:p>
            <a:pPr eaLnBrk="1" hangingPunct="1">
              <a:defRPr/>
            </a:pPr>
            <a:endParaRPr lang="zh-CN" altLang="en-US">
              <a:latin typeface="+mn-lt"/>
            </a:endParaRPr>
          </a:p>
        </p:txBody>
      </p:sp>
      <p:sp>
        <p:nvSpPr>
          <p:cNvPr id="63501" name="Line 9">
            <a:extLst>
              <a:ext uri="{FF2B5EF4-FFF2-40B4-BE49-F238E27FC236}">
                <a16:creationId xmlns:a16="http://schemas.microsoft.com/office/drawing/2014/main" id="{7DC43139-497A-40AE-B589-417C9D2D0EA9}"/>
              </a:ext>
            </a:extLst>
          </p:cNvPr>
          <p:cNvSpPr>
            <a:spLocks noChangeShapeType="1"/>
          </p:cNvSpPr>
          <p:nvPr/>
        </p:nvSpPr>
        <p:spPr bwMode="auto">
          <a:xfrm flipH="1">
            <a:off x="3657600" y="4495800"/>
            <a:ext cx="2590800" cy="1295400"/>
          </a:xfrm>
          <a:prstGeom prst="line">
            <a:avLst/>
          </a:prstGeom>
          <a:noFill/>
          <a:ln w="25400">
            <a:solidFill>
              <a:srgbClr val="FF0000"/>
            </a:solidFill>
            <a:prstDash val="dash"/>
            <a:round/>
            <a:headEnd/>
            <a:tailEnd type="stealth" w="lg" len="lg"/>
          </a:ln>
          <a:extLst>
            <a:ext uri="{909E8E84-426E-40DD-AFC4-6F175D3DCCD1}">
              <a14:hiddenFill xmlns:a14="http://schemas.microsoft.com/office/drawing/2010/main">
                <a:noFill/>
              </a14:hiddenFill>
            </a:ext>
          </a:extLst>
        </p:spPr>
        <p:txBody>
          <a:bodyPr/>
          <a:lstStyle/>
          <a:p>
            <a:pPr eaLnBrk="1" hangingPunct="1">
              <a:defRPr/>
            </a:pPr>
            <a:endParaRPr lang="zh-CN" altLang="en-US">
              <a:latin typeface="+mn-lt"/>
            </a:endParaRPr>
          </a:p>
        </p:txBody>
      </p:sp>
    </p:spTree>
    <p:extLst>
      <p:ext uri="{BB962C8B-B14F-4D97-AF65-F5344CB8AC3E}">
        <p14:creationId xmlns:p14="http://schemas.microsoft.com/office/powerpoint/2010/main" val="13957222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CC07B15-1AFC-4357-930B-94D3E6E62196}"/>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实例数组</a:t>
            </a:r>
            <a:r>
              <a:rPr lang="en-US" altLang="zh-CN" sz="3200" b="1">
                <a:solidFill>
                  <a:srgbClr val="FF7C80"/>
                </a:solidFill>
                <a:latin typeface="+mn-lt"/>
              </a:rPr>
              <a:t>(Array of Instances)(</a:t>
            </a:r>
            <a:r>
              <a:rPr lang="zh-CN" altLang="en-US" sz="3200" b="1">
                <a:solidFill>
                  <a:srgbClr val="FF7C80"/>
                </a:solidFill>
                <a:latin typeface="+mn-lt"/>
              </a:rPr>
              <a:t>续</a:t>
            </a:r>
            <a:r>
              <a:rPr lang="en-US" altLang="zh-CN" sz="3200" b="1">
                <a:solidFill>
                  <a:srgbClr val="FF7C80"/>
                </a:solidFill>
                <a:latin typeface="+mn-lt"/>
              </a:rPr>
              <a:t>)</a:t>
            </a:r>
          </a:p>
        </p:txBody>
      </p:sp>
      <p:sp>
        <p:nvSpPr>
          <p:cNvPr id="80902" name="Rectangle 6">
            <a:extLst>
              <a:ext uri="{FF2B5EF4-FFF2-40B4-BE49-F238E27FC236}">
                <a16:creationId xmlns:a16="http://schemas.microsoft.com/office/drawing/2014/main" id="{B1D28444-EACC-485E-A3A8-8137C6410A53}"/>
              </a:ext>
            </a:extLst>
          </p:cNvPr>
          <p:cNvSpPr>
            <a:spLocks noGrp="1" noChangeArrowheads="1"/>
          </p:cNvSpPr>
          <p:nvPr>
            <p:ph type="body" idx="4294967295"/>
          </p:nvPr>
        </p:nvSpPr>
        <p:spPr>
          <a:xfrm>
            <a:off x="838200" y="1433512"/>
            <a:ext cx="7772400" cy="1676400"/>
          </a:xfrm>
        </p:spPr>
        <p:txBody>
          <a:bodyPr/>
          <a:lstStyle/>
          <a:p>
            <a:pPr eaLnBrk="1" hangingPunct="1"/>
            <a:r>
              <a:rPr lang="zh-CN" altLang="en-US" sz="2000" b="1" dirty="0">
                <a:solidFill>
                  <a:srgbClr val="3333FF"/>
                </a:solidFill>
              </a:rPr>
              <a:t>如果范围中</a:t>
            </a:r>
            <a:r>
              <a:rPr lang="en-US" altLang="zh-CN" sz="2000" b="1" dirty="0">
                <a:solidFill>
                  <a:srgbClr val="3333FF"/>
                </a:solidFill>
              </a:rPr>
              <a:t>MSB</a:t>
            </a:r>
            <a:r>
              <a:rPr lang="zh-CN" altLang="en-US" sz="2000" b="1" dirty="0">
                <a:solidFill>
                  <a:srgbClr val="3333FF"/>
                </a:solidFill>
              </a:rPr>
              <a:t>与</a:t>
            </a:r>
            <a:r>
              <a:rPr lang="en-US" altLang="zh-CN" sz="2000" b="1" dirty="0">
                <a:solidFill>
                  <a:srgbClr val="3333FF"/>
                </a:solidFill>
              </a:rPr>
              <a:t>LSB</a:t>
            </a:r>
            <a:r>
              <a:rPr lang="zh-CN" altLang="en-US" sz="2000" b="1" dirty="0">
                <a:solidFill>
                  <a:srgbClr val="3333FF"/>
                </a:solidFill>
              </a:rPr>
              <a:t>相同，则只产生一个实例。</a:t>
            </a:r>
          </a:p>
          <a:p>
            <a:pPr eaLnBrk="1" hangingPunct="1"/>
            <a:r>
              <a:rPr lang="zh-CN" altLang="en-US" sz="2000" b="1" dirty="0">
                <a:solidFill>
                  <a:srgbClr val="3333FF"/>
                </a:solidFill>
              </a:rPr>
              <a:t>一个实例名字只能有一个范围。</a:t>
            </a:r>
          </a:p>
          <a:p>
            <a:pPr eaLnBrk="1" hangingPunct="1"/>
            <a:r>
              <a:rPr lang="zh-CN" altLang="en-US" sz="2000" b="1" dirty="0">
                <a:solidFill>
                  <a:srgbClr val="3333FF"/>
                </a:solidFill>
              </a:rPr>
              <a:t>下面以模块</a:t>
            </a:r>
            <a:r>
              <a:rPr lang="en-US" altLang="zh-CN" sz="2000" b="1" dirty="0">
                <a:solidFill>
                  <a:srgbClr val="3333FF"/>
                </a:solidFill>
              </a:rPr>
              <a:t>comp</a:t>
            </a:r>
            <a:r>
              <a:rPr lang="zh-CN" altLang="en-US" sz="2000" b="1" dirty="0">
                <a:solidFill>
                  <a:srgbClr val="3333FF"/>
                </a:solidFill>
              </a:rPr>
              <a:t>为例说明这些情况</a:t>
            </a:r>
            <a:endParaRPr lang="zh-CN" altLang="en-US" sz="1800" b="1" dirty="0">
              <a:solidFill>
                <a:srgbClr val="3333FF"/>
              </a:solidFill>
            </a:endParaRPr>
          </a:p>
        </p:txBody>
      </p:sp>
      <p:sp>
        <p:nvSpPr>
          <p:cNvPr id="64517" name="Text Box 5">
            <a:extLst>
              <a:ext uri="{FF2B5EF4-FFF2-40B4-BE49-F238E27FC236}">
                <a16:creationId xmlns:a16="http://schemas.microsoft.com/office/drawing/2014/main" id="{D931DF60-1B72-4FE3-88BE-F9F2C623AA86}"/>
              </a:ext>
            </a:extLst>
          </p:cNvPr>
          <p:cNvSpPr txBox="1">
            <a:spLocks noChangeArrowheads="1"/>
          </p:cNvSpPr>
          <p:nvPr/>
        </p:nvSpPr>
        <p:spPr bwMode="auto">
          <a:xfrm>
            <a:off x="228600" y="46482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endParaRPr lang="zh-CN" altLang="zh-CN" sz="2400">
              <a:latin typeface="+mn-lt"/>
            </a:endParaRPr>
          </a:p>
        </p:txBody>
      </p:sp>
      <p:sp>
        <p:nvSpPr>
          <p:cNvPr id="64519" name="Text Box 7">
            <a:extLst>
              <a:ext uri="{FF2B5EF4-FFF2-40B4-BE49-F238E27FC236}">
                <a16:creationId xmlns:a16="http://schemas.microsoft.com/office/drawing/2014/main" id="{0B666F24-31FF-40CA-B307-84D686E7FAF5}"/>
              </a:ext>
            </a:extLst>
          </p:cNvPr>
          <p:cNvSpPr txBox="1">
            <a:spLocks noChangeArrowheads="1"/>
          </p:cNvSpPr>
          <p:nvPr/>
        </p:nvSpPr>
        <p:spPr bwMode="auto">
          <a:xfrm>
            <a:off x="609600" y="2590800"/>
            <a:ext cx="8283575" cy="330517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2400" b="1" dirty="0">
                <a:latin typeface="+mn-lt"/>
              </a:rPr>
              <a:t>module oops;</a:t>
            </a:r>
          </a:p>
          <a:p>
            <a:pPr eaLnBrk="1" hangingPunct="1">
              <a:spcBef>
                <a:spcPct val="10000"/>
              </a:spcBef>
              <a:buFontTx/>
              <a:buNone/>
              <a:defRPr/>
            </a:pPr>
            <a:r>
              <a:rPr lang="en-US" altLang="zh-CN" sz="2400" b="1" dirty="0">
                <a:latin typeface="+mn-lt"/>
              </a:rPr>
              <a:t>      wire y1, a1, b1;</a:t>
            </a:r>
          </a:p>
          <a:p>
            <a:pPr eaLnBrk="1" hangingPunct="1">
              <a:spcBef>
                <a:spcPct val="10000"/>
              </a:spcBef>
              <a:buFontTx/>
              <a:buNone/>
              <a:defRPr/>
            </a:pPr>
            <a:r>
              <a:rPr lang="en-US" altLang="zh-CN" sz="2400" b="1" dirty="0">
                <a:latin typeface="+mn-lt"/>
              </a:rPr>
              <a:t>      wire [3: 0] a2, b2, y2, a3, b3, y3;</a:t>
            </a:r>
          </a:p>
          <a:p>
            <a:pPr eaLnBrk="1" hangingPunct="1">
              <a:spcBef>
                <a:spcPct val="10000"/>
              </a:spcBef>
              <a:buFontTx/>
              <a:buNone/>
              <a:defRPr/>
            </a:pPr>
            <a:endParaRPr lang="en-US" altLang="zh-CN" sz="2400" b="1" dirty="0">
              <a:latin typeface="+mn-lt"/>
            </a:endParaRPr>
          </a:p>
          <a:p>
            <a:pPr eaLnBrk="1" hangingPunct="1">
              <a:spcBef>
                <a:spcPct val="10000"/>
              </a:spcBef>
              <a:buFontTx/>
              <a:buNone/>
              <a:defRPr/>
            </a:pPr>
            <a:r>
              <a:rPr lang="en-US" altLang="zh-CN" sz="2400" b="1" dirty="0">
                <a:latin typeface="+mn-lt"/>
              </a:rPr>
              <a:t>      comp u1  [5: 5] (y1, a1, b1); // </a:t>
            </a:r>
            <a:r>
              <a:rPr lang="zh-CN" altLang="en-US" sz="2400" b="1" dirty="0">
                <a:latin typeface="+mn-lt"/>
              </a:rPr>
              <a:t>只产生一个</a:t>
            </a:r>
            <a:r>
              <a:rPr lang="en-US" altLang="zh-CN" sz="2400" b="1" dirty="0">
                <a:latin typeface="+mn-lt"/>
              </a:rPr>
              <a:t>comp</a:t>
            </a:r>
            <a:r>
              <a:rPr lang="zh-CN" altLang="en-US" sz="2400" b="1" dirty="0">
                <a:latin typeface="+mn-lt"/>
              </a:rPr>
              <a:t>实例</a:t>
            </a:r>
          </a:p>
          <a:p>
            <a:pPr eaLnBrk="1" hangingPunct="1">
              <a:spcBef>
                <a:spcPct val="10000"/>
              </a:spcBef>
              <a:buFontTx/>
              <a:buNone/>
              <a:defRPr/>
            </a:pPr>
            <a:r>
              <a:rPr lang="zh-CN" altLang="en-US" sz="2400" b="1" dirty="0">
                <a:latin typeface="+mn-lt"/>
              </a:rPr>
              <a:t>      </a:t>
            </a:r>
            <a:r>
              <a:rPr lang="en-US" altLang="zh-CN" sz="2400" b="1" dirty="0">
                <a:latin typeface="+mn-lt"/>
              </a:rPr>
              <a:t>comp m1 [0: 3] (y2, a2, b2);</a:t>
            </a:r>
          </a:p>
          <a:p>
            <a:pPr eaLnBrk="1" hangingPunct="1">
              <a:spcBef>
                <a:spcPct val="10000"/>
              </a:spcBef>
              <a:buFontTx/>
              <a:buNone/>
              <a:defRPr/>
            </a:pPr>
            <a:r>
              <a:rPr lang="en-US" altLang="zh-CN" sz="2400" b="1" dirty="0">
                <a:latin typeface="+mn-lt"/>
              </a:rPr>
              <a:t>      comp m1 [4: 7] (y3, a3, b3); //  </a:t>
            </a:r>
            <a:r>
              <a:rPr lang="zh-CN" altLang="en-US" sz="2400" b="1" dirty="0">
                <a:latin typeface="+mn-lt"/>
              </a:rPr>
              <a:t>非法</a:t>
            </a:r>
          </a:p>
          <a:p>
            <a:pPr eaLnBrk="1" hangingPunct="1">
              <a:spcBef>
                <a:spcPct val="10000"/>
              </a:spcBef>
              <a:buFontTx/>
              <a:buNone/>
              <a:defRPr/>
            </a:pPr>
            <a:r>
              <a:rPr lang="en-US" altLang="zh-CN" sz="2400" b="1" dirty="0" err="1">
                <a:latin typeface="+mn-lt"/>
              </a:rPr>
              <a:t>endmodule</a:t>
            </a:r>
            <a:endParaRPr lang="en-US" altLang="zh-CN" sz="2400" b="1" dirty="0">
              <a:latin typeface="+mn-lt"/>
            </a:endParaRPr>
          </a:p>
        </p:txBody>
      </p:sp>
      <p:sp>
        <p:nvSpPr>
          <p:cNvPr id="64520" name="Text Box 8">
            <a:extLst>
              <a:ext uri="{FF2B5EF4-FFF2-40B4-BE49-F238E27FC236}">
                <a16:creationId xmlns:a16="http://schemas.microsoft.com/office/drawing/2014/main" id="{06D5B88E-6D9E-47F7-B140-4F94EB218B69}"/>
              </a:ext>
            </a:extLst>
          </p:cNvPr>
          <p:cNvSpPr txBox="1">
            <a:spLocks noChangeArrowheads="1"/>
          </p:cNvSpPr>
          <p:nvPr/>
        </p:nvSpPr>
        <p:spPr bwMode="auto">
          <a:xfrm>
            <a:off x="3492500" y="5589588"/>
            <a:ext cx="2609720" cy="707886"/>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defRPr/>
            </a:pPr>
            <a:r>
              <a:rPr lang="en-US" altLang="zh-CN" sz="2000" b="1" dirty="0">
                <a:solidFill>
                  <a:srgbClr val="FF0000"/>
                </a:solidFill>
                <a:latin typeface="+mn-lt"/>
              </a:rPr>
              <a:t>ml</a:t>
            </a:r>
            <a:r>
              <a:rPr lang="zh-CN" altLang="en-US" sz="2000" b="1" dirty="0">
                <a:solidFill>
                  <a:srgbClr val="FF0000"/>
                </a:solidFill>
                <a:latin typeface="+mn-lt"/>
              </a:rPr>
              <a:t>作为实例阵列名字使用了两次</a:t>
            </a:r>
          </a:p>
        </p:txBody>
      </p:sp>
      <p:sp>
        <p:nvSpPr>
          <p:cNvPr id="64521" name="Line 9">
            <a:extLst>
              <a:ext uri="{FF2B5EF4-FFF2-40B4-BE49-F238E27FC236}">
                <a16:creationId xmlns:a16="http://schemas.microsoft.com/office/drawing/2014/main" id="{FA151C35-2BC2-4042-B12B-FECE2EB5D983}"/>
              </a:ext>
            </a:extLst>
          </p:cNvPr>
          <p:cNvSpPr>
            <a:spLocks noChangeShapeType="1"/>
          </p:cNvSpPr>
          <p:nvPr/>
        </p:nvSpPr>
        <p:spPr bwMode="auto">
          <a:xfrm flipH="1" flipV="1">
            <a:off x="2339975" y="4941888"/>
            <a:ext cx="1524000" cy="609600"/>
          </a:xfrm>
          <a:prstGeom prst="line">
            <a:avLst/>
          </a:prstGeom>
          <a:noFill/>
          <a:ln w="25400">
            <a:solidFill>
              <a:srgbClr val="FF0000"/>
            </a:solidFill>
            <a:prstDash val="dash"/>
            <a:round/>
            <a:headEnd/>
            <a:tailEnd type="stealth" w="lg" len="lg"/>
          </a:ln>
          <a:extLst>
            <a:ext uri="{909E8E84-426E-40DD-AFC4-6F175D3DCCD1}">
              <a14:hiddenFill xmlns:a14="http://schemas.microsoft.com/office/drawing/2010/main">
                <a:noFill/>
              </a14:hiddenFill>
            </a:ext>
          </a:extLst>
        </p:spPr>
        <p:txBody>
          <a:bodyPr/>
          <a:lstStyle/>
          <a:p>
            <a:pPr eaLnBrk="1" hangingPunct="1">
              <a:defRPr/>
            </a:pPr>
            <a:endParaRPr lang="zh-CN" altLang="en-US">
              <a:latin typeface="+mn-lt"/>
            </a:endParaRPr>
          </a:p>
        </p:txBody>
      </p:sp>
      <p:grpSp>
        <p:nvGrpSpPr>
          <p:cNvPr id="2" name="Group 18">
            <a:extLst>
              <a:ext uri="{FF2B5EF4-FFF2-40B4-BE49-F238E27FC236}">
                <a16:creationId xmlns:a16="http://schemas.microsoft.com/office/drawing/2014/main" id="{4290ABA4-5AFA-45B3-BDD9-7B94394E0A63}"/>
              </a:ext>
            </a:extLst>
          </p:cNvPr>
          <p:cNvGrpSpPr>
            <a:grpSpLocks/>
          </p:cNvGrpSpPr>
          <p:nvPr/>
        </p:nvGrpSpPr>
        <p:grpSpPr bwMode="auto">
          <a:xfrm>
            <a:off x="6324600" y="1676400"/>
            <a:ext cx="2362200" cy="2355850"/>
            <a:chOff x="3984" y="1056"/>
            <a:chExt cx="1488" cy="1484"/>
          </a:xfrm>
        </p:grpSpPr>
        <p:sp>
          <p:nvSpPr>
            <p:cNvPr id="64523" name="Oval 14">
              <a:extLst>
                <a:ext uri="{FF2B5EF4-FFF2-40B4-BE49-F238E27FC236}">
                  <a16:creationId xmlns:a16="http://schemas.microsoft.com/office/drawing/2014/main" id="{223F5642-7B76-4649-AABC-2B2D698BC717}"/>
                </a:ext>
              </a:extLst>
            </p:cNvPr>
            <p:cNvSpPr>
              <a:spLocks noChangeArrowheads="1"/>
            </p:cNvSpPr>
            <p:nvPr/>
          </p:nvSpPr>
          <p:spPr bwMode="auto">
            <a:xfrm>
              <a:off x="3984" y="1056"/>
              <a:ext cx="1488" cy="1484"/>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endParaRPr lang="zh-CN" altLang="en-US" sz="2400">
                <a:latin typeface="+mn-lt"/>
              </a:endParaRPr>
            </a:p>
          </p:txBody>
        </p:sp>
        <p:sp>
          <p:nvSpPr>
            <p:cNvPr id="64524" name="Oval 15">
              <a:extLst>
                <a:ext uri="{FF2B5EF4-FFF2-40B4-BE49-F238E27FC236}">
                  <a16:creationId xmlns:a16="http://schemas.microsoft.com/office/drawing/2014/main" id="{3F84938A-88BD-4882-B3DF-BB7EE9C5C7D2}"/>
                </a:ext>
              </a:extLst>
            </p:cNvPr>
            <p:cNvSpPr>
              <a:spLocks noChangeArrowheads="1"/>
            </p:cNvSpPr>
            <p:nvPr/>
          </p:nvSpPr>
          <p:spPr bwMode="auto">
            <a:xfrm>
              <a:off x="4032" y="1104"/>
              <a:ext cx="1392" cy="1385"/>
            </a:xfrm>
            <a:prstGeom prst="ellipse">
              <a:avLst/>
            </a:prstGeom>
            <a:solidFill>
              <a:srgbClr val="FFFF00"/>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endParaRPr lang="zh-CN" altLang="en-US" sz="2400">
                <a:latin typeface="+mn-lt"/>
              </a:endParaRPr>
            </a:p>
          </p:txBody>
        </p:sp>
        <p:sp>
          <p:nvSpPr>
            <p:cNvPr id="64525" name="Text Box 13">
              <a:extLst>
                <a:ext uri="{FF2B5EF4-FFF2-40B4-BE49-F238E27FC236}">
                  <a16:creationId xmlns:a16="http://schemas.microsoft.com/office/drawing/2014/main" id="{92F759FA-1EB3-419E-9E64-2CC30BB09547}"/>
                </a:ext>
              </a:extLst>
            </p:cNvPr>
            <p:cNvSpPr txBox="1">
              <a:spLocks noChangeArrowheads="1"/>
            </p:cNvSpPr>
            <p:nvPr/>
          </p:nvSpPr>
          <p:spPr bwMode="auto">
            <a:xfrm>
              <a:off x="4272" y="1344"/>
              <a:ext cx="912"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defRPr/>
              </a:pPr>
              <a:r>
                <a:rPr lang="zh-CN" altLang="en-US" sz="2400" b="1">
                  <a:latin typeface="+mn-lt"/>
                  <a:ea typeface="楷体_GB2312"/>
                  <a:cs typeface="楷体_GB2312"/>
                </a:rPr>
                <a:t>现有综合工具还不支持实例数组</a:t>
              </a:r>
            </a:p>
          </p:txBody>
        </p:sp>
        <p:sp>
          <p:nvSpPr>
            <p:cNvPr id="64526" name="Line 16">
              <a:extLst>
                <a:ext uri="{FF2B5EF4-FFF2-40B4-BE49-F238E27FC236}">
                  <a16:creationId xmlns:a16="http://schemas.microsoft.com/office/drawing/2014/main" id="{F5B8CBF2-A322-46C7-A966-C0534D6B9F86}"/>
                </a:ext>
              </a:extLst>
            </p:cNvPr>
            <p:cNvSpPr>
              <a:spLocks noChangeShapeType="1"/>
            </p:cNvSpPr>
            <p:nvPr/>
          </p:nvSpPr>
          <p:spPr bwMode="auto">
            <a:xfrm>
              <a:off x="4176" y="1296"/>
              <a:ext cx="1104" cy="100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defRPr/>
              </a:pPr>
              <a:endParaRPr lang="zh-CN" altLang="en-US">
                <a:latin typeface="+mn-lt"/>
              </a:endParaRPr>
            </a:p>
          </p:txBody>
        </p:sp>
        <p:sp>
          <p:nvSpPr>
            <p:cNvPr id="64527" name="Line 17">
              <a:extLst>
                <a:ext uri="{FF2B5EF4-FFF2-40B4-BE49-F238E27FC236}">
                  <a16:creationId xmlns:a16="http://schemas.microsoft.com/office/drawing/2014/main" id="{83807F13-CF73-4214-9177-AC2E48A9F3CD}"/>
                </a:ext>
              </a:extLst>
            </p:cNvPr>
            <p:cNvSpPr>
              <a:spLocks noChangeShapeType="1"/>
            </p:cNvSpPr>
            <p:nvPr/>
          </p:nvSpPr>
          <p:spPr bwMode="auto">
            <a:xfrm flipV="1">
              <a:off x="4272" y="1344"/>
              <a:ext cx="960" cy="96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defRPr/>
              </a:pPr>
              <a:endParaRPr lang="zh-CN" altLang="en-US">
                <a:latin typeface="+mn-lt"/>
              </a:endParaRPr>
            </a:p>
          </p:txBody>
        </p:sp>
      </p:grpSp>
    </p:spTree>
    <p:extLst>
      <p:ext uri="{BB962C8B-B14F-4D97-AF65-F5344CB8AC3E}">
        <p14:creationId xmlns:p14="http://schemas.microsoft.com/office/powerpoint/2010/main" val="3979206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4EC355C8-470E-4E78-A2EF-944DD79520DA}"/>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逻辑强度</a:t>
            </a:r>
            <a:r>
              <a:rPr lang="en-US" altLang="zh-CN" sz="3200" b="1">
                <a:solidFill>
                  <a:srgbClr val="FF7C80"/>
                </a:solidFill>
                <a:latin typeface="+mn-lt"/>
              </a:rPr>
              <a:t>(strength)</a:t>
            </a:r>
            <a:r>
              <a:rPr lang="zh-CN" altLang="en-US" sz="3200" b="1">
                <a:solidFill>
                  <a:srgbClr val="FF7C80"/>
                </a:solidFill>
                <a:latin typeface="+mn-lt"/>
              </a:rPr>
              <a:t>模型</a:t>
            </a:r>
          </a:p>
        </p:txBody>
      </p:sp>
      <p:sp>
        <p:nvSpPr>
          <p:cNvPr id="81925" name="Rectangle 6">
            <a:extLst>
              <a:ext uri="{FF2B5EF4-FFF2-40B4-BE49-F238E27FC236}">
                <a16:creationId xmlns:a16="http://schemas.microsoft.com/office/drawing/2014/main" id="{B5D3F2BF-D427-489D-B4DF-279E0C3A4037}"/>
              </a:ext>
            </a:extLst>
          </p:cNvPr>
          <p:cNvSpPr>
            <a:spLocks noGrp="1" noChangeArrowheads="1"/>
          </p:cNvSpPr>
          <p:nvPr>
            <p:ph type="body" idx="4294967295"/>
          </p:nvPr>
        </p:nvSpPr>
        <p:spPr>
          <a:xfrm>
            <a:off x="685800" y="1544216"/>
            <a:ext cx="7772400" cy="5029200"/>
          </a:xfrm>
        </p:spPr>
        <p:txBody>
          <a:bodyPr/>
          <a:lstStyle/>
          <a:p>
            <a:pPr eaLnBrk="1" hangingPunct="1">
              <a:lnSpc>
                <a:spcPct val="125000"/>
              </a:lnSpc>
              <a:spcBef>
                <a:spcPct val="60000"/>
              </a:spcBef>
            </a:pPr>
            <a:r>
              <a:rPr lang="en-US" altLang="zh-CN" sz="2000" b="1" dirty="0">
                <a:solidFill>
                  <a:srgbClr val="3333FF"/>
                </a:solidFill>
              </a:rPr>
              <a:t>Verilog</a:t>
            </a:r>
            <a:r>
              <a:rPr lang="zh-CN" altLang="en-US" sz="2000" b="1" dirty="0">
                <a:solidFill>
                  <a:srgbClr val="3333FF"/>
                </a:solidFill>
              </a:rPr>
              <a:t>提供多级逻辑强度。</a:t>
            </a:r>
          </a:p>
          <a:p>
            <a:pPr eaLnBrk="1" hangingPunct="1">
              <a:lnSpc>
                <a:spcPct val="125000"/>
              </a:lnSpc>
              <a:spcBef>
                <a:spcPct val="60000"/>
              </a:spcBef>
            </a:pPr>
            <a:r>
              <a:rPr lang="zh-CN" altLang="en-US" sz="2000" b="1" dirty="0">
                <a:solidFill>
                  <a:srgbClr val="3333FF"/>
                </a:solidFill>
              </a:rPr>
              <a:t>逻辑强度模型决定信号组合值是可知还是未知的，以更精确的描述硬件的行为。</a:t>
            </a:r>
          </a:p>
          <a:p>
            <a:pPr eaLnBrk="1" hangingPunct="1">
              <a:lnSpc>
                <a:spcPct val="125000"/>
              </a:lnSpc>
              <a:spcBef>
                <a:spcPct val="60000"/>
              </a:spcBef>
            </a:pPr>
            <a:r>
              <a:rPr lang="zh-CN" altLang="en-US" sz="2000" b="1" dirty="0">
                <a:solidFill>
                  <a:srgbClr val="3333FF"/>
                </a:solidFill>
              </a:rPr>
              <a:t>下面这些情况是常见的需要信号强度才能精确建模的例子。</a:t>
            </a:r>
          </a:p>
          <a:p>
            <a:pPr lvl="1" eaLnBrk="1" hangingPunct="1">
              <a:lnSpc>
                <a:spcPct val="125000"/>
              </a:lnSpc>
              <a:spcBef>
                <a:spcPct val="60000"/>
              </a:spcBef>
            </a:pPr>
            <a:r>
              <a:rPr lang="zh-CN" altLang="en-US" sz="1600" b="1" dirty="0"/>
              <a:t>开极输出</a:t>
            </a:r>
            <a:r>
              <a:rPr lang="en-US" altLang="zh-CN" sz="1600" b="1" dirty="0"/>
              <a:t>(Open collector output)(</a:t>
            </a:r>
            <a:r>
              <a:rPr lang="zh-CN" altLang="en-US" sz="1600" b="1" dirty="0"/>
              <a:t>需要上拉）</a:t>
            </a:r>
          </a:p>
          <a:p>
            <a:pPr lvl="1" eaLnBrk="1" hangingPunct="1">
              <a:lnSpc>
                <a:spcPct val="125000"/>
              </a:lnSpc>
              <a:spcBef>
                <a:spcPct val="60000"/>
              </a:spcBef>
            </a:pPr>
            <a:r>
              <a:rPr lang="zh-CN" altLang="en-US" sz="1600" b="1" dirty="0"/>
              <a:t>多个三态驱动器驱动一个信号</a:t>
            </a:r>
          </a:p>
          <a:p>
            <a:pPr lvl="1" eaLnBrk="1" hangingPunct="1">
              <a:lnSpc>
                <a:spcPct val="125000"/>
              </a:lnSpc>
              <a:spcBef>
                <a:spcPct val="60000"/>
              </a:spcBef>
            </a:pPr>
            <a:r>
              <a:rPr lang="en-US" altLang="zh-CN" sz="1600" b="1" dirty="0"/>
              <a:t>MOS</a:t>
            </a:r>
            <a:r>
              <a:rPr lang="zh-CN" altLang="en-US" sz="1600" b="1" dirty="0"/>
              <a:t>充电存储</a:t>
            </a:r>
          </a:p>
          <a:p>
            <a:pPr lvl="1" eaLnBrk="1" hangingPunct="1">
              <a:lnSpc>
                <a:spcPct val="125000"/>
              </a:lnSpc>
              <a:spcBef>
                <a:spcPct val="60000"/>
              </a:spcBef>
            </a:pPr>
            <a:r>
              <a:rPr lang="en-US" altLang="zh-CN" sz="1600" b="1" dirty="0"/>
              <a:t>ECL</a:t>
            </a:r>
            <a:r>
              <a:rPr lang="zh-CN" altLang="en-US" sz="1600" b="1" dirty="0"/>
              <a:t>门（</a:t>
            </a:r>
            <a:r>
              <a:rPr lang="en-US" altLang="zh-CN" sz="1600" b="1" dirty="0"/>
              <a:t>emitter dotting)</a:t>
            </a:r>
          </a:p>
          <a:p>
            <a:pPr eaLnBrk="1" hangingPunct="1">
              <a:lnSpc>
                <a:spcPct val="125000"/>
              </a:lnSpc>
              <a:spcBef>
                <a:spcPct val="60000"/>
              </a:spcBef>
            </a:pPr>
            <a:r>
              <a:rPr lang="zh-CN" altLang="en-US" sz="1800" b="1" dirty="0">
                <a:solidFill>
                  <a:srgbClr val="0066FF"/>
                </a:solidFill>
              </a:rPr>
              <a:t>逻辑强度是</a:t>
            </a:r>
            <a:r>
              <a:rPr lang="en-US" altLang="zh-CN" sz="1800" b="1" dirty="0">
                <a:solidFill>
                  <a:srgbClr val="0066FF"/>
                </a:solidFill>
              </a:rPr>
              <a:t>Verilog</a:t>
            </a:r>
            <a:r>
              <a:rPr lang="zh-CN" altLang="en-US" sz="1800" b="1" dirty="0">
                <a:solidFill>
                  <a:srgbClr val="0066FF"/>
                </a:solidFill>
              </a:rPr>
              <a:t>模型的一个重要部分。通常用于元件建模，如</a:t>
            </a:r>
            <a:r>
              <a:rPr lang="en-US" altLang="zh-CN" sz="1800" b="1" dirty="0">
                <a:solidFill>
                  <a:srgbClr val="0066FF"/>
                </a:solidFill>
              </a:rPr>
              <a:t>ASIC</a:t>
            </a:r>
            <a:r>
              <a:rPr lang="zh-CN" altLang="en-US" sz="1800" b="1" dirty="0">
                <a:solidFill>
                  <a:srgbClr val="0066FF"/>
                </a:solidFill>
              </a:rPr>
              <a:t>和</a:t>
            </a:r>
            <a:r>
              <a:rPr lang="en-US" altLang="zh-CN" sz="1800" b="1" dirty="0">
                <a:solidFill>
                  <a:srgbClr val="0066FF"/>
                </a:solidFill>
              </a:rPr>
              <a:t>FPGA</a:t>
            </a:r>
            <a:r>
              <a:rPr lang="zh-CN" altLang="en-US" sz="1800" b="1" dirty="0">
                <a:solidFill>
                  <a:srgbClr val="0066FF"/>
                </a:solidFill>
              </a:rPr>
              <a:t>库开发工程师才使用这么详细的强度级。但电路设计工程师使用这些精细的模型仿真也应该对此了解。</a:t>
            </a:r>
          </a:p>
        </p:txBody>
      </p:sp>
    </p:spTree>
    <p:extLst>
      <p:ext uri="{BB962C8B-B14F-4D97-AF65-F5344CB8AC3E}">
        <p14:creationId xmlns:p14="http://schemas.microsoft.com/office/powerpoint/2010/main" val="4761900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A8AC599E-AB76-4DE9-87FA-0EEDEA5D7912}"/>
              </a:ext>
            </a:extLst>
          </p:cNvPr>
          <p:cNvSpPr>
            <a:spLocks noGrp="1" noChangeArrowheads="1"/>
          </p:cNvSpPr>
          <p:nvPr>
            <p:ph type="title"/>
          </p:nvPr>
        </p:nvSpPr>
        <p:spPr/>
        <p:txBody>
          <a:bodyPr/>
          <a:lstStyle/>
          <a:p>
            <a:pPr algn="l" eaLnBrk="1" hangingPunct="1"/>
            <a:r>
              <a:rPr lang="zh-CN" altLang="en-US" sz="3200" b="1">
                <a:solidFill>
                  <a:srgbClr val="FF7C80"/>
                </a:solidFill>
              </a:rPr>
              <a:t>逻辑强度</a:t>
            </a:r>
            <a:r>
              <a:rPr lang="en-US" altLang="zh-CN" sz="3200" b="1">
                <a:solidFill>
                  <a:srgbClr val="FF7C80"/>
                </a:solidFill>
              </a:rPr>
              <a:t>(strength)</a:t>
            </a:r>
            <a:r>
              <a:rPr lang="zh-CN" altLang="en-US" sz="3200" b="1">
                <a:solidFill>
                  <a:srgbClr val="FF7C80"/>
                </a:solidFill>
              </a:rPr>
              <a:t>模型（续）</a:t>
            </a:r>
          </a:p>
        </p:txBody>
      </p:sp>
      <p:sp>
        <p:nvSpPr>
          <p:cNvPr id="83974" name="Rectangle 6">
            <a:extLst>
              <a:ext uri="{FF2B5EF4-FFF2-40B4-BE49-F238E27FC236}">
                <a16:creationId xmlns:a16="http://schemas.microsoft.com/office/drawing/2014/main" id="{E7AAB4F1-2638-47F5-9256-889624E8C143}"/>
              </a:ext>
            </a:extLst>
          </p:cNvPr>
          <p:cNvSpPr>
            <a:spLocks noGrp="1" noChangeArrowheads="1"/>
          </p:cNvSpPr>
          <p:nvPr>
            <p:ph type="body" idx="4294967295"/>
          </p:nvPr>
        </p:nvSpPr>
        <p:spPr>
          <a:xfrm>
            <a:off x="361950" y="1680936"/>
            <a:ext cx="8820150" cy="4876800"/>
          </a:xfrm>
        </p:spPr>
        <p:txBody>
          <a:bodyPr/>
          <a:lstStyle/>
          <a:p>
            <a:pPr eaLnBrk="1" hangingPunct="1">
              <a:lnSpc>
                <a:spcPct val="125000"/>
              </a:lnSpc>
              <a:spcBef>
                <a:spcPct val="50000"/>
              </a:spcBef>
            </a:pPr>
            <a:r>
              <a:rPr lang="zh-CN" altLang="en-US" sz="2000" b="1" dirty="0">
                <a:solidFill>
                  <a:srgbClr val="3333FF"/>
                </a:solidFill>
              </a:rPr>
              <a:t>用户可以给基本单元实例或</a:t>
            </a:r>
            <a:r>
              <a:rPr lang="en-US" altLang="zh-CN" sz="2000" b="1" dirty="0">
                <a:solidFill>
                  <a:srgbClr val="3333FF"/>
                </a:solidFill>
              </a:rPr>
              <a:t>net</a:t>
            </a:r>
            <a:r>
              <a:rPr lang="zh-CN" altLang="en-US" sz="2000" b="1" dirty="0">
                <a:solidFill>
                  <a:srgbClr val="3333FF"/>
                </a:solidFill>
              </a:rPr>
              <a:t>定义强度。</a:t>
            </a:r>
          </a:p>
          <a:p>
            <a:pPr eaLnBrk="1" hangingPunct="1">
              <a:lnSpc>
                <a:spcPct val="125000"/>
              </a:lnSpc>
              <a:spcBef>
                <a:spcPct val="50000"/>
              </a:spcBef>
            </a:pPr>
            <a:r>
              <a:rPr lang="zh-CN" altLang="en-US" sz="2000" b="1" dirty="0">
                <a:solidFill>
                  <a:srgbClr val="3333FF"/>
                </a:solidFill>
              </a:rPr>
              <a:t>基本单元强度说明语法：</a:t>
            </a:r>
          </a:p>
          <a:p>
            <a:pPr eaLnBrk="1" hangingPunct="1">
              <a:lnSpc>
                <a:spcPct val="125000"/>
              </a:lnSpc>
              <a:spcBef>
                <a:spcPct val="50000"/>
              </a:spcBef>
              <a:buFontTx/>
              <a:buNone/>
            </a:pPr>
            <a:r>
              <a:rPr lang="zh-CN" altLang="en-US" sz="2000" b="1" dirty="0">
                <a:solidFill>
                  <a:srgbClr val="FF0000"/>
                </a:solidFill>
              </a:rPr>
              <a:t>       </a:t>
            </a:r>
            <a:r>
              <a:rPr lang="en-US" altLang="zh-CN" sz="2000" b="1" dirty="0">
                <a:solidFill>
                  <a:srgbClr val="33CC33"/>
                </a:solidFill>
              </a:rPr>
              <a:t>&lt;</a:t>
            </a:r>
            <a:r>
              <a:rPr lang="zh-CN" altLang="en-US" sz="2000" b="1" dirty="0">
                <a:solidFill>
                  <a:srgbClr val="33CC33"/>
                </a:solidFill>
              </a:rPr>
              <a:t>基本单元名</a:t>
            </a:r>
            <a:r>
              <a:rPr lang="en-US" altLang="zh-CN" sz="2000" b="1" dirty="0">
                <a:solidFill>
                  <a:srgbClr val="33CC33"/>
                </a:solidFill>
              </a:rPr>
              <a:t>&gt; &lt;</a:t>
            </a:r>
            <a:r>
              <a:rPr lang="zh-CN" altLang="en-US" sz="2000" b="1" dirty="0">
                <a:solidFill>
                  <a:srgbClr val="33CC33"/>
                </a:solidFill>
              </a:rPr>
              <a:t>强度</a:t>
            </a:r>
            <a:r>
              <a:rPr lang="en-US" altLang="zh-CN" sz="2000" b="1" dirty="0">
                <a:solidFill>
                  <a:srgbClr val="33CC33"/>
                </a:solidFill>
              </a:rPr>
              <a:t>&gt; &lt;</a:t>
            </a:r>
            <a:r>
              <a:rPr lang="zh-CN" altLang="en-US" sz="2000" b="1" dirty="0">
                <a:solidFill>
                  <a:srgbClr val="33CC33"/>
                </a:solidFill>
              </a:rPr>
              <a:t>延时</a:t>
            </a:r>
            <a:r>
              <a:rPr lang="en-US" altLang="zh-CN" sz="2000" b="1" dirty="0">
                <a:solidFill>
                  <a:srgbClr val="33CC33"/>
                </a:solidFill>
              </a:rPr>
              <a:t>&gt; &lt;</a:t>
            </a:r>
            <a:r>
              <a:rPr lang="zh-CN" altLang="en-US" sz="2000" b="1" dirty="0">
                <a:solidFill>
                  <a:srgbClr val="33CC33"/>
                </a:solidFill>
              </a:rPr>
              <a:t>实例名</a:t>
            </a:r>
            <a:r>
              <a:rPr lang="en-US" altLang="zh-CN" sz="2000" b="1" dirty="0">
                <a:solidFill>
                  <a:srgbClr val="33CC33"/>
                </a:solidFill>
              </a:rPr>
              <a:t>&gt; </a:t>
            </a:r>
            <a:r>
              <a:rPr lang="zh-CN" altLang="en-US" sz="2000" b="1" dirty="0">
                <a:solidFill>
                  <a:srgbClr val="33CC33"/>
                </a:solidFill>
              </a:rPr>
              <a:t>（</a:t>
            </a:r>
            <a:r>
              <a:rPr lang="en-US" altLang="zh-CN" sz="2000" b="1" dirty="0">
                <a:solidFill>
                  <a:srgbClr val="33CC33"/>
                </a:solidFill>
              </a:rPr>
              <a:t>&lt;</a:t>
            </a:r>
            <a:r>
              <a:rPr lang="zh-CN" altLang="en-US" sz="2000" b="1" dirty="0">
                <a:solidFill>
                  <a:srgbClr val="33CC33"/>
                </a:solidFill>
              </a:rPr>
              <a:t>端口</a:t>
            </a:r>
            <a:r>
              <a:rPr lang="en-US" altLang="zh-CN" sz="2000" b="1" dirty="0">
                <a:solidFill>
                  <a:srgbClr val="33CC33"/>
                </a:solidFill>
              </a:rPr>
              <a:t>&gt;</a:t>
            </a:r>
            <a:r>
              <a:rPr lang="zh-CN" altLang="en-US" sz="2000" b="1" dirty="0">
                <a:solidFill>
                  <a:srgbClr val="33CC33"/>
                </a:solidFill>
              </a:rPr>
              <a:t>）；</a:t>
            </a:r>
          </a:p>
          <a:p>
            <a:pPr eaLnBrk="1" hangingPunct="1">
              <a:lnSpc>
                <a:spcPct val="125000"/>
              </a:lnSpc>
              <a:spcBef>
                <a:spcPct val="50000"/>
              </a:spcBef>
              <a:buFontTx/>
              <a:buNone/>
            </a:pPr>
            <a:r>
              <a:rPr lang="zh-CN" altLang="en-US" sz="2000" b="1" dirty="0">
                <a:solidFill>
                  <a:schemeClr val="accent2"/>
                </a:solidFill>
              </a:rPr>
              <a:t>     例：</a:t>
            </a:r>
            <a:r>
              <a:rPr lang="en-US" altLang="zh-CN" sz="2000" b="1" dirty="0" err="1">
                <a:solidFill>
                  <a:schemeClr val="accent2"/>
                </a:solidFill>
              </a:rPr>
              <a:t>nand</a:t>
            </a:r>
            <a:r>
              <a:rPr lang="en-US" altLang="zh-CN" sz="2000" b="1" dirty="0">
                <a:solidFill>
                  <a:schemeClr val="accent2"/>
                </a:solidFill>
              </a:rPr>
              <a:t> (strong1, pull0) #( 2: 3: 4) n1 (o, a, b); // strength and delay</a:t>
            </a:r>
          </a:p>
          <a:p>
            <a:pPr eaLnBrk="1" hangingPunct="1">
              <a:lnSpc>
                <a:spcPct val="125000"/>
              </a:lnSpc>
              <a:spcBef>
                <a:spcPct val="50000"/>
              </a:spcBef>
              <a:buFontTx/>
              <a:buNone/>
            </a:pPr>
            <a:r>
              <a:rPr lang="en-US" altLang="zh-CN" sz="2000" b="1" dirty="0">
                <a:solidFill>
                  <a:schemeClr val="accent2"/>
                </a:solidFill>
              </a:rPr>
              <a:t>             or (supply0, highz1) (out, in1, in2, in3); // no instance name</a:t>
            </a:r>
          </a:p>
          <a:p>
            <a:pPr eaLnBrk="1" hangingPunct="1">
              <a:lnSpc>
                <a:spcPct val="125000"/>
              </a:lnSpc>
              <a:spcBef>
                <a:spcPct val="50000"/>
              </a:spcBef>
            </a:pPr>
            <a:r>
              <a:rPr lang="zh-CN" altLang="en-US" sz="2000" b="1" dirty="0">
                <a:solidFill>
                  <a:srgbClr val="3333FF"/>
                </a:solidFill>
              </a:rPr>
              <a:t>用户可以用</a:t>
            </a:r>
            <a:r>
              <a:rPr lang="en-US" altLang="zh-CN" sz="2000" b="1" dirty="0">
                <a:solidFill>
                  <a:srgbClr val="3333FF"/>
                </a:solidFill>
              </a:rPr>
              <a:t>%v</a:t>
            </a:r>
            <a:r>
              <a:rPr lang="zh-CN" altLang="en-US" sz="2000" b="1" dirty="0">
                <a:solidFill>
                  <a:srgbClr val="3333FF"/>
                </a:solidFill>
              </a:rPr>
              <a:t>格式符显示</a:t>
            </a:r>
            <a:r>
              <a:rPr lang="en-US" altLang="zh-CN" sz="2000" b="1" dirty="0">
                <a:solidFill>
                  <a:srgbClr val="3333FF"/>
                </a:solidFill>
              </a:rPr>
              <a:t>net</a:t>
            </a:r>
            <a:r>
              <a:rPr lang="zh-CN" altLang="en-US" sz="2000" b="1" dirty="0">
                <a:solidFill>
                  <a:srgbClr val="3333FF"/>
                </a:solidFill>
              </a:rPr>
              <a:t>的强度值</a:t>
            </a:r>
          </a:p>
          <a:p>
            <a:pPr eaLnBrk="1" hangingPunct="1">
              <a:lnSpc>
                <a:spcPct val="125000"/>
              </a:lnSpc>
              <a:spcBef>
                <a:spcPct val="50000"/>
              </a:spcBef>
              <a:buFontTx/>
              <a:buNone/>
            </a:pPr>
            <a:r>
              <a:rPr lang="zh-CN" altLang="en-US" sz="2000" b="1" dirty="0">
                <a:solidFill>
                  <a:srgbClr val="FF0000"/>
                </a:solidFill>
              </a:rPr>
              <a:t>         </a:t>
            </a:r>
            <a:r>
              <a:rPr lang="en-US" altLang="zh-CN" sz="2000" b="1" dirty="0">
                <a:solidFill>
                  <a:srgbClr val="33CC33"/>
                </a:solidFill>
              </a:rPr>
              <a:t>$monitor ($ time,," output = %v", f);</a:t>
            </a:r>
          </a:p>
          <a:p>
            <a:pPr eaLnBrk="1" hangingPunct="1">
              <a:lnSpc>
                <a:spcPct val="125000"/>
              </a:lnSpc>
              <a:spcBef>
                <a:spcPct val="50000"/>
              </a:spcBef>
            </a:pPr>
            <a:r>
              <a:rPr lang="zh-CN" altLang="en-US" sz="1800" b="1" dirty="0">
                <a:solidFill>
                  <a:srgbClr val="0066FF"/>
                </a:solidFill>
              </a:rPr>
              <a:t>电容强度</a:t>
            </a:r>
            <a:r>
              <a:rPr lang="en-US" altLang="zh-CN" sz="1800" b="1" dirty="0">
                <a:solidFill>
                  <a:srgbClr val="0066FF"/>
                </a:solidFill>
              </a:rPr>
              <a:t>(large, medium, small)</a:t>
            </a:r>
            <a:r>
              <a:rPr lang="zh-CN" altLang="en-US" sz="1800" b="1" dirty="0">
                <a:solidFill>
                  <a:srgbClr val="0066FF"/>
                </a:solidFill>
              </a:rPr>
              <a:t>只能用于</a:t>
            </a:r>
            <a:r>
              <a:rPr lang="en-US" altLang="zh-CN" sz="1800" b="1" dirty="0">
                <a:solidFill>
                  <a:srgbClr val="0066FF"/>
                </a:solidFill>
              </a:rPr>
              <a:t>net</a:t>
            </a:r>
            <a:r>
              <a:rPr lang="zh-CN" altLang="en-US" sz="1800" b="1" dirty="0">
                <a:solidFill>
                  <a:srgbClr val="0066FF"/>
                </a:solidFill>
              </a:rPr>
              <a:t>类型</a:t>
            </a:r>
            <a:r>
              <a:rPr lang="en-US" altLang="zh-CN" sz="1800" b="1" dirty="0" err="1">
                <a:solidFill>
                  <a:srgbClr val="0066FF"/>
                </a:solidFill>
              </a:rPr>
              <a:t>trireg</a:t>
            </a:r>
            <a:r>
              <a:rPr lang="zh-CN" altLang="en-US" sz="1800" b="1" dirty="0">
                <a:solidFill>
                  <a:srgbClr val="0066FF"/>
                </a:solidFill>
              </a:rPr>
              <a:t>和基本单元</a:t>
            </a:r>
            <a:r>
              <a:rPr lang="en-US" altLang="zh-CN" sz="1800" b="1" dirty="0" err="1">
                <a:solidFill>
                  <a:srgbClr val="0066FF"/>
                </a:solidFill>
              </a:rPr>
              <a:t>tran</a:t>
            </a:r>
            <a:endParaRPr lang="en-US" altLang="zh-CN" sz="1800" b="1" dirty="0">
              <a:solidFill>
                <a:srgbClr val="0066FF"/>
              </a:solidFill>
            </a:endParaRPr>
          </a:p>
          <a:p>
            <a:pPr eaLnBrk="1" hangingPunct="1">
              <a:lnSpc>
                <a:spcPct val="125000"/>
              </a:lnSpc>
              <a:spcBef>
                <a:spcPct val="50000"/>
              </a:spcBef>
              <a:buFontTx/>
              <a:buNone/>
            </a:pPr>
            <a:r>
              <a:rPr lang="en-US" altLang="zh-CN" sz="1800" b="1" dirty="0">
                <a:solidFill>
                  <a:srgbClr val="0066FF"/>
                </a:solidFill>
              </a:rPr>
              <a:t>          </a:t>
            </a:r>
            <a:r>
              <a:rPr lang="zh-CN" altLang="en-US" sz="1800" b="1" dirty="0">
                <a:solidFill>
                  <a:srgbClr val="33CC33"/>
                </a:solidFill>
              </a:rPr>
              <a:t>例如：</a:t>
            </a:r>
            <a:r>
              <a:rPr lang="en-US" altLang="zh-CN" sz="1800" b="1" dirty="0" err="1">
                <a:solidFill>
                  <a:srgbClr val="33CC33"/>
                </a:solidFill>
              </a:rPr>
              <a:t>trireg</a:t>
            </a:r>
            <a:r>
              <a:rPr lang="en-US" altLang="zh-CN" sz="1800" b="1" dirty="0">
                <a:solidFill>
                  <a:srgbClr val="33CC33"/>
                </a:solidFill>
              </a:rPr>
              <a:t> (small)  </a:t>
            </a:r>
            <a:r>
              <a:rPr lang="en-US" altLang="zh-CN" sz="1800" b="1" dirty="0" err="1">
                <a:solidFill>
                  <a:srgbClr val="33CC33"/>
                </a:solidFill>
              </a:rPr>
              <a:t>tl</a:t>
            </a:r>
            <a:r>
              <a:rPr lang="en-US" altLang="zh-CN" sz="1800" b="1" dirty="0">
                <a:solidFill>
                  <a:srgbClr val="33CC33"/>
                </a:solidFill>
              </a:rPr>
              <a:t>;</a:t>
            </a:r>
          </a:p>
          <a:p>
            <a:pPr eaLnBrk="1" hangingPunct="1">
              <a:lnSpc>
                <a:spcPct val="125000"/>
              </a:lnSpc>
              <a:spcBef>
                <a:spcPct val="50000"/>
              </a:spcBef>
            </a:pPr>
            <a:endParaRPr lang="en-US" altLang="zh-CN" sz="1800" b="1" dirty="0">
              <a:solidFill>
                <a:srgbClr val="0066FF"/>
              </a:solidFill>
            </a:endParaRPr>
          </a:p>
          <a:p>
            <a:pPr eaLnBrk="1" hangingPunct="1">
              <a:lnSpc>
                <a:spcPct val="125000"/>
              </a:lnSpc>
              <a:spcBef>
                <a:spcPct val="50000"/>
              </a:spcBef>
              <a:buFontTx/>
              <a:buNone/>
            </a:pPr>
            <a:endParaRPr lang="en-US" altLang="zh-CN" sz="1800" b="1" dirty="0">
              <a:solidFill>
                <a:srgbClr val="0066FF"/>
              </a:solidFill>
            </a:endParaRPr>
          </a:p>
        </p:txBody>
      </p:sp>
      <p:sp>
        <p:nvSpPr>
          <p:cNvPr id="83973" name="Text Box 5">
            <a:extLst>
              <a:ext uri="{FF2B5EF4-FFF2-40B4-BE49-F238E27FC236}">
                <a16:creationId xmlns:a16="http://schemas.microsoft.com/office/drawing/2014/main" id="{7825574B-04EC-4E10-AEBC-E771BB915739}"/>
              </a:ext>
            </a:extLst>
          </p:cNvPr>
          <p:cNvSpPr txBox="1">
            <a:spLocks noChangeArrowheads="1"/>
          </p:cNvSpPr>
          <p:nvPr/>
        </p:nvSpPr>
        <p:spPr bwMode="auto">
          <a:xfrm>
            <a:off x="228600" y="46482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zh-CN" sz="2400"/>
          </a:p>
        </p:txBody>
      </p:sp>
    </p:spTree>
    <p:extLst>
      <p:ext uri="{BB962C8B-B14F-4D97-AF65-F5344CB8AC3E}">
        <p14:creationId xmlns:p14="http://schemas.microsoft.com/office/powerpoint/2010/main" val="2351318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31308D5-23FA-42BA-8D6F-B07DDCBD129E}"/>
              </a:ext>
            </a:extLst>
          </p:cNvPr>
          <p:cNvSpPr>
            <a:spLocks noGrp="1" noChangeArrowheads="1"/>
          </p:cNvSpPr>
          <p:nvPr>
            <p:ph type="title"/>
          </p:nvPr>
        </p:nvSpPr>
        <p:spPr/>
        <p:txBody>
          <a:bodyPr/>
          <a:lstStyle/>
          <a:p>
            <a:pPr algn="l" eaLnBrk="1" hangingPunct="1"/>
            <a:r>
              <a:rPr lang="en-US" altLang="zh-CN" sz="3200" b="1">
                <a:solidFill>
                  <a:srgbClr val="FF7C80"/>
                </a:solidFill>
              </a:rPr>
              <a:t>Verilog</a:t>
            </a:r>
            <a:r>
              <a:rPr lang="zh-CN" altLang="en-US" sz="3200" b="1">
                <a:solidFill>
                  <a:srgbClr val="FF7C80"/>
                </a:solidFill>
              </a:rPr>
              <a:t>的特点</a:t>
            </a:r>
          </a:p>
        </p:txBody>
      </p:sp>
      <p:sp>
        <p:nvSpPr>
          <p:cNvPr id="11267" name="Rectangle 3">
            <a:extLst>
              <a:ext uri="{FF2B5EF4-FFF2-40B4-BE49-F238E27FC236}">
                <a16:creationId xmlns:a16="http://schemas.microsoft.com/office/drawing/2014/main" id="{6EF32E1B-6A86-4FF9-A328-7C3F16E1F93A}"/>
              </a:ext>
            </a:extLst>
          </p:cNvPr>
          <p:cNvSpPr>
            <a:spLocks noGrp="1" noChangeArrowheads="1"/>
          </p:cNvSpPr>
          <p:nvPr>
            <p:ph type="body" idx="4294967295"/>
          </p:nvPr>
        </p:nvSpPr>
        <p:spPr>
          <a:xfrm>
            <a:off x="-55984" y="1702124"/>
            <a:ext cx="9255968" cy="5256213"/>
          </a:xfrm>
        </p:spPr>
        <p:txBody>
          <a:bodyPr/>
          <a:lstStyle/>
          <a:p>
            <a:pPr lvl="1" eaLnBrk="1" hangingPunct="1">
              <a:spcBef>
                <a:spcPts val="2000"/>
              </a:spcBef>
            </a:pPr>
            <a:r>
              <a:rPr lang="zh-CN" altLang="en-US" sz="2200" b="1" dirty="0">
                <a:solidFill>
                  <a:schemeClr val="accent2"/>
                </a:solidFill>
                <a:latin typeface="Arial Unicode MS" panose="020B0604020202020204" pitchFamily="34" charset="-122"/>
              </a:rPr>
              <a:t>支持不同抽象层次的精确描述以及混合模拟</a:t>
            </a:r>
            <a:r>
              <a:rPr lang="zh-TW" altLang="en-US" sz="2200" b="1" dirty="0">
                <a:solidFill>
                  <a:schemeClr val="accent2"/>
                </a:solidFill>
                <a:latin typeface="Arial Unicode MS" panose="020B0604020202020204" pitchFamily="34" charset="-122"/>
              </a:rPr>
              <a:t>，如</a:t>
            </a:r>
            <a:r>
              <a:rPr lang="zh-CN" altLang="en-US" sz="2200" b="1" dirty="0">
                <a:solidFill>
                  <a:schemeClr val="accent2"/>
                </a:solidFill>
                <a:latin typeface="Arial Unicode MS" panose="020B0604020202020204" pitchFamily="34" charset="-122"/>
              </a:rPr>
              <a:t>行为级、 </a:t>
            </a:r>
            <a:r>
              <a:rPr lang="en-US" altLang="zh-CN" sz="2200" b="1" dirty="0">
                <a:solidFill>
                  <a:schemeClr val="accent2"/>
                </a:solidFill>
                <a:latin typeface="Arial Unicode MS" panose="020B0604020202020204" pitchFamily="34" charset="-122"/>
              </a:rPr>
              <a:t>RTL</a:t>
            </a:r>
            <a:r>
              <a:rPr lang="zh-CN" altLang="en-US" sz="2200" b="1" dirty="0">
                <a:solidFill>
                  <a:schemeClr val="accent2"/>
                </a:solidFill>
                <a:latin typeface="Arial Unicode MS" panose="020B0604020202020204" pitchFamily="34" charset="-122"/>
              </a:rPr>
              <a:t>级、结构级</a:t>
            </a:r>
            <a:r>
              <a:rPr lang="zh-TW" altLang="en-US" sz="2200" b="1" dirty="0">
                <a:solidFill>
                  <a:schemeClr val="accent2"/>
                </a:solidFill>
                <a:latin typeface="Arial Unicode MS" panose="020B0604020202020204" pitchFamily="34" charset="-122"/>
              </a:rPr>
              <a:t>等</a:t>
            </a:r>
          </a:p>
          <a:p>
            <a:pPr lvl="1" eaLnBrk="1" hangingPunct="1">
              <a:spcBef>
                <a:spcPts val="2000"/>
              </a:spcBef>
            </a:pPr>
            <a:r>
              <a:rPr lang="zh-CN" altLang="en-US" sz="2200" b="1" dirty="0">
                <a:solidFill>
                  <a:schemeClr val="accent2"/>
                </a:solidFill>
                <a:latin typeface="Arial Unicode MS" panose="020B0604020202020204" pitchFamily="34" charset="-122"/>
              </a:rPr>
              <a:t>设计</a:t>
            </a:r>
            <a:r>
              <a:rPr lang="zh-TW" altLang="en-US" sz="2200" b="1" dirty="0">
                <a:solidFill>
                  <a:schemeClr val="accent2"/>
                </a:solidFill>
                <a:latin typeface="Arial Unicode MS" panose="020B0604020202020204" pitchFamily="34" charset="-122"/>
              </a:rPr>
              <a:t>、</a:t>
            </a:r>
            <a:r>
              <a:rPr lang="zh-CN" altLang="en-US" sz="2200" b="1" dirty="0">
                <a:solidFill>
                  <a:schemeClr val="accent2"/>
                </a:solidFill>
                <a:latin typeface="Arial Unicode MS" panose="020B0604020202020204" pitchFamily="34" charset="-122"/>
              </a:rPr>
              <a:t>测试</a:t>
            </a:r>
            <a:r>
              <a:rPr lang="zh-TW" altLang="en-US" sz="2200" b="1" dirty="0">
                <a:solidFill>
                  <a:schemeClr val="accent2"/>
                </a:solidFill>
                <a:latin typeface="Arial Unicode MS" panose="020B0604020202020204" pitchFamily="34" charset="-122"/>
              </a:rPr>
              <a:t>、</a:t>
            </a:r>
            <a:r>
              <a:rPr lang="zh-CN" altLang="en-US" sz="2200" b="1" dirty="0">
                <a:solidFill>
                  <a:schemeClr val="accent2"/>
                </a:solidFill>
                <a:latin typeface="Arial Unicode MS" panose="020B0604020202020204" pitchFamily="34" charset="-122"/>
              </a:rPr>
              <a:t>模拟</a:t>
            </a:r>
            <a:r>
              <a:rPr lang="zh-TW" altLang="en-US" sz="2200" b="1" dirty="0">
                <a:solidFill>
                  <a:schemeClr val="accent2"/>
                </a:solidFill>
                <a:latin typeface="Arial Unicode MS" panose="020B0604020202020204" pitchFamily="34" charset="-122"/>
              </a:rPr>
              <a:t>所用的</a:t>
            </a:r>
            <a:r>
              <a:rPr lang="zh-CN" altLang="en-US" sz="2200" b="1" dirty="0">
                <a:solidFill>
                  <a:schemeClr val="accent2"/>
                </a:solidFill>
                <a:latin typeface="Arial Unicode MS" panose="020B0604020202020204" pitchFamily="34" charset="-122"/>
              </a:rPr>
              <a:t>语法都</a:t>
            </a:r>
            <a:r>
              <a:rPr lang="zh-TW" altLang="en-US" sz="2200" b="1" dirty="0">
                <a:solidFill>
                  <a:schemeClr val="accent2"/>
                </a:solidFill>
                <a:latin typeface="Arial Unicode MS" panose="020B0604020202020204" pitchFamily="34" charset="-122"/>
              </a:rPr>
              <a:t>相同</a:t>
            </a:r>
          </a:p>
          <a:p>
            <a:pPr lvl="1" eaLnBrk="1" hangingPunct="1">
              <a:spcBef>
                <a:spcPts val="2000"/>
              </a:spcBef>
            </a:pPr>
            <a:r>
              <a:rPr lang="zh-CN" altLang="en-US" sz="2200" b="1" dirty="0">
                <a:solidFill>
                  <a:schemeClr val="accent2"/>
                </a:solidFill>
                <a:latin typeface="Arial Unicode MS" panose="020B0604020202020204" pitchFamily="34" charset="-122"/>
              </a:rPr>
              <a:t>较高层次的描述与具体工艺无关</a:t>
            </a:r>
            <a:endParaRPr lang="zh-TW" altLang="en-US" sz="2200" b="1" dirty="0">
              <a:solidFill>
                <a:schemeClr val="accent2"/>
              </a:solidFill>
              <a:latin typeface="Arial Unicode MS" panose="020B0604020202020204" pitchFamily="34" charset="-122"/>
            </a:endParaRPr>
          </a:p>
          <a:p>
            <a:pPr lvl="1" eaLnBrk="1" hangingPunct="1">
              <a:spcBef>
                <a:spcPts val="2000"/>
              </a:spcBef>
            </a:pPr>
            <a:r>
              <a:rPr lang="zh-TW" altLang="en-US" sz="2200" b="1" dirty="0">
                <a:solidFill>
                  <a:schemeClr val="accent2"/>
                </a:solidFill>
                <a:latin typeface="Arial Unicode MS" panose="020B0604020202020204" pitchFamily="34" charset="-122"/>
              </a:rPr>
              <a:t>提供了</a:t>
            </a:r>
            <a:r>
              <a:rPr lang="zh-CN" altLang="en-US" sz="2200" b="1" dirty="0">
                <a:solidFill>
                  <a:schemeClr val="accent2"/>
                </a:solidFill>
                <a:latin typeface="Arial Unicode MS" panose="020B0604020202020204" pitchFamily="34" charset="-122"/>
              </a:rPr>
              <a:t>类似</a:t>
            </a:r>
            <a:r>
              <a:rPr lang="en-US" altLang="zh-TW" sz="2200" b="1" dirty="0">
                <a:solidFill>
                  <a:schemeClr val="accent2"/>
                </a:solidFill>
                <a:latin typeface="Arial Unicode MS" panose="020B0604020202020204" pitchFamily="34" charset="-122"/>
              </a:rPr>
              <a:t>C</a:t>
            </a:r>
            <a:r>
              <a:rPr lang="zh-CN" altLang="en-US" sz="2200" b="1" dirty="0">
                <a:solidFill>
                  <a:schemeClr val="accent2"/>
                </a:solidFill>
                <a:latin typeface="Arial Unicode MS" panose="020B0604020202020204" pitchFamily="34" charset="-122"/>
              </a:rPr>
              <a:t>语言</a:t>
            </a:r>
            <a:r>
              <a:rPr lang="zh-TW" altLang="en-US" sz="2200" b="1" dirty="0">
                <a:solidFill>
                  <a:schemeClr val="accent2"/>
                </a:solidFill>
                <a:latin typeface="Arial Unicode MS" panose="020B0604020202020204" pitchFamily="34" charset="-122"/>
              </a:rPr>
              <a:t>的</a:t>
            </a:r>
            <a:r>
              <a:rPr lang="zh-CN" altLang="en-US" sz="2200" b="1" dirty="0">
                <a:solidFill>
                  <a:schemeClr val="accent2"/>
                </a:solidFill>
                <a:latin typeface="Arial Unicode MS" panose="020B0604020202020204" pitchFamily="34" charset="-122"/>
              </a:rPr>
              <a:t>高级程序语句</a:t>
            </a:r>
            <a:r>
              <a:rPr lang="zh-TW" altLang="en-US" sz="2200" b="1" dirty="0">
                <a:solidFill>
                  <a:schemeClr val="accent2"/>
                </a:solidFill>
                <a:latin typeface="Arial Unicode MS" panose="020B0604020202020204" pitchFamily="34" charset="-122"/>
              </a:rPr>
              <a:t>，如</a:t>
            </a:r>
            <a:r>
              <a:rPr lang="en-US" altLang="zh-TW" sz="2200" b="1" dirty="0">
                <a:solidFill>
                  <a:schemeClr val="accent2"/>
                </a:solidFill>
                <a:latin typeface="Arial Unicode MS" panose="020B0604020202020204" pitchFamily="34" charset="-122"/>
              </a:rPr>
              <a:t>if-</a:t>
            </a:r>
            <a:r>
              <a:rPr lang="en-US" altLang="zh-CN" sz="2200" b="1" dirty="0">
                <a:solidFill>
                  <a:schemeClr val="accent2"/>
                </a:solidFill>
                <a:latin typeface="Arial Unicode MS" panose="020B0604020202020204" pitchFamily="34" charset="-122"/>
              </a:rPr>
              <a:t>else</a:t>
            </a:r>
            <a:r>
              <a:rPr lang="zh-TW" altLang="en-US" sz="2200" b="1" dirty="0">
                <a:solidFill>
                  <a:schemeClr val="accent2"/>
                </a:solidFill>
                <a:latin typeface="Arial Unicode MS" panose="020B0604020202020204" pitchFamily="34" charset="-122"/>
              </a:rPr>
              <a:t>，</a:t>
            </a:r>
            <a:r>
              <a:rPr lang="zh-TW" altLang="zh-CN" sz="2200" b="1" dirty="0">
                <a:solidFill>
                  <a:schemeClr val="accent2"/>
                </a:solidFill>
                <a:latin typeface="Arial Unicode MS" panose="020B0604020202020204" pitchFamily="34" charset="-122"/>
              </a:rPr>
              <a:t> </a:t>
            </a:r>
            <a:r>
              <a:rPr lang="zh-CN" altLang="zh-TW" sz="2200" b="1" dirty="0">
                <a:solidFill>
                  <a:schemeClr val="accent2"/>
                </a:solidFill>
                <a:latin typeface="Arial Unicode MS" panose="020B0604020202020204" pitchFamily="34" charset="-122"/>
              </a:rPr>
              <a:t>f</a:t>
            </a:r>
            <a:r>
              <a:rPr lang="zh-CN" altLang="zh-CN" sz="2200" b="1" dirty="0">
                <a:solidFill>
                  <a:schemeClr val="accent2"/>
                </a:solidFill>
                <a:latin typeface="Arial Unicode MS" panose="020B0604020202020204" pitchFamily="34" charset="-122"/>
              </a:rPr>
              <a:t>or</a:t>
            </a:r>
            <a:r>
              <a:rPr lang="en-US" altLang="zh-CN" sz="2200" b="1" dirty="0">
                <a:solidFill>
                  <a:schemeClr val="accent2"/>
                </a:solidFill>
                <a:latin typeface="Arial Unicode MS" panose="020B0604020202020204" pitchFamily="34" charset="-122"/>
              </a:rPr>
              <a:t>, while, break, case</a:t>
            </a:r>
            <a:r>
              <a:rPr lang="zh-CN" altLang="en-US" sz="2200" b="1" dirty="0">
                <a:solidFill>
                  <a:schemeClr val="accent2"/>
                </a:solidFill>
                <a:latin typeface="Arial Unicode MS" panose="020B0604020202020204" pitchFamily="34" charset="-122"/>
              </a:rPr>
              <a:t>，</a:t>
            </a:r>
            <a:r>
              <a:rPr lang="en-US" altLang="zh-CN" sz="2200" b="1" dirty="0">
                <a:solidFill>
                  <a:schemeClr val="accent2"/>
                </a:solidFill>
                <a:latin typeface="Arial Unicode MS" panose="020B0604020202020204" pitchFamily="34" charset="-122"/>
              </a:rPr>
              <a:t>loop</a:t>
            </a:r>
            <a:r>
              <a:rPr lang="zh-CN" altLang="en-US" sz="2200" b="1" dirty="0">
                <a:solidFill>
                  <a:schemeClr val="accent2"/>
                </a:solidFill>
                <a:latin typeface="Arial Unicode MS" panose="020B0604020202020204" pitchFamily="34" charset="-122"/>
              </a:rPr>
              <a:t>以及</a:t>
            </a:r>
            <a:r>
              <a:rPr lang="en-US" altLang="zh-CN" sz="2200" b="1" dirty="0">
                <a:solidFill>
                  <a:schemeClr val="accent2"/>
                </a:solidFill>
                <a:latin typeface="Arial Unicode MS" panose="020B0604020202020204" pitchFamily="34" charset="-122"/>
              </a:rPr>
              <a:t>int</a:t>
            </a:r>
            <a:r>
              <a:rPr lang="zh-CN" altLang="en-US" sz="2200" b="1" dirty="0">
                <a:solidFill>
                  <a:schemeClr val="accent2"/>
                </a:solidFill>
                <a:latin typeface="Arial Unicode MS" panose="020B0604020202020204" pitchFamily="34" charset="-122"/>
              </a:rPr>
              <a:t>等数据类型</a:t>
            </a:r>
            <a:endParaRPr lang="en-US" altLang="zh-TW" sz="2200" b="1" dirty="0">
              <a:solidFill>
                <a:schemeClr val="accent2"/>
              </a:solidFill>
              <a:latin typeface="Arial Unicode MS" panose="020B0604020202020204" pitchFamily="34" charset="-122"/>
            </a:endParaRPr>
          </a:p>
          <a:p>
            <a:pPr lvl="1" eaLnBrk="1" hangingPunct="1">
              <a:spcBef>
                <a:spcPts val="2000"/>
              </a:spcBef>
            </a:pPr>
            <a:r>
              <a:rPr lang="zh-TW" altLang="en-US" sz="2200" b="1" dirty="0">
                <a:solidFill>
                  <a:schemeClr val="accent2"/>
                </a:solidFill>
                <a:latin typeface="Arial Unicode MS" panose="020B0604020202020204" pitchFamily="34" charset="-122"/>
              </a:rPr>
              <a:t>提供了</a:t>
            </a:r>
            <a:r>
              <a:rPr lang="zh-CN" altLang="en-US" sz="2200" b="1" dirty="0">
                <a:solidFill>
                  <a:schemeClr val="accent2"/>
                </a:solidFill>
                <a:latin typeface="Arial Unicode MS" panose="020B0604020202020204" pitchFamily="34" charset="-122"/>
              </a:rPr>
              <a:t>算术、逻辑、位操作</a:t>
            </a:r>
            <a:r>
              <a:rPr lang="zh-TW" altLang="en-US" sz="2200" b="1" dirty="0">
                <a:solidFill>
                  <a:schemeClr val="accent2"/>
                </a:solidFill>
                <a:latin typeface="Arial Unicode MS" panose="020B0604020202020204" pitchFamily="34" charset="-122"/>
              </a:rPr>
              <a:t>等</a:t>
            </a:r>
            <a:r>
              <a:rPr lang="zh-CN" altLang="en-US" sz="2200" b="1" dirty="0">
                <a:solidFill>
                  <a:schemeClr val="accent2"/>
                </a:solidFill>
                <a:latin typeface="Arial Unicode MS" panose="020B0604020202020204" pitchFamily="34" charset="-122"/>
              </a:rPr>
              <a:t>运算符</a:t>
            </a:r>
            <a:endParaRPr lang="zh-TW" altLang="en-US" sz="2200" b="1" dirty="0">
              <a:solidFill>
                <a:schemeClr val="accent2"/>
              </a:solidFill>
              <a:latin typeface="Arial Unicode MS" panose="020B0604020202020204" pitchFamily="34" charset="-122"/>
            </a:endParaRPr>
          </a:p>
          <a:p>
            <a:pPr lvl="1" eaLnBrk="1" hangingPunct="1">
              <a:spcBef>
                <a:spcPts val="2000"/>
              </a:spcBef>
            </a:pPr>
            <a:r>
              <a:rPr lang="zh-CN" altLang="en-US" sz="2200" b="1" dirty="0">
                <a:solidFill>
                  <a:schemeClr val="accent2"/>
                </a:solidFill>
                <a:latin typeface="Arial Unicode MS" panose="020B0604020202020204" pitchFamily="34" charset="-122"/>
              </a:rPr>
              <a:t>包含</a:t>
            </a:r>
            <a:r>
              <a:rPr lang="zh-TW" altLang="en-US" sz="2200" b="1" dirty="0">
                <a:solidFill>
                  <a:schemeClr val="accent2"/>
                </a:solidFill>
                <a:latin typeface="Arial Unicode MS" panose="020B0604020202020204" pitchFamily="34" charset="-122"/>
              </a:rPr>
              <a:t>完整的</a:t>
            </a:r>
            <a:r>
              <a:rPr lang="zh-CN" altLang="en-US" sz="2200" b="1" dirty="0">
                <a:solidFill>
                  <a:schemeClr val="accent2"/>
                </a:solidFill>
                <a:latin typeface="Arial Unicode MS" panose="020B0604020202020204" pitchFamily="34" charset="-122"/>
              </a:rPr>
              <a:t>组合逻辑元件，</a:t>
            </a:r>
            <a:r>
              <a:rPr lang="zh-TW" altLang="en-US" sz="2200" b="1" dirty="0">
                <a:solidFill>
                  <a:schemeClr val="accent2"/>
                </a:solidFill>
                <a:latin typeface="Arial Unicode MS" panose="020B0604020202020204" pitchFamily="34" charset="-122"/>
              </a:rPr>
              <a:t>如</a:t>
            </a:r>
            <a:r>
              <a:rPr lang="en-US" altLang="zh-TW" sz="2200" b="1" dirty="0">
                <a:solidFill>
                  <a:schemeClr val="accent2"/>
                </a:solidFill>
                <a:latin typeface="Arial Unicode MS" panose="020B0604020202020204" pitchFamily="34" charset="-122"/>
              </a:rPr>
              <a:t>and</a:t>
            </a:r>
            <a:r>
              <a:rPr lang="zh-CN" altLang="en-US" sz="2200" b="1" dirty="0">
                <a:solidFill>
                  <a:schemeClr val="accent2"/>
                </a:solidFill>
                <a:latin typeface="Arial Unicode MS" panose="020B0604020202020204" pitchFamily="34" charset="-122"/>
              </a:rPr>
              <a:t>、</a:t>
            </a:r>
            <a:r>
              <a:rPr lang="en-US" altLang="zh-TW" sz="2200" b="1" dirty="0">
                <a:solidFill>
                  <a:schemeClr val="accent2"/>
                </a:solidFill>
                <a:latin typeface="Arial Unicode MS" panose="020B0604020202020204" pitchFamily="34" charset="-122"/>
              </a:rPr>
              <a:t>or</a:t>
            </a:r>
            <a:r>
              <a:rPr lang="zh-CN" altLang="en-US" sz="2200" b="1" dirty="0">
                <a:solidFill>
                  <a:schemeClr val="accent2"/>
                </a:solidFill>
                <a:latin typeface="Arial Unicode MS" panose="020B0604020202020204" pitchFamily="34" charset="-122"/>
              </a:rPr>
              <a:t>、</a:t>
            </a:r>
            <a:r>
              <a:rPr lang="en-US" altLang="zh-TW" sz="2200" b="1" dirty="0" err="1">
                <a:solidFill>
                  <a:schemeClr val="accent2"/>
                </a:solidFill>
                <a:latin typeface="Arial Unicode MS" panose="020B0604020202020204" pitchFamily="34" charset="-122"/>
              </a:rPr>
              <a:t>xor</a:t>
            </a:r>
            <a:r>
              <a:rPr lang="zh-TW" altLang="en-US" sz="2200" b="1" dirty="0">
                <a:solidFill>
                  <a:schemeClr val="accent2"/>
                </a:solidFill>
                <a:latin typeface="Arial Unicode MS" panose="020B0604020202020204" pitchFamily="34" charset="-122"/>
              </a:rPr>
              <a:t>等</a:t>
            </a:r>
            <a:r>
              <a:rPr lang="zh-CN" altLang="en-US" sz="2200" b="1" dirty="0">
                <a:solidFill>
                  <a:schemeClr val="accent2"/>
                </a:solidFill>
                <a:latin typeface="Arial Unicode MS" panose="020B0604020202020204" pitchFamily="34" charset="-122"/>
              </a:rPr>
              <a:t>，无需自行定义</a:t>
            </a:r>
            <a:endParaRPr lang="zh-TW" altLang="en-US" sz="2200" b="1" dirty="0">
              <a:solidFill>
                <a:schemeClr val="accent2"/>
              </a:solidFill>
              <a:latin typeface="Arial Unicode MS" panose="020B0604020202020204" pitchFamily="34" charset="-122"/>
            </a:endParaRPr>
          </a:p>
          <a:p>
            <a:pPr lvl="1" eaLnBrk="1" hangingPunct="1">
              <a:spcBef>
                <a:spcPts val="2000"/>
              </a:spcBef>
            </a:pPr>
            <a:r>
              <a:rPr lang="zh-TW" altLang="en-US" sz="2200" b="1" dirty="0">
                <a:solidFill>
                  <a:schemeClr val="accent2"/>
                </a:solidFill>
                <a:latin typeface="Arial Unicode MS" panose="020B0604020202020204" pitchFamily="34" charset="-122"/>
              </a:rPr>
              <a:t>支</a:t>
            </a:r>
            <a:r>
              <a:rPr lang="zh-CN" altLang="en-US" sz="2200" b="1" dirty="0">
                <a:solidFill>
                  <a:schemeClr val="accent2"/>
                </a:solidFill>
                <a:latin typeface="Arial Unicode MS" panose="020B0604020202020204" pitchFamily="34" charset="-122"/>
              </a:rPr>
              <a:t>持元件门级延时</a:t>
            </a:r>
            <a:r>
              <a:rPr lang="zh-TW" altLang="en-US" sz="2200" b="1" dirty="0">
                <a:solidFill>
                  <a:schemeClr val="accent2"/>
                </a:solidFill>
                <a:latin typeface="Arial Unicode MS" panose="020B0604020202020204" pitchFamily="34" charset="-122"/>
              </a:rPr>
              <a:t>和</a:t>
            </a:r>
            <a:r>
              <a:rPr lang="zh-CN" altLang="en-US" sz="2200" b="1" dirty="0">
                <a:solidFill>
                  <a:schemeClr val="accent2"/>
                </a:solidFill>
                <a:latin typeface="Arial Unicode MS" panose="020B0604020202020204" pitchFamily="34" charset="-122"/>
              </a:rPr>
              <a:t>元件门级驱动强度</a:t>
            </a:r>
            <a:r>
              <a:rPr lang="en-US" altLang="zh-CN" sz="2200" b="1" dirty="0">
                <a:solidFill>
                  <a:schemeClr val="accent2"/>
                </a:solidFill>
                <a:latin typeface="Arial Unicode MS" panose="020B0604020202020204" pitchFamily="34" charset="-122"/>
              </a:rPr>
              <a:t>(</a:t>
            </a:r>
            <a:r>
              <a:rPr lang="en-US" altLang="zh-CN" sz="2200" b="1" dirty="0" err="1">
                <a:solidFill>
                  <a:schemeClr val="accent2"/>
                </a:solidFill>
                <a:latin typeface="Arial Unicode MS" panose="020B0604020202020204" pitchFamily="34" charset="-122"/>
              </a:rPr>
              <a:t>nmos</a:t>
            </a:r>
            <a:r>
              <a:rPr lang="en-US" altLang="zh-CN" sz="2200" b="1" dirty="0">
                <a:solidFill>
                  <a:schemeClr val="accent2"/>
                </a:solidFill>
                <a:latin typeface="Arial Unicode MS" panose="020B0604020202020204" pitchFamily="34" charset="-122"/>
              </a:rPr>
              <a:t>, </a:t>
            </a:r>
            <a:r>
              <a:rPr lang="en-US" altLang="zh-CN" sz="2200" b="1" dirty="0" err="1">
                <a:solidFill>
                  <a:schemeClr val="accent2"/>
                </a:solidFill>
                <a:latin typeface="Arial Unicode MS" panose="020B0604020202020204" pitchFamily="34" charset="-122"/>
              </a:rPr>
              <a:t>pmos</a:t>
            </a:r>
            <a:r>
              <a:rPr lang="en-US" altLang="zh-CN" sz="2200" b="1" dirty="0">
                <a:solidFill>
                  <a:schemeClr val="accent2"/>
                </a:solidFill>
                <a:latin typeface="Arial Unicode MS" panose="020B0604020202020204" pitchFamily="34" charset="-122"/>
              </a:rPr>
              <a:t>)</a:t>
            </a:r>
          </a:p>
        </p:txBody>
      </p:sp>
    </p:spTree>
    <p:extLst>
      <p:ext uri="{BB962C8B-B14F-4D97-AF65-F5344CB8AC3E}">
        <p14:creationId xmlns:p14="http://schemas.microsoft.com/office/powerpoint/2010/main" val="7429630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23D459DC-72D7-4C5F-AC3A-A79BB9D91A8E}"/>
              </a:ext>
            </a:extLst>
          </p:cNvPr>
          <p:cNvSpPr>
            <a:spLocks noGrp="1" noChangeArrowheads="1"/>
          </p:cNvSpPr>
          <p:nvPr>
            <p:ph type="title"/>
          </p:nvPr>
        </p:nvSpPr>
        <p:spPr/>
        <p:txBody>
          <a:bodyPr/>
          <a:lstStyle/>
          <a:p>
            <a:pPr algn="l" eaLnBrk="1" hangingPunct="1"/>
            <a:r>
              <a:rPr lang="zh-CN" altLang="en-US" sz="3200" b="1">
                <a:solidFill>
                  <a:srgbClr val="FF7C80"/>
                </a:solidFill>
              </a:rPr>
              <a:t>信号强度值系统</a:t>
            </a:r>
          </a:p>
        </p:txBody>
      </p:sp>
      <p:sp>
        <p:nvSpPr>
          <p:cNvPr id="84997" name="Text Box 5">
            <a:extLst>
              <a:ext uri="{FF2B5EF4-FFF2-40B4-BE49-F238E27FC236}">
                <a16:creationId xmlns:a16="http://schemas.microsoft.com/office/drawing/2014/main" id="{04EE6196-7129-4C27-A463-39E6BE146CCC}"/>
              </a:ext>
            </a:extLst>
          </p:cNvPr>
          <p:cNvSpPr txBox="1">
            <a:spLocks noChangeArrowheads="1"/>
          </p:cNvSpPr>
          <p:nvPr/>
        </p:nvSpPr>
        <p:spPr bwMode="auto">
          <a:xfrm>
            <a:off x="228600" y="46482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zh-CN" sz="2400"/>
          </a:p>
        </p:txBody>
      </p:sp>
      <p:graphicFrame>
        <p:nvGraphicFramePr>
          <p:cNvPr id="153622" name="Group 22">
            <a:extLst>
              <a:ext uri="{FF2B5EF4-FFF2-40B4-BE49-F238E27FC236}">
                <a16:creationId xmlns:a16="http://schemas.microsoft.com/office/drawing/2014/main" id="{58AB93F2-3942-4EDD-9112-2FE16472C984}"/>
              </a:ext>
            </a:extLst>
          </p:cNvPr>
          <p:cNvGraphicFramePr>
            <a:graphicFrameLocks noGrp="1"/>
          </p:cNvGraphicFramePr>
          <p:nvPr>
            <p:extLst>
              <p:ext uri="{D42A27DB-BD31-4B8C-83A1-F6EECF244321}">
                <p14:modId xmlns:p14="http://schemas.microsoft.com/office/powerpoint/2010/main" val="3545847643"/>
              </p:ext>
            </p:extLst>
          </p:nvPr>
        </p:nvGraphicFramePr>
        <p:xfrm>
          <a:off x="704850" y="2069952"/>
          <a:ext cx="7543800" cy="3035448"/>
        </p:xfrm>
        <a:graphic>
          <a:graphicData uri="http://schemas.openxmlformats.org/drawingml/2006/table">
            <a:tbl>
              <a:tblPr/>
              <a:tblGrid>
                <a:gridCol w="7543800">
                  <a:extLst>
                    <a:ext uri="{9D8B030D-6E8A-4147-A177-3AD203B41FA5}">
                      <a16:colId xmlns:a16="http://schemas.microsoft.com/office/drawing/2014/main" val="20000"/>
                    </a:ext>
                  </a:extLst>
                </a:gridCol>
              </a:tblGrid>
              <a:tr h="3655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Arial" pitchFamily="34" charset="0"/>
                          <a:ea typeface="宋体" pitchFamily="2" charset="-122"/>
                        </a:rPr>
                        <a:t>              Level   Type                  %v formats     Specification</a:t>
                      </a:r>
                    </a:p>
                  </a:txBody>
                  <a:tcPr marL="84406" marR="84406" marT="45630" marB="4563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973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Arial" pitchFamily="34" charset="0"/>
                          <a:ea typeface="宋体" pitchFamily="2" charset="-122"/>
                        </a:rPr>
                        <a:t>Supply      7       Drive                 Su0   Su1         supply0, supply1</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Arial" pitchFamily="34" charset="0"/>
                          <a:ea typeface="宋体" pitchFamily="2" charset="-122"/>
                        </a:rPr>
                        <a:t>Strong      6       Drive(</a:t>
                      </a:r>
                      <a:r>
                        <a:rPr kumimoji="1" lang="en-US" altLang="zh-CN" sz="1800" b="1" i="0" u="none" strike="noStrike" cap="none" normalizeH="0" baseline="0" dirty="0">
                          <a:ln>
                            <a:noFill/>
                          </a:ln>
                          <a:solidFill>
                            <a:srgbClr val="FF0000"/>
                          </a:solidFill>
                          <a:effectLst/>
                          <a:latin typeface="Arial" pitchFamily="34" charset="0"/>
                          <a:ea typeface="宋体" pitchFamily="2" charset="-122"/>
                        </a:rPr>
                        <a:t>default</a:t>
                      </a:r>
                      <a:r>
                        <a:rPr kumimoji="1" lang="en-US" altLang="zh-CN" sz="1800" b="1" i="0" u="none" strike="noStrike" cap="none" normalizeH="0" baseline="0" dirty="0">
                          <a:ln>
                            <a:noFill/>
                          </a:ln>
                          <a:solidFill>
                            <a:schemeClr val="tx1"/>
                          </a:solidFill>
                          <a:effectLst/>
                          <a:latin typeface="Arial" pitchFamily="34" charset="0"/>
                          <a:ea typeface="宋体" pitchFamily="2" charset="-122"/>
                        </a:rPr>
                        <a:t>)   St0     St1         strong0, strong1</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Arial" pitchFamily="34" charset="0"/>
                          <a:ea typeface="宋体" pitchFamily="2" charset="-122"/>
                        </a:rPr>
                        <a:t>Pull           5       Drive                  Pu0   Pu1         pull0, pull1</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Arial" pitchFamily="34" charset="0"/>
                          <a:ea typeface="宋体" pitchFamily="2" charset="-122"/>
                        </a:rPr>
                        <a:t>Large        4       Capacitive         La0   La1          large</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Arial" pitchFamily="34" charset="0"/>
                          <a:ea typeface="宋体" pitchFamily="2" charset="-122"/>
                        </a:rPr>
                        <a:t>Weak         3       Drive                  We0 We1         weak0, weak1</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Arial" pitchFamily="34" charset="0"/>
                          <a:ea typeface="宋体" pitchFamily="2" charset="-122"/>
                        </a:rPr>
                        <a:t>Medium    2        Capacitive         Me0  Me1         medium</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Arial" pitchFamily="34" charset="0"/>
                          <a:ea typeface="宋体" pitchFamily="2" charset="-122"/>
                        </a:rPr>
                        <a:t>Small        1        Capacitive         Sm0 Sm1         small</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Arial" pitchFamily="34" charset="0"/>
                          <a:ea typeface="宋体" pitchFamily="2" charset="-122"/>
                        </a:rPr>
                        <a:t>High Z       0        Impedance        Hi0     Hi1         highz0, highz1</a:t>
                      </a:r>
                    </a:p>
                  </a:txBody>
                  <a:tcPr marL="84406" marR="84406" marT="45630" marB="4563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857396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E7B10EF1-AC14-446D-8D5B-8E292732629F}"/>
              </a:ext>
            </a:extLst>
          </p:cNvPr>
          <p:cNvSpPr>
            <a:spLocks noGrp="1" noChangeArrowheads="1"/>
          </p:cNvSpPr>
          <p:nvPr>
            <p:ph type="title"/>
          </p:nvPr>
        </p:nvSpPr>
        <p:spPr/>
        <p:txBody>
          <a:bodyPr/>
          <a:lstStyle/>
          <a:p>
            <a:pPr algn="l" eaLnBrk="1" hangingPunct="1">
              <a:defRPr/>
            </a:pPr>
            <a:r>
              <a:rPr lang="en-US" altLang="zh-CN" sz="3200" b="1">
                <a:solidFill>
                  <a:srgbClr val="FF7C80"/>
                </a:solidFill>
                <a:latin typeface="+mn-lt"/>
              </a:rPr>
              <a:t>Verilog</a:t>
            </a:r>
            <a:r>
              <a:rPr lang="zh-CN" altLang="en-US" sz="3200" b="1">
                <a:solidFill>
                  <a:srgbClr val="FF7C80"/>
                </a:solidFill>
                <a:latin typeface="+mn-lt"/>
              </a:rPr>
              <a:t>多种强度决断</a:t>
            </a:r>
          </a:p>
        </p:txBody>
      </p:sp>
      <p:sp>
        <p:nvSpPr>
          <p:cNvPr id="86022" name="Rectangle 6">
            <a:extLst>
              <a:ext uri="{FF2B5EF4-FFF2-40B4-BE49-F238E27FC236}">
                <a16:creationId xmlns:a16="http://schemas.microsoft.com/office/drawing/2014/main" id="{F739CB75-449E-4F45-96E4-4866CE78A568}"/>
              </a:ext>
            </a:extLst>
          </p:cNvPr>
          <p:cNvSpPr>
            <a:spLocks noGrp="1" noChangeArrowheads="1"/>
          </p:cNvSpPr>
          <p:nvPr>
            <p:ph type="body" idx="4294967295"/>
          </p:nvPr>
        </p:nvSpPr>
        <p:spPr>
          <a:xfrm>
            <a:off x="361950" y="1752600"/>
            <a:ext cx="6019800" cy="381000"/>
          </a:xfrm>
          <a:gradFill rotWithShape="0">
            <a:gsLst>
              <a:gs pos="0">
                <a:srgbClr val="99FFCC"/>
              </a:gs>
              <a:gs pos="50000">
                <a:srgbClr val="DDFFEE"/>
              </a:gs>
              <a:gs pos="100000">
                <a:srgbClr val="99FFCC"/>
              </a:gs>
            </a:gsLst>
            <a:lin ang="5400000" scaled="1"/>
          </a:gradFill>
        </p:spPr>
        <p:txBody>
          <a:bodyPr/>
          <a:lstStyle/>
          <a:p>
            <a:pPr eaLnBrk="1" hangingPunct="1">
              <a:lnSpc>
                <a:spcPct val="90000"/>
              </a:lnSpc>
            </a:pPr>
            <a:r>
              <a:rPr lang="zh-CN" altLang="en-US" sz="2000" b="1" dirty="0"/>
              <a:t>在</a:t>
            </a:r>
            <a:r>
              <a:rPr lang="en-US" altLang="zh-CN" sz="2000" b="1" dirty="0"/>
              <a:t>Verilog</a:t>
            </a:r>
            <a:r>
              <a:rPr lang="zh-CN" altLang="en-US" sz="2000" b="1" dirty="0"/>
              <a:t>中，级别高的强度覆盖级别低的强度</a:t>
            </a:r>
            <a:endParaRPr lang="zh-CN" altLang="en-US" sz="1800" b="1" dirty="0"/>
          </a:p>
        </p:txBody>
      </p:sp>
      <p:sp>
        <p:nvSpPr>
          <p:cNvPr id="68613" name="Text Box 5">
            <a:extLst>
              <a:ext uri="{FF2B5EF4-FFF2-40B4-BE49-F238E27FC236}">
                <a16:creationId xmlns:a16="http://schemas.microsoft.com/office/drawing/2014/main" id="{0932AE04-762F-4105-90A0-B21A2F1FB304}"/>
              </a:ext>
            </a:extLst>
          </p:cNvPr>
          <p:cNvSpPr txBox="1">
            <a:spLocks noChangeArrowheads="1"/>
          </p:cNvSpPr>
          <p:nvPr/>
        </p:nvSpPr>
        <p:spPr bwMode="auto">
          <a:xfrm>
            <a:off x="590550" y="51054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endParaRPr lang="zh-CN" altLang="zh-CN" sz="2400">
              <a:latin typeface="+mn-lt"/>
            </a:endParaRPr>
          </a:p>
        </p:txBody>
      </p:sp>
      <p:graphicFrame>
        <p:nvGraphicFramePr>
          <p:cNvPr id="86023" name="Object 7">
            <a:extLst>
              <a:ext uri="{FF2B5EF4-FFF2-40B4-BE49-F238E27FC236}">
                <a16:creationId xmlns:a16="http://schemas.microsoft.com/office/drawing/2014/main" id="{EC6E878D-D25B-4F62-9567-491D07A57D35}"/>
              </a:ext>
            </a:extLst>
          </p:cNvPr>
          <p:cNvGraphicFramePr>
            <a:graphicFrameLocks noChangeAspect="1"/>
          </p:cNvGraphicFramePr>
          <p:nvPr>
            <p:extLst>
              <p:ext uri="{D42A27DB-BD31-4B8C-83A1-F6EECF244321}">
                <p14:modId xmlns:p14="http://schemas.microsoft.com/office/powerpoint/2010/main" val="3026644195"/>
              </p:ext>
            </p:extLst>
          </p:nvPr>
        </p:nvGraphicFramePr>
        <p:xfrm>
          <a:off x="1270000" y="2420938"/>
          <a:ext cx="7175500" cy="3446462"/>
        </p:xfrm>
        <a:graphic>
          <a:graphicData uri="http://schemas.openxmlformats.org/presentationml/2006/ole">
            <mc:AlternateContent xmlns:mc="http://schemas.openxmlformats.org/markup-compatibility/2006">
              <mc:Choice xmlns:v="urn:schemas-microsoft-com:vml" Requires="v">
                <p:oleObj spid="_x0000_s12295" name="BMP 图象" r:id="rId3" imgW="5304762" imgH="2352381" progId="Paint.Picture">
                  <p:embed/>
                </p:oleObj>
              </mc:Choice>
              <mc:Fallback>
                <p:oleObj name="BMP 图象" r:id="rId3" imgW="5304762" imgH="2352381" progId="Paint.Picture">
                  <p:embed/>
                  <p:pic>
                    <p:nvPicPr>
                      <p:cNvPr id="86023" name="Object 7">
                        <a:extLst>
                          <a:ext uri="{FF2B5EF4-FFF2-40B4-BE49-F238E27FC236}">
                            <a16:creationId xmlns:a16="http://schemas.microsoft.com/office/drawing/2014/main" id="{EC6E878D-D25B-4F62-9567-491D07A57D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00" y="2420938"/>
                        <a:ext cx="7175500" cy="344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028857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descr="蓝色砂纸">
            <a:extLst>
              <a:ext uri="{FF2B5EF4-FFF2-40B4-BE49-F238E27FC236}">
                <a16:creationId xmlns:a16="http://schemas.microsoft.com/office/drawing/2014/main" id="{6DB0220C-B162-442A-AF97-4B2DD8C4669F}"/>
              </a:ext>
            </a:extLst>
          </p:cNvPr>
          <p:cNvSpPr>
            <a:spLocks noGrp="1" noChangeArrowheads="1"/>
          </p:cNvSpPr>
          <p:nvPr>
            <p:ph type="title"/>
          </p:nvPr>
        </p:nvSpPr>
        <p:spPr/>
        <p:txBody>
          <a:bodyPr/>
          <a:lstStyle/>
          <a:p>
            <a:pPr algn="l" eaLnBrk="1" hangingPunct="1">
              <a:defRPr/>
            </a:pPr>
            <a:r>
              <a:rPr lang="en-US" altLang="zh-CN" b="1" dirty="0">
                <a:solidFill>
                  <a:srgbClr val="FF7C80"/>
                </a:solidFill>
                <a:latin typeface="+mj-ea"/>
              </a:rPr>
              <a:t>2.5 </a:t>
            </a:r>
            <a:r>
              <a:rPr lang="zh-CN" altLang="en-US" b="1" dirty="0">
                <a:solidFill>
                  <a:srgbClr val="FF7C80"/>
                </a:solidFill>
                <a:latin typeface="+mj-ea"/>
              </a:rPr>
              <a:t>数据流级描述</a:t>
            </a:r>
          </a:p>
        </p:txBody>
      </p:sp>
      <p:sp>
        <p:nvSpPr>
          <p:cNvPr id="87043" name="Rectangle 3">
            <a:extLst>
              <a:ext uri="{FF2B5EF4-FFF2-40B4-BE49-F238E27FC236}">
                <a16:creationId xmlns:a16="http://schemas.microsoft.com/office/drawing/2014/main" id="{D376CADF-535A-439E-B9EB-31FFD85D8FAC}"/>
              </a:ext>
            </a:extLst>
          </p:cNvPr>
          <p:cNvSpPr>
            <a:spLocks noGrp="1" noChangeArrowheads="1"/>
          </p:cNvSpPr>
          <p:nvPr>
            <p:ph type="body" idx="4294967295"/>
          </p:nvPr>
        </p:nvSpPr>
        <p:spPr>
          <a:xfrm>
            <a:off x="590550" y="1834665"/>
            <a:ext cx="7772400" cy="1676400"/>
          </a:xfrm>
        </p:spPr>
        <p:txBody>
          <a:bodyPr/>
          <a:lstStyle/>
          <a:p>
            <a:pPr eaLnBrk="1" hangingPunct="1">
              <a:buFontTx/>
              <a:buNone/>
            </a:pPr>
            <a:r>
              <a:rPr lang="zh-CN" altLang="en-US" sz="2800" b="1" dirty="0">
                <a:solidFill>
                  <a:schemeClr val="accent2"/>
                </a:solidFill>
              </a:rPr>
              <a:t>学习内容：</a:t>
            </a:r>
          </a:p>
          <a:p>
            <a:pPr eaLnBrk="1" hangingPunct="1"/>
            <a:r>
              <a:rPr lang="zh-CN" altLang="en-US" sz="2000" b="1" dirty="0">
                <a:solidFill>
                  <a:schemeClr val="accent2"/>
                </a:solidFill>
              </a:rPr>
              <a:t>如何使用连续赋值进行数据流级描述</a:t>
            </a:r>
          </a:p>
        </p:txBody>
      </p:sp>
      <p:grpSp>
        <p:nvGrpSpPr>
          <p:cNvPr id="87045" name="Group 8">
            <a:extLst>
              <a:ext uri="{FF2B5EF4-FFF2-40B4-BE49-F238E27FC236}">
                <a16:creationId xmlns:a16="http://schemas.microsoft.com/office/drawing/2014/main" id="{16C70D27-7E8A-47DE-B7EF-C1B71EB9136F}"/>
              </a:ext>
            </a:extLst>
          </p:cNvPr>
          <p:cNvGrpSpPr>
            <a:grpSpLocks/>
          </p:cNvGrpSpPr>
          <p:nvPr/>
        </p:nvGrpSpPr>
        <p:grpSpPr bwMode="auto">
          <a:xfrm>
            <a:off x="960438" y="3217863"/>
            <a:ext cx="7283450" cy="2576512"/>
            <a:chOff x="720" y="2586"/>
            <a:chExt cx="3696" cy="1822"/>
          </a:xfrm>
        </p:grpSpPr>
        <p:sp>
          <p:nvSpPr>
            <p:cNvPr id="87046" name="Text Box 6" descr="白色大理石">
              <a:extLst>
                <a:ext uri="{FF2B5EF4-FFF2-40B4-BE49-F238E27FC236}">
                  <a16:creationId xmlns:a16="http://schemas.microsoft.com/office/drawing/2014/main" id="{62591A49-D6E1-40D4-98C2-4E7E819A8C54}"/>
                </a:ext>
              </a:extLst>
            </p:cNvPr>
            <p:cNvSpPr txBox="1">
              <a:spLocks noChangeArrowheads="1"/>
            </p:cNvSpPr>
            <p:nvPr/>
          </p:nvSpPr>
          <p:spPr bwMode="auto">
            <a:xfrm>
              <a:off x="720" y="2880"/>
              <a:ext cx="3696" cy="1528"/>
            </a:xfrm>
            <a:prstGeom prst="rect">
              <a:avLst/>
            </a:prstGeom>
            <a:blipFill dpi="0" rotWithShape="0">
              <a:blip r:embed="rId2"/>
              <a:srcRect/>
              <a:tile tx="0" ty="0" sx="100000" sy="100000" flip="none" algn="tl"/>
            </a:blipFill>
            <a:ln w="9525">
              <a:solidFill>
                <a:srgbClr val="FF0000"/>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4000"/>
                </a:lnSpc>
                <a:buFontTx/>
                <a:buNone/>
              </a:pPr>
              <a:r>
                <a:rPr lang="zh-CN" altLang="zh-CN" sz="2400" b="1"/>
                <a:t>数据流级描述是抽象层次描述的一种。它从数据流动的角度来描述整个电路，即数据的传输和变化情况</a:t>
              </a:r>
              <a:r>
                <a:rPr lang="zh-CN" altLang="en-US" sz="2400" b="1"/>
                <a:t>。</a:t>
              </a:r>
              <a:r>
                <a:rPr lang="zh-CN" altLang="zh-CN" sz="2400" b="1"/>
                <a:t>体现在描述语句中，重点</a:t>
              </a:r>
              <a:r>
                <a:rPr lang="zh-CN" altLang="en-US" sz="2400" b="1"/>
                <a:t>是</a:t>
              </a:r>
              <a:r>
                <a:rPr lang="zh-CN" altLang="zh-CN" sz="2400" b="1"/>
                <a:t>在整个电路从输入到输出的过程中，输入信号经过哪些处理或者运算，最终才能得到最后的输出信号。</a:t>
              </a:r>
              <a:endParaRPr lang="zh-CN" altLang="en-US" sz="2400" b="1"/>
            </a:p>
          </p:txBody>
        </p:sp>
        <p:sp>
          <p:nvSpPr>
            <p:cNvPr id="87047" name="Text Box 7" descr="再生纸">
              <a:extLst>
                <a:ext uri="{FF2B5EF4-FFF2-40B4-BE49-F238E27FC236}">
                  <a16:creationId xmlns:a16="http://schemas.microsoft.com/office/drawing/2014/main" id="{FA0A00CA-7E86-4EDD-BF98-65ABD64607A6}"/>
                </a:ext>
              </a:extLst>
            </p:cNvPr>
            <p:cNvSpPr txBox="1">
              <a:spLocks noChangeArrowheads="1"/>
            </p:cNvSpPr>
            <p:nvPr/>
          </p:nvSpPr>
          <p:spPr bwMode="auto">
            <a:xfrm>
              <a:off x="720" y="2586"/>
              <a:ext cx="624" cy="294"/>
            </a:xfrm>
            <a:prstGeom prst="rect">
              <a:avLst/>
            </a:prstGeom>
            <a:blipFill dpi="0" rotWithShape="0">
              <a:blip r:embed="rId3"/>
              <a:srcRect/>
              <a:tile tx="0" ty="0" sx="100000" sy="100000" flip="none" algn="tl"/>
            </a:blipFill>
            <a:ln w="9525">
              <a:solidFill>
                <a:srgbClr val="FF0000"/>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ea typeface="方正舒体" panose="02010601030101010101" pitchFamily="2" charset="-122"/>
                </a:rPr>
                <a:t>注：</a:t>
              </a:r>
            </a:p>
          </p:txBody>
        </p:sp>
      </p:grpSp>
    </p:spTree>
    <p:extLst>
      <p:ext uri="{BB962C8B-B14F-4D97-AF65-F5344CB8AC3E}">
        <p14:creationId xmlns:p14="http://schemas.microsoft.com/office/powerpoint/2010/main" val="22966305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descr="蓝色砂纸">
            <a:extLst>
              <a:ext uri="{FF2B5EF4-FFF2-40B4-BE49-F238E27FC236}">
                <a16:creationId xmlns:a16="http://schemas.microsoft.com/office/drawing/2014/main" id="{9A52F6FE-3555-4C87-9B92-35007D14364E}"/>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持续赋值</a:t>
            </a:r>
            <a:r>
              <a:rPr lang="en-US" altLang="zh-CN" sz="3200" b="1">
                <a:solidFill>
                  <a:srgbClr val="FF7C80"/>
                </a:solidFill>
                <a:latin typeface="+mn-lt"/>
              </a:rPr>
              <a:t>(continuous assignment)</a:t>
            </a:r>
          </a:p>
        </p:txBody>
      </p:sp>
      <p:sp>
        <p:nvSpPr>
          <p:cNvPr id="88069" name="Rectangle 7">
            <a:extLst>
              <a:ext uri="{FF2B5EF4-FFF2-40B4-BE49-F238E27FC236}">
                <a16:creationId xmlns:a16="http://schemas.microsoft.com/office/drawing/2014/main" id="{C2E1F06B-ED45-44CC-B173-AA0FD66EE63E}"/>
              </a:ext>
            </a:extLst>
          </p:cNvPr>
          <p:cNvSpPr>
            <a:spLocks noGrp="1" noChangeArrowheads="1"/>
          </p:cNvSpPr>
          <p:nvPr>
            <p:ph type="body" idx="4294967295"/>
          </p:nvPr>
        </p:nvSpPr>
        <p:spPr>
          <a:xfrm>
            <a:off x="1006475" y="1938598"/>
            <a:ext cx="8137525" cy="2895600"/>
          </a:xfrm>
        </p:spPr>
        <p:txBody>
          <a:bodyPr/>
          <a:lstStyle/>
          <a:p>
            <a:pPr eaLnBrk="1" hangingPunct="1">
              <a:lnSpc>
                <a:spcPct val="90000"/>
              </a:lnSpc>
            </a:pPr>
            <a:r>
              <a:rPr lang="zh-CN" altLang="en-US" sz="1800" b="1"/>
              <a:t>可以用持续赋值语句描述组合逻辑，代替用门及其连接描述方式。</a:t>
            </a:r>
          </a:p>
          <a:p>
            <a:pPr eaLnBrk="1" hangingPunct="1">
              <a:lnSpc>
                <a:spcPct val="90000"/>
              </a:lnSpc>
            </a:pPr>
            <a:r>
              <a:rPr lang="zh-CN" altLang="en-US" sz="1800" b="1"/>
              <a:t>持续赋值在</a:t>
            </a:r>
            <a:r>
              <a:rPr lang="zh-CN" altLang="en-US" sz="1800" b="1">
                <a:solidFill>
                  <a:srgbClr val="FF0000"/>
                </a:solidFill>
              </a:rPr>
              <a:t>过程块外部使用</a:t>
            </a:r>
            <a:r>
              <a:rPr lang="zh-CN" altLang="en-US" sz="1800" b="1"/>
              <a:t>。</a:t>
            </a:r>
          </a:p>
          <a:p>
            <a:pPr eaLnBrk="1" hangingPunct="1">
              <a:lnSpc>
                <a:spcPct val="90000"/>
              </a:lnSpc>
            </a:pPr>
            <a:r>
              <a:rPr lang="zh-CN" altLang="en-US" sz="1800" b="1"/>
              <a:t>持续赋值用于</a:t>
            </a:r>
            <a:r>
              <a:rPr lang="en-US" altLang="zh-CN" sz="1800" b="1">
                <a:solidFill>
                  <a:srgbClr val="FF0000"/>
                </a:solidFill>
              </a:rPr>
              <a:t>net</a:t>
            </a:r>
            <a:r>
              <a:rPr lang="zh-CN" altLang="en-US" sz="1800" b="1"/>
              <a:t>驱动。</a:t>
            </a:r>
          </a:p>
          <a:p>
            <a:pPr eaLnBrk="1" hangingPunct="1">
              <a:lnSpc>
                <a:spcPct val="90000"/>
              </a:lnSpc>
            </a:pPr>
            <a:r>
              <a:rPr lang="zh-CN" altLang="en-US" sz="1800" b="1"/>
              <a:t>持续赋值只能在等式左边有一个简单延时说明。</a:t>
            </a:r>
          </a:p>
          <a:p>
            <a:pPr lvl="1" eaLnBrk="1" hangingPunct="1">
              <a:lnSpc>
                <a:spcPct val="90000"/>
              </a:lnSpc>
            </a:pPr>
            <a:r>
              <a:rPr lang="zh-CN" altLang="en-US" sz="1600" b="1"/>
              <a:t>只限于在表达式左边用</a:t>
            </a:r>
            <a:r>
              <a:rPr lang="en-US" altLang="zh-CN" sz="1600" b="1"/>
              <a:t>#delay</a:t>
            </a:r>
            <a:r>
              <a:rPr lang="zh-CN" altLang="en-US" sz="1600" b="1"/>
              <a:t>形式</a:t>
            </a:r>
          </a:p>
          <a:p>
            <a:pPr eaLnBrk="1" hangingPunct="1">
              <a:lnSpc>
                <a:spcPct val="90000"/>
              </a:lnSpc>
            </a:pPr>
            <a:r>
              <a:rPr lang="zh-CN" altLang="en-US" sz="1800" b="1"/>
              <a:t>持续赋值可以是显式或隐含的。</a:t>
            </a:r>
          </a:p>
          <a:p>
            <a:pPr algn="just" eaLnBrk="1" hangingPunct="1">
              <a:lnSpc>
                <a:spcPct val="90000"/>
              </a:lnSpc>
              <a:spcBef>
                <a:spcPct val="50000"/>
              </a:spcBef>
              <a:buFontTx/>
              <a:buNone/>
            </a:pPr>
            <a:r>
              <a:rPr lang="zh-CN" altLang="en-US" sz="1800" b="1"/>
              <a:t>语法：</a:t>
            </a:r>
          </a:p>
          <a:p>
            <a:pPr algn="just" eaLnBrk="1" hangingPunct="1">
              <a:lnSpc>
                <a:spcPct val="90000"/>
              </a:lnSpc>
              <a:spcBef>
                <a:spcPct val="50000"/>
              </a:spcBef>
              <a:buFontTx/>
              <a:buNone/>
            </a:pPr>
            <a:r>
              <a:rPr lang="en-US" altLang="zh-CN" sz="1800" b="1">
                <a:solidFill>
                  <a:srgbClr val="3333FF"/>
                </a:solidFill>
                <a:cs typeface="Courier New" panose="02070309020205020404" pitchFamily="49" charset="0"/>
              </a:rPr>
              <a:t>&lt;assign&gt; [#delay] [strength] &lt;net_name&gt; = &lt;expressions&gt;;</a:t>
            </a:r>
          </a:p>
          <a:p>
            <a:pPr eaLnBrk="1" hangingPunct="1">
              <a:lnSpc>
                <a:spcPct val="90000"/>
              </a:lnSpc>
            </a:pPr>
            <a:endParaRPr lang="en-US" altLang="zh-CN" sz="1800" b="1"/>
          </a:p>
        </p:txBody>
      </p:sp>
      <p:sp>
        <p:nvSpPr>
          <p:cNvPr id="100356" name="Text Box 4">
            <a:extLst>
              <a:ext uri="{FF2B5EF4-FFF2-40B4-BE49-F238E27FC236}">
                <a16:creationId xmlns:a16="http://schemas.microsoft.com/office/drawing/2014/main" id="{F377AD83-B405-4816-BDA2-F624D257213C}"/>
              </a:ext>
            </a:extLst>
          </p:cNvPr>
          <p:cNvSpPr txBox="1">
            <a:spLocks noChangeArrowheads="1"/>
          </p:cNvSpPr>
          <p:nvPr/>
        </p:nvSpPr>
        <p:spPr bwMode="auto">
          <a:xfrm>
            <a:off x="685800" y="1143000"/>
            <a:ext cx="80010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defRPr/>
            </a:pPr>
            <a:endParaRPr lang="en-US" altLang="zh-CN" sz="2400" b="1">
              <a:latin typeface="+mn-lt"/>
            </a:endParaRPr>
          </a:p>
          <a:p>
            <a:pPr algn="just" eaLnBrk="1" hangingPunct="1">
              <a:spcBef>
                <a:spcPct val="50000"/>
              </a:spcBef>
              <a:buFontTx/>
              <a:buNone/>
              <a:defRPr/>
            </a:pPr>
            <a:endParaRPr lang="en-US" altLang="zh-CN" sz="2400" b="1">
              <a:latin typeface="+mn-lt"/>
            </a:endParaRPr>
          </a:p>
          <a:p>
            <a:pPr algn="just" eaLnBrk="1" hangingPunct="1">
              <a:spcBef>
                <a:spcPct val="50000"/>
              </a:spcBef>
              <a:buFontTx/>
              <a:buNone/>
              <a:defRPr/>
            </a:pPr>
            <a:endParaRPr lang="en-US" altLang="zh-CN" sz="2400" b="1">
              <a:latin typeface="+mn-lt"/>
            </a:endParaRPr>
          </a:p>
          <a:p>
            <a:pPr algn="just" eaLnBrk="1" hangingPunct="1">
              <a:spcBef>
                <a:spcPct val="50000"/>
              </a:spcBef>
              <a:buFontTx/>
              <a:buNone/>
              <a:defRPr/>
            </a:pPr>
            <a:endParaRPr lang="en-US" altLang="zh-CN" sz="2400" b="1">
              <a:latin typeface="+mn-lt"/>
            </a:endParaRPr>
          </a:p>
          <a:p>
            <a:pPr algn="just" eaLnBrk="1" hangingPunct="1">
              <a:spcBef>
                <a:spcPct val="50000"/>
              </a:spcBef>
              <a:buFontTx/>
              <a:buNone/>
              <a:defRPr/>
            </a:pPr>
            <a:endParaRPr lang="en-US" altLang="zh-CN" sz="2400" b="1">
              <a:latin typeface="+mn-lt"/>
            </a:endParaRPr>
          </a:p>
          <a:p>
            <a:pPr algn="just" eaLnBrk="1" hangingPunct="1">
              <a:spcBef>
                <a:spcPct val="50000"/>
              </a:spcBef>
              <a:buFontTx/>
              <a:buNone/>
              <a:defRPr/>
            </a:pPr>
            <a:endParaRPr lang="en-US" altLang="zh-CN" sz="2400" b="1">
              <a:latin typeface="+mn-lt"/>
            </a:endParaRPr>
          </a:p>
        </p:txBody>
      </p:sp>
      <p:sp>
        <p:nvSpPr>
          <p:cNvPr id="100358" name="Text Box 8">
            <a:extLst>
              <a:ext uri="{FF2B5EF4-FFF2-40B4-BE49-F238E27FC236}">
                <a16:creationId xmlns:a16="http://schemas.microsoft.com/office/drawing/2014/main" id="{B2FA3596-A1D7-46FB-8CEA-B96800B9D3A0}"/>
              </a:ext>
            </a:extLst>
          </p:cNvPr>
          <p:cNvSpPr txBox="1">
            <a:spLocks noChangeArrowheads="1"/>
          </p:cNvSpPr>
          <p:nvPr/>
        </p:nvSpPr>
        <p:spPr bwMode="auto">
          <a:xfrm>
            <a:off x="2362200" y="4889760"/>
            <a:ext cx="4038600" cy="1079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en-US" altLang="zh-CN" sz="1600" b="1">
                <a:latin typeface="+mn-lt"/>
              </a:rPr>
              <a:t>wire out;</a:t>
            </a:r>
          </a:p>
          <a:p>
            <a:pPr eaLnBrk="1" hangingPunct="1">
              <a:spcBef>
                <a:spcPct val="50000"/>
              </a:spcBef>
              <a:buFontTx/>
              <a:buNone/>
              <a:defRPr/>
            </a:pPr>
            <a:r>
              <a:rPr lang="en-US" altLang="zh-CN" sz="1600" b="1">
                <a:latin typeface="+mn-lt"/>
              </a:rPr>
              <a:t>assign out = a &amp; b; // </a:t>
            </a:r>
            <a:r>
              <a:rPr lang="zh-CN" altLang="en-US" sz="1600" b="1">
                <a:latin typeface="+mn-lt"/>
              </a:rPr>
              <a:t>显式</a:t>
            </a:r>
          </a:p>
          <a:p>
            <a:pPr eaLnBrk="1" hangingPunct="1">
              <a:spcBef>
                <a:spcPct val="50000"/>
              </a:spcBef>
              <a:buFontTx/>
              <a:buNone/>
              <a:defRPr/>
            </a:pPr>
            <a:r>
              <a:rPr lang="en-US" altLang="zh-CN" sz="1600" b="1">
                <a:latin typeface="+mn-lt"/>
              </a:rPr>
              <a:t>wire inv = ~in; // </a:t>
            </a:r>
            <a:r>
              <a:rPr lang="zh-CN" altLang="en-US" sz="1600" b="1">
                <a:latin typeface="+mn-lt"/>
              </a:rPr>
              <a:t>隐含</a:t>
            </a:r>
          </a:p>
        </p:txBody>
      </p:sp>
    </p:spTree>
    <p:extLst>
      <p:ext uri="{BB962C8B-B14F-4D97-AF65-F5344CB8AC3E}">
        <p14:creationId xmlns:p14="http://schemas.microsoft.com/office/powerpoint/2010/main" val="3444195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descr="蓝色砂纸">
            <a:extLst>
              <a:ext uri="{FF2B5EF4-FFF2-40B4-BE49-F238E27FC236}">
                <a16:creationId xmlns:a16="http://schemas.microsoft.com/office/drawing/2014/main" id="{2D9B41F0-8E9A-4C8C-88B6-1CD96B66666C}"/>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持续赋值</a:t>
            </a:r>
            <a:r>
              <a:rPr lang="en-US" altLang="zh-CN" sz="3200" b="1">
                <a:solidFill>
                  <a:srgbClr val="FF7C80"/>
                </a:solidFill>
                <a:latin typeface="+mn-lt"/>
              </a:rPr>
              <a:t>(continuous assignment)(</a:t>
            </a:r>
            <a:r>
              <a:rPr lang="zh-CN" altLang="en-US" sz="3200" b="1">
                <a:solidFill>
                  <a:srgbClr val="FF7C80"/>
                </a:solidFill>
                <a:latin typeface="+mn-lt"/>
              </a:rPr>
              <a:t>续</a:t>
            </a:r>
            <a:r>
              <a:rPr lang="en-US" altLang="zh-CN" sz="3200" b="1">
                <a:solidFill>
                  <a:srgbClr val="FF7C80"/>
                </a:solidFill>
                <a:latin typeface="+mn-lt"/>
              </a:rPr>
              <a:t>)</a:t>
            </a:r>
          </a:p>
        </p:txBody>
      </p:sp>
      <p:grpSp>
        <p:nvGrpSpPr>
          <p:cNvPr id="89092" name="Group 9">
            <a:extLst>
              <a:ext uri="{FF2B5EF4-FFF2-40B4-BE49-F238E27FC236}">
                <a16:creationId xmlns:a16="http://schemas.microsoft.com/office/drawing/2014/main" id="{3D069A60-A224-4E7C-930E-7DBC0732A3C8}"/>
              </a:ext>
            </a:extLst>
          </p:cNvPr>
          <p:cNvGrpSpPr>
            <a:grpSpLocks/>
          </p:cNvGrpSpPr>
          <p:nvPr/>
        </p:nvGrpSpPr>
        <p:grpSpPr bwMode="auto">
          <a:xfrm>
            <a:off x="990600" y="1676400"/>
            <a:ext cx="7467600" cy="4672013"/>
            <a:chOff x="624" y="816"/>
            <a:chExt cx="4704" cy="2943"/>
          </a:xfrm>
        </p:grpSpPr>
        <p:sp>
          <p:nvSpPr>
            <p:cNvPr id="101382" name="Rectangle 8">
              <a:extLst>
                <a:ext uri="{FF2B5EF4-FFF2-40B4-BE49-F238E27FC236}">
                  <a16:creationId xmlns:a16="http://schemas.microsoft.com/office/drawing/2014/main" id="{91F22AF5-BC10-4729-9D65-BFD2568EA053}"/>
                </a:ext>
              </a:extLst>
            </p:cNvPr>
            <p:cNvSpPr>
              <a:spLocks noChangeArrowheads="1"/>
            </p:cNvSpPr>
            <p:nvPr/>
          </p:nvSpPr>
          <p:spPr bwMode="auto">
            <a:xfrm>
              <a:off x="624" y="2352"/>
              <a:ext cx="4704" cy="1392"/>
            </a:xfrm>
            <a:prstGeom prst="rect">
              <a:avLst/>
            </a:prstGeom>
            <a:solidFill>
              <a:srgbClr val="66FF99"/>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endParaRPr lang="zh-CN" altLang="en-US" sz="2400">
                <a:latin typeface="+mn-lt"/>
              </a:endParaRPr>
            </a:p>
          </p:txBody>
        </p:sp>
        <p:sp>
          <p:nvSpPr>
            <p:cNvPr id="101383" name="Text Box 6">
              <a:extLst>
                <a:ext uri="{FF2B5EF4-FFF2-40B4-BE49-F238E27FC236}">
                  <a16:creationId xmlns:a16="http://schemas.microsoft.com/office/drawing/2014/main" id="{8BD709F7-33FE-4403-B01C-DED4AAC2AAE4}"/>
                </a:ext>
              </a:extLst>
            </p:cNvPr>
            <p:cNvSpPr txBox="1">
              <a:spLocks noChangeArrowheads="1"/>
            </p:cNvSpPr>
            <p:nvPr/>
          </p:nvSpPr>
          <p:spPr bwMode="auto">
            <a:xfrm>
              <a:off x="624" y="816"/>
              <a:ext cx="4704" cy="294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600" b="1" dirty="0">
                  <a:latin typeface="+mn-lt"/>
                </a:rPr>
                <a:t>module assigns (o1, o2, eq, AND, OR, even, odd, one, SUM, COUT,</a:t>
              </a:r>
            </a:p>
            <a:p>
              <a:pPr eaLnBrk="1" hangingPunct="1">
                <a:spcBef>
                  <a:spcPct val="10000"/>
                </a:spcBef>
                <a:buFontTx/>
                <a:buNone/>
                <a:defRPr/>
              </a:pPr>
              <a:r>
                <a:rPr lang="en-US" altLang="zh-CN" sz="1600" b="1" dirty="0">
                  <a:latin typeface="+mn-lt"/>
                </a:rPr>
                <a:t>                            a, b, in, </a:t>
              </a:r>
              <a:r>
                <a:rPr lang="en-US" altLang="zh-CN" sz="1600" b="1" dirty="0" err="1">
                  <a:latin typeface="+mn-lt"/>
                </a:rPr>
                <a:t>sel</a:t>
              </a:r>
              <a:r>
                <a:rPr lang="en-US" altLang="zh-CN" sz="1600" b="1" dirty="0">
                  <a:latin typeface="+mn-lt"/>
                </a:rPr>
                <a:t>, A, B, CIN);</a:t>
              </a:r>
            </a:p>
            <a:p>
              <a:pPr eaLnBrk="1" hangingPunct="1">
                <a:spcBef>
                  <a:spcPct val="10000"/>
                </a:spcBef>
                <a:buFontTx/>
                <a:buNone/>
                <a:defRPr/>
              </a:pPr>
              <a:r>
                <a:rPr lang="en-US" altLang="zh-CN" sz="1600" b="1" dirty="0">
                  <a:latin typeface="+mn-lt"/>
                </a:rPr>
                <a:t>      output [7:0] o1, o2;</a:t>
              </a:r>
            </a:p>
            <a:p>
              <a:pPr eaLnBrk="1" hangingPunct="1">
                <a:spcBef>
                  <a:spcPct val="10000"/>
                </a:spcBef>
                <a:buFontTx/>
                <a:buNone/>
                <a:defRPr/>
              </a:pPr>
              <a:r>
                <a:rPr lang="en-US" altLang="zh-CN" sz="1600" b="1" dirty="0">
                  <a:latin typeface="+mn-lt"/>
                </a:rPr>
                <a:t>      output [31:0] SUM;</a:t>
              </a:r>
            </a:p>
            <a:p>
              <a:pPr eaLnBrk="1" hangingPunct="1">
                <a:spcBef>
                  <a:spcPct val="10000"/>
                </a:spcBef>
                <a:buFontTx/>
                <a:buNone/>
                <a:defRPr/>
              </a:pPr>
              <a:r>
                <a:rPr lang="en-US" altLang="zh-CN" sz="1600" b="1" dirty="0">
                  <a:latin typeface="+mn-lt"/>
                </a:rPr>
                <a:t>      output eq, AND, OR, even, odd, one, COUT;</a:t>
              </a:r>
            </a:p>
            <a:p>
              <a:pPr eaLnBrk="1" hangingPunct="1">
                <a:spcBef>
                  <a:spcPct val="10000"/>
                </a:spcBef>
                <a:buFontTx/>
                <a:buNone/>
                <a:defRPr/>
              </a:pPr>
              <a:r>
                <a:rPr lang="en-US" altLang="zh-CN" sz="1600" b="1" dirty="0">
                  <a:latin typeface="+mn-lt"/>
                </a:rPr>
                <a:t>      input a, b, CIN;</a:t>
              </a:r>
            </a:p>
            <a:p>
              <a:pPr eaLnBrk="1" hangingPunct="1">
                <a:spcBef>
                  <a:spcPct val="10000"/>
                </a:spcBef>
                <a:buFontTx/>
                <a:buNone/>
                <a:defRPr/>
              </a:pPr>
              <a:r>
                <a:rPr lang="en-US" altLang="zh-CN" sz="1600" b="1" dirty="0">
                  <a:latin typeface="+mn-lt"/>
                </a:rPr>
                <a:t>      input [1:0] </a:t>
              </a:r>
              <a:r>
                <a:rPr lang="en-US" altLang="zh-CN" sz="1600" b="1" dirty="0" err="1">
                  <a:latin typeface="+mn-lt"/>
                </a:rPr>
                <a:t>sel</a:t>
              </a:r>
              <a:r>
                <a:rPr lang="en-US" altLang="zh-CN" sz="1600" b="1" dirty="0">
                  <a:latin typeface="+mn-lt"/>
                </a:rPr>
                <a:t>;</a:t>
              </a:r>
            </a:p>
            <a:p>
              <a:pPr eaLnBrk="1" hangingPunct="1">
                <a:spcBef>
                  <a:spcPct val="10000"/>
                </a:spcBef>
                <a:buFontTx/>
                <a:buNone/>
                <a:defRPr/>
              </a:pPr>
              <a:r>
                <a:rPr lang="en-US" altLang="zh-CN" sz="1600" b="1" dirty="0">
                  <a:latin typeface="+mn-lt"/>
                </a:rPr>
                <a:t>      input [7:0] in;</a:t>
              </a:r>
            </a:p>
            <a:p>
              <a:pPr eaLnBrk="1" hangingPunct="1">
                <a:spcBef>
                  <a:spcPct val="10000"/>
                </a:spcBef>
                <a:buFontTx/>
                <a:buNone/>
                <a:defRPr/>
              </a:pPr>
              <a:r>
                <a:rPr lang="en-US" altLang="zh-CN" sz="1600" b="1" dirty="0">
                  <a:latin typeface="+mn-lt"/>
                </a:rPr>
                <a:t>      input [31:0] A, B;</a:t>
              </a:r>
            </a:p>
            <a:p>
              <a:pPr eaLnBrk="1" hangingPunct="1">
                <a:spcBef>
                  <a:spcPct val="10000"/>
                </a:spcBef>
                <a:buFontTx/>
                <a:buNone/>
                <a:defRPr/>
              </a:pPr>
              <a:r>
                <a:rPr lang="en-US" altLang="zh-CN" sz="1600" b="1" dirty="0">
                  <a:latin typeface="+mn-lt"/>
                </a:rPr>
                <a:t>      wire [7:0] #3 o2;                    // </a:t>
              </a:r>
              <a:r>
                <a:rPr lang="zh-CN" altLang="en-US" sz="1600" b="1" dirty="0">
                  <a:latin typeface="+mn-lt"/>
                </a:rPr>
                <a:t>没有赋值，但设置了延时</a:t>
              </a:r>
            </a:p>
            <a:p>
              <a:pPr eaLnBrk="1" hangingPunct="1">
                <a:spcBef>
                  <a:spcPct val="10000"/>
                </a:spcBef>
                <a:buFontTx/>
                <a:buNone/>
                <a:defRPr/>
              </a:pPr>
              <a:r>
                <a:rPr lang="zh-CN" altLang="en-US" sz="1600" b="1" dirty="0">
                  <a:latin typeface="+mn-lt"/>
                </a:rPr>
                <a:t>      </a:t>
              </a:r>
              <a:r>
                <a:rPr lang="en-US" altLang="zh-CN" sz="1600" b="1" dirty="0">
                  <a:latin typeface="+mn-lt"/>
                </a:rPr>
                <a:t>tri  AND = a&amp; b, OR = a| b; // </a:t>
              </a:r>
              <a:r>
                <a:rPr lang="zh-CN" altLang="en-US" sz="1600" b="1" dirty="0">
                  <a:latin typeface="+mn-lt"/>
                </a:rPr>
                <a:t>两个显示赋值</a:t>
              </a:r>
            </a:p>
            <a:p>
              <a:pPr eaLnBrk="1" hangingPunct="1">
                <a:spcBef>
                  <a:spcPct val="10000"/>
                </a:spcBef>
                <a:buFontTx/>
                <a:buNone/>
                <a:defRPr/>
              </a:pPr>
              <a:r>
                <a:rPr lang="zh-CN" altLang="en-US" sz="1600" b="1" dirty="0">
                  <a:latin typeface="+mn-lt"/>
                </a:rPr>
                <a:t>      </a:t>
              </a:r>
              <a:r>
                <a:rPr lang="en-US" altLang="zh-CN" sz="1600" b="1" dirty="0">
                  <a:latin typeface="+mn-lt"/>
                </a:rPr>
                <a:t>wire #10 eq = (a == b);         // </a:t>
              </a:r>
              <a:r>
                <a:rPr lang="zh-CN" altLang="en-US" sz="1600" b="1" dirty="0">
                  <a:latin typeface="+mn-lt"/>
                </a:rPr>
                <a:t>隐含赋值，并说明了延时</a:t>
              </a:r>
            </a:p>
            <a:p>
              <a:pPr eaLnBrk="1" hangingPunct="1">
                <a:spcBef>
                  <a:spcPct val="10000"/>
                </a:spcBef>
                <a:buFontTx/>
                <a:buNone/>
                <a:defRPr/>
              </a:pPr>
              <a:r>
                <a:rPr lang="zh-CN" altLang="en-US" sz="1600" b="1" dirty="0">
                  <a:solidFill>
                    <a:srgbClr val="FF0000"/>
                  </a:solidFill>
                  <a:latin typeface="+mn-lt"/>
                </a:rPr>
                <a:t>     </a:t>
              </a:r>
              <a:r>
                <a:rPr lang="zh-CN" altLang="en-US" sz="1600" b="1" dirty="0">
                  <a:latin typeface="+mn-lt"/>
                </a:rPr>
                <a:t> </a:t>
              </a:r>
              <a:r>
                <a:rPr lang="en-US" altLang="zh-CN" sz="1600" b="1" dirty="0">
                  <a:solidFill>
                    <a:schemeClr val="accent2"/>
                  </a:solidFill>
                  <a:latin typeface="+mn-lt"/>
                </a:rPr>
                <a:t>assign o1[7:4] = in[3:0], o1[3:0] = in[7:4]; // </a:t>
              </a:r>
              <a:r>
                <a:rPr lang="zh-CN" altLang="en-US" sz="1600" b="1" dirty="0">
                  <a:solidFill>
                    <a:schemeClr val="accent2"/>
                  </a:solidFill>
                  <a:latin typeface="+mn-lt"/>
                </a:rPr>
                <a:t>部分选择</a:t>
              </a:r>
            </a:p>
            <a:p>
              <a:pPr eaLnBrk="1" hangingPunct="1">
                <a:spcBef>
                  <a:spcPct val="10000"/>
                </a:spcBef>
                <a:buFontTx/>
                <a:buNone/>
                <a:defRPr/>
              </a:pPr>
              <a:r>
                <a:rPr lang="zh-CN" altLang="en-US" sz="1600" b="1" dirty="0">
                  <a:latin typeface="+mn-lt"/>
                </a:rPr>
                <a:t>      </a:t>
              </a:r>
              <a:r>
                <a:rPr lang="en-US" altLang="zh-CN" sz="1600" b="1" dirty="0">
                  <a:latin typeface="+mn-lt"/>
                </a:rPr>
                <a:t>tri #5 even = ^in, odd = ~^ in;    // </a:t>
              </a:r>
              <a:r>
                <a:rPr lang="zh-CN" altLang="en-US" sz="1600" b="1" dirty="0">
                  <a:latin typeface="+mn-lt"/>
                </a:rPr>
                <a:t>延时，两个赋值</a:t>
              </a:r>
            </a:p>
            <a:p>
              <a:pPr eaLnBrk="1" hangingPunct="1">
                <a:spcBef>
                  <a:spcPct val="10000"/>
                </a:spcBef>
                <a:buFontTx/>
                <a:buNone/>
                <a:defRPr/>
              </a:pPr>
              <a:r>
                <a:rPr lang="zh-CN" altLang="en-US" sz="1600" b="1" dirty="0">
                  <a:latin typeface="+mn-lt"/>
                </a:rPr>
                <a:t>      </a:t>
              </a:r>
              <a:r>
                <a:rPr lang="en-US" altLang="zh-CN" sz="1600" b="1" dirty="0">
                  <a:latin typeface="+mn-lt"/>
                </a:rPr>
                <a:t>wire one = 1’b1;    // </a:t>
              </a:r>
              <a:r>
                <a:rPr lang="zh-CN" altLang="en-US" sz="1600" b="1" dirty="0">
                  <a:latin typeface="+mn-lt"/>
                </a:rPr>
                <a:t>常数赋值</a:t>
              </a:r>
            </a:p>
            <a:p>
              <a:pPr eaLnBrk="1" hangingPunct="1">
                <a:spcBef>
                  <a:spcPct val="10000"/>
                </a:spcBef>
                <a:buFontTx/>
                <a:buNone/>
                <a:defRPr/>
              </a:pPr>
              <a:r>
                <a:rPr lang="zh-CN" altLang="en-US" sz="1600" b="1" dirty="0">
                  <a:latin typeface="+mn-lt"/>
                </a:rPr>
                <a:t>      </a:t>
              </a:r>
              <a:r>
                <a:rPr lang="en-US" altLang="zh-CN" sz="1600" b="1" dirty="0">
                  <a:latin typeface="+mn-lt"/>
                </a:rPr>
                <a:t>assign {COUT, SUM} = A + B + CIN ; // </a:t>
              </a:r>
              <a:r>
                <a:rPr lang="zh-CN" altLang="en-US" sz="1600" b="1" dirty="0">
                  <a:latin typeface="+mn-lt"/>
                </a:rPr>
                <a:t>给级联赋值</a:t>
              </a:r>
            </a:p>
            <a:p>
              <a:pPr eaLnBrk="1" hangingPunct="1">
                <a:spcBef>
                  <a:spcPct val="10000"/>
                </a:spcBef>
                <a:buFontTx/>
                <a:buNone/>
                <a:defRPr/>
              </a:pPr>
              <a:r>
                <a:rPr lang="en-US" altLang="zh-CN" sz="1600" b="1" dirty="0" err="1">
                  <a:latin typeface="+mn-lt"/>
                </a:rPr>
                <a:t>endmodule</a:t>
              </a:r>
              <a:endParaRPr lang="en-US" altLang="zh-CN" sz="1600" b="1" dirty="0">
                <a:latin typeface="+mn-lt"/>
              </a:endParaRPr>
            </a:p>
          </p:txBody>
        </p:sp>
      </p:grpSp>
      <p:sp>
        <p:nvSpPr>
          <p:cNvPr id="101381" name="Text Box 10">
            <a:extLst>
              <a:ext uri="{FF2B5EF4-FFF2-40B4-BE49-F238E27FC236}">
                <a16:creationId xmlns:a16="http://schemas.microsoft.com/office/drawing/2014/main" id="{FB7B5039-2E86-4C66-99CF-45391A2AEE0C}"/>
              </a:ext>
            </a:extLst>
          </p:cNvPr>
          <p:cNvSpPr txBox="1">
            <a:spLocks noChangeArrowheads="1"/>
          </p:cNvSpPr>
          <p:nvPr/>
        </p:nvSpPr>
        <p:spPr bwMode="auto">
          <a:xfrm>
            <a:off x="2127380" y="1214437"/>
            <a:ext cx="3124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2400" b="1" dirty="0">
                <a:latin typeface="+mn-lt"/>
              </a:rPr>
              <a:t>持续赋值的例子</a:t>
            </a:r>
          </a:p>
        </p:txBody>
      </p:sp>
    </p:spTree>
    <p:extLst>
      <p:ext uri="{BB962C8B-B14F-4D97-AF65-F5344CB8AC3E}">
        <p14:creationId xmlns:p14="http://schemas.microsoft.com/office/powerpoint/2010/main" val="14094711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descr="蓝色砂纸">
            <a:extLst>
              <a:ext uri="{FF2B5EF4-FFF2-40B4-BE49-F238E27FC236}">
                <a16:creationId xmlns:a16="http://schemas.microsoft.com/office/drawing/2014/main" id="{B31DA182-1BD2-4FC4-8416-5C34460B0914}"/>
              </a:ext>
            </a:extLst>
          </p:cNvPr>
          <p:cNvSpPr>
            <a:spLocks noGrp="1" noChangeArrowheads="1"/>
          </p:cNvSpPr>
          <p:nvPr>
            <p:ph type="title"/>
          </p:nvPr>
        </p:nvSpPr>
        <p:spPr/>
        <p:txBody>
          <a:bodyPr/>
          <a:lstStyle/>
          <a:p>
            <a:pPr algn="l" eaLnBrk="1" hangingPunct="1"/>
            <a:r>
              <a:rPr lang="zh-CN" altLang="en-US" sz="3200" b="1">
                <a:solidFill>
                  <a:srgbClr val="FF7C80"/>
                </a:solidFill>
              </a:rPr>
              <a:t>持续赋值</a:t>
            </a:r>
            <a:r>
              <a:rPr lang="en-US" altLang="zh-CN" sz="3200" b="1">
                <a:solidFill>
                  <a:srgbClr val="FF7C80"/>
                </a:solidFill>
              </a:rPr>
              <a:t>(continuous assignment)(</a:t>
            </a:r>
            <a:r>
              <a:rPr lang="zh-CN" altLang="en-US" sz="3200" b="1">
                <a:solidFill>
                  <a:srgbClr val="FF7C80"/>
                </a:solidFill>
              </a:rPr>
              <a:t>续</a:t>
            </a:r>
            <a:r>
              <a:rPr lang="en-US" altLang="zh-CN" sz="3200" b="1">
                <a:solidFill>
                  <a:srgbClr val="FF7C80"/>
                </a:solidFill>
              </a:rPr>
              <a:t>)</a:t>
            </a:r>
          </a:p>
        </p:txBody>
      </p:sp>
      <p:sp>
        <p:nvSpPr>
          <p:cNvPr id="90117" name="Rectangle 5">
            <a:extLst>
              <a:ext uri="{FF2B5EF4-FFF2-40B4-BE49-F238E27FC236}">
                <a16:creationId xmlns:a16="http://schemas.microsoft.com/office/drawing/2014/main" id="{DDA71F6D-D0F9-47FB-9E45-AB753EAE86D7}"/>
              </a:ext>
            </a:extLst>
          </p:cNvPr>
          <p:cNvSpPr>
            <a:spLocks noGrp="1" noChangeArrowheads="1"/>
          </p:cNvSpPr>
          <p:nvPr>
            <p:ph type="body" idx="4294967295"/>
          </p:nvPr>
        </p:nvSpPr>
        <p:spPr>
          <a:xfrm>
            <a:off x="923731" y="3429000"/>
            <a:ext cx="5105400" cy="2895600"/>
          </a:xfrm>
        </p:spPr>
        <p:txBody>
          <a:bodyPr/>
          <a:lstStyle/>
          <a:p>
            <a:pPr algn="just" eaLnBrk="1" hangingPunct="1">
              <a:lnSpc>
                <a:spcPct val="90000"/>
              </a:lnSpc>
            </a:pPr>
            <a:r>
              <a:rPr lang="zh-CN" altLang="en-US" sz="1600" b="1" dirty="0"/>
              <a:t>隐含或显式赋值</a:t>
            </a:r>
          </a:p>
          <a:p>
            <a:pPr algn="just" eaLnBrk="1" hangingPunct="1">
              <a:lnSpc>
                <a:spcPct val="90000"/>
              </a:lnSpc>
            </a:pPr>
            <a:r>
              <a:rPr lang="zh-CN" altLang="en-US" sz="1600" b="1" dirty="0"/>
              <a:t>给任何</a:t>
            </a:r>
            <a:r>
              <a:rPr lang="en-US" altLang="zh-CN" sz="1600" b="1" dirty="0"/>
              <a:t>net</a:t>
            </a:r>
            <a:r>
              <a:rPr lang="zh-CN" altLang="en-US" sz="1600" b="1" dirty="0"/>
              <a:t>类型赋值</a:t>
            </a:r>
          </a:p>
          <a:p>
            <a:pPr algn="just" eaLnBrk="1" hangingPunct="1">
              <a:lnSpc>
                <a:spcPct val="90000"/>
              </a:lnSpc>
            </a:pPr>
            <a:r>
              <a:rPr lang="zh-CN" altLang="en-US" sz="1600" b="1" dirty="0"/>
              <a:t>给矢量</a:t>
            </a:r>
            <a:r>
              <a:rPr lang="en-US" altLang="zh-CN" sz="1600" b="1" dirty="0"/>
              <a:t>net</a:t>
            </a:r>
            <a:r>
              <a:rPr lang="zh-CN" altLang="en-US" sz="1600" b="1" dirty="0"/>
              <a:t>的位或部分赋值</a:t>
            </a:r>
          </a:p>
          <a:p>
            <a:pPr algn="just" eaLnBrk="1" hangingPunct="1">
              <a:lnSpc>
                <a:spcPct val="90000"/>
              </a:lnSpc>
            </a:pPr>
            <a:r>
              <a:rPr lang="zh-CN" altLang="en-US" sz="1600" b="1" dirty="0"/>
              <a:t>设置延时</a:t>
            </a:r>
          </a:p>
          <a:p>
            <a:pPr algn="just" eaLnBrk="1" hangingPunct="1">
              <a:lnSpc>
                <a:spcPct val="90000"/>
              </a:lnSpc>
            </a:pPr>
            <a:r>
              <a:rPr lang="zh-CN" altLang="en-US" sz="1600" b="1" dirty="0"/>
              <a:t>设置强度</a:t>
            </a:r>
          </a:p>
          <a:p>
            <a:pPr algn="just" eaLnBrk="1" hangingPunct="1">
              <a:lnSpc>
                <a:spcPct val="90000"/>
              </a:lnSpc>
            </a:pPr>
            <a:r>
              <a:rPr lang="zh-CN" altLang="en-US" sz="1600" b="1" dirty="0"/>
              <a:t>用级联同时给几个</a:t>
            </a:r>
            <a:r>
              <a:rPr lang="en-US" altLang="zh-CN" sz="1600" b="1" dirty="0"/>
              <a:t>net</a:t>
            </a:r>
            <a:r>
              <a:rPr lang="zh-CN" altLang="en-US" sz="1600" b="1" dirty="0"/>
              <a:t>类变量赋值</a:t>
            </a:r>
          </a:p>
          <a:p>
            <a:pPr algn="just" eaLnBrk="1" hangingPunct="1">
              <a:lnSpc>
                <a:spcPct val="90000"/>
              </a:lnSpc>
            </a:pPr>
            <a:r>
              <a:rPr lang="zh-CN" altLang="en-US" sz="1600" b="1" dirty="0"/>
              <a:t>使用条件操作符</a:t>
            </a:r>
          </a:p>
          <a:p>
            <a:pPr algn="just" eaLnBrk="1" hangingPunct="1">
              <a:lnSpc>
                <a:spcPct val="90000"/>
              </a:lnSpc>
            </a:pPr>
            <a:r>
              <a:rPr lang="zh-CN" altLang="en-US" sz="1600" b="1" dirty="0"/>
              <a:t>使用用户定义的函数的返回值</a:t>
            </a:r>
          </a:p>
          <a:p>
            <a:pPr algn="just" eaLnBrk="1" hangingPunct="1">
              <a:lnSpc>
                <a:spcPct val="90000"/>
              </a:lnSpc>
            </a:pPr>
            <a:r>
              <a:rPr lang="zh-CN" altLang="en-US" sz="1600" b="1" dirty="0"/>
              <a:t>可以是任意表达式，包括常数表达式</a:t>
            </a:r>
          </a:p>
        </p:txBody>
      </p:sp>
      <p:sp>
        <p:nvSpPr>
          <p:cNvPr id="90116" name="Text Box 4">
            <a:extLst>
              <a:ext uri="{FF2B5EF4-FFF2-40B4-BE49-F238E27FC236}">
                <a16:creationId xmlns:a16="http://schemas.microsoft.com/office/drawing/2014/main" id="{52AF8A9F-0FDE-4D2F-8B50-6FC044738204}"/>
              </a:ext>
            </a:extLst>
          </p:cNvPr>
          <p:cNvSpPr txBox="1">
            <a:spLocks noChangeArrowheads="1"/>
          </p:cNvSpPr>
          <p:nvPr/>
        </p:nvSpPr>
        <p:spPr bwMode="auto">
          <a:xfrm>
            <a:off x="685800" y="1143000"/>
            <a:ext cx="8001000"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endParaRPr lang="en-US" altLang="zh-CN" sz="2400" b="1"/>
          </a:p>
          <a:p>
            <a:pPr algn="just" eaLnBrk="1" hangingPunct="1">
              <a:spcBef>
                <a:spcPct val="50000"/>
              </a:spcBef>
              <a:buFontTx/>
              <a:buNone/>
            </a:pPr>
            <a:endParaRPr lang="en-US" altLang="zh-CN" sz="2400" b="1"/>
          </a:p>
          <a:p>
            <a:pPr algn="just" eaLnBrk="1" hangingPunct="1">
              <a:spcBef>
                <a:spcPct val="50000"/>
              </a:spcBef>
              <a:buFontTx/>
              <a:buNone/>
            </a:pPr>
            <a:endParaRPr lang="en-US" altLang="zh-CN" sz="2400" b="1"/>
          </a:p>
          <a:p>
            <a:pPr algn="just" eaLnBrk="1" hangingPunct="1">
              <a:spcBef>
                <a:spcPct val="50000"/>
              </a:spcBef>
              <a:buFontTx/>
              <a:buNone/>
            </a:pPr>
            <a:endParaRPr lang="en-US" altLang="zh-CN" sz="2400" b="1"/>
          </a:p>
          <a:p>
            <a:pPr algn="just" eaLnBrk="1" hangingPunct="1">
              <a:spcBef>
                <a:spcPct val="50000"/>
              </a:spcBef>
              <a:buFontTx/>
              <a:buNone/>
            </a:pPr>
            <a:endParaRPr lang="en-US" altLang="zh-CN" sz="2400" b="1"/>
          </a:p>
          <a:p>
            <a:pPr algn="just" eaLnBrk="1" hangingPunct="1">
              <a:spcBef>
                <a:spcPct val="50000"/>
              </a:spcBef>
              <a:buFontTx/>
              <a:buNone/>
            </a:pPr>
            <a:endParaRPr lang="en-US" altLang="zh-CN" sz="2400" b="1"/>
          </a:p>
        </p:txBody>
      </p:sp>
      <p:sp>
        <p:nvSpPr>
          <p:cNvPr id="90118" name="Text Box 6">
            <a:extLst>
              <a:ext uri="{FF2B5EF4-FFF2-40B4-BE49-F238E27FC236}">
                <a16:creationId xmlns:a16="http://schemas.microsoft.com/office/drawing/2014/main" id="{A93D485C-0089-41BA-8DCD-D4160B3215D3}"/>
              </a:ext>
            </a:extLst>
          </p:cNvPr>
          <p:cNvSpPr txBox="1">
            <a:spLocks noChangeArrowheads="1"/>
          </p:cNvSpPr>
          <p:nvPr/>
        </p:nvSpPr>
        <p:spPr bwMode="auto">
          <a:xfrm>
            <a:off x="771331" y="1693829"/>
            <a:ext cx="8111412"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en-US" altLang="zh-CN" sz="1800" b="1" dirty="0">
                <a:cs typeface="Times New Roman" panose="02020603050405020304" pitchFamily="18" charset="0"/>
              </a:rPr>
              <a:t>in</a:t>
            </a:r>
            <a:r>
              <a:rPr lang="zh-CN" altLang="en-US" sz="1800" b="1" dirty="0"/>
              <a:t>的值赋给</a:t>
            </a:r>
            <a:r>
              <a:rPr lang="en-US" altLang="zh-CN" sz="1800" b="1" dirty="0">
                <a:cs typeface="Times New Roman" panose="02020603050405020304" pitchFamily="18" charset="0"/>
              </a:rPr>
              <a:t>o1</a:t>
            </a:r>
            <a:r>
              <a:rPr lang="zh-CN" altLang="en-US" sz="1800" b="1" dirty="0"/>
              <a:t>，但其每位赋值的强度及延迟可能不同。如果</a:t>
            </a:r>
            <a:r>
              <a:rPr lang="en-US" altLang="zh-CN" sz="1800" b="1" dirty="0">
                <a:cs typeface="Times New Roman" panose="02020603050405020304" pitchFamily="18" charset="0"/>
              </a:rPr>
              <a:t>o1</a:t>
            </a:r>
            <a:r>
              <a:rPr lang="zh-CN" altLang="en-US" sz="1800" b="1" dirty="0"/>
              <a:t>是一个标量（</a:t>
            </a:r>
            <a:r>
              <a:rPr lang="en-US" altLang="zh-CN" sz="1800" b="1" dirty="0">
                <a:cs typeface="Times New Roman" panose="02020603050405020304" pitchFamily="18" charset="0"/>
              </a:rPr>
              <a:t>scalar</a:t>
            </a:r>
            <a:r>
              <a:rPr lang="zh-CN" altLang="en-US" sz="1800" b="1" dirty="0"/>
              <a:t>）信号，则其延迟和前面的条件缓冲器上的门延迟相同。对向量线网（</a:t>
            </a:r>
            <a:r>
              <a:rPr lang="en-US" altLang="zh-CN" sz="1800" b="1" dirty="0"/>
              <a:t>net</a:t>
            </a:r>
            <a:r>
              <a:rPr lang="zh-CN" altLang="en-US" sz="1800" b="1" dirty="0"/>
              <a:t>）的赋值上的延迟情况不同。</a:t>
            </a:r>
            <a:r>
              <a:rPr lang="en-US" altLang="zh-CN" sz="1800" b="1" dirty="0">
                <a:cs typeface="Times New Roman" panose="02020603050405020304" pitchFamily="18" charset="0"/>
              </a:rPr>
              <a:t>0</a:t>
            </a:r>
            <a:r>
              <a:rPr lang="zh-CN" altLang="en-US" sz="1800" b="1" dirty="0"/>
              <a:t>赋值使用下降延迟，</a:t>
            </a:r>
            <a:r>
              <a:rPr lang="en-US" altLang="zh-CN" sz="1800" b="1" dirty="0"/>
              <a:t>Z</a:t>
            </a:r>
            <a:r>
              <a:rPr lang="zh-CN" altLang="en-US" sz="1800" b="1" dirty="0"/>
              <a:t>赋值使用关断延迟，所有其他赋值使用上升延迟。</a:t>
            </a:r>
            <a:endParaRPr lang="zh-CN" altLang="en-US" sz="1800" b="1" dirty="0">
              <a:cs typeface="Times New Roman" panose="02020603050405020304" pitchFamily="18" charset="0"/>
            </a:endParaRPr>
          </a:p>
          <a:p>
            <a:pPr algn="just" eaLnBrk="1" hangingPunct="1">
              <a:spcBef>
                <a:spcPct val="50000"/>
              </a:spcBef>
              <a:buFontTx/>
              <a:buNone/>
            </a:pPr>
            <a:r>
              <a:rPr lang="zh-CN" altLang="en-US" sz="1800" b="1" dirty="0"/>
              <a:t>上面的例子显示出持续赋值的灵活性和简单性。持续赋值可以：</a:t>
            </a:r>
            <a:endParaRPr lang="zh-CN" altLang="en-US" sz="1800" b="1" dirty="0">
              <a:cs typeface="Times New Roman" panose="02020603050405020304" pitchFamily="18" charset="0"/>
            </a:endParaRPr>
          </a:p>
        </p:txBody>
      </p:sp>
    </p:spTree>
    <p:extLst>
      <p:ext uri="{BB962C8B-B14F-4D97-AF65-F5344CB8AC3E}">
        <p14:creationId xmlns:p14="http://schemas.microsoft.com/office/powerpoint/2010/main" val="16448772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descr="蓝色砂纸">
            <a:extLst>
              <a:ext uri="{FF2B5EF4-FFF2-40B4-BE49-F238E27FC236}">
                <a16:creationId xmlns:a16="http://schemas.microsoft.com/office/drawing/2014/main" id="{5164D4AA-6E4A-4206-9BC5-5C176737427A}"/>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持续赋值</a:t>
            </a:r>
            <a:r>
              <a:rPr lang="en-US" altLang="zh-CN" sz="3200" b="1">
                <a:solidFill>
                  <a:srgbClr val="FF7C80"/>
                </a:solidFill>
                <a:latin typeface="+mn-lt"/>
              </a:rPr>
              <a:t>(continuous assignment)(</a:t>
            </a:r>
            <a:r>
              <a:rPr lang="zh-CN" altLang="en-US" sz="3200" b="1">
                <a:solidFill>
                  <a:srgbClr val="FF7C80"/>
                </a:solidFill>
                <a:latin typeface="+mn-lt"/>
              </a:rPr>
              <a:t>续</a:t>
            </a:r>
            <a:r>
              <a:rPr lang="en-US" altLang="zh-CN" sz="3200" b="1">
                <a:solidFill>
                  <a:srgbClr val="FF7C80"/>
                </a:solidFill>
                <a:latin typeface="+mn-lt"/>
              </a:rPr>
              <a:t>)</a:t>
            </a:r>
          </a:p>
        </p:txBody>
      </p:sp>
      <p:sp>
        <p:nvSpPr>
          <p:cNvPr id="91141" name="Rectangle 5">
            <a:extLst>
              <a:ext uri="{FF2B5EF4-FFF2-40B4-BE49-F238E27FC236}">
                <a16:creationId xmlns:a16="http://schemas.microsoft.com/office/drawing/2014/main" id="{068025C0-3B66-42A1-9FB5-CCD9BD1719F3}"/>
              </a:ext>
            </a:extLst>
          </p:cNvPr>
          <p:cNvSpPr>
            <a:spLocks noGrp="1" noChangeArrowheads="1"/>
          </p:cNvSpPr>
          <p:nvPr>
            <p:ph type="body" idx="4294967295"/>
          </p:nvPr>
        </p:nvSpPr>
        <p:spPr>
          <a:xfrm>
            <a:off x="637591" y="4742349"/>
            <a:ext cx="7517363" cy="1371600"/>
          </a:xfrm>
        </p:spPr>
        <p:txBody>
          <a:bodyPr/>
          <a:lstStyle/>
          <a:p>
            <a:pPr algn="just" eaLnBrk="1" hangingPunct="1"/>
            <a:r>
              <a:rPr lang="zh-CN" altLang="en-US" sz="2000" b="1" dirty="0"/>
              <a:t>从上面的例子可以看出，持续赋值的功能很强。可以使用条件操作符，也可以对一个</a:t>
            </a:r>
            <a:r>
              <a:rPr lang="en-US" altLang="zh-CN" sz="2000" b="1" dirty="0"/>
              <a:t>net</a:t>
            </a:r>
            <a:r>
              <a:rPr lang="zh-CN" altLang="en-US" sz="2000" b="1" dirty="0"/>
              <a:t>多重赋值</a:t>
            </a:r>
            <a:r>
              <a:rPr lang="en-US" altLang="zh-CN" sz="2000" b="1" dirty="0"/>
              <a:t>(</a:t>
            </a:r>
            <a:r>
              <a:rPr lang="zh-CN" altLang="en-US" sz="2000" b="1" dirty="0"/>
              <a:t>驱动</a:t>
            </a:r>
            <a:r>
              <a:rPr lang="en-US" altLang="zh-CN" sz="2000" b="1" dirty="0"/>
              <a:t>)</a:t>
            </a:r>
            <a:r>
              <a:rPr lang="zh-CN" altLang="en-US" sz="2000" b="1" dirty="0"/>
              <a:t>。</a:t>
            </a:r>
          </a:p>
          <a:p>
            <a:pPr algn="just" eaLnBrk="1" hangingPunct="1"/>
            <a:r>
              <a:rPr lang="zh-CN" altLang="en-US" sz="2000" b="1" dirty="0"/>
              <a:t>在任何时间里只有一个赋值驱动</a:t>
            </a:r>
            <a:r>
              <a:rPr lang="en-US" altLang="zh-CN" sz="2000" b="1" dirty="0"/>
              <a:t>MUX2</a:t>
            </a:r>
            <a:r>
              <a:rPr lang="zh-CN" altLang="en-US" sz="2000" b="1" dirty="0"/>
              <a:t>到一个非三态值。如果所有驱动都为三态，则</a:t>
            </a:r>
            <a:r>
              <a:rPr lang="en-US" altLang="zh-CN" sz="2000" b="1" dirty="0"/>
              <a:t>mux2</a:t>
            </a:r>
            <a:r>
              <a:rPr lang="zh-CN" altLang="en-US" sz="2000" b="1" dirty="0"/>
              <a:t>缺省为一个上拉强度的</a:t>
            </a:r>
            <a:r>
              <a:rPr lang="en-US" altLang="zh-CN" sz="2000" b="1" dirty="0"/>
              <a:t>1</a:t>
            </a:r>
            <a:r>
              <a:rPr lang="zh-CN" altLang="en-US" sz="2000" b="1" dirty="0"/>
              <a:t>值。 </a:t>
            </a:r>
          </a:p>
        </p:txBody>
      </p:sp>
      <p:grpSp>
        <p:nvGrpSpPr>
          <p:cNvPr id="91142" name="Group 9">
            <a:extLst>
              <a:ext uri="{FF2B5EF4-FFF2-40B4-BE49-F238E27FC236}">
                <a16:creationId xmlns:a16="http://schemas.microsoft.com/office/drawing/2014/main" id="{B04699CE-20F1-4AEA-9099-D722D419DC93}"/>
              </a:ext>
            </a:extLst>
          </p:cNvPr>
          <p:cNvGrpSpPr>
            <a:grpSpLocks/>
          </p:cNvGrpSpPr>
          <p:nvPr/>
        </p:nvGrpSpPr>
        <p:grpSpPr bwMode="auto">
          <a:xfrm>
            <a:off x="1565988" y="1429851"/>
            <a:ext cx="6234404" cy="3024188"/>
            <a:chOff x="480" y="742"/>
            <a:chExt cx="4464" cy="1905"/>
          </a:xfrm>
        </p:grpSpPr>
        <p:sp>
          <p:nvSpPr>
            <p:cNvPr id="103431" name="Rectangle 8">
              <a:extLst>
                <a:ext uri="{FF2B5EF4-FFF2-40B4-BE49-F238E27FC236}">
                  <a16:creationId xmlns:a16="http://schemas.microsoft.com/office/drawing/2014/main" id="{F6B85C84-C4D3-4718-9EC4-28AB2638C473}"/>
                </a:ext>
              </a:extLst>
            </p:cNvPr>
            <p:cNvSpPr>
              <a:spLocks noChangeArrowheads="1"/>
            </p:cNvSpPr>
            <p:nvPr/>
          </p:nvSpPr>
          <p:spPr bwMode="auto">
            <a:xfrm>
              <a:off x="480" y="2064"/>
              <a:ext cx="4464" cy="384"/>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endParaRPr lang="zh-CN" altLang="en-US" sz="2400">
                <a:latin typeface="+mn-lt"/>
              </a:endParaRPr>
            </a:p>
          </p:txBody>
        </p:sp>
        <p:sp>
          <p:nvSpPr>
            <p:cNvPr id="103432" name="Rectangle 7">
              <a:extLst>
                <a:ext uri="{FF2B5EF4-FFF2-40B4-BE49-F238E27FC236}">
                  <a16:creationId xmlns:a16="http://schemas.microsoft.com/office/drawing/2014/main" id="{0DA07C4F-E623-45B1-9364-BD0EFA011966}"/>
                </a:ext>
              </a:extLst>
            </p:cNvPr>
            <p:cNvSpPr>
              <a:spLocks noChangeArrowheads="1"/>
            </p:cNvSpPr>
            <p:nvPr/>
          </p:nvSpPr>
          <p:spPr bwMode="auto">
            <a:xfrm>
              <a:off x="480" y="1536"/>
              <a:ext cx="4464" cy="528"/>
            </a:xfrm>
            <a:prstGeom prst="rect">
              <a:avLst/>
            </a:prstGeom>
            <a:solidFill>
              <a:srgbClr val="66FF99"/>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endParaRPr lang="zh-CN" altLang="en-US" sz="2400">
                <a:latin typeface="+mn-lt"/>
              </a:endParaRPr>
            </a:p>
          </p:txBody>
        </p:sp>
        <p:sp>
          <p:nvSpPr>
            <p:cNvPr id="103433" name="Text Box 6">
              <a:extLst>
                <a:ext uri="{FF2B5EF4-FFF2-40B4-BE49-F238E27FC236}">
                  <a16:creationId xmlns:a16="http://schemas.microsoft.com/office/drawing/2014/main" id="{419DEF8F-03F9-486A-84B7-597BFD1450C7}"/>
                </a:ext>
              </a:extLst>
            </p:cNvPr>
            <p:cNvSpPr txBox="1">
              <a:spLocks noChangeArrowheads="1"/>
            </p:cNvSpPr>
            <p:nvPr/>
          </p:nvSpPr>
          <p:spPr bwMode="auto">
            <a:xfrm>
              <a:off x="480" y="742"/>
              <a:ext cx="4464" cy="19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buFontTx/>
                <a:buNone/>
                <a:defRPr/>
              </a:pPr>
              <a:r>
                <a:rPr lang="zh-CN" altLang="en-US" sz="2400" b="1" dirty="0">
                  <a:solidFill>
                    <a:schemeClr val="accent2"/>
                  </a:solidFill>
                  <a:latin typeface="+mn-lt"/>
                </a:rPr>
                <a:t>使用条件操作符的例子：</a:t>
              </a:r>
            </a:p>
            <a:p>
              <a:pPr algn="just" eaLnBrk="1" hangingPunct="1">
                <a:spcBef>
                  <a:spcPts val="250"/>
                </a:spcBef>
                <a:buFontTx/>
                <a:buNone/>
                <a:defRPr/>
              </a:pPr>
              <a:r>
                <a:rPr lang="en-US" altLang="zh-CN" sz="1600" b="1" dirty="0">
                  <a:latin typeface="+mn-lt"/>
                  <a:cs typeface="Times New Roman" pitchFamily="18" charset="0"/>
                </a:rPr>
                <a:t>module </a:t>
              </a:r>
              <a:r>
                <a:rPr lang="en-US" altLang="zh-CN" sz="1600" b="1" dirty="0" err="1">
                  <a:latin typeface="+mn-lt"/>
                  <a:cs typeface="Times New Roman" pitchFamily="18" charset="0"/>
                </a:rPr>
                <a:t>cond_assigns</a:t>
              </a:r>
              <a:r>
                <a:rPr lang="en-US" altLang="zh-CN" sz="1600" b="1" dirty="0">
                  <a:latin typeface="+mn-lt"/>
                  <a:cs typeface="Times New Roman" pitchFamily="18" charset="0"/>
                </a:rPr>
                <a:t> (MUX1, MUX2, a, b, c, d);</a:t>
              </a:r>
            </a:p>
            <a:p>
              <a:pPr algn="just" eaLnBrk="1" hangingPunct="1">
                <a:spcBef>
                  <a:spcPts val="250"/>
                </a:spcBef>
                <a:buFontTx/>
                <a:buNone/>
                <a:defRPr/>
              </a:pPr>
              <a:r>
                <a:rPr lang="en-US" altLang="zh-CN" sz="1600" b="1" dirty="0">
                  <a:latin typeface="+mn-lt"/>
                  <a:cs typeface="Times New Roman" pitchFamily="18" charset="0"/>
                </a:rPr>
                <a:t>      output MUX1, MUX2;</a:t>
              </a:r>
            </a:p>
            <a:p>
              <a:pPr algn="just" eaLnBrk="1" hangingPunct="1">
                <a:spcBef>
                  <a:spcPts val="250"/>
                </a:spcBef>
                <a:buFontTx/>
                <a:buNone/>
                <a:defRPr/>
              </a:pPr>
              <a:r>
                <a:rPr lang="en-US" altLang="zh-CN" sz="1600" b="1" dirty="0">
                  <a:latin typeface="+mn-lt"/>
                  <a:cs typeface="Times New Roman" pitchFamily="18" charset="0"/>
                </a:rPr>
                <a:t>      input a, b, c, d;</a:t>
              </a:r>
            </a:p>
            <a:p>
              <a:pPr algn="just" eaLnBrk="1" hangingPunct="1">
                <a:spcBef>
                  <a:spcPts val="250"/>
                </a:spcBef>
                <a:buFontTx/>
                <a:buNone/>
                <a:defRPr/>
              </a:pPr>
              <a:r>
                <a:rPr lang="en-US" altLang="zh-CN" sz="1600" b="1" dirty="0">
                  <a:latin typeface="+mn-lt"/>
                  <a:cs typeface="Times New Roman" pitchFamily="18" charset="0"/>
                </a:rPr>
                <a:t>      assign MUX1 = </a:t>
              </a:r>
              <a:r>
                <a:rPr lang="en-US" altLang="zh-CN" sz="1600" b="1" dirty="0" err="1">
                  <a:latin typeface="+mn-lt"/>
                  <a:cs typeface="Times New Roman" pitchFamily="18" charset="0"/>
                </a:rPr>
                <a:t>sel</a:t>
              </a:r>
              <a:r>
                <a:rPr lang="en-US" altLang="zh-CN" sz="1600" b="1" dirty="0">
                  <a:latin typeface="+mn-lt"/>
                  <a:cs typeface="Times New Roman" pitchFamily="18" charset="0"/>
                </a:rPr>
                <a:t> == 2'b00 ? a :</a:t>
              </a:r>
            </a:p>
            <a:p>
              <a:pPr algn="just" eaLnBrk="1" hangingPunct="1">
                <a:spcBef>
                  <a:spcPts val="250"/>
                </a:spcBef>
                <a:buFontTx/>
                <a:buNone/>
                <a:defRPr/>
              </a:pPr>
              <a:r>
                <a:rPr lang="en-US" altLang="zh-CN" sz="1600" b="1" dirty="0">
                  <a:latin typeface="+mn-lt"/>
                  <a:cs typeface="Times New Roman" pitchFamily="18" charset="0"/>
                </a:rPr>
                <a:t>                                 </a:t>
              </a:r>
              <a:r>
                <a:rPr lang="en-US" altLang="zh-CN" sz="1600" b="1" dirty="0" err="1">
                  <a:latin typeface="+mn-lt"/>
                  <a:cs typeface="Times New Roman" pitchFamily="18" charset="0"/>
                </a:rPr>
                <a:t>sel</a:t>
              </a:r>
              <a:r>
                <a:rPr lang="en-US" altLang="zh-CN" sz="1600" b="1" dirty="0">
                  <a:latin typeface="+mn-lt"/>
                  <a:cs typeface="Times New Roman" pitchFamily="18" charset="0"/>
                </a:rPr>
                <a:t> == 2'b01 ? b :</a:t>
              </a:r>
            </a:p>
            <a:p>
              <a:pPr algn="just" eaLnBrk="1" hangingPunct="1">
                <a:spcBef>
                  <a:spcPts val="250"/>
                </a:spcBef>
                <a:buFontTx/>
                <a:buNone/>
                <a:defRPr/>
              </a:pPr>
              <a:r>
                <a:rPr lang="en-US" altLang="zh-CN" sz="1600" b="1" dirty="0">
                  <a:latin typeface="+mn-lt"/>
                  <a:cs typeface="Times New Roman" pitchFamily="18" charset="0"/>
                </a:rPr>
                <a:t>                                 </a:t>
              </a:r>
              <a:r>
                <a:rPr lang="en-US" altLang="zh-CN" sz="1600" b="1" dirty="0" err="1">
                  <a:latin typeface="+mn-lt"/>
                  <a:cs typeface="Times New Roman" pitchFamily="18" charset="0"/>
                </a:rPr>
                <a:t>sel</a:t>
              </a:r>
              <a:r>
                <a:rPr lang="en-US" altLang="zh-CN" sz="1600" b="1" dirty="0">
                  <a:latin typeface="+mn-lt"/>
                  <a:cs typeface="Times New Roman" pitchFamily="18" charset="0"/>
                </a:rPr>
                <a:t> == 2'b10 ? c : d;</a:t>
              </a:r>
            </a:p>
            <a:p>
              <a:pPr algn="just" eaLnBrk="1" hangingPunct="1">
                <a:spcBef>
                  <a:spcPts val="250"/>
                </a:spcBef>
                <a:buFontTx/>
                <a:buNone/>
                <a:defRPr/>
              </a:pPr>
              <a:r>
                <a:rPr lang="en-US" altLang="zh-CN" sz="1600" b="1" dirty="0">
                  <a:latin typeface="+mn-lt"/>
                  <a:cs typeface="Times New Roman" pitchFamily="18" charset="0"/>
                </a:rPr>
                <a:t>      </a:t>
              </a:r>
              <a:r>
                <a:rPr lang="en-US" altLang="zh-CN" sz="1600" b="1" dirty="0">
                  <a:solidFill>
                    <a:srgbClr val="FF0000"/>
                  </a:solidFill>
                  <a:latin typeface="+mn-lt"/>
                  <a:cs typeface="Times New Roman" pitchFamily="18" charset="0"/>
                </a:rPr>
                <a:t>tri1</a:t>
              </a:r>
              <a:r>
                <a:rPr lang="en-US" altLang="zh-CN" sz="1600" b="1" dirty="0">
                  <a:latin typeface="+mn-lt"/>
                  <a:cs typeface="Times New Roman" pitchFamily="18" charset="0"/>
                </a:rPr>
                <a:t> MUX2 = </a:t>
              </a:r>
              <a:r>
                <a:rPr lang="en-US" altLang="zh-CN" sz="1600" b="1" dirty="0" err="1">
                  <a:latin typeface="+mn-lt"/>
                  <a:cs typeface="Times New Roman" pitchFamily="18" charset="0"/>
                </a:rPr>
                <a:t>sel</a:t>
              </a:r>
              <a:r>
                <a:rPr lang="en-US" altLang="zh-CN" sz="1600" b="1" dirty="0">
                  <a:latin typeface="+mn-lt"/>
                  <a:cs typeface="Times New Roman" pitchFamily="18" charset="0"/>
                </a:rPr>
                <a:t> == 0 ? a : ’</a:t>
              </a:r>
              <a:r>
                <a:rPr lang="en-US" altLang="zh-CN" sz="1600" b="1" dirty="0" err="1">
                  <a:latin typeface="+mn-lt"/>
                  <a:cs typeface="Times New Roman" pitchFamily="18" charset="0"/>
                </a:rPr>
                <a:t>bz</a:t>
              </a:r>
              <a:r>
                <a:rPr lang="en-US" altLang="zh-CN" sz="1600" b="1" dirty="0">
                  <a:latin typeface="+mn-lt"/>
                  <a:cs typeface="Times New Roman" pitchFamily="18" charset="0"/>
                </a:rPr>
                <a:t>,  MUX2 = </a:t>
              </a:r>
              <a:r>
                <a:rPr lang="en-US" altLang="zh-CN" sz="1600" b="1" dirty="0" err="1">
                  <a:latin typeface="+mn-lt"/>
                  <a:cs typeface="Times New Roman" pitchFamily="18" charset="0"/>
                </a:rPr>
                <a:t>sel</a:t>
              </a:r>
              <a:r>
                <a:rPr lang="en-US" altLang="zh-CN" sz="1600" b="1" dirty="0">
                  <a:latin typeface="+mn-lt"/>
                  <a:cs typeface="Times New Roman" pitchFamily="18" charset="0"/>
                </a:rPr>
                <a:t> == 1 ? b : ’</a:t>
              </a:r>
              <a:r>
                <a:rPr lang="en-US" altLang="zh-CN" sz="1600" b="1" dirty="0" err="1">
                  <a:latin typeface="+mn-lt"/>
                  <a:cs typeface="Times New Roman" pitchFamily="18" charset="0"/>
                </a:rPr>
                <a:t>bz</a:t>
              </a:r>
              <a:r>
                <a:rPr lang="en-US" altLang="zh-CN" sz="1600" b="1" dirty="0">
                  <a:latin typeface="+mn-lt"/>
                  <a:cs typeface="Times New Roman" pitchFamily="18" charset="0"/>
                </a:rPr>
                <a:t>,</a:t>
              </a:r>
            </a:p>
            <a:p>
              <a:pPr algn="just" eaLnBrk="1" hangingPunct="1">
                <a:spcBef>
                  <a:spcPts val="250"/>
                </a:spcBef>
                <a:buFontTx/>
                <a:buNone/>
                <a:defRPr/>
              </a:pPr>
              <a:r>
                <a:rPr lang="en-US" altLang="zh-CN" sz="1600" b="1" dirty="0">
                  <a:latin typeface="+mn-lt"/>
                  <a:cs typeface="Times New Roman" pitchFamily="18" charset="0"/>
                </a:rPr>
                <a:t>             MUX2 = </a:t>
              </a:r>
              <a:r>
                <a:rPr lang="en-US" altLang="zh-CN" sz="1600" b="1" dirty="0" err="1">
                  <a:latin typeface="+mn-lt"/>
                  <a:cs typeface="Times New Roman" pitchFamily="18" charset="0"/>
                </a:rPr>
                <a:t>sel</a:t>
              </a:r>
              <a:r>
                <a:rPr lang="en-US" altLang="zh-CN" sz="1600" b="1" dirty="0">
                  <a:latin typeface="+mn-lt"/>
                  <a:cs typeface="Times New Roman" pitchFamily="18" charset="0"/>
                </a:rPr>
                <a:t> == 2 ? c : ’</a:t>
              </a:r>
              <a:r>
                <a:rPr lang="en-US" altLang="zh-CN" sz="1600" b="1" dirty="0" err="1">
                  <a:latin typeface="+mn-lt"/>
                  <a:cs typeface="Times New Roman" pitchFamily="18" charset="0"/>
                </a:rPr>
                <a:t>bz</a:t>
              </a:r>
              <a:r>
                <a:rPr lang="en-US" altLang="zh-CN" sz="1600" b="1" dirty="0">
                  <a:latin typeface="+mn-lt"/>
                  <a:cs typeface="Times New Roman" pitchFamily="18" charset="0"/>
                </a:rPr>
                <a:t>,   MUX2 = </a:t>
              </a:r>
              <a:r>
                <a:rPr lang="en-US" altLang="zh-CN" sz="1600" b="1" dirty="0" err="1">
                  <a:latin typeface="+mn-lt"/>
                  <a:cs typeface="Times New Roman" pitchFamily="18" charset="0"/>
                </a:rPr>
                <a:t>sel</a:t>
              </a:r>
              <a:r>
                <a:rPr lang="en-US" altLang="zh-CN" sz="1600" b="1" dirty="0">
                  <a:latin typeface="+mn-lt"/>
                  <a:cs typeface="Times New Roman" pitchFamily="18" charset="0"/>
                </a:rPr>
                <a:t> == 3 ? d : ’</a:t>
              </a:r>
              <a:r>
                <a:rPr lang="en-US" altLang="zh-CN" sz="1600" b="1" dirty="0" err="1">
                  <a:latin typeface="+mn-lt"/>
                  <a:cs typeface="Times New Roman" pitchFamily="18" charset="0"/>
                </a:rPr>
                <a:t>bz</a:t>
              </a:r>
              <a:r>
                <a:rPr lang="en-US" altLang="zh-CN" sz="1600" b="1" dirty="0">
                  <a:latin typeface="+mn-lt"/>
                  <a:cs typeface="Times New Roman" pitchFamily="18" charset="0"/>
                </a:rPr>
                <a:t>;</a:t>
              </a:r>
            </a:p>
            <a:p>
              <a:pPr algn="just" eaLnBrk="1" hangingPunct="1">
                <a:spcBef>
                  <a:spcPts val="250"/>
                </a:spcBef>
                <a:buFontTx/>
                <a:buNone/>
                <a:defRPr/>
              </a:pPr>
              <a:r>
                <a:rPr lang="en-US" altLang="zh-CN" sz="1600" b="1" dirty="0" err="1">
                  <a:latin typeface="+mn-lt"/>
                  <a:cs typeface="Times New Roman" pitchFamily="18" charset="0"/>
                </a:rPr>
                <a:t>endmodule</a:t>
              </a:r>
              <a:endParaRPr lang="en-US" altLang="zh-CN" sz="1600" b="1" dirty="0">
                <a:latin typeface="+mn-lt"/>
                <a:cs typeface="Times New Roman" pitchFamily="18" charset="0"/>
              </a:endParaRPr>
            </a:p>
          </p:txBody>
        </p:sp>
      </p:grpSp>
    </p:spTree>
    <p:extLst>
      <p:ext uri="{BB962C8B-B14F-4D97-AF65-F5344CB8AC3E}">
        <p14:creationId xmlns:p14="http://schemas.microsoft.com/office/powerpoint/2010/main" val="16405833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descr="蓝色砂纸">
            <a:extLst>
              <a:ext uri="{FF2B5EF4-FFF2-40B4-BE49-F238E27FC236}">
                <a16:creationId xmlns:a16="http://schemas.microsoft.com/office/drawing/2014/main" id="{48A2E0F0-AD72-4F0D-8054-BA555A94C20D}"/>
              </a:ext>
            </a:extLst>
          </p:cNvPr>
          <p:cNvSpPr>
            <a:spLocks noGrp="1" noChangeArrowheads="1"/>
          </p:cNvSpPr>
          <p:nvPr>
            <p:ph type="title"/>
          </p:nvPr>
        </p:nvSpPr>
        <p:spPr/>
        <p:txBody>
          <a:bodyPr/>
          <a:lstStyle/>
          <a:p>
            <a:pPr algn="l" eaLnBrk="1" hangingPunct="1">
              <a:defRPr/>
            </a:pPr>
            <a:r>
              <a:rPr lang="en-US" altLang="zh-CN" b="1" dirty="0">
                <a:solidFill>
                  <a:srgbClr val="FF7C80"/>
                </a:solidFill>
                <a:latin typeface="+mj-ea"/>
              </a:rPr>
              <a:t>2.6 </a:t>
            </a:r>
            <a:r>
              <a:rPr lang="zh-CN" altLang="en-US" b="1" dirty="0">
                <a:solidFill>
                  <a:srgbClr val="FF7C80"/>
                </a:solidFill>
                <a:latin typeface="+mj-ea"/>
              </a:rPr>
              <a:t>行为描述</a:t>
            </a:r>
          </a:p>
        </p:txBody>
      </p:sp>
      <p:sp>
        <p:nvSpPr>
          <p:cNvPr id="92163" name="Rectangle 3">
            <a:extLst>
              <a:ext uri="{FF2B5EF4-FFF2-40B4-BE49-F238E27FC236}">
                <a16:creationId xmlns:a16="http://schemas.microsoft.com/office/drawing/2014/main" id="{C431CA94-3B85-44D2-8CD0-1B04386DF624}"/>
              </a:ext>
            </a:extLst>
          </p:cNvPr>
          <p:cNvSpPr>
            <a:spLocks noGrp="1" noChangeArrowheads="1"/>
          </p:cNvSpPr>
          <p:nvPr>
            <p:ph type="body" idx="4294967295"/>
          </p:nvPr>
        </p:nvSpPr>
        <p:spPr>
          <a:xfrm>
            <a:off x="819150" y="1768983"/>
            <a:ext cx="7772400" cy="1676400"/>
          </a:xfrm>
        </p:spPr>
        <p:txBody>
          <a:bodyPr/>
          <a:lstStyle/>
          <a:p>
            <a:pPr eaLnBrk="1" hangingPunct="1">
              <a:buFontTx/>
              <a:buNone/>
            </a:pPr>
            <a:r>
              <a:rPr lang="zh-CN" altLang="en-US" sz="2800" b="1" dirty="0">
                <a:solidFill>
                  <a:schemeClr val="accent2"/>
                </a:solidFill>
              </a:rPr>
              <a:t>学习内容：</a:t>
            </a:r>
          </a:p>
          <a:p>
            <a:pPr eaLnBrk="1" hangingPunct="1"/>
            <a:r>
              <a:rPr lang="zh-CN" altLang="en-US" sz="2000" b="1" dirty="0">
                <a:solidFill>
                  <a:schemeClr val="accent2"/>
                </a:solidFill>
              </a:rPr>
              <a:t>行为建模的基本概念</a:t>
            </a:r>
          </a:p>
          <a:p>
            <a:pPr eaLnBrk="1" hangingPunct="1"/>
            <a:r>
              <a:rPr lang="en-US" altLang="zh-CN" sz="2000" b="1" dirty="0">
                <a:solidFill>
                  <a:schemeClr val="accent2"/>
                </a:solidFill>
              </a:rPr>
              <a:t>Verilog</a:t>
            </a:r>
            <a:r>
              <a:rPr lang="zh-CN" altLang="en-US" sz="2000" b="1" dirty="0">
                <a:solidFill>
                  <a:schemeClr val="accent2"/>
                </a:solidFill>
              </a:rPr>
              <a:t>中高级编程语言结构</a:t>
            </a:r>
          </a:p>
        </p:txBody>
      </p:sp>
      <p:grpSp>
        <p:nvGrpSpPr>
          <p:cNvPr id="92165" name="Group 8">
            <a:extLst>
              <a:ext uri="{FF2B5EF4-FFF2-40B4-BE49-F238E27FC236}">
                <a16:creationId xmlns:a16="http://schemas.microsoft.com/office/drawing/2014/main" id="{EBD7E3F6-DE68-4FA7-B2E4-8FA783CFCCE5}"/>
              </a:ext>
            </a:extLst>
          </p:cNvPr>
          <p:cNvGrpSpPr>
            <a:grpSpLocks/>
          </p:cNvGrpSpPr>
          <p:nvPr/>
        </p:nvGrpSpPr>
        <p:grpSpPr bwMode="auto">
          <a:xfrm>
            <a:off x="1143000" y="3644900"/>
            <a:ext cx="6597650" cy="1871663"/>
            <a:chOff x="720" y="2586"/>
            <a:chExt cx="3696" cy="1379"/>
          </a:xfrm>
        </p:grpSpPr>
        <p:sp>
          <p:nvSpPr>
            <p:cNvPr id="92166" name="Text Box 6" descr="白色大理石">
              <a:extLst>
                <a:ext uri="{FF2B5EF4-FFF2-40B4-BE49-F238E27FC236}">
                  <a16:creationId xmlns:a16="http://schemas.microsoft.com/office/drawing/2014/main" id="{2CA420AC-B1AC-4967-98DB-DCE26140BE1B}"/>
                </a:ext>
              </a:extLst>
            </p:cNvPr>
            <p:cNvSpPr txBox="1">
              <a:spLocks noChangeArrowheads="1"/>
            </p:cNvSpPr>
            <p:nvPr/>
          </p:nvSpPr>
          <p:spPr bwMode="auto">
            <a:xfrm>
              <a:off x="720" y="2880"/>
              <a:ext cx="3696" cy="1085"/>
            </a:xfrm>
            <a:prstGeom prst="rect">
              <a:avLst/>
            </a:prstGeom>
            <a:blipFill dpi="0" rotWithShape="0">
              <a:blip r:embed="rId2"/>
              <a:srcRect/>
              <a:tile tx="0" ty="0" sx="100000" sy="100000" flip="none" algn="tl"/>
            </a:blipFill>
            <a:ln w="9525">
              <a:solidFill>
                <a:srgbClr val="FF0000"/>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4000"/>
                </a:lnSpc>
                <a:spcBef>
                  <a:spcPct val="50000"/>
                </a:spcBef>
                <a:buFontTx/>
                <a:buNone/>
              </a:pPr>
              <a:r>
                <a:rPr lang="en-US" altLang="zh-CN" sz="2400" b="1">
                  <a:latin typeface="宋体" panose="02010600030101010101" pitchFamily="2" charset="-122"/>
                </a:rPr>
                <a:t>RTL</a:t>
              </a:r>
              <a:r>
                <a:rPr lang="zh-CN" altLang="en-US" sz="2400" b="1">
                  <a:latin typeface="宋体" panose="02010600030101010101" pitchFamily="2" charset="-122"/>
                </a:rPr>
                <a:t>描述方式是行为描述方式的子集，通常是指可综合的行为描述。在本节中的综合部分将详细介绍哪些行为级结构同样可以用于</a:t>
              </a:r>
              <a:r>
                <a:rPr lang="en-US" altLang="zh-CN" sz="2400" b="1">
                  <a:latin typeface="宋体" panose="02010600030101010101" pitchFamily="2" charset="-122"/>
                </a:rPr>
                <a:t>RTL</a:t>
              </a:r>
              <a:r>
                <a:rPr lang="zh-CN" altLang="en-US" sz="2400" b="1">
                  <a:latin typeface="宋体" panose="02010600030101010101" pitchFamily="2" charset="-122"/>
                </a:rPr>
                <a:t>描述。</a:t>
              </a:r>
            </a:p>
          </p:txBody>
        </p:sp>
        <p:sp>
          <p:nvSpPr>
            <p:cNvPr id="92167" name="Text Box 7" descr="再生纸">
              <a:extLst>
                <a:ext uri="{FF2B5EF4-FFF2-40B4-BE49-F238E27FC236}">
                  <a16:creationId xmlns:a16="http://schemas.microsoft.com/office/drawing/2014/main" id="{EF3B1768-5F1B-42C8-BB4D-9FD8E137DD7E}"/>
                </a:ext>
              </a:extLst>
            </p:cNvPr>
            <p:cNvSpPr txBox="1">
              <a:spLocks noChangeArrowheads="1"/>
            </p:cNvSpPr>
            <p:nvPr/>
          </p:nvSpPr>
          <p:spPr bwMode="auto">
            <a:xfrm>
              <a:off x="720" y="2586"/>
              <a:ext cx="624" cy="294"/>
            </a:xfrm>
            <a:prstGeom prst="rect">
              <a:avLst/>
            </a:prstGeom>
            <a:blipFill dpi="0" rotWithShape="0">
              <a:blip r:embed="rId3"/>
              <a:srcRect/>
              <a:tile tx="0" ty="0" sx="100000" sy="100000" flip="none" algn="tl"/>
            </a:blipFill>
            <a:ln w="9525">
              <a:solidFill>
                <a:srgbClr val="FF0000"/>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ea typeface="方正舒体" panose="02010601030101010101" pitchFamily="2" charset="-122"/>
                </a:rPr>
                <a:t>注：</a:t>
              </a:r>
            </a:p>
          </p:txBody>
        </p:sp>
      </p:grpSp>
    </p:spTree>
    <p:extLst>
      <p:ext uri="{BB962C8B-B14F-4D97-AF65-F5344CB8AC3E}">
        <p14:creationId xmlns:p14="http://schemas.microsoft.com/office/powerpoint/2010/main" val="30698507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descr="蓝色砂纸">
            <a:extLst>
              <a:ext uri="{FF2B5EF4-FFF2-40B4-BE49-F238E27FC236}">
                <a16:creationId xmlns:a16="http://schemas.microsoft.com/office/drawing/2014/main" id="{6DDD2376-BBE8-4AF5-B115-7C7E04F2C6D5}"/>
              </a:ext>
            </a:extLst>
          </p:cNvPr>
          <p:cNvSpPr>
            <a:spLocks noGrp="1" noChangeArrowheads="1"/>
          </p:cNvSpPr>
          <p:nvPr>
            <p:ph type="title"/>
          </p:nvPr>
        </p:nvSpPr>
        <p:spPr/>
        <p:txBody>
          <a:bodyPr/>
          <a:lstStyle/>
          <a:p>
            <a:pPr algn="l" eaLnBrk="1" hangingPunct="1"/>
            <a:r>
              <a:rPr lang="zh-CN" altLang="en-US" sz="3200" b="1">
                <a:solidFill>
                  <a:srgbClr val="FF7C80"/>
                </a:solidFill>
              </a:rPr>
              <a:t>行为描述</a:t>
            </a:r>
          </a:p>
        </p:txBody>
      </p:sp>
      <p:sp>
        <p:nvSpPr>
          <p:cNvPr id="93187" name="Rectangle 3">
            <a:extLst>
              <a:ext uri="{FF2B5EF4-FFF2-40B4-BE49-F238E27FC236}">
                <a16:creationId xmlns:a16="http://schemas.microsoft.com/office/drawing/2014/main" id="{F1097EFA-6506-48DC-9E27-B4795A3471BC}"/>
              </a:ext>
            </a:extLst>
          </p:cNvPr>
          <p:cNvSpPr>
            <a:spLocks noGrp="1" noChangeArrowheads="1"/>
          </p:cNvSpPr>
          <p:nvPr>
            <p:ph type="body" idx="4294967295"/>
          </p:nvPr>
        </p:nvSpPr>
        <p:spPr>
          <a:xfrm>
            <a:off x="685800" y="1501775"/>
            <a:ext cx="8229600" cy="1676400"/>
          </a:xfrm>
        </p:spPr>
        <p:txBody>
          <a:bodyPr/>
          <a:lstStyle/>
          <a:p>
            <a:pPr eaLnBrk="1" hangingPunct="1">
              <a:lnSpc>
                <a:spcPct val="90000"/>
              </a:lnSpc>
            </a:pPr>
            <a:r>
              <a:rPr lang="zh-CN" altLang="en-US" sz="1800" b="1" dirty="0">
                <a:solidFill>
                  <a:schemeClr val="accent2"/>
                </a:solidFill>
              </a:rPr>
              <a:t>行为级描述是对系统的高抽象级描述。在这个级别，表达的是输入和输出之间转换的行为，不包含任何结构信息。</a:t>
            </a:r>
          </a:p>
          <a:p>
            <a:pPr eaLnBrk="1" hangingPunct="1">
              <a:lnSpc>
                <a:spcPct val="90000"/>
              </a:lnSpc>
            </a:pPr>
            <a:r>
              <a:rPr lang="en-US" altLang="zh-CN" sz="1800" b="1" dirty="0">
                <a:solidFill>
                  <a:schemeClr val="accent2"/>
                </a:solidFill>
              </a:rPr>
              <a:t>Verilog</a:t>
            </a:r>
            <a:r>
              <a:rPr lang="zh-CN" altLang="en-US" sz="1800" b="1" dirty="0">
                <a:solidFill>
                  <a:schemeClr val="accent2"/>
                </a:solidFill>
              </a:rPr>
              <a:t>有高级编程语言结构用于行为描述，包括：</a:t>
            </a:r>
          </a:p>
          <a:p>
            <a:pPr eaLnBrk="1" hangingPunct="1">
              <a:lnSpc>
                <a:spcPct val="90000"/>
              </a:lnSpc>
              <a:buFontTx/>
              <a:buNone/>
            </a:pPr>
            <a:r>
              <a:rPr lang="zh-CN" altLang="en-US" sz="1800" b="1" dirty="0">
                <a:solidFill>
                  <a:schemeClr val="accent2"/>
                </a:solidFill>
              </a:rPr>
              <a:t>           </a:t>
            </a:r>
            <a:r>
              <a:rPr lang="en-US" altLang="zh-CN" sz="1800" b="1" dirty="0">
                <a:solidFill>
                  <a:schemeClr val="accent2"/>
                </a:solidFill>
              </a:rPr>
              <a:t>wait, while, if then, case</a:t>
            </a:r>
            <a:r>
              <a:rPr lang="zh-CN" altLang="en-US" sz="1800" b="1" dirty="0">
                <a:solidFill>
                  <a:schemeClr val="accent2"/>
                </a:solidFill>
              </a:rPr>
              <a:t>和</a:t>
            </a:r>
            <a:r>
              <a:rPr lang="en-US" altLang="zh-CN" sz="1800" b="1" dirty="0">
                <a:solidFill>
                  <a:schemeClr val="accent2"/>
                </a:solidFill>
              </a:rPr>
              <a:t>forever</a:t>
            </a:r>
          </a:p>
          <a:p>
            <a:pPr eaLnBrk="1" hangingPunct="1">
              <a:lnSpc>
                <a:spcPct val="90000"/>
              </a:lnSpc>
            </a:pPr>
            <a:r>
              <a:rPr lang="en-US" altLang="zh-CN" sz="1800" b="1" dirty="0">
                <a:solidFill>
                  <a:schemeClr val="accent2"/>
                </a:solidFill>
              </a:rPr>
              <a:t>Verilog</a:t>
            </a:r>
            <a:r>
              <a:rPr lang="zh-CN" altLang="en-US" sz="1800" b="1" dirty="0">
                <a:solidFill>
                  <a:schemeClr val="accent2"/>
                </a:solidFill>
              </a:rPr>
              <a:t>的行为建模是用一系列以高级编程语言编写的并行的、动态的过程块来描述系统的工作。</a:t>
            </a:r>
          </a:p>
        </p:txBody>
      </p:sp>
      <p:graphicFrame>
        <p:nvGraphicFramePr>
          <p:cNvPr id="93189" name="Object 7">
            <a:extLst>
              <a:ext uri="{FF2B5EF4-FFF2-40B4-BE49-F238E27FC236}">
                <a16:creationId xmlns:a16="http://schemas.microsoft.com/office/drawing/2014/main" id="{641AF606-25E1-441E-9D56-3038FC1F7B72}"/>
              </a:ext>
            </a:extLst>
          </p:cNvPr>
          <p:cNvGraphicFramePr>
            <a:graphicFrameLocks noChangeAspect="1"/>
          </p:cNvGraphicFramePr>
          <p:nvPr>
            <p:extLst>
              <p:ext uri="{D42A27DB-BD31-4B8C-83A1-F6EECF244321}">
                <p14:modId xmlns:p14="http://schemas.microsoft.com/office/powerpoint/2010/main" val="2642123135"/>
              </p:ext>
            </p:extLst>
          </p:nvPr>
        </p:nvGraphicFramePr>
        <p:xfrm>
          <a:off x="844420" y="3582955"/>
          <a:ext cx="2647950" cy="2584450"/>
        </p:xfrm>
        <a:graphic>
          <a:graphicData uri="http://schemas.openxmlformats.org/presentationml/2006/ole">
            <mc:AlternateContent xmlns:mc="http://schemas.openxmlformats.org/markup-compatibility/2006">
              <mc:Choice xmlns:v="urn:schemas-microsoft-com:vml" Requires="v">
                <p:oleObj spid="_x0000_s13319" name="BMP 图象" r:id="rId3" imgW="1961905" imgH="1914286" progId="Paint.Picture">
                  <p:embed/>
                </p:oleObj>
              </mc:Choice>
              <mc:Fallback>
                <p:oleObj name="BMP 图象" r:id="rId3" imgW="1961905" imgH="1914286" progId="Paint.Picture">
                  <p:embed/>
                  <p:pic>
                    <p:nvPicPr>
                      <p:cNvPr id="93189" name="Object 7">
                        <a:extLst>
                          <a:ext uri="{FF2B5EF4-FFF2-40B4-BE49-F238E27FC236}">
                            <a16:creationId xmlns:a16="http://schemas.microsoft.com/office/drawing/2014/main" id="{641AF606-25E1-441E-9D56-3038FC1F7B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420" y="3582955"/>
                        <a:ext cx="2647950" cy="258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3190" name="Group 10">
            <a:extLst>
              <a:ext uri="{FF2B5EF4-FFF2-40B4-BE49-F238E27FC236}">
                <a16:creationId xmlns:a16="http://schemas.microsoft.com/office/drawing/2014/main" id="{BD366515-F655-4FBB-BF94-14E1A136E3BB}"/>
              </a:ext>
            </a:extLst>
          </p:cNvPr>
          <p:cNvGrpSpPr>
            <a:grpSpLocks/>
          </p:cNvGrpSpPr>
          <p:nvPr/>
        </p:nvGrpSpPr>
        <p:grpSpPr bwMode="auto">
          <a:xfrm>
            <a:off x="4273810" y="3043464"/>
            <a:ext cx="3429000" cy="3857625"/>
            <a:chOff x="2640" y="1602"/>
            <a:chExt cx="2160" cy="2430"/>
          </a:xfrm>
        </p:grpSpPr>
        <p:sp>
          <p:nvSpPr>
            <p:cNvPr id="93192" name="Text Box 5" descr="白色大理石">
              <a:extLst>
                <a:ext uri="{FF2B5EF4-FFF2-40B4-BE49-F238E27FC236}">
                  <a16:creationId xmlns:a16="http://schemas.microsoft.com/office/drawing/2014/main" id="{EFD029AF-A09E-4DC4-BB9A-4EEC4C9F3308}"/>
                </a:ext>
              </a:extLst>
            </p:cNvPr>
            <p:cNvSpPr txBox="1">
              <a:spLocks noChangeArrowheads="1"/>
            </p:cNvSpPr>
            <p:nvPr/>
          </p:nvSpPr>
          <p:spPr bwMode="auto">
            <a:xfrm>
              <a:off x="2928" y="1968"/>
              <a:ext cx="1584" cy="1124"/>
            </a:xfrm>
            <a:prstGeom prst="rect">
              <a:avLst/>
            </a:prstGeom>
            <a:blipFill dpi="0" rotWithShape="0">
              <a:blip r:embed="rId5"/>
              <a:srcRect/>
              <a:tile tx="0" ty="0" sx="100000" sy="100000" flip="none" algn="tl"/>
            </a:blipFill>
            <a:ln w="9525">
              <a:solidFill>
                <a:srgbClr val="FF0000"/>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latin typeface="宋体" panose="02010600030101010101" pitchFamily="2" charset="-122"/>
                </a:rPr>
                <a:t>在每一个时钟上升沿，</a:t>
              </a:r>
            </a:p>
            <a:p>
              <a:pPr eaLnBrk="1" hangingPunct="1">
                <a:spcBef>
                  <a:spcPct val="50000"/>
                </a:spcBef>
                <a:buFontTx/>
                <a:buNone/>
              </a:pPr>
              <a:r>
                <a:rPr lang="zh-CN" altLang="en-US" sz="2000" b="1">
                  <a:latin typeface="宋体" panose="02010600030101010101" pitchFamily="2" charset="-122"/>
                </a:rPr>
                <a:t>  若</a:t>
              </a:r>
              <a:r>
                <a:rPr lang="en-US" altLang="zh-CN" sz="2000" b="1">
                  <a:latin typeface="宋体" panose="02010600030101010101" pitchFamily="2" charset="-122"/>
                </a:rPr>
                <a:t>Clr</a:t>
              </a:r>
              <a:r>
                <a:rPr lang="zh-CN" altLang="en-US" sz="2000" b="1">
                  <a:latin typeface="宋体" panose="02010600030101010101" pitchFamily="2" charset="-122"/>
                </a:rPr>
                <a:t>不是低电平，</a:t>
              </a:r>
            </a:p>
            <a:p>
              <a:pPr eaLnBrk="1" hangingPunct="1">
                <a:spcBef>
                  <a:spcPct val="50000"/>
                </a:spcBef>
                <a:buFontTx/>
                <a:buNone/>
              </a:pPr>
              <a:r>
                <a:rPr lang="zh-CN" altLang="en-US" sz="2000" b="1">
                  <a:latin typeface="宋体" panose="02010600030101010101" pitchFamily="2" charset="-122"/>
                </a:rPr>
                <a:t>     置</a:t>
              </a:r>
              <a:r>
                <a:rPr lang="en-US" altLang="zh-CN" sz="2000" b="1">
                  <a:latin typeface="宋体" panose="02010600030101010101" pitchFamily="2" charset="-122"/>
                </a:rPr>
                <a:t>Q</a:t>
              </a:r>
              <a:r>
                <a:rPr lang="zh-CN" altLang="en-US" sz="2000" b="1">
                  <a:latin typeface="宋体" panose="02010600030101010101" pitchFamily="2" charset="-122"/>
                </a:rPr>
                <a:t>为</a:t>
              </a:r>
              <a:r>
                <a:rPr lang="en-US" altLang="zh-CN" sz="2000" b="1">
                  <a:latin typeface="宋体" panose="02010600030101010101" pitchFamily="2" charset="-122"/>
                </a:rPr>
                <a:t>D</a:t>
              </a:r>
              <a:r>
                <a:rPr lang="zh-CN" altLang="en-US" sz="2000" b="1">
                  <a:latin typeface="宋体" panose="02010600030101010101" pitchFamily="2" charset="-122"/>
                </a:rPr>
                <a:t>值，</a:t>
              </a:r>
            </a:p>
            <a:p>
              <a:pPr eaLnBrk="1" hangingPunct="1">
                <a:spcBef>
                  <a:spcPct val="50000"/>
                </a:spcBef>
                <a:buFontTx/>
                <a:buNone/>
              </a:pPr>
              <a:r>
                <a:rPr lang="zh-CN" altLang="en-US" sz="2000" b="1">
                  <a:latin typeface="宋体" panose="02010600030101010101" pitchFamily="2" charset="-122"/>
                </a:rPr>
                <a:t>     置</a:t>
              </a:r>
              <a:r>
                <a:rPr lang="en-US" altLang="zh-CN" sz="2000" b="1">
                  <a:latin typeface="宋体" panose="02010600030101010101" pitchFamily="2" charset="-122"/>
                </a:rPr>
                <a:t>Qb</a:t>
              </a:r>
              <a:r>
                <a:rPr lang="zh-CN" altLang="en-US" sz="2000" b="1">
                  <a:latin typeface="宋体" panose="02010600030101010101" pitchFamily="2" charset="-122"/>
                </a:rPr>
                <a:t>为</a:t>
              </a:r>
              <a:r>
                <a:rPr lang="en-US" altLang="zh-CN" sz="2000" b="1">
                  <a:latin typeface="宋体" panose="02010600030101010101" pitchFamily="2" charset="-122"/>
                </a:rPr>
                <a:t>D</a:t>
              </a:r>
              <a:r>
                <a:rPr lang="zh-CN" altLang="en-US" sz="2000" b="1">
                  <a:latin typeface="宋体" panose="02010600030101010101" pitchFamily="2" charset="-122"/>
                </a:rPr>
                <a:t>值的反</a:t>
              </a:r>
            </a:p>
          </p:txBody>
        </p:sp>
        <p:sp>
          <p:nvSpPr>
            <p:cNvPr id="93193" name="Text Box 6" descr="再生纸">
              <a:extLst>
                <a:ext uri="{FF2B5EF4-FFF2-40B4-BE49-F238E27FC236}">
                  <a16:creationId xmlns:a16="http://schemas.microsoft.com/office/drawing/2014/main" id="{C3875D3E-FEE1-409C-9CEF-D865906F1E68}"/>
                </a:ext>
              </a:extLst>
            </p:cNvPr>
            <p:cNvSpPr txBox="1">
              <a:spLocks noChangeArrowheads="1"/>
            </p:cNvSpPr>
            <p:nvPr/>
          </p:nvSpPr>
          <p:spPr bwMode="auto">
            <a:xfrm>
              <a:off x="2640" y="1602"/>
              <a:ext cx="624" cy="252"/>
            </a:xfrm>
            <a:prstGeom prst="rect">
              <a:avLst/>
            </a:prstGeom>
            <a:blipFill dpi="0" rotWithShape="0">
              <a:blip r:embed="rId6"/>
              <a:srcRect/>
              <a:tile tx="0" ty="0" sx="100000" sy="100000" flip="none" algn="tl"/>
            </a:blipFill>
            <a:ln w="9525">
              <a:solidFill>
                <a:srgbClr val="FF0000"/>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000">
                  <a:ea typeface="方正舒体" panose="02010601030101010101" pitchFamily="2" charset="-122"/>
                </a:rPr>
                <a:t>DFF</a:t>
              </a:r>
            </a:p>
          </p:txBody>
        </p:sp>
        <p:sp>
          <p:nvSpPr>
            <p:cNvPr id="93194" name="Rectangle 8">
              <a:extLst>
                <a:ext uri="{FF2B5EF4-FFF2-40B4-BE49-F238E27FC236}">
                  <a16:creationId xmlns:a16="http://schemas.microsoft.com/office/drawing/2014/main" id="{B9EC7DEB-28E6-4898-83D5-F4DC3B6433C9}"/>
                </a:ext>
              </a:extLst>
            </p:cNvPr>
            <p:cNvSpPr>
              <a:spLocks noChangeArrowheads="1"/>
            </p:cNvSpPr>
            <p:nvPr/>
          </p:nvSpPr>
          <p:spPr bwMode="auto">
            <a:xfrm>
              <a:off x="2640" y="1872"/>
              <a:ext cx="2160" cy="21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p>
          </p:txBody>
        </p:sp>
        <p:sp>
          <p:nvSpPr>
            <p:cNvPr id="93195" name="Text Box 9" descr="白色大理石">
              <a:extLst>
                <a:ext uri="{FF2B5EF4-FFF2-40B4-BE49-F238E27FC236}">
                  <a16:creationId xmlns:a16="http://schemas.microsoft.com/office/drawing/2014/main" id="{BA06E6B7-3B48-443D-8422-F47FB412A441}"/>
                </a:ext>
              </a:extLst>
            </p:cNvPr>
            <p:cNvSpPr txBox="1">
              <a:spLocks noChangeArrowheads="1"/>
            </p:cNvSpPr>
            <p:nvPr/>
          </p:nvSpPr>
          <p:spPr bwMode="auto">
            <a:xfrm>
              <a:off x="2928" y="3120"/>
              <a:ext cx="1584" cy="834"/>
            </a:xfrm>
            <a:prstGeom prst="rect">
              <a:avLst/>
            </a:prstGeom>
            <a:blipFill dpi="0" rotWithShape="0">
              <a:blip r:embed="rId5"/>
              <a:srcRect/>
              <a:tile tx="0" ty="0" sx="100000" sy="100000" flip="none" algn="tl"/>
            </a:blipFill>
            <a:ln w="9525">
              <a:solidFill>
                <a:srgbClr val="FF0000"/>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latin typeface="宋体" panose="02010600030101010101" pitchFamily="2" charset="-122"/>
                </a:rPr>
                <a:t>无论何时</a:t>
              </a:r>
              <a:r>
                <a:rPr lang="en-US" altLang="zh-CN" sz="2000" b="1">
                  <a:latin typeface="宋体" panose="02010600030101010101" pitchFamily="2" charset="-122"/>
                </a:rPr>
                <a:t>Clr</a:t>
              </a:r>
              <a:r>
                <a:rPr lang="zh-CN" altLang="en-US" sz="2000" b="1">
                  <a:latin typeface="宋体" panose="02010600030101010101" pitchFamily="2" charset="-122"/>
                </a:rPr>
                <a:t>变低</a:t>
              </a:r>
            </a:p>
            <a:p>
              <a:pPr eaLnBrk="1" hangingPunct="1">
                <a:spcBef>
                  <a:spcPct val="50000"/>
                </a:spcBef>
                <a:buFontTx/>
                <a:buNone/>
              </a:pPr>
              <a:r>
                <a:rPr lang="zh-CN" altLang="en-US" sz="2000" b="1">
                  <a:latin typeface="宋体" panose="02010600030101010101" pitchFamily="2" charset="-122"/>
                </a:rPr>
                <a:t>     置</a:t>
              </a:r>
              <a:r>
                <a:rPr lang="en-US" altLang="zh-CN" sz="2000" b="1">
                  <a:latin typeface="宋体" panose="02010600030101010101" pitchFamily="2" charset="-122"/>
                </a:rPr>
                <a:t>Q</a:t>
              </a:r>
              <a:r>
                <a:rPr lang="zh-CN" altLang="en-US" sz="2000" b="1">
                  <a:latin typeface="宋体" panose="02010600030101010101" pitchFamily="2" charset="-122"/>
                </a:rPr>
                <a:t>为</a:t>
              </a:r>
              <a:r>
                <a:rPr lang="en-US" altLang="zh-CN" sz="2000" b="1">
                  <a:latin typeface="宋体" panose="02010600030101010101" pitchFamily="2" charset="-122"/>
                </a:rPr>
                <a:t>0</a:t>
              </a:r>
              <a:r>
                <a:rPr lang="zh-CN" altLang="en-US" sz="2000" b="1">
                  <a:latin typeface="宋体" panose="02010600030101010101" pitchFamily="2" charset="-122"/>
                </a:rPr>
                <a:t>，</a:t>
              </a:r>
            </a:p>
            <a:p>
              <a:pPr eaLnBrk="1" hangingPunct="1">
                <a:spcBef>
                  <a:spcPct val="50000"/>
                </a:spcBef>
                <a:buFontTx/>
                <a:buNone/>
              </a:pPr>
              <a:r>
                <a:rPr lang="zh-CN" altLang="en-US" sz="2000" b="1">
                  <a:latin typeface="宋体" panose="02010600030101010101" pitchFamily="2" charset="-122"/>
                </a:rPr>
                <a:t>     置</a:t>
              </a:r>
              <a:r>
                <a:rPr lang="en-US" altLang="zh-CN" sz="2000" b="1">
                  <a:latin typeface="宋体" panose="02010600030101010101" pitchFamily="2" charset="-122"/>
                </a:rPr>
                <a:t>Qb</a:t>
              </a:r>
              <a:r>
                <a:rPr lang="zh-CN" altLang="en-US" sz="2000" b="1">
                  <a:latin typeface="宋体" panose="02010600030101010101" pitchFamily="2" charset="-122"/>
                </a:rPr>
                <a:t>为</a:t>
              </a:r>
              <a:r>
                <a:rPr lang="en-US" altLang="zh-CN" sz="2000" b="1">
                  <a:latin typeface="宋体" panose="02010600030101010101" pitchFamily="2" charset="-122"/>
                </a:rPr>
                <a:t>1</a:t>
              </a:r>
            </a:p>
          </p:txBody>
        </p:sp>
      </p:grpSp>
      <p:sp>
        <p:nvSpPr>
          <p:cNvPr id="93191" name="Line 11">
            <a:extLst>
              <a:ext uri="{FF2B5EF4-FFF2-40B4-BE49-F238E27FC236}">
                <a16:creationId xmlns:a16="http://schemas.microsoft.com/office/drawing/2014/main" id="{656C96D7-68BE-4777-A645-1CF5AA6A0BAE}"/>
              </a:ext>
            </a:extLst>
          </p:cNvPr>
          <p:cNvSpPr>
            <a:spLocks noChangeShapeType="1"/>
          </p:cNvSpPr>
          <p:nvPr/>
        </p:nvSpPr>
        <p:spPr bwMode="auto">
          <a:xfrm>
            <a:off x="3340360" y="4005942"/>
            <a:ext cx="762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7383429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descr="蓝色砂纸">
            <a:extLst>
              <a:ext uri="{FF2B5EF4-FFF2-40B4-BE49-F238E27FC236}">
                <a16:creationId xmlns:a16="http://schemas.microsoft.com/office/drawing/2014/main" id="{7339924D-2B8A-44E9-83D7-3E9A93DF4DCA}"/>
              </a:ext>
            </a:extLst>
          </p:cNvPr>
          <p:cNvSpPr>
            <a:spLocks noGrp="1" noChangeArrowheads="1"/>
          </p:cNvSpPr>
          <p:nvPr>
            <p:ph type="title"/>
          </p:nvPr>
        </p:nvSpPr>
        <p:spPr/>
        <p:txBody>
          <a:bodyPr/>
          <a:lstStyle/>
          <a:p>
            <a:pPr algn="l" eaLnBrk="1" hangingPunct="1"/>
            <a:r>
              <a:rPr lang="zh-CN" altLang="en-US" sz="3200" b="1">
                <a:solidFill>
                  <a:srgbClr val="FF7C80"/>
                </a:solidFill>
              </a:rPr>
              <a:t>过程</a:t>
            </a:r>
            <a:r>
              <a:rPr lang="en-US" altLang="zh-CN" sz="3200" b="1">
                <a:solidFill>
                  <a:srgbClr val="FF7C80"/>
                </a:solidFill>
              </a:rPr>
              <a:t>(procedural)</a:t>
            </a:r>
            <a:r>
              <a:rPr lang="zh-CN" altLang="en-US" sz="3200" b="1">
                <a:solidFill>
                  <a:srgbClr val="FF7C80"/>
                </a:solidFill>
              </a:rPr>
              <a:t>块</a:t>
            </a:r>
          </a:p>
        </p:txBody>
      </p:sp>
      <p:sp>
        <p:nvSpPr>
          <p:cNvPr id="94211" name="Rectangle 3">
            <a:extLst>
              <a:ext uri="{FF2B5EF4-FFF2-40B4-BE49-F238E27FC236}">
                <a16:creationId xmlns:a16="http://schemas.microsoft.com/office/drawing/2014/main" id="{65FB2797-57D0-4B35-808C-CD90D5724601}"/>
              </a:ext>
            </a:extLst>
          </p:cNvPr>
          <p:cNvSpPr>
            <a:spLocks noGrp="1" noChangeArrowheads="1"/>
          </p:cNvSpPr>
          <p:nvPr>
            <p:ph type="body" idx="4294967295"/>
          </p:nvPr>
        </p:nvSpPr>
        <p:spPr>
          <a:xfrm>
            <a:off x="1110343" y="1564432"/>
            <a:ext cx="7772400" cy="2362200"/>
          </a:xfrm>
        </p:spPr>
        <p:txBody>
          <a:bodyPr/>
          <a:lstStyle/>
          <a:p>
            <a:pPr eaLnBrk="1" hangingPunct="1">
              <a:lnSpc>
                <a:spcPct val="90000"/>
              </a:lnSpc>
            </a:pPr>
            <a:r>
              <a:rPr lang="zh-CN" altLang="en-US" sz="1800" b="1" dirty="0">
                <a:solidFill>
                  <a:schemeClr val="accent2"/>
                </a:solidFill>
              </a:rPr>
              <a:t>过程块是行为模型的基础。</a:t>
            </a:r>
          </a:p>
          <a:p>
            <a:pPr eaLnBrk="1" hangingPunct="1">
              <a:lnSpc>
                <a:spcPct val="90000"/>
              </a:lnSpc>
            </a:pPr>
            <a:r>
              <a:rPr lang="zh-CN" altLang="en-US" sz="1800" b="1" dirty="0">
                <a:solidFill>
                  <a:schemeClr val="accent2"/>
                </a:solidFill>
              </a:rPr>
              <a:t>过程块有两种：</a:t>
            </a:r>
          </a:p>
          <a:p>
            <a:pPr lvl="1" eaLnBrk="1" hangingPunct="1">
              <a:lnSpc>
                <a:spcPct val="90000"/>
              </a:lnSpc>
            </a:pPr>
            <a:r>
              <a:rPr lang="en-US" altLang="zh-CN" sz="1600" b="1" dirty="0"/>
              <a:t>initial</a:t>
            </a:r>
            <a:r>
              <a:rPr lang="zh-CN" altLang="en-US" sz="1600" b="1" dirty="0"/>
              <a:t>块，只能执行一次</a:t>
            </a:r>
          </a:p>
          <a:p>
            <a:pPr lvl="1" eaLnBrk="1" hangingPunct="1">
              <a:lnSpc>
                <a:spcPct val="90000"/>
              </a:lnSpc>
            </a:pPr>
            <a:r>
              <a:rPr lang="en-US" altLang="zh-CN" sz="1600" b="1" dirty="0"/>
              <a:t>always</a:t>
            </a:r>
            <a:r>
              <a:rPr lang="zh-CN" altLang="en-US" sz="1600" b="1" dirty="0"/>
              <a:t>块，循环执行</a:t>
            </a:r>
          </a:p>
          <a:p>
            <a:pPr eaLnBrk="1" hangingPunct="1">
              <a:lnSpc>
                <a:spcPct val="90000"/>
              </a:lnSpc>
            </a:pPr>
            <a:r>
              <a:rPr lang="zh-CN" altLang="en-US" sz="1800" b="1" dirty="0">
                <a:solidFill>
                  <a:schemeClr val="accent2"/>
                </a:solidFill>
              </a:rPr>
              <a:t>过程块中有下列部件</a:t>
            </a:r>
          </a:p>
          <a:p>
            <a:pPr lvl="1" eaLnBrk="1" hangingPunct="1">
              <a:lnSpc>
                <a:spcPct val="90000"/>
              </a:lnSpc>
            </a:pPr>
            <a:r>
              <a:rPr lang="zh-CN" altLang="en-US" sz="1600" b="1" dirty="0"/>
              <a:t>过程赋值语句：描述过程块中的数据流</a:t>
            </a:r>
          </a:p>
          <a:p>
            <a:pPr lvl="1" eaLnBrk="1" hangingPunct="1">
              <a:lnSpc>
                <a:spcPct val="90000"/>
              </a:lnSpc>
            </a:pPr>
            <a:r>
              <a:rPr lang="zh-CN" altLang="en-US" sz="1600" b="1" dirty="0"/>
              <a:t>高级结构（循环，条件语句）：描述块的功能</a:t>
            </a:r>
          </a:p>
          <a:p>
            <a:pPr lvl="1" eaLnBrk="1" hangingPunct="1">
              <a:lnSpc>
                <a:spcPct val="90000"/>
              </a:lnSpc>
            </a:pPr>
            <a:r>
              <a:rPr lang="zh-CN" altLang="en-US" sz="1600" b="1" dirty="0"/>
              <a:t>时序控制：控制块的执行及块中的语句。</a:t>
            </a:r>
          </a:p>
        </p:txBody>
      </p:sp>
      <p:graphicFrame>
        <p:nvGraphicFramePr>
          <p:cNvPr id="94213" name="Object 14">
            <a:extLst>
              <a:ext uri="{FF2B5EF4-FFF2-40B4-BE49-F238E27FC236}">
                <a16:creationId xmlns:a16="http://schemas.microsoft.com/office/drawing/2014/main" id="{56EAA30D-2022-4C93-893C-2646786B0B42}"/>
              </a:ext>
            </a:extLst>
          </p:cNvPr>
          <p:cNvGraphicFramePr>
            <a:graphicFrameLocks noChangeAspect="1"/>
          </p:cNvGraphicFramePr>
          <p:nvPr>
            <p:extLst>
              <p:ext uri="{D42A27DB-BD31-4B8C-83A1-F6EECF244321}">
                <p14:modId xmlns:p14="http://schemas.microsoft.com/office/powerpoint/2010/main" val="3595392044"/>
              </p:ext>
            </p:extLst>
          </p:nvPr>
        </p:nvGraphicFramePr>
        <p:xfrm>
          <a:off x="1371600" y="4112338"/>
          <a:ext cx="5486400" cy="1949450"/>
        </p:xfrm>
        <a:graphic>
          <a:graphicData uri="http://schemas.openxmlformats.org/presentationml/2006/ole">
            <mc:AlternateContent xmlns:mc="http://schemas.openxmlformats.org/markup-compatibility/2006">
              <mc:Choice xmlns:v="urn:schemas-microsoft-com:vml" Requires="v">
                <p:oleObj spid="_x0000_s14343" name="BMP 图象" r:id="rId3" imgW="3885714" imgH="1380952" progId="Paint.Picture">
                  <p:embed/>
                </p:oleObj>
              </mc:Choice>
              <mc:Fallback>
                <p:oleObj name="BMP 图象" r:id="rId3" imgW="3885714" imgH="1380952" progId="Paint.Picture">
                  <p:embed/>
                  <p:pic>
                    <p:nvPicPr>
                      <p:cNvPr id="94213" name="Object 14">
                        <a:extLst>
                          <a:ext uri="{FF2B5EF4-FFF2-40B4-BE49-F238E27FC236}">
                            <a16:creationId xmlns:a16="http://schemas.microsoft.com/office/drawing/2014/main" id="{56EAA30D-2022-4C93-893C-2646786B0B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112338"/>
                        <a:ext cx="5486400"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40946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D3930B9-71F0-4EF6-9734-833199172BE9}"/>
              </a:ext>
            </a:extLst>
          </p:cNvPr>
          <p:cNvSpPr>
            <a:spLocks noGrp="1" noChangeArrowheads="1"/>
          </p:cNvSpPr>
          <p:nvPr>
            <p:ph type="title"/>
          </p:nvPr>
        </p:nvSpPr>
        <p:spPr/>
        <p:txBody>
          <a:bodyPr/>
          <a:lstStyle/>
          <a:p>
            <a:pPr algn="l"/>
            <a:r>
              <a:rPr lang="en-US" altLang="zh-CN" sz="3200" b="1">
                <a:solidFill>
                  <a:srgbClr val="FF7C80"/>
                </a:solidFill>
              </a:rPr>
              <a:t>Verilog</a:t>
            </a:r>
            <a:r>
              <a:rPr lang="zh-CN" altLang="en-US" sz="3200" b="1">
                <a:solidFill>
                  <a:srgbClr val="FF7C80"/>
                </a:solidFill>
              </a:rPr>
              <a:t>的抽象层次</a:t>
            </a:r>
          </a:p>
        </p:txBody>
      </p:sp>
      <p:sp>
        <p:nvSpPr>
          <p:cNvPr id="17411" name="Rectangle 3">
            <a:extLst>
              <a:ext uri="{FF2B5EF4-FFF2-40B4-BE49-F238E27FC236}">
                <a16:creationId xmlns:a16="http://schemas.microsoft.com/office/drawing/2014/main" id="{0A1FC324-D2F8-4BDF-B40C-FEA25760D8A8}"/>
              </a:ext>
            </a:extLst>
          </p:cNvPr>
          <p:cNvSpPr>
            <a:spLocks noGrp="1" noChangeArrowheads="1"/>
          </p:cNvSpPr>
          <p:nvPr>
            <p:ph type="body" idx="4294967295"/>
          </p:nvPr>
        </p:nvSpPr>
        <p:spPr>
          <a:xfrm>
            <a:off x="361950" y="1468858"/>
            <a:ext cx="8882743" cy="5256213"/>
          </a:xfrm>
        </p:spPr>
        <p:txBody>
          <a:bodyPr/>
          <a:lstStyle/>
          <a:p>
            <a:pPr marL="0" indent="0">
              <a:buFontTx/>
              <a:buNone/>
              <a:defRPr/>
            </a:pPr>
            <a:endParaRPr lang="zh-CN" altLang="en-US" dirty="0"/>
          </a:p>
          <a:p>
            <a:pPr lvl="1">
              <a:defRPr/>
            </a:pPr>
            <a:r>
              <a:rPr lang="zh-CN" altLang="en-US" b="1" dirty="0">
                <a:solidFill>
                  <a:schemeClr val="accent6"/>
                </a:solidFill>
              </a:rPr>
              <a:t>系统级：</a:t>
            </a:r>
            <a:r>
              <a:rPr lang="en-US" altLang="zh-CN" b="1" dirty="0">
                <a:solidFill>
                  <a:schemeClr val="accent6"/>
                </a:solidFill>
              </a:rPr>
              <a:t>C</a:t>
            </a:r>
            <a:r>
              <a:rPr lang="zh-CN" altLang="en-US" b="1" dirty="0">
                <a:solidFill>
                  <a:schemeClr val="accent6"/>
                </a:solidFill>
              </a:rPr>
              <a:t>等高级语言描述</a:t>
            </a:r>
          </a:p>
          <a:p>
            <a:pPr lvl="1">
              <a:defRPr/>
            </a:pPr>
            <a:r>
              <a:rPr lang="zh-CN" altLang="en-US" b="1" dirty="0">
                <a:solidFill>
                  <a:schemeClr val="accent6"/>
                </a:solidFill>
              </a:rPr>
              <a:t>行为级：模块的功能描述</a:t>
            </a:r>
          </a:p>
          <a:p>
            <a:pPr lvl="1">
              <a:defRPr/>
            </a:pPr>
            <a:r>
              <a:rPr lang="zh-CN" altLang="en-US" b="1" dirty="0">
                <a:solidFill>
                  <a:schemeClr val="accent6"/>
                </a:solidFill>
              </a:rPr>
              <a:t> </a:t>
            </a:r>
            <a:r>
              <a:rPr lang="en-US" altLang="zh-CN" b="1" dirty="0">
                <a:solidFill>
                  <a:schemeClr val="accent6"/>
                </a:solidFill>
              </a:rPr>
              <a:t>RTL</a:t>
            </a:r>
            <a:r>
              <a:rPr lang="zh-CN" altLang="en-US" b="1" dirty="0">
                <a:solidFill>
                  <a:schemeClr val="accent6"/>
                </a:solidFill>
              </a:rPr>
              <a:t>级：寄存器与组合电路的合成</a:t>
            </a:r>
          </a:p>
          <a:p>
            <a:pPr lvl="1">
              <a:defRPr/>
            </a:pPr>
            <a:r>
              <a:rPr lang="zh-CN" altLang="en-US" b="1" dirty="0">
                <a:solidFill>
                  <a:schemeClr val="accent6"/>
                </a:solidFill>
              </a:rPr>
              <a:t>逻辑门级：基本逻辑门的组合（</a:t>
            </a:r>
            <a:r>
              <a:rPr lang="en-US" altLang="zh-CN" b="1" dirty="0">
                <a:solidFill>
                  <a:schemeClr val="accent6"/>
                </a:solidFill>
              </a:rPr>
              <a:t>and, or, </a:t>
            </a:r>
            <a:r>
              <a:rPr lang="en-US" altLang="zh-CN" b="1" dirty="0" err="1">
                <a:solidFill>
                  <a:schemeClr val="accent6"/>
                </a:solidFill>
              </a:rPr>
              <a:t>nand</a:t>
            </a:r>
            <a:r>
              <a:rPr lang="zh-CN" altLang="en-US" b="1" dirty="0">
                <a:solidFill>
                  <a:schemeClr val="accent6"/>
                </a:solidFill>
              </a:rPr>
              <a:t>）</a:t>
            </a:r>
          </a:p>
          <a:p>
            <a:pPr lvl="1">
              <a:defRPr/>
            </a:pPr>
            <a:r>
              <a:rPr lang="zh-CN" altLang="en-US" b="1" dirty="0">
                <a:solidFill>
                  <a:schemeClr val="accent6"/>
                </a:solidFill>
              </a:rPr>
              <a:t>开关级：晶体管开关的组合</a:t>
            </a:r>
            <a:r>
              <a:rPr lang="en-US" altLang="zh-CN" b="1" dirty="0">
                <a:solidFill>
                  <a:schemeClr val="accent6"/>
                </a:solidFill>
              </a:rPr>
              <a:t>(</a:t>
            </a:r>
            <a:r>
              <a:rPr lang="en-US" altLang="zh-CN" b="1" dirty="0" err="1">
                <a:solidFill>
                  <a:schemeClr val="accent6"/>
                </a:solidFill>
              </a:rPr>
              <a:t>nmos</a:t>
            </a:r>
            <a:r>
              <a:rPr lang="en-US" altLang="zh-CN" b="1" dirty="0">
                <a:solidFill>
                  <a:schemeClr val="accent6"/>
                </a:solidFill>
              </a:rPr>
              <a:t>, </a:t>
            </a:r>
            <a:r>
              <a:rPr lang="en-US" altLang="zh-CN" b="1" dirty="0" err="1">
                <a:solidFill>
                  <a:schemeClr val="accent6"/>
                </a:solidFill>
              </a:rPr>
              <a:t>pmos</a:t>
            </a:r>
            <a:r>
              <a:rPr lang="en-US" altLang="zh-CN" b="1" dirty="0">
                <a:solidFill>
                  <a:schemeClr val="accent6"/>
                </a:solidFill>
              </a:rPr>
              <a:t>)</a:t>
            </a:r>
          </a:p>
        </p:txBody>
      </p:sp>
    </p:spTree>
    <p:extLst>
      <p:ext uri="{BB962C8B-B14F-4D97-AF65-F5344CB8AC3E}">
        <p14:creationId xmlns:p14="http://schemas.microsoft.com/office/powerpoint/2010/main" val="1517946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descr="蓝色砂纸">
            <a:extLst>
              <a:ext uri="{FF2B5EF4-FFF2-40B4-BE49-F238E27FC236}">
                <a16:creationId xmlns:a16="http://schemas.microsoft.com/office/drawing/2014/main" id="{4FCD4B15-30DB-4ABA-A115-DEB5E08076A9}"/>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过程赋值</a:t>
            </a:r>
            <a:r>
              <a:rPr lang="en-US" altLang="zh-CN" sz="3200" b="1">
                <a:solidFill>
                  <a:srgbClr val="FF7C80"/>
                </a:solidFill>
                <a:latin typeface="+mn-lt"/>
              </a:rPr>
              <a:t>(procedural assignment)</a:t>
            </a:r>
          </a:p>
        </p:txBody>
      </p:sp>
      <p:sp>
        <p:nvSpPr>
          <p:cNvPr id="95235" name="Rectangle 3">
            <a:extLst>
              <a:ext uri="{FF2B5EF4-FFF2-40B4-BE49-F238E27FC236}">
                <a16:creationId xmlns:a16="http://schemas.microsoft.com/office/drawing/2014/main" id="{1D4CA034-8A35-46F3-9E0B-CC4FC412EA9D}"/>
              </a:ext>
            </a:extLst>
          </p:cNvPr>
          <p:cNvSpPr>
            <a:spLocks noGrp="1" noChangeArrowheads="1"/>
          </p:cNvSpPr>
          <p:nvPr>
            <p:ph type="body" idx="4294967295"/>
          </p:nvPr>
        </p:nvSpPr>
        <p:spPr>
          <a:xfrm>
            <a:off x="896516" y="1420679"/>
            <a:ext cx="8305800" cy="1676400"/>
          </a:xfrm>
        </p:spPr>
        <p:txBody>
          <a:bodyPr/>
          <a:lstStyle/>
          <a:p>
            <a:pPr eaLnBrk="1" hangingPunct="1"/>
            <a:r>
              <a:rPr lang="zh-CN" altLang="en-US" sz="1800" b="1" dirty="0">
                <a:solidFill>
                  <a:schemeClr val="accent2"/>
                </a:solidFill>
              </a:rPr>
              <a:t>在过程块中的赋值称为过程赋值。</a:t>
            </a:r>
          </a:p>
          <a:p>
            <a:pPr eaLnBrk="1" hangingPunct="1"/>
            <a:r>
              <a:rPr lang="zh-CN" altLang="en-US" sz="1800" b="1" dirty="0">
                <a:solidFill>
                  <a:schemeClr val="accent2"/>
                </a:solidFill>
              </a:rPr>
              <a:t>在过程赋值语句中表达式</a:t>
            </a:r>
            <a:r>
              <a:rPr lang="zh-CN" altLang="en-US" sz="1800" b="1" dirty="0">
                <a:solidFill>
                  <a:srgbClr val="FF0000"/>
                </a:solidFill>
              </a:rPr>
              <a:t>左边</a:t>
            </a:r>
            <a:r>
              <a:rPr lang="zh-CN" altLang="en-US" sz="1800" b="1" dirty="0">
                <a:solidFill>
                  <a:schemeClr val="accent2"/>
                </a:solidFill>
              </a:rPr>
              <a:t>的信号必须是</a:t>
            </a:r>
            <a:r>
              <a:rPr lang="zh-CN" altLang="en-US" sz="1800" b="1" dirty="0">
                <a:solidFill>
                  <a:srgbClr val="FF0000"/>
                </a:solidFill>
              </a:rPr>
              <a:t>寄存器类型</a:t>
            </a:r>
            <a:r>
              <a:rPr lang="zh-CN" altLang="en-US" sz="1800" b="1" dirty="0">
                <a:solidFill>
                  <a:schemeClr val="accent2"/>
                </a:solidFill>
              </a:rPr>
              <a:t>（如</a:t>
            </a:r>
            <a:r>
              <a:rPr lang="en-US" altLang="zh-CN" sz="1800" b="1" dirty="0">
                <a:solidFill>
                  <a:schemeClr val="accent2"/>
                </a:solidFill>
              </a:rPr>
              <a:t>reg</a:t>
            </a:r>
            <a:r>
              <a:rPr lang="zh-CN" altLang="en-US" sz="1800" b="1" dirty="0">
                <a:solidFill>
                  <a:schemeClr val="accent2"/>
                </a:solidFill>
              </a:rPr>
              <a:t>类型）</a:t>
            </a:r>
          </a:p>
          <a:p>
            <a:pPr eaLnBrk="1" hangingPunct="1"/>
            <a:r>
              <a:rPr lang="zh-CN" altLang="en-US" sz="1800" b="1" dirty="0">
                <a:solidFill>
                  <a:schemeClr val="accent2"/>
                </a:solidFill>
              </a:rPr>
              <a:t>在过程赋值语句等式</a:t>
            </a:r>
            <a:r>
              <a:rPr lang="zh-CN" altLang="en-US" sz="1800" b="1" dirty="0">
                <a:solidFill>
                  <a:srgbClr val="FF0000"/>
                </a:solidFill>
              </a:rPr>
              <a:t>右边</a:t>
            </a:r>
            <a:r>
              <a:rPr lang="zh-CN" altLang="en-US" sz="1800" b="1" dirty="0">
                <a:solidFill>
                  <a:schemeClr val="accent2"/>
                </a:solidFill>
              </a:rPr>
              <a:t>可以是任何有效的表达式，</a:t>
            </a:r>
            <a:r>
              <a:rPr lang="zh-CN" altLang="en-US" sz="1800" b="1" dirty="0">
                <a:solidFill>
                  <a:srgbClr val="FF0000"/>
                </a:solidFill>
              </a:rPr>
              <a:t>数据类型也没有限制</a:t>
            </a:r>
            <a:r>
              <a:rPr lang="zh-CN" altLang="en-US" sz="1800" b="1" dirty="0">
                <a:solidFill>
                  <a:schemeClr val="accent2"/>
                </a:solidFill>
              </a:rPr>
              <a:t>。</a:t>
            </a:r>
          </a:p>
          <a:p>
            <a:pPr eaLnBrk="1" hangingPunct="1"/>
            <a:r>
              <a:rPr lang="zh-CN" altLang="en-US" sz="1800" b="1" dirty="0">
                <a:solidFill>
                  <a:schemeClr val="accent2"/>
                </a:solidFill>
              </a:rPr>
              <a:t>如果一个信号没有声明则</a:t>
            </a:r>
            <a:r>
              <a:rPr lang="zh-CN" altLang="en-US" sz="1800" b="1" dirty="0">
                <a:solidFill>
                  <a:srgbClr val="FF0000"/>
                </a:solidFill>
              </a:rPr>
              <a:t>缺省为</a:t>
            </a:r>
            <a:r>
              <a:rPr lang="en-US" altLang="zh-CN" sz="1800" b="1" dirty="0">
                <a:solidFill>
                  <a:srgbClr val="FF0000"/>
                </a:solidFill>
              </a:rPr>
              <a:t>wire</a:t>
            </a:r>
            <a:r>
              <a:rPr lang="zh-CN" altLang="en-US" sz="1800" b="1" dirty="0">
                <a:solidFill>
                  <a:srgbClr val="FF0000"/>
                </a:solidFill>
              </a:rPr>
              <a:t>类型</a:t>
            </a:r>
            <a:r>
              <a:rPr lang="zh-CN" altLang="en-US" sz="1800" b="1" dirty="0">
                <a:solidFill>
                  <a:schemeClr val="accent2"/>
                </a:solidFill>
              </a:rPr>
              <a:t>。使用过程赋值语句给</a:t>
            </a:r>
            <a:r>
              <a:rPr lang="en-US" altLang="zh-CN" sz="1800" b="1" dirty="0">
                <a:solidFill>
                  <a:schemeClr val="accent2"/>
                </a:solidFill>
              </a:rPr>
              <a:t>wire</a:t>
            </a:r>
            <a:r>
              <a:rPr lang="zh-CN" altLang="en-US" sz="1800" b="1" dirty="0">
                <a:solidFill>
                  <a:schemeClr val="accent2"/>
                </a:solidFill>
              </a:rPr>
              <a:t>赋值会产生错误。</a:t>
            </a:r>
          </a:p>
        </p:txBody>
      </p:sp>
      <p:sp>
        <p:nvSpPr>
          <p:cNvPr id="72709" name="Text Box 8">
            <a:extLst>
              <a:ext uri="{FF2B5EF4-FFF2-40B4-BE49-F238E27FC236}">
                <a16:creationId xmlns:a16="http://schemas.microsoft.com/office/drawing/2014/main" id="{BA468955-03F2-42D4-9689-87732B2B75D7}"/>
              </a:ext>
            </a:extLst>
          </p:cNvPr>
          <p:cNvSpPr txBox="1">
            <a:spLocks noChangeArrowheads="1"/>
          </p:cNvSpPr>
          <p:nvPr/>
        </p:nvSpPr>
        <p:spPr bwMode="auto">
          <a:xfrm>
            <a:off x="1878563" y="3055875"/>
            <a:ext cx="6341706" cy="35893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600" b="1">
                <a:latin typeface="+mn-lt"/>
                <a:ea typeface="方正舒体" pitchFamily="2" charset="-122"/>
              </a:rPr>
              <a:t>module adder (out, a, b, cin);</a:t>
            </a:r>
          </a:p>
          <a:p>
            <a:pPr eaLnBrk="1" hangingPunct="1">
              <a:spcBef>
                <a:spcPct val="10000"/>
              </a:spcBef>
              <a:buFontTx/>
              <a:buNone/>
              <a:defRPr/>
            </a:pPr>
            <a:r>
              <a:rPr lang="en-US" altLang="zh-CN" sz="1600" b="1">
                <a:latin typeface="+mn-lt"/>
                <a:ea typeface="方正舒体" pitchFamily="2" charset="-122"/>
              </a:rPr>
              <a:t>      input a, b, cin;</a:t>
            </a:r>
          </a:p>
          <a:p>
            <a:pPr eaLnBrk="1" hangingPunct="1">
              <a:spcBef>
                <a:spcPct val="10000"/>
              </a:spcBef>
              <a:buFontTx/>
              <a:buNone/>
              <a:defRPr/>
            </a:pPr>
            <a:r>
              <a:rPr lang="en-US" altLang="zh-CN" sz="1600" b="1">
                <a:latin typeface="+mn-lt"/>
                <a:ea typeface="方正舒体" pitchFamily="2" charset="-122"/>
              </a:rPr>
              <a:t>      output [1:0] out;</a:t>
            </a:r>
          </a:p>
          <a:p>
            <a:pPr eaLnBrk="1" hangingPunct="1">
              <a:spcBef>
                <a:spcPct val="10000"/>
              </a:spcBef>
              <a:buFontTx/>
              <a:buNone/>
              <a:defRPr/>
            </a:pPr>
            <a:r>
              <a:rPr lang="en-US" altLang="zh-CN" sz="1600" b="1">
                <a:latin typeface="+mn-lt"/>
                <a:ea typeface="方正舒体" pitchFamily="2" charset="-122"/>
              </a:rPr>
              <a:t>      wire a, b, cin;</a:t>
            </a:r>
          </a:p>
          <a:p>
            <a:pPr eaLnBrk="1" hangingPunct="1">
              <a:spcBef>
                <a:spcPct val="10000"/>
              </a:spcBef>
              <a:buFontTx/>
              <a:buNone/>
              <a:defRPr/>
            </a:pPr>
            <a:r>
              <a:rPr lang="en-US" altLang="zh-CN" sz="1600" b="1">
                <a:latin typeface="+mn-lt"/>
                <a:ea typeface="方正舒体" pitchFamily="2" charset="-122"/>
              </a:rPr>
              <a:t>      reg half_sum;</a:t>
            </a:r>
          </a:p>
          <a:p>
            <a:pPr eaLnBrk="1" hangingPunct="1">
              <a:spcBef>
                <a:spcPct val="10000"/>
              </a:spcBef>
              <a:buFontTx/>
              <a:buNone/>
              <a:defRPr/>
            </a:pPr>
            <a:r>
              <a:rPr lang="en-US" altLang="zh-CN" sz="1600" b="1">
                <a:latin typeface="+mn-lt"/>
                <a:ea typeface="方正舒体" pitchFamily="2" charset="-122"/>
              </a:rPr>
              <a:t>      reg [1: 0] out;</a:t>
            </a:r>
          </a:p>
          <a:p>
            <a:pPr eaLnBrk="1" hangingPunct="1">
              <a:spcBef>
                <a:spcPct val="10000"/>
              </a:spcBef>
              <a:buFontTx/>
              <a:buNone/>
              <a:defRPr/>
            </a:pPr>
            <a:r>
              <a:rPr lang="en-US" altLang="zh-CN" sz="1600" b="1">
                <a:latin typeface="+mn-lt"/>
                <a:ea typeface="方正舒体" pitchFamily="2" charset="-122"/>
              </a:rPr>
              <a:t>   always @( a or b or cin)</a:t>
            </a:r>
          </a:p>
          <a:p>
            <a:pPr eaLnBrk="1" hangingPunct="1">
              <a:spcBef>
                <a:spcPct val="10000"/>
              </a:spcBef>
              <a:buFontTx/>
              <a:buNone/>
              <a:defRPr/>
            </a:pPr>
            <a:r>
              <a:rPr lang="en-US" altLang="zh-CN" sz="1600" b="1">
                <a:latin typeface="+mn-lt"/>
                <a:ea typeface="方正舒体" pitchFamily="2" charset="-122"/>
              </a:rPr>
              <a:t>   begin</a:t>
            </a:r>
          </a:p>
          <a:p>
            <a:pPr eaLnBrk="1" hangingPunct="1">
              <a:spcBef>
                <a:spcPct val="10000"/>
              </a:spcBef>
              <a:buFontTx/>
              <a:buNone/>
              <a:defRPr/>
            </a:pPr>
            <a:r>
              <a:rPr lang="en-US" altLang="zh-CN" sz="1600" b="1">
                <a:latin typeface="+mn-lt"/>
                <a:ea typeface="方正舒体" pitchFamily="2" charset="-122"/>
              </a:rPr>
              <a:t>      half_sum = a ^ b ^ cin ; // OK</a:t>
            </a:r>
          </a:p>
          <a:p>
            <a:pPr eaLnBrk="1" hangingPunct="1">
              <a:spcBef>
                <a:spcPct val="10000"/>
              </a:spcBef>
              <a:buFontTx/>
              <a:buNone/>
              <a:defRPr/>
            </a:pPr>
            <a:r>
              <a:rPr lang="en-US" altLang="zh-CN" sz="1600" b="1">
                <a:latin typeface="+mn-lt"/>
                <a:ea typeface="方正舒体" pitchFamily="2" charset="-122"/>
              </a:rPr>
              <a:t>      </a:t>
            </a:r>
            <a:r>
              <a:rPr lang="en-US" altLang="zh-CN" sz="1600" b="1">
                <a:solidFill>
                  <a:srgbClr val="FF0000"/>
                </a:solidFill>
                <a:latin typeface="+mn-lt"/>
                <a:ea typeface="方正舒体" pitchFamily="2" charset="-122"/>
              </a:rPr>
              <a:t>half_carry</a:t>
            </a:r>
            <a:r>
              <a:rPr lang="en-US" altLang="zh-CN" sz="1600" b="1">
                <a:latin typeface="+mn-lt"/>
                <a:ea typeface="方正舒体" pitchFamily="2" charset="-122"/>
              </a:rPr>
              <a:t> = a &amp; b | a &amp; !b &amp; cin | !a &amp; b &amp; cin ; // </a:t>
            </a:r>
            <a:r>
              <a:rPr lang="en-US" altLang="zh-CN" sz="1600" b="1">
                <a:solidFill>
                  <a:srgbClr val="FF0000"/>
                </a:solidFill>
                <a:latin typeface="+mn-lt"/>
                <a:ea typeface="方正舒体" pitchFamily="2" charset="-122"/>
              </a:rPr>
              <a:t>ERROR!</a:t>
            </a:r>
          </a:p>
          <a:p>
            <a:pPr eaLnBrk="1" hangingPunct="1">
              <a:spcBef>
                <a:spcPct val="10000"/>
              </a:spcBef>
              <a:buFontTx/>
              <a:buNone/>
              <a:defRPr/>
            </a:pPr>
            <a:r>
              <a:rPr lang="en-US" altLang="zh-CN" sz="1600" b="1">
                <a:latin typeface="+mn-lt"/>
                <a:ea typeface="方正舒体" pitchFamily="2" charset="-122"/>
              </a:rPr>
              <a:t>      out = {half_carry, half_ sum} ;</a:t>
            </a:r>
          </a:p>
          <a:p>
            <a:pPr eaLnBrk="1" hangingPunct="1">
              <a:spcBef>
                <a:spcPct val="10000"/>
              </a:spcBef>
              <a:buFontTx/>
              <a:buNone/>
              <a:defRPr/>
            </a:pPr>
            <a:r>
              <a:rPr lang="en-US" altLang="zh-CN" sz="1600" b="1">
                <a:latin typeface="+mn-lt"/>
                <a:ea typeface="方正舒体" pitchFamily="2" charset="-122"/>
              </a:rPr>
              <a:t>   end</a:t>
            </a:r>
          </a:p>
          <a:p>
            <a:pPr eaLnBrk="1" hangingPunct="1">
              <a:spcBef>
                <a:spcPct val="10000"/>
              </a:spcBef>
              <a:buFontTx/>
              <a:buNone/>
              <a:defRPr/>
            </a:pPr>
            <a:r>
              <a:rPr lang="en-US" altLang="zh-CN" sz="1600" b="1">
                <a:latin typeface="+mn-lt"/>
                <a:ea typeface="方正舒体" pitchFamily="2" charset="-122"/>
              </a:rPr>
              <a:t>endmodule</a:t>
            </a:r>
          </a:p>
        </p:txBody>
      </p:sp>
      <p:sp>
        <p:nvSpPr>
          <p:cNvPr id="72710" name="Text Box 9">
            <a:extLst>
              <a:ext uri="{FF2B5EF4-FFF2-40B4-BE49-F238E27FC236}">
                <a16:creationId xmlns:a16="http://schemas.microsoft.com/office/drawing/2014/main" id="{B388B4C2-BE31-43C5-B389-C97117E39E40}"/>
              </a:ext>
            </a:extLst>
          </p:cNvPr>
          <p:cNvSpPr txBox="1">
            <a:spLocks noChangeArrowheads="1"/>
          </p:cNvSpPr>
          <p:nvPr/>
        </p:nvSpPr>
        <p:spPr bwMode="auto">
          <a:xfrm>
            <a:off x="5077407" y="4028946"/>
            <a:ext cx="1786179" cy="708025"/>
          </a:xfrm>
          <a:prstGeom prst="rect">
            <a:avLst/>
          </a:prstGeom>
          <a:gradFill rotWithShape="0">
            <a:gsLst>
              <a:gs pos="0">
                <a:srgbClr val="66FF33"/>
              </a:gs>
              <a:gs pos="50000">
                <a:srgbClr val="DAFFCE"/>
              </a:gs>
              <a:gs pos="100000">
                <a:srgbClr val="66FF3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en-US" altLang="zh-CN" sz="2000" b="1">
                <a:latin typeface="+mn-lt"/>
              </a:rPr>
              <a:t>half_carry</a:t>
            </a:r>
            <a:r>
              <a:rPr lang="zh-CN" altLang="en-US" sz="2000" b="1">
                <a:latin typeface="+mn-lt"/>
              </a:rPr>
              <a:t>没有声明</a:t>
            </a:r>
          </a:p>
        </p:txBody>
      </p:sp>
      <p:sp>
        <p:nvSpPr>
          <p:cNvPr id="72711" name="Line 10">
            <a:extLst>
              <a:ext uri="{FF2B5EF4-FFF2-40B4-BE49-F238E27FC236}">
                <a16:creationId xmlns:a16="http://schemas.microsoft.com/office/drawing/2014/main" id="{3EA7A8B9-78CF-4D1B-8170-63F9A0B9C42D}"/>
              </a:ext>
            </a:extLst>
          </p:cNvPr>
          <p:cNvSpPr>
            <a:spLocks noChangeShapeType="1"/>
          </p:cNvSpPr>
          <p:nvPr/>
        </p:nvSpPr>
        <p:spPr bwMode="auto">
          <a:xfrm flipH="1">
            <a:off x="3096207" y="4409946"/>
            <a:ext cx="2141355" cy="115887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defRPr/>
            </a:pPr>
            <a:endParaRPr lang="zh-CN" altLang="en-US">
              <a:latin typeface="+mn-lt"/>
            </a:endParaRPr>
          </a:p>
        </p:txBody>
      </p:sp>
    </p:spTree>
    <p:extLst>
      <p:ext uri="{BB962C8B-B14F-4D97-AF65-F5344CB8AC3E}">
        <p14:creationId xmlns:p14="http://schemas.microsoft.com/office/powerpoint/2010/main" val="19776320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descr="蓝色砂纸">
            <a:extLst>
              <a:ext uri="{FF2B5EF4-FFF2-40B4-BE49-F238E27FC236}">
                <a16:creationId xmlns:a16="http://schemas.microsoft.com/office/drawing/2014/main" id="{B215B7A6-B88E-4FD7-A368-4AB5E01AF73A}"/>
              </a:ext>
            </a:extLst>
          </p:cNvPr>
          <p:cNvSpPr>
            <a:spLocks noGrp="1" noChangeArrowheads="1"/>
          </p:cNvSpPr>
          <p:nvPr>
            <p:ph type="title"/>
          </p:nvPr>
        </p:nvSpPr>
        <p:spPr/>
        <p:txBody>
          <a:bodyPr/>
          <a:lstStyle/>
          <a:p>
            <a:pPr algn="l" eaLnBrk="1" hangingPunct="1"/>
            <a:r>
              <a:rPr lang="zh-CN" altLang="en-US" sz="3200" b="1">
                <a:solidFill>
                  <a:srgbClr val="FF7C80"/>
                </a:solidFill>
              </a:rPr>
              <a:t>过程时序控制</a:t>
            </a:r>
          </a:p>
        </p:txBody>
      </p:sp>
      <p:sp>
        <p:nvSpPr>
          <p:cNvPr id="96259" name="Rectangle 3">
            <a:extLst>
              <a:ext uri="{FF2B5EF4-FFF2-40B4-BE49-F238E27FC236}">
                <a16:creationId xmlns:a16="http://schemas.microsoft.com/office/drawing/2014/main" id="{7FAD898F-5798-42EA-A2AD-4B89371FF90B}"/>
              </a:ext>
            </a:extLst>
          </p:cNvPr>
          <p:cNvSpPr>
            <a:spLocks noGrp="1" noChangeArrowheads="1"/>
          </p:cNvSpPr>
          <p:nvPr>
            <p:ph type="body" idx="4294967295"/>
          </p:nvPr>
        </p:nvSpPr>
        <p:spPr>
          <a:xfrm>
            <a:off x="1156996" y="1387151"/>
            <a:ext cx="7772400" cy="2895600"/>
          </a:xfrm>
        </p:spPr>
        <p:txBody>
          <a:bodyPr/>
          <a:lstStyle/>
          <a:p>
            <a:pPr eaLnBrk="1" hangingPunct="1">
              <a:buFontTx/>
              <a:buNone/>
            </a:pPr>
            <a:r>
              <a:rPr lang="zh-CN" altLang="en-US" sz="2000" b="1" dirty="0">
                <a:solidFill>
                  <a:schemeClr val="accent2"/>
                </a:solidFill>
              </a:rPr>
              <a:t>在过程块中可以说明过程时序。过程时序控制有三类：</a:t>
            </a:r>
          </a:p>
          <a:p>
            <a:pPr eaLnBrk="1" hangingPunct="1"/>
            <a:r>
              <a:rPr lang="zh-CN" altLang="en-US" sz="1800" b="1" dirty="0">
                <a:solidFill>
                  <a:srgbClr val="FF0000"/>
                </a:solidFill>
              </a:rPr>
              <a:t>简单延时</a:t>
            </a:r>
            <a:r>
              <a:rPr lang="en-US" altLang="zh-CN" sz="1800" b="1" dirty="0">
                <a:solidFill>
                  <a:schemeClr val="accent2"/>
                </a:solidFill>
              </a:rPr>
              <a:t>(#delay)</a:t>
            </a:r>
            <a:r>
              <a:rPr lang="zh-CN" altLang="en-US" sz="1800" b="1" dirty="0">
                <a:solidFill>
                  <a:schemeClr val="accent2"/>
                </a:solidFill>
              </a:rPr>
              <a:t>：延迟指定时间步后执行</a:t>
            </a:r>
          </a:p>
          <a:p>
            <a:pPr eaLnBrk="1" hangingPunct="1"/>
            <a:r>
              <a:rPr lang="zh-CN" altLang="en-US" sz="1800" b="1" dirty="0">
                <a:solidFill>
                  <a:srgbClr val="FF0000"/>
                </a:solidFill>
              </a:rPr>
              <a:t>边沿敏感</a:t>
            </a:r>
            <a:r>
              <a:rPr lang="zh-CN" altLang="en-US" sz="1800" b="1" dirty="0">
                <a:solidFill>
                  <a:schemeClr val="accent2"/>
                </a:solidFill>
              </a:rPr>
              <a:t>的时序控制：</a:t>
            </a:r>
            <a:r>
              <a:rPr lang="en-US" altLang="zh-CN" sz="1800" b="1" dirty="0">
                <a:solidFill>
                  <a:schemeClr val="accent2"/>
                </a:solidFill>
              </a:rPr>
              <a:t>@(&lt;signal&gt;)</a:t>
            </a:r>
          </a:p>
          <a:p>
            <a:pPr lvl="1" eaLnBrk="1" hangingPunct="1"/>
            <a:r>
              <a:rPr lang="zh-CN" altLang="en-US" sz="1600" b="1" dirty="0">
                <a:solidFill>
                  <a:schemeClr val="accent2"/>
                </a:solidFill>
              </a:rPr>
              <a:t>在信号发生翻转后执行。</a:t>
            </a:r>
          </a:p>
          <a:p>
            <a:pPr lvl="1" eaLnBrk="1" hangingPunct="1"/>
            <a:r>
              <a:rPr lang="zh-CN" altLang="en-US" sz="1600" b="1" dirty="0">
                <a:solidFill>
                  <a:schemeClr val="accent2"/>
                </a:solidFill>
              </a:rPr>
              <a:t>可以说明信号有效沿是上升沿</a:t>
            </a:r>
            <a:r>
              <a:rPr lang="en-US" altLang="zh-CN" sz="1600" b="1" dirty="0">
                <a:solidFill>
                  <a:schemeClr val="accent2"/>
                </a:solidFill>
              </a:rPr>
              <a:t>(</a:t>
            </a:r>
            <a:r>
              <a:rPr lang="en-US" altLang="zh-CN" sz="1600" b="1" dirty="0" err="1">
                <a:solidFill>
                  <a:srgbClr val="FF0000"/>
                </a:solidFill>
              </a:rPr>
              <a:t>posedge</a:t>
            </a:r>
            <a:r>
              <a:rPr lang="en-US" altLang="zh-CN" sz="1600" b="1" dirty="0">
                <a:solidFill>
                  <a:schemeClr val="accent2"/>
                </a:solidFill>
              </a:rPr>
              <a:t>)</a:t>
            </a:r>
            <a:r>
              <a:rPr lang="zh-CN" altLang="en-US" sz="1600" b="1" dirty="0">
                <a:solidFill>
                  <a:schemeClr val="accent2"/>
                </a:solidFill>
              </a:rPr>
              <a:t>还是下降沿</a:t>
            </a:r>
            <a:r>
              <a:rPr lang="en-US" altLang="zh-CN" sz="1600" b="1" dirty="0">
                <a:solidFill>
                  <a:schemeClr val="accent2"/>
                </a:solidFill>
              </a:rPr>
              <a:t>(</a:t>
            </a:r>
            <a:r>
              <a:rPr lang="en-US" altLang="zh-CN" sz="1600" b="1" dirty="0" err="1">
                <a:solidFill>
                  <a:srgbClr val="FF0000"/>
                </a:solidFill>
              </a:rPr>
              <a:t>negedge</a:t>
            </a:r>
            <a:r>
              <a:rPr lang="en-US" altLang="zh-CN" sz="1600" b="1" dirty="0">
                <a:solidFill>
                  <a:schemeClr val="accent2"/>
                </a:solidFill>
              </a:rPr>
              <a:t>)</a:t>
            </a:r>
            <a:r>
              <a:rPr lang="zh-CN" altLang="en-US" sz="1600" b="1" dirty="0">
                <a:solidFill>
                  <a:schemeClr val="accent2"/>
                </a:solidFill>
              </a:rPr>
              <a:t>。</a:t>
            </a:r>
          </a:p>
          <a:p>
            <a:pPr lvl="1" eaLnBrk="1" hangingPunct="1"/>
            <a:r>
              <a:rPr lang="zh-CN" altLang="en-US" sz="1600" b="1" dirty="0">
                <a:solidFill>
                  <a:schemeClr val="accent2"/>
                </a:solidFill>
              </a:rPr>
              <a:t>可以用关键字</a:t>
            </a:r>
            <a:r>
              <a:rPr lang="en-US" altLang="zh-CN" sz="1600" b="1" dirty="0">
                <a:solidFill>
                  <a:schemeClr val="accent2"/>
                </a:solidFill>
              </a:rPr>
              <a:t>or</a:t>
            </a:r>
            <a:r>
              <a:rPr lang="zh-CN" altLang="en-US" sz="1600" b="1" dirty="0">
                <a:solidFill>
                  <a:schemeClr val="accent2"/>
                </a:solidFill>
              </a:rPr>
              <a:t>指定多个参数。</a:t>
            </a:r>
          </a:p>
          <a:p>
            <a:pPr eaLnBrk="1" hangingPunct="1"/>
            <a:r>
              <a:rPr lang="zh-CN" altLang="en-US" sz="1800" b="1" dirty="0">
                <a:solidFill>
                  <a:srgbClr val="FF0000"/>
                </a:solidFill>
              </a:rPr>
              <a:t>电平敏感</a:t>
            </a:r>
            <a:r>
              <a:rPr lang="zh-CN" altLang="en-US" sz="1800" b="1" dirty="0">
                <a:solidFill>
                  <a:schemeClr val="accent2"/>
                </a:solidFill>
              </a:rPr>
              <a:t>的时序控制：</a:t>
            </a:r>
            <a:r>
              <a:rPr lang="en-US" altLang="zh-CN" sz="1800" b="1" dirty="0">
                <a:solidFill>
                  <a:schemeClr val="accent2"/>
                </a:solidFill>
              </a:rPr>
              <a:t>wait(&lt;expr&gt;)</a:t>
            </a:r>
          </a:p>
          <a:p>
            <a:pPr lvl="1" eaLnBrk="1" hangingPunct="1"/>
            <a:r>
              <a:rPr lang="zh-CN" altLang="en-US" sz="1600" b="1" dirty="0">
                <a:solidFill>
                  <a:schemeClr val="accent2"/>
                </a:solidFill>
              </a:rPr>
              <a:t>直至</a:t>
            </a:r>
            <a:r>
              <a:rPr lang="en-US" altLang="zh-CN" sz="1600" b="1" dirty="0">
                <a:solidFill>
                  <a:schemeClr val="accent2"/>
                </a:solidFill>
              </a:rPr>
              <a:t>expr</a:t>
            </a:r>
            <a:r>
              <a:rPr lang="zh-CN" altLang="en-US" sz="1600" b="1" dirty="0">
                <a:solidFill>
                  <a:schemeClr val="accent2"/>
                </a:solidFill>
              </a:rPr>
              <a:t>值为真时（非零）才执行。</a:t>
            </a:r>
          </a:p>
          <a:p>
            <a:pPr lvl="1" eaLnBrk="1" hangingPunct="1"/>
            <a:r>
              <a:rPr lang="zh-CN" altLang="en-US" sz="1600" b="1" dirty="0">
                <a:solidFill>
                  <a:schemeClr val="accent2"/>
                </a:solidFill>
              </a:rPr>
              <a:t>若</a:t>
            </a:r>
            <a:r>
              <a:rPr lang="en-US" altLang="zh-CN" sz="1600" b="1" dirty="0">
                <a:solidFill>
                  <a:schemeClr val="accent2"/>
                </a:solidFill>
              </a:rPr>
              <a:t>expr</a:t>
            </a:r>
            <a:r>
              <a:rPr lang="zh-CN" altLang="en-US" sz="1600" b="1" dirty="0">
                <a:solidFill>
                  <a:schemeClr val="accent2"/>
                </a:solidFill>
              </a:rPr>
              <a:t>已经为真则立即执行。</a:t>
            </a:r>
          </a:p>
        </p:txBody>
      </p:sp>
      <p:sp>
        <p:nvSpPr>
          <p:cNvPr id="96261" name="Text Box 8">
            <a:extLst>
              <a:ext uri="{FF2B5EF4-FFF2-40B4-BE49-F238E27FC236}">
                <a16:creationId xmlns:a16="http://schemas.microsoft.com/office/drawing/2014/main" id="{A84DE779-B4BF-4BB4-90B6-A4D596FD4319}"/>
              </a:ext>
            </a:extLst>
          </p:cNvPr>
          <p:cNvSpPr txBox="1">
            <a:spLocks noChangeArrowheads="1"/>
          </p:cNvSpPr>
          <p:nvPr/>
        </p:nvSpPr>
        <p:spPr bwMode="auto">
          <a:xfrm>
            <a:off x="4476750" y="4254824"/>
            <a:ext cx="4752975" cy="24320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buFontTx/>
              <a:buNone/>
            </a:pPr>
            <a:r>
              <a:rPr lang="en-US" altLang="zh-CN" sz="2000"/>
              <a:t>module wait_test;</a:t>
            </a:r>
          </a:p>
          <a:p>
            <a:pPr eaLnBrk="1" hangingPunct="1">
              <a:spcBef>
                <a:spcPct val="10000"/>
              </a:spcBef>
              <a:buFontTx/>
              <a:buNone/>
            </a:pPr>
            <a:r>
              <a:rPr lang="en-US" altLang="zh-CN" sz="2000"/>
              <a:t>reg clk, waito, edgeo;</a:t>
            </a:r>
          </a:p>
          <a:p>
            <a:pPr eaLnBrk="1" hangingPunct="1">
              <a:spcBef>
                <a:spcPct val="10000"/>
              </a:spcBef>
              <a:buFontTx/>
              <a:buNone/>
            </a:pPr>
            <a:r>
              <a:rPr lang="en-US" altLang="zh-CN" sz="2000"/>
              <a:t>initial begin clk = 0;edgeo=0;waito=0;end</a:t>
            </a:r>
          </a:p>
          <a:p>
            <a:pPr eaLnBrk="1" hangingPunct="1">
              <a:spcBef>
                <a:spcPct val="10000"/>
              </a:spcBef>
              <a:buFontTx/>
              <a:buNone/>
            </a:pPr>
            <a:r>
              <a:rPr lang="en-US" altLang="zh-CN" sz="2000"/>
              <a:t>always #10 clk = ~clk;</a:t>
            </a:r>
          </a:p>
          <a:p>
            <a:pPr eaLnBrk="1" hangingPunct="1">
              <a:spcBef>
                <a:spcPct val="10000"/>
              </a:spcBef>
              <a:buFontTx/>
              <a:buNone/>
            </a:pPr>
            <a:r>
              <a:rPr lang="en-US" altLang="zh-CN" sz="2000"/>
              <a:t>always @(clk) #2 edgeo = ~edgeo;</a:t>
            </a:r>
          </a:p>
          <a:p>
            <a:pPr eaLnBrk="1" hangingPunct="1">
              <a:spcBef>
                <a:spcPct val="10000"/>
              </a:spcBef>
              <a:buFontTx/>
              <a:buNone/>
            </a:pPr>
            <a:r>
              <a:rPr lang="en-US" altLang="zh-CN" sz="2000"/>
              <a:t>always wait(clk) #2 waito = ~waito;</a:t>
            </a:r>
          </a:p>
          <a:p>
            <a:pPr eaLnBrk="1" hangingPunct="1">
              <a:spcBef>
                <a:spcPct val="10000"/>
              </a:spcBef>
              <a:buFontTx/>
              <a:buNone/>
            </a:pPr>
            <a:r>
              <a:rPr lang="en-US" altLang="zh-CN" sz="2000"/>
              <a:t>endmodule</a:t>
            </a:r>
          </a:p>
        </p:txBody>
      </p:sp>
      <p:graphicFrame>
        <p:nvGraphicFramePr>
          <p:cNvPr id="96262" name="Object 9">
            <a:extLst>
              <a:ext uri="{FF2B5EF4-FFF2-40B4-BE49-F238E27FC236}">
                <a16:creationId xmlns:a16="http://schemas.microsoft.com/office/drawing/2014/main" id="{D9C8D323-A888-4B21-B9FC-922F0343C9A0}"/>
              </a:ext>
            </a:extLst>
          </p:cNvPr>
          <p:cNvGraphicFramePr>
            <a:graphicFrameLocks noChangeAspect="1"/>
          </p:cNvGraphicFramePr>
          <p:nvPr/>
        </p:nvGraphicFramePr>
        <p:xfrm>
          <a:off x="250825" y="4437063"/>
          <a:ext cx="4133850" cy="1311275"/>
        </p:xfrm>
        <a:graphic>
          <a:graphicData uri="http://schemas.openxmlformats.org/presentationml/2006/ole">
            <mc:AlternateContent xmlns:mc="http://schemas.openxmlformats.org/markup-compatibility/2006">
              <mc:Choice xmlns:v="urn:schemas-microsoft-com:vml" Requires="v">
                <p:oleObj spid="_x0000_s15367" name="BMP 图象" r:id="rId3" imgW="2762636" imgH="876190" progId="Paint.Picture">
                  <p:embed/>
                </p:oleObj>
              </mc:Choice>
              <mc:Fallback>
                <p:oleObj name="BMP 图象" r:id="rId3" imgW="2762636" imgH="876190" progId="Paint.Picture">
                  <p:embed/>
                  <p:pic>
                    <p:nvPicPr>
                      <p:cNvPr id="96262" name="Object 9">
                        <a:extLst>
                          <a:ext uri="{FF2B5EF4-FFF2-40B4-BE49-F238E27FC236}">
                            <a16:creationId xmlns:a16="http://schemas.microsoft.com/office/drawing/2014/main" id="{D9C8D323-A888-4B21-B9FC-922F0343C9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4437063"/>
                        <a:ext cx="41338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51127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B26BA527-DBFA-4CC2-ABD4-B01CA1539473}"/>
              </a:ext>
            </a:extLst>
          </p:cNvPr>
          <p:cNvSpPr>
            <a:spLocks noChangeArrowheads="1"/>
          </p:cNvSpPr>
          <p:nvPr/>
        </p:nvSpPr>
        <p:spPr bwMode="auto">
          <a:xfrm>
            <a:off x="4572000" y="1981200"/>
            <a:ext cx="3733800" cy="685800"/>
          </a:xfrm>
          <a:prstGeom prst="rect">
            <a:avLst/>
          </a:prstGeom>
          <a:solidFill>
            <a:srgbClr val="00FF00"/>
          </a:solidFill>
          <a:ln w="9525">
            <a:solidFill>
              <a:srgbClr val="66FF99"/>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endParaRPr lang="zh-CN" altLang="en-US" sz="2400">
              <a:latin typeface="+mn-lt"/>
            </a:endParaRPr>
          </a:p>
        </p:txBody>
      </p:sp>
      <p:sp>
        <p:nvSpPr>
          <p:cNvPr id="74755" name="Rectangle 3" descr="蓝色砂纸">
            <a:extLst>
              <a:ext uri="{FF2B5EF4-FFF2-40B4-BE49-F238E27FC236}">
                <a16:creationId xmlns:a16="http://schemas.microsoft.com/office/drawing/2014/main" id="{4CAC4A8B-9B65-4B11-AA06-B575FB6C2055}"/>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简单延时</a:t>
            </a:r>
          </a:p>
        </p:txBody>
      </p:sp>
      <p:sp>
        <p:nvSpPr>
          <p:cNvPr id="74757" name="Text Box 5">
            <a:extLst>
              <a:ext uri="{FF2B5EF4-FFF2-40B4-BE49-F238E27FC236}">
                <a16:creationId xmlns:a16="http://schemas.microsoft.com/office/drawing/2014/main" id="{CB60F276-6536-4B3E-AFD4-D4C2C1CB41E3}"/>
              </a:ext>
            </a:extLst>
          </p:cNvPr>
          <p:cNvSpPr txBox="1">
            <a:spLocks noChangeArrowheads="1"/>
          </p:cNvSpPr>
          <p:nvPr/>
        </p:nvSpPr>
        <p:spPr bwMode="auto">
          <a:xfrm>
            <a:off x="1968758" y="1219200"/>
            <a:ext cx="6718041"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2000" b="1" dirty="0">
                <a:solidFill>
                  <a:schemeClr val="accent2"/>
                </a:solidFill>
                <a:latin typeface="+mn-lt"/>
              </a:rPr>
              <a:t>在</a:t>
            </a:r>
            <a:r>
              <a:rPr lang="en-US" altLang="zh-CN" sz="2000" b="1" dirty="0">
                <a:solidFill>
                  <a:schemeClr val="accent2"/>
                </a:solidFill>
                <a:latin typeface="+mn-lt"/>
              </a:rPr>
              <a:t>test bench</a:t>
            </a:r>
            <a:r>
              <a:rPr lang="zh-CN" altLang="en-US" sz="2000" b="1" dirty="0">
                <a:solidFill>
                  <a:schemeClr val="accent2"/>
                </a:solidFill>
                <a:latin typeface="+mn-lt"/>
              </a:rPr>
              <a:t>中使用简单延时（</a:t>
            </a:r>
            <a:r>
              <a:rPr lang="en-US" altLang="zh-CN" sz="2000" b="1" dirty="0">
                <a:solidFill>
                  <a:srgbClr val="FF0000"/>
                </a:solidFill>
                <a:latin typeface="+mn-lt"/>
              </a:rPr>
              <a:t>#</a:t>
            </a:r>
            <a:r>
              <a:rPr lang="zh-CN" altLang="en-US" sz="2000" b="1" dirty="0">
                <a:solidFill>
                  <a:srgbClr val="FF0000"/>
                </a:solidFill>
                <a:latin typeface="+mn-lt"/>
              </a:rPr>
              <a:t>延时</a:t>
            </a:r>
            <a:r>
              <a:rPr lang="zh-CN" altLang="en-US" sz="2000" b="1" dirty="0">
                <a:solidFill>
                  <a:schemeClr val="accent2"/>
                </a:solidFill>
                <a:latin typeface="+mn-lt"/>
              </a:rPr>
              <a:t>）施加激励，或在行为模型中模拟实际延时。</a:t>
            </a:r>
          </a:p>
        </p:txBody>
      </p:sp>
      <p:sp>
        <p:nvSpPr>
          <p:cNvPr id="74758" name="Text Box 6">
            <a:extLst>
              <a:ext uri="{FF2B5EF4-FFF2-40B4-BE49-F238E27FC236}">
                <a16:creationId xmlns:a16="http://schemas.microsoft.com/office/drawing/2014/main" id="{F2C560C8-D83B-4427-8DDC-125A1AF1094C}"/>
              </a:ext>
            </a:extLst>
          </p:cNvPr>
          <p:cNvSpPr txBox="1">
            <a:spLocks noChangeArrowheads="1"/>
          </p:cNvSpPr>
          <p:nvPr/>
        </p:nvSpPr>
        <p:spPr bwMode="auto">
          <a:xfrm>
            <a:off x="685800" y="2030413"/>
            <a:ext cx="3276600" cy="43799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en-US" altLang="zh-CN" sz="1600" b="1">
                <a:latin typeface="+mn-lt"/>
                <a:ea typeface="方正舒体" pitchFamily="2" charset="-122"/>
              </a:rPr>
              <a:t>module muxtwo (out, a, b, sl);</a:t>
            </a:r>
          </a:p>
          <a:p>
            <a:pPr eaLnBrk="1" hangingPunct="1">
              <a:spcBef>
                <a:spcPct val="50000"/>
              </a:spcBef>
              <a:buFontTx/>
              <a:buNone/>
              <a:defRPr/>
            </a:pPr>
            <a:r>
              <a:rPr lang="en-US" altLang="zh-CN" sz="1600" b="1">
                <a:latin typeface="+mn-lt"/>
                <a:ea typeface="方正舒体" pitchFamily="2" charset="-122"/>
              </a:rPr>
              <a:t>      input a, b, sl;</a:t>
            </a:r>
          </a:p>
          <a:p>
            <a:pPr eaLnBrk="1" hangingPunct="1">
              <a:spcBef>
                <a:spcPct val="50000"/>
              </a:spcBef>
              <a:buFontTx/>
              <a:buNone/>
              <a:defRPr/>
            </a:pPr>
            <a:r>
              <a:rPr lang="en-US" altLang="zh-CN" sz="1600" b="1">
                <a:latin typeface="+mn-lt"/>
                <a:ea typeface="方正舒体" pitchFamily="2" charset="-122"/>
              </a:rPr>
              <a:t>      output out;</a:t>
            </a:r>
          </a:p>
          <a:p>
            <a:pPr eaLnBrk="1" hangingPunct="1">
              <a:spcBef>
                <a:spcPct val="50000"/>
              </a:spcBef>
              <a:buFontTx/>
              <a:buNone/>
              <a:defRPr/>
            </a:pPr>
            <a:r>
              <a:rPr lang="en-US" altLang="zh-CN" sz="1600" b="1">
                <a:latin typeface="+mn-lt"/>
                <a:ea typeface="方正舒体" pitchFamily="2" charset="-122"/>
              </a:rPr>
              <a:t>      reg out;</a:t>
            </a:r>
          </a:p>
          <a:p>
            <a:pPr eaLnBrk="1" hangingPunct="1">
              <a:spcBef>
                <a:spcPct val="50000"/>
              </a:spcBef>
              <a:buFontTx/>
              <a:buNone/>
              <a:defRPr/>
            </a:pPr>
            <a:r>
              <a:rPr lang="en-US" altLang="zh-CN" sz="1600" b="1">
                <a:latin typeface="+mn-lt"/>
                <a:ea typeface="方正舒体" pitchFamily="2" charset="-122"/>
              </a:rPr>
              <a:t>   always @( sl or a or b)</a:t>
            </a:r>
          </a:p>
          <a:p>
            <a:pPr eaLnBrk="1" hangingPunct="1">
              <a:spcBef>
                <a:spcPct val="50000"/>
              </a:spcBef>
              <a:buFontTx/>
              <a:buNone/>
              <a:defRPr/>
            </a:pPr>
            <a:r>
              <a:rPr lang="en-US" altLang="zh-CN" sz="1600" b="1">
                <a:latin typeface="+mn-lt"/>
                <a:ea typeface="方正舒体" pitchFamily="2" charset="-122"/>
              </a:rPr>
              <a:t>      if (! sl)</a:t>
            </a:r>
          </a:p>
          <a:p>
            <a:pPr eaLnBrk="1" hangingPunct="1">
              <a:spcBef>
                <a:spcPct val="50000"/>
              </a:spcBef>
              <a:buFontTx/>
              <a:buNone/>
              <a:defRPr/>
            </a:pPr>
            <a:r>
              <a:rPr lang="en-US" altLang="zh-CN" sz="1600" b="1">
                <a:latin typeface="+mn-lt"/>
                <a:ea typeface="方正舒体" pitchFamily="2" charset="-122"/>
              </a:rPr>
              <a:t>            #10 out = a; </a:t>
            </a:r>
          </a:p>
          <a:p>
            <a:pPr eaLnBrk="1" hangingPunct="1">
              <a:spcBef>
                <a:spcPct val="50000"/>
              </a:spcBef>
              <a:buFontTx/>
              <a:buNone/>
              <a:defRPr/>
            </a:pPr>
            <a:r>
              <a:rPr lang="en-US" altLang="zh-CN" sz="1600" b="1">
                <a:latin typeface="+mn-lt"/>
                <a:ea typeface="方正舒体" pitchFamily="2" charset="-122"/>
              </a:rPr>
              <a:t>// </a:t>
            </a:r>
            <a:r>
              <a:rPr lang="zh-CN" altLang="en-US" sz="1600" b="1">
                <a:latin typeface="+mn-lt"/>
              </a:rPr>
              <a:t>从</a:t>
            </a:r>
            <a:r>
              <a:rPr lang="en-US" altLang="zh-CN" sz="1600" b="1">
                <a:latin typeface="+mn-lt"/>
              </a:rPr>
              <a:t>a</a:t>
            </a:r>
            <a:r>
              <a:rPr lang="zh-CN" altLang="en-US" sz="1600" b="1">
                <a:latin typeface="+mn-lt"/>
              </a:rPr>
              <a:t>到</a:t>
            </a:r>
            <a:r>
              <a:rPr lang="en-US" altLang="zh-CN" sz="1600" b="1">
                <a:latin typeface="+mn-lt"/>
              </a:rPr>
              <a:t>out</a:t>
            </a:r>
            <a:r>
              <a:rPr lang="zh-CN" altLang="en-US" sz="1600" b="1">
                <a:latin typeface="+mn-lt"/>
              </a:rPr>
              <a:t>延时</a:t>
            </a:r>
            <a:r>
              <a:rPr lang="en-US" altLang="zh-CN" sz="1600" b="1">
                <a:latin typeface="+mn-lt"/>
              </a:rPr>
              <a:t>10</a:t>
            </a:r>
            <a:r>
              <a:rPr lang="zh-CN" altLang="en-US" sz="1600" b="1">
                <a:latin typeface="+mn-lt"/>
              </a:rPr>
              <a:t>个时间单位</a:t>
            </a:r>
          </a:p>
          <a:p>
            <a:pPr eaLnBrk="1" hangingPunct="1">
              <a:spcBef>
                <a:spcPct val="50000"/>
              </a:spcBef>
              <a:buFontTx/>
              <a:buNone/>
              <a:defRPr/>
            </a:pPr>
            <a:r>
              <a:rPr lang="zh-CN" altLang="en-US" sz="1600" b="1">
                <a:latin typeface="+mn-lt"/>
                <a:ea typeface="方正舒体" pitchFamily="2" charset="-122"/>
              </a:rPr>
              <a:t>      </a:t>
            </a:r>
            <a:r>
              <a:rPr lang="en-US" altLang="zh-CN" sz="1600" b="1">
                <a:latin typeface="+mn-lt"/>
                <a:ea typeface="方正舒体" pitchFamily="2" charset="-122"/>
              </a:rPr>
              <a:t>else</a:t>
            </a:r>
          </a:p>
          <a:p>
            <a:pPr eaLnBrk="1" hangingPunct="1">
              <a:spcBef>
                <a:spcPct val="50000"/>
              </a:spcBef>
              <a:buFontTx/>
              <a:buNone/>
              <a:defRPr/>
            </a:pPr>
            <a:r>
              <a:rPr lang="en-US" altLang="zh-CN" sz="1600" b="1">
                <a:latin typeface="+mn-lt"/>
                <a:ea typeface="方正舒体" pitchFamily="2" charset="-122"/>
              </a:rPr>
              <a:t>            #12 out = b;</a:t>
            </a:r>
          </a:p>
          <a:p>
            <a:pPr eaLnBrk="1" hangingPunct="1">
              <a:spcBef>
                <a:spcPct val="50000"/>
              </a:spcBef>
              <a:buFontTx/>
              <a:buNone/>
              <a:defRPr/>
            </a:pPr>
            <a:r>
              <a:rPr lang="en-US" altLang="zh-CN" sz="1600" b="1">
                <a:latin typeface="+mn-lt"/>
                <a:ea typeface="方正舒体" pitchFamily="2" charset="-122"/>
              </a:rPr>
              <a:t>//</a:t>
            </a:r>
            <a:r>
              <a:rPr lang="zh-CN" altLang="en-US" sz="1600" b="1">
                <a:latin typeface="+mn-lt"/>
              </a:rPr>
              <a:t>从</a:t>
            </a:r>
            <a:r>
              <a:rPr lang="en-US" altLang="zh-CN" sz="1600" b="1">
                <a:latin typeface="+mn-lt"/>
              </a:rPr>
              <a:t>b</a:t>
            </a:r>
            <a:r>
              <a:rPr lang="zh-CN" altLang="en-US" sz="1600" b="1">
                <a:latin typeface="+mn-lt"/>
              </a:rPr>
              <a:t>到</a:t>
            </a:r>
            <a:r>
              <a:rPr lang="en-US" altLang="zh-CN" sz="1600" b="1">
                <a:latin typeface="+mn-lt"/>
              </a:rPr>
              <a:t>out</a:t>
            </a:r>
            <a:r>
              <a:rPr lang="zh-CN" altLang="en-US" sz="1600" b="1">
                <a:latin typeface="+mn-lt"/>
              </a:rPr>
              <a:t>延时</a:t>
            </a:r>
            <a:r>
              <a:rPr lang="en-US" altLang="zh-CN" sz="1600" b="1">
                <a:latin typeface="+mn-lt"/>
              </a:rPr>
              <a:t>12</a:t>
            </a:r>
            <a:r>
              <a:rPr lang="zh-CN" altLang="en-US" sz="1600" b="1">
                <a:latin typeface="+mn-lt"/>
              </a:rPr>
              <a:t>个时间单位</a:t>
            </a:r>
          </a:p>
          <a:p>
            <a:pPr eaLnBrk="1" hangingPunct="1">
              <a:spcBef>
                <a:spcPct val="50000"/>
              </a:spcBef>
              <a:buFontTx/>
              <a:buNone/>
              <a:defRPr/>
            </a:pPr>
            <a:r>
              <a:rPr lang="en-US" altLang="zh-CN" sz="1600" b="1">
                <a:latin typeface="+mn-lt"/>
                <a:ea typeface="方正舒体" pitchFamily="2" charset="-122"/>
              </a:rPr>
              <a:t>endmodule</a:t>
            </a:r>
          </a:p>
        </p:txBody>
      </p:sp>
      <p:sp>
        <p:nvSpPr>
          <p:cNvPr id="74759" name="Text Box 7">
            <a:extLst>
              <a:ext uri="{FF2B5EF4-FFF2-40B4-BE49-F238E27FC236}">
                <a16:creationId xmlns:a16="http://schemas.microsoft.com/office/drawing/2014/main" id="{AE5BD875-25C6-4FBC-8D92-5A4111C72690}"/>
              </a:ext>
            </a:extLst>
          </p:cNvPr>
          <p:cNvSpPr txBox="1">
            <a:spLocks noChangeArrowheads="1"/>
          </p:cNvSpPr>
          <p:nvPr/>
        </p:nvSpPr>
        <p:spPr bwMode="auto">
          <a:xfrm>
            <a:off x="4572000" y="1981200"/>
            <a:ext cx="3733800" cy="44005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2000" b="1">
                <a:latin typeface="+mn-lt"/>
              </a:rPr>
              <a:t>在简单延时中可以使用模块参数</a:t>
            </a:r>
            <a:r>
              <a:rPr lang="en-US" altLang="zh-CN" sz="2000" b="1">
                <a:latin typeface="+mn-lt"/>
              </a:rPr>
              <a:t>parameter:</a:t>
            </a:r>
          </a:p>
          <a:p>
            <a:pPr eaLnBrk="1" hangingPunct="1">
              <a:spcBef>
                <a:spcPct val="50000"/>
              </a:spcBef>
              <a:buFontTx/>
              <a:buNone/>
              <a:defRPr/>
            </a:pPr>
            <a:r>
              <a:rPr lang="en-US" altLang="zh-CN" sz="2000">
                <a:latin typeface="+mn-lt"/>
                <a:ea typeface="方正舒体" pitchFamily="2" charset="-122"/>
              </a:rPr>
              <a:t>module clock_gen (clk);</a:t>
            </a:r>
          </a:p>
          <a:p>
            <a:pPr eaLnBrk="1" hangingPunct="1">
              <a:spcBef>
                <a:spcPct val="50000"/>
              </a:spcBef>
              <a:buFontTx/>
              <a:buNone/>
              <a:defRPr/>
            </a:pPr>
            <a:r>
              <a:rPr lang="en-US" altLang="zh-CN" sz="2000">
                <a:latin typeface="+mn-lt"/>
                <a:ea typeface="方正舒体" pitchFamily="2" charset="-122"/>
              </a:rPr>
              <a:t>      output clk;</a:t>
            </a:r>
          </a:p>
          <a:p>
            <a:pPr eaLnBrk="1" hangingPunct="1">
              <a:spcBef>
                <a:spcPct val="50000"/>
              </a:spcBef>
              <a:buFontTx/>
              <a:buNone/>
              <a:defRPr/>
            </a:pPr>
            <a:r>
              <a:rPr lang="en-US" altLang="zh-CN" sz="2000">
                <a:latin typeface="+mn-lt"/>
                <a:ea typeface="方正舒体" pitchFamily="2" charset="-122"/>
              </a:rPr>
              <a:t>      reg clk;</a:t>
            </a:r>
          </a:p>
          <a:p>
            <a:pPr eaLnBrk="1" hangingPunct="1">
              <a:spcBef>
                <a:spcPct val="50000"/>
              </a:spcBef>
              <a:buFontTx/>
              <a:buNone/>
              <a:defRPr/>
            </a:pPr>
            <a:r>
              <a:rPr lang="en-US" altLang="zh-CN" sz="2000">
                <a:latin typeface="+mn-lt"/>
                <a:ea typeface="方正舒体" pitchFamily="2" charset="-122"/>
              </a:rPr>
              <a:t>      parameter cycle = 20;</a:t>
            </a:r>
          </a:p>
          <a:p>
            <a:pPr eaLnBrk="1" hangingPunct="1">
              <a:spcBef>
                <a:spcPct val="50000"/>
              </a:spcBef>
              <a:buFontTx/>
              <a:buNone/>
              <a:defRPr/>
            </a:pPr>
            <a:r>
              <a:rPr lang="en-US" altLang="zh-CN" sz="2000">
                <a:latin typeface="+mn-lt"/>
                <a:ea typeface="方正舒体" pitchFamily="2" charset="-122"/>
              </a:rPr>
              <a:t>      initial clk = 0;</a:t>
            </a:r>
          </a:p>
          <a:p>
            <a:pPr eaLnBrk="1" hangingPunct="1">
              <a:spcBef>
                <a:spcPct val="50000"/>
              </a:spcBef>
              <a:buFontTx/>
              <a:buNone/>
              <a:defRPr/>
            </a:pPr>
            <a:r>
              <a:rPr lang="en-US" altLang="zh-CN" sz="2000">
                <a:latin typeface="+mn-lt"/>
                <a:ea typeface="方正舒体" pitchFamily="2" charset="-122"/>
              </a:rPr>
              <a:t>      always</a:t>
            </a:r>
          </a:p>
          <a:p>
            <a:pPr eaLnBrk="1" hangingPunct="1">
              <a:spcBef>
                <a:spcPct val="50000"/>
              </a:spcBef>
              <a:buFontTx/>
              <a:buNone/>
              <a:defRPr/>
            </a:pPr>
            <a:r>
              <a:rPr lang="en-US" altLang="zh-CN" sz="2000">
                <a:latin typeface="+mn-lt"/>
                <a:ea typeface="方正舒体" pitchFamily="2" charset="-122"/>
              </a:rPr>
              <a:t>            #(cycle/2) clk = ~clk;</a:t>
            </a:r>
          </a:p>
          <a:p>
            <a:pPr eaLnBrk="1" hangingPunct="1">
              <a:spcBef>
                <a:spcPct val="50000"/>
              </a:spcBef>
              <a:buFontTx/>
              <a:buNone/>
              <a:defRPr/>
            </a:pPr>
            <a:r>
              <a:rPr lang="en-US" altLang="zh-CN" sz="2000">
                <a:latin typeface="+mn-lt"/>
                <a:ea typeface="方正舒体" pitchFamily="2" charset="-122"/>
              </a:rPr>
              <a:t>endmodule</a:t>
            </a:r>
          </a:p>
        </p:txBody>
      </p:sp>
    </p:spTree>
    <p:extLst>
      <p:ext uri="{BB962C8B-B14F-4D97-AF65-F5344CB8AC3E}">
        <p14:creationId xmlns:p14="http://schemas.microsoft.com/office/powerpoint/2010/main" val="25434688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descr="蓝色砂纸">
            <a:extLst>
              <a:ext uri="{FF2B5EF4-FFF2-40B4-BE49-F238E27FC236}">
                <a16:creationId xmlns:a16="http://schemas.microsoft.com/office/drawing/2014/main" id="{6712BD81-E99D-42E3-A35E-6F561DA11002}"/>
              </a:ext>
            </a:extLst>
          </p:cNvPr>
          <p:cNvSpPr>
            <a:spLocks noGrp="1" noChangeArrowheads="1"/>
          </p:cNvSpPr>
          <p:nvPr>
            <p:ph type="title"/>
          </p:nvPr>
        </p:nvSpPr>
        <p:spPr/>
        <p:txBody>
          <a:bodyPr/>
          <a:lstStyle/>
          <a:p>
            <a:pPr algn="l" eaLnBrk="1" hangingPunct="1"/>
            <a:r>
              <a:rPr lang="zh-CN" altLang="en-US" sz="3200" b="1">
                <a:solidFill>
                  <a:srgbClr val="FF7C80"/>
                </a:solidFill>
              </a:rPr>
              <a:t>边沿敏感时序</a:t>
            </a:r>
          </a:p>
        </p:txBody>
      </p:sp>
      <p:sp>
        <p:nvSpPr>
          <p:cNvPr id="98308" name="Text Box 5">
            <a:extLst>
              <a:ext uri="{FF2B5EF4-FFF2-40B4-BE49-F238E27FC236}">
                <a16:creationId xmlns:a16="http://schemas.microsoft.com/office/drawing/2014/main" id="{B92AFB21-77B6-48C1-8E3D-A31AD12997F2}"/>
              </a:ext>
            </a:extLst>
          </p:cNvPr>
          <p:cNvSpPr txBox="1">
            <a:spLocks noChangeArrowheads="1"/>
          </p:cNvSpPr>
          <p:nvPr/>
        </p:nvSpPr>
        <p:spPr bwMode="auto">
          <a:xfrm>
            <a:off x="2463281" y="1086076"/>
            <a:ext cx="6568751" cy="1164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None/>
            </a:pPr>
            <a:r>
              <a:rPr lang="zh-CN" altLang="en-US" sz="2000" b="1" dirty="0">
                <a:solidFill>
                  <a:schemeClr val="accent2"/>
                </a:solidFill>
              </a:rPr>
              <a:t>时序控制</a:t>
            </a:r>
            <a:r>
              <a:rPr lang="en-US" altLang="zh-CN" sz="2000" b="1" dirty="0">
                <a:solidFill>
                  <a:srgbClr val="FF0000"/>
                </a:solidFill>
              </a:rPr>
              <a:t>@</a:t>
            </a:r>
            <a:r>
              <a:rPr lang="zh-CN" altLang="en-US" sz="2000" b="1" dirty="0">
                <a:solidFill>
                  <a:schemeClr val="accent2"/>
                </a:solidFill>
              </a:rPr>
              <a:t>可以用在</a:t>
            </a:r>
            <a:r>
              <a:rPr lang="en-US" altLang="zh-CN" sz="2000" b="1" dirty="0">
                <a:solidFill>
                  <a:schemeClr val="accent2"/>
                </a:solidFill>
              </a:rPr>
              <a:t>RTL</a:t>
            </a:r>
            <a:r>
              <a:rPr lang="zh-CN" altLang="en-US" sz="2000" b="1" dirty="0">
                <a:solidFill>
                  <a:schemeClr val="accent2"/>
                </a:solidFill>
              </a:rPr>
              <a:t>级或行为级组合逻辑或时序逻辑描述中。可以用关键字</a:t>
            </a:r>
            <a:r>
              <a:rPr lang="en-US" altLang="zh-CN" sz="2000" b="1" i="1" dirty="0" err="1">
                <a:solidFill>
                  <a:srgbClr val="FF0000"/>
                </a:solidFill>
              </a:rPr>
              <a:t>posedge</a:t>
            </a:r>
            <a:r>
              <a:rPr lang="zh-CN" altLang="en-US" sz="2000" b="1" dirty="0">
                <a:solidFill>
                  <a:schemeClr val="accent2"/>
                </a:solidFill>
              </a:rPr>
              <a:t>和</a:t>
            </a:r>
            <a:r>
              <a:rPr lang="en-US" altLang="zh-CN" sz="2000" b="1" i="1" dirty="0" err="1">
                <a:solidFill>
                  <a:srgbClr val="FF0000"/>
                </a:solidFill>
              </a:rPr>
              <a:t>negedge</a:t>
            </a:r>
            <a:r>
              <a:rPr lang="zh-CN" altLang="en-US" sz="2000" b="1" dirty="0">
                <a:solidFill>
                  <a:schemeClr val="accent2"/>
                </a:solidFill>
              </a:rPr>
              <a:t>限定信号敏感边沿。敏感表中可以有多个信号，用关键字</a:t>
            </a:r>
            <a:r>
              <a:rPr lang="en-US" altLang="zh-CN" sz="2000" b="1" i="1" dirty="0">
                <a:solidFill>
                  <a:srgbClr val="FF0000"/>
                </a:solidFill>
              </a:rPr>
              <a:t>or</a:t>
            </a:r>
            <a:r>
              <a:rPr lang="zh-CN" altLang="en-US" sz="2000" b="1" dirty="0">
                <a:solidFill>
                  <a:schemeClr val="accent2"/>
                </a:solidFill>
              </a:rPr>
              <a:t>连接。</a:t>
            </a:r>
          </a:p>
        </p:txBody>
      </p:sp>
      <p:sp>
        <p:nvSpPr>
          <p:cNvPr id="98309" name="Text Box 8">
            <a:extLst>
              <a:ext uri="{FF2B5EF4-FFF2-40B4-BE49-F238E27FC236}">
                <a16:creationId xmlns:a16="http://schemas.microsoft.com/office/drawing/2014/main" id="{78BBC8BE-7CEB-4E3C-A889-AEC15AB73AA3}"/>
              </a:ext>
            </a:extLst>
          </p:cNvPr>
          <p:cNvSpPr txBox="1">
            <a:spLocks noChangeArrowheads="1"/>
          </p:cNvSpPr>
          <p:nvPr/>
        </p:nvSpPr>
        <p:spPr bwMode="auto">
          <a:xfrm>
            <a:off x="1752600" y="2362200"/>
            <a:ext cx="5486400" cy="3282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600" b="1"/>
              <a:t>module reg_ adder (out, a, b, clk);</a:t>
            </a:r>
          </a:p>
          <a:p>
            <a:pPr eaLnBrk="1" hangingPunct="1">
              <a:buFontTx/>
              <a:buNone/>
            </a:pPr>
            <a:r>
              <a:rPr lang="en-US" altLang="zh-CN" sz="1600" b="1"/>
              <a:t>      input clk;</a:t>
            </a:r>
          </a:p>
          <a:p>
            <a:pPr eaLnBrk="1" hangingPunct="1">
              <a:buFontTx/>
              <a:buNone/>
            </a:pPr>
            <a:r>
              <a:rPr lang="en-US" altLang="zh-CN" sz="1600" b="1"/>
              <a:t>      input [2: 0] a, b;</a:t>
            </a:r>
          </a:p>
          <a:p>
            <a:pPr eaLnBrk="1" hangingPunct="1">
              <a:buFontTx/>
              <a:buNone/>
            </a:pPr>
            <a:r>
              <a:rPr lang="en-US" altLang="zh-CN" sz="1600" b="1"/>
              <a:t>      output [3: 0] out;</a:t>
            </a:r>
          </a:p>
          <a:p>
            <a:pPr eaLnBrk="1" hangingPunct="1">
              <a:buFontTx/>
              <a:buNone/>
            </a:pPr>
            <a:r>
              <a:rPr lang="en-US" altLang="zh-CN" sz="1600" b="1"/>
              <a:t>      reg [3: 0] out;</a:t>
            </a:r>
          </a:p>
          <a:p>
            <a:pPr eaLnBrk="1" hangingPunct="1">
              <a:buFontTx/>
              <a:buNone/>
            </a:pPr>
            <a:r>
              <a:rPr lang="en-US" altLang="zh-CN" sz="1600" b="1"/>
              <a:t>      reg [3: 0] sum;</a:t>
            </a:r>
          </a:p>
          <a:p>
            <a:pPr eaLnBrk="1" hangingPunct="1">
              <a:buFontTx/>
              <a:buNone/>
            </a:pPr>
            <a:r>
              <a:rPr lang="en-US" altLang="zh-CN" sz="1600" b="1"/>
              <a:t>   always </a:t>
            </a:r>
            <a:r>
              <a:rPr lang="en-US" altLang="zh-CN" sz="1600" b="1">
                <a:solidFill>
                  <a:srgbClr val="FF0000"/>
                </a:solidFill>
              </a:rPr>
              <a:t>@</a:t>
            </a:r>
            <a:r>
              <a:rPr lang="en-US" altLang="zh-CN" sz="1600" b="1"/>
              <a:t>( a </a:t>
            </a:r>
            <a:r>
              <a:rPr lang="en-US" altLang="zh-CN" sz="1600" b="1">
                <a:solidFill>
                  <a:srgbClr val="FF0000"/>
                </a:solidFill>
              </a:rPr>
              <a:t>or</a:t>
            </a:r>
            <a:r>
              <a:rPr lang="en-US" altLang="zh-CN" sz="1600" b="1"/>
              <a:t> b) // </a:t>
            </a:r>
            <a:r>
              <a:rPr lang="zh-CN" altLang="en-US" sz="1600" b="1"/>
              <a:t>若</a:t>
            </a:r>
            <a:r>
              <a:rPr lang="en-US" altLang="zh-CN" sz="1600" b="1"/>
              <a:t>a</a:t>
            </a:r>
            <a:r>
              <a:rPr lang="zh-CN" altLang="en-US" sz="1600" b="1"/>
              <a:t>或</a:t>
            </a:r>
            <a:r>
              <a:rPr lang="en-US" altLang="zh-CN" sz="1600" b="1"/>
              <a:t>b</a:t>
            </a:r>
            <a:r>
              <a:rPr lang="zh-CN" altLang="en-US" sz="1600" b="1"/>
              <a:t>发生任何变化，执行</a:t>
            </a:r>
          </a:p>
          <a:p>
            <a:pPr eaLnBrk="1" hangingPunct="1">
              <a:buFontTx/>
              <a:buNone/>
            </a:pPr>
            <a:r>
              <a:rPr lang="zh-CN" altLang="en-US" sz="1600" b="1"/>
              <a:t>      </a:t>
            </a:r>
            <a:r>
              <a:rPr lang="en-US" altLang="zh-CN" sz="1600" b="1"/>
              <a:t>#5 sum = a + b;</a:t>
            </a:r>
          </a:p>
          <a:p>
            <a:pPr eaLnBrk="1" hangingPunct="1">
              <a:buFontTx/>
              <a:buNone/>
            </a:pPr>
            <a:r>
              <a:rPr lang="en-US" altLang="zh-CN" sz="1600" b="1"/>
              <a:t>   always </a:t>
            </a:r>
            <a:r>
              <a:rPr lang="en-US" altLang="zh-CN" sz="1600" b="1">
                <a:solidFill>
                  <a:srgbClr val="FF0000"/>
                </a:solidFill>
              </a:rPr>
              <a:t>@</a:t>
            </a:r>
            <a:r>
              <a:rPr lang="en-US" altLang="zh-CN" sz="1600" b="1"/>
              <a:t>( </a:t>
            </a:r>
            <a:r>
              <a:rPr lang="en-US" altLang="zh-CN" sz="1600" b="1">
                <a:solidFill>
                  <a:srgbClr val="FF0000"/>
                </a:solidFill>
              </a:rPr>
              <a:t>negedge</a:t>
            </a:r>
            <a:r>
              <a:rPr lang="en-US" altLang="zh-CN" sz="1600" b="1"/>
              <a:t> clk) // </a:t>
            </a:r>
            <a:r>
              <a:rPr lang="zh-CN" altLang="en-US" sz="1600" b="1"/>
              <a:t>在</a:t>
            </a:r>
            <a:r>
              <a:rPr lang="en-US" altLang="zh-CN" sz="1600" b="1"/>
              <a:t>clk</a:t>
            </a:r>
            <a:r>
              <a:rPr lang="zh-CN" altLang="en-US" sz="1600" b="1"/>
              <a:t>下降沿执行</a:t>
            </a:r>
          </a:p>
          <a:p>
            <a:pPr eaLnBrk="1" hangingPunct="1">
              <a:buFontTx/>
              <a:buNone/>
            </a:pPr>
            <a:r>
              <a:rPr lang="zh-CN" altLang="en-US" sz="1600" b="1"/>
              <a:t>           </a:t>
            </a:r>
            <a:r>
              <a:rPr lang="en-US" altLang="zh-CN" sz="1600" b="1"/>
              <a:t>out = sum;</a:t>
            </a:r>
          </a:p>
          <a:p>
            <a:pPr eaLnBrk="1" hangingPunct="1">
              <a:buFontTx/>
              <a:buNone/>
            </a:pPr>
            <a:r>
              <a:rPr lang="en-US" altLang="zh-CN" sz="1600" b="1"/>
              <a:t>endmodule</a:t>
            </a:r>
          </a:p>
        </p:txBody>
      </p:sp>
      <p:sp>
        <p:nvSpPr>
          <p:cNvPr id="98310" name="Text Box 11" descr="新闻纸">
            <a:extLst>
              <a:ext uri="{FF2B5EF4-FFF2-40B4-BE49-F238E27FC236}">
                <a16:creationId xmlns:a16="http://schemas.microsoft.com/office/drawing/2014/main" id="{08018F3F-945E-4E28-8AF5-C37AE7B3E7A2}"/>
              </a:ext>
            </a:extLst>
          </p:cNvPr>
          <p:cNvSpPr txBox="1">
            <a:spLocks noChangeArrowheads="1"/>
          </p:cNvSpPr>
          <p:nvPr/>
        </p:nvSpPr>
        <p:spPr bwMode="auto">
          <a:xfrm>
            <a:off x="762000" y="5867400"/>
            <a:ext cx="7554913" cy="400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solidFill>
                  <a:srgbClr val="FF0000"/>
                </a:solidFill>
                <a:ea typeface="华文琥珀" panose="02010800040101010101" pitchFamily="2" charset="-122"/>
              </a:rPr>
              <a:t>注</a:t>
            </a:r>
            <a:r>
              <a:rPr lang="zh-CN" altLang="en-US" sz="2000" b="1"/>
              <a:t>：事件控制符</a:t>
            </a:r>
            <a:r>
              <a:rPr lang="en-US" altLang="zh-CN" sz="2000" b="1"/>
              <a:t>or</a:t>
            </a:r>
            <a:r>
              <a:rPr lang="zh-CN" altLang="en-US" sz="2000" b="1"/>
              <a:t>和位或操作符</a:t>
            </a:r>
            <a:r>
              <a:rPr lang="en-US" altLang="zh-CN" sz="2000" b="1"/>
              <a:t>|</a:t>
            </a:r>
            <a:r>
              <a:rPr lang="zh-CN" altLang="en-US" sz="2000" b="1"/>
              <a:t>及逻辑或操作符</a:t>
            </a:r>
            <a:r>
              <a:rPr lang="en-US" altLang="zh-CN" sz="2000" b="1"/>
              <a:t>||</a:t>
            </a:r>
            <a:r>
              <a:rPr lang="zh-CN" altLang="en-US" sz="2000" b="1"/>
              <a:t>没有任何关系。</a:t>
            </a:r>
          </a:p>
        </p:txBody>
      </p:sp>
    </p:spTree>
    <p:extLst>
      <p:ext uri="{BB962C8B-B14F-4D97-AF65-F5344CB8AC3E}">
        <p14:creationId xmlns:p14="http://schemas.microsoft.com/office/powerpoint/2010/main" val="38069814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descr="蓝色砂纸">
            <a:extLst>
              <a:ext uri="{FF2B5EF4-FFF2-40B4-BE49-F238E27FC236}">
                <a16:creationId xmlns:a16="http://schemas.microsoft.com/office/drawing/2014/main" id="{30D81331-5702-485E-93DC-15792A5874F8}"/>
              </a:ext>
            </a:extLst>
          </p:cNvPr>
          <p:cNvSpPr>
            <a:spLocks noGrp="1" noChangeArrowheads="1"/>
          </p:cNvSpPr>
          <p:nvPr>
            <p:ph type="title"/>
          </p:nvPr>
        </p:nvSpPr>
        <p:spPr/>
        <p:txBody>
          <a:bodyPr/>
          <a:lstStyle/>
          <a:p>
            <a:pPr algn="l" eaLnBrk="1" hangingPunct="1">
              <a:defRPr/>
            </a:pPr>
            <a:r>
              <a:rPr lang="en-US" altLang="zh-CN" sz="3200" b="1">
                <a:solidFill>
                  <a:srgbClr val="FF7C80"/>
                </a:solidFill>
                <a:latin typeface="+mn-lt"/>
              </a:rPr>
              <a:t>wait</a:t>
            </a:r>
            <a:r>
              <a:rPr lang="zh-CN" altLang="en-US" sz="3200" b="1">
                <a:solidFill>
                  <a:srgbClr val="FF7C80"/>
                </a:solidFill>
                <a:latin typeface="+mn-lt"/>
              </a:rPr>
              <a:t>语句</a:t>
            </a:r>
          </a:p>
        </p:txBody>
      </p:sp>
      <p:sp>
        <p:nvSpPr>
          <p:cNvPr id="76804" name="Text Box 4">
            <a:extLst>
              <a:ext uri="{FF2B5EF4-FFF2-40B4-BE49-F238E27FC236}">
                <a16:creationId xmlns:a16="http://schemas.microsoft.com/office/drawing/2014/main" id="{34A4D384-89AC-4D1F-AB54-4B1A2DE8A67B}"/>
              </a:ext>
            </a:extLst>
          </p:cNvPr>
          <p:cNvSpPr txBox="1">
            <a:spLocks noChangeArrowheads="1"/>
          </p:cNvSpPr>
          <p:nvPr/>
        </p:nvSpPr>
        <p:spPr bwMode="auto">
          <a:xfrm>
            <a:off x="2323322" y="1136583"/>
            <a:ext cx="6568751"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0000"/>
              </a:lnSpc>
              <a:spcBef>
                <a:spcPct val="0"/>
              </a:spcBef>
              <a:buFontTx/>
              <a:buNone/>
              <a:defRPr/>
            </a:pPr>
            <a:r>
              <a:rPr lang="en-US" altLang="zh-CN" sz="2000" b="1" dirty="0">
                <a:solidFill>
                  <a:schemeClr val="accent2"/>
                </a:solidFill>
                <a:latin typeface="+mn-lt"/>
              </a:rPr>
              <a:t>wait</a:t>
            </a:r>
            <a:r>
              <a:rPr lang="zh-CN" altLang="en-US" sz="2000" b="1" dirty="0">
                <a:solidFill>
                  <a:schemeClr val="accent2"/>
                </a:solidFill>
                <a:latin typeface="+mn-lt"/>
              </a:rPr>
              <a:t>用于行为级代码中电平敏感的时序控制。</a:t>
            </a:r>
          </a:p>
          <a:p>
            <a:pPr eaLnBrk="1" hangingPunct="1">
              <a:lnSpc>
                <a:spcPct val="120000"/>
              </a:lnSpc>
              <a:spcBef>
                <a:spcPct val="0"/>
              </a:spcBef>
              <a:buFontTx/>
              <a:buNone/>
              <a:defRPr/>
            </a:pPr>
            <a:r>
              <a:rPr lang="zh-CN" altLang="en-US" sz="2000" b="1" dirty="0">
                <a:solidFill>
                  <a:schemeClr val="accent2"/>
                </a:solidFill>
                <a:latin typeface="+mn-lt"/>
              </a:rPr>
              <a:t>下面 的输出锁存的加法器的行为描述中，使用了用关键字</a:t>
            </a:r>
            <a:r>
              <a:rPr lang="en-US" altLang="zh-CN" sz="2000" b="1" dirty="0">
                <a:solidFill>
                  <a:schemeClr val="accent2"/>
                </a:solidFill>
                <a:latin typeface="+mn-lt"/>
              </a:rPr>
              <a:t>or</a:t>
            </a:r>
            <a:r>
              <a:rPr lang="zh-CN" altLang="en-US" sz="2000" b="1" dirty="0">
                <a:solidFill>
                  <a:schemeClr val="accent2"/>
                </a:solidFill>
                <a:latin typeface="+mn-lt"/>
              </a:rPr>
              <a:t>的边沿敏感时序以及用</a:t>
            </a:r>
            <a:r>
              <a:rPr lang="en-US" altLang="zh-CN" sz="2000" b="1" dirty="0">
                <a:solidFill>
                  <a:schemeClr val="accent2"/>
                </a:solidFill>
                <a:latin typeface="+mn-lt"/>
              </a:rPr>
              <a:t>wait</a:t>
            </a:r>
            <a:r>
              <a:rPr lang="zh-CN" altLang="en-US" sz="2000" b="1" dirty="0">
                <a:solidFill>
                  <a:schemeClr val="accent2"/>
                </a:solidFill>
                <a:latin typeface="+mn-lt"/>
              </a:rPr>
              <a:t>语句描述的电平敏感时序。</a:t>
            </a:r>
          </a:p>
        </p:txBody>
      </p:sp>
      <p:sp>
        <p:nvSpPr>
          <p:cNvPr id="76805" name="Text Box 5">
            <a:extLst>
              <a:ext uri="{FF2B5EF4-FFF2-40B4-BE49-F238E27FC236}">
                <a16:creationId xmlns:a16="http://schemas.microsoft.com/office/drawing/2014/main" id="{E89BF108-0DC7-4C68-BDCC-962BAFB8D8D3}"/>
              </a:ext>
            </a:extLst>
          </p:cNvPr>
          <p:cNvSpPr txBox="1">
            <a:spLocks noChangeArrowheads="1"/>
          </p:cNvSpPr>
          <p:nvPr/>
        </p:nvSpPr>
        <p:spPr bwMode="auto">
          <a:xfrm>
            <a:off x="1828800" y="2459004"/>
            <a:ext cx="5486400" cy="3282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buFontTx/>
              <a:buNone/>
              <a:defRPr/>
            </a:pPr>
            <a:r>
              <a:rPr lang="en-US" altLang="zh-CN" sz="1600" b="1" dirty="0">
                <a:latin typeface="+mn-lt"/>
              </a:rPr>
              <a:t>module </a:t>
            </a:r>
            <a:r>
              <a:rPr lang="en-US" altLang="zh-CN" sz="1600" b="1" dirty="0" err="1">
                <a:latin typeface="+mn-lt"/>
              </a:rPr>
              <a:t>latch_adder</a:t>
            </a:r>
            <a:r>
              <a:rPr lang="en-US" altLang="zh-CN" sz="1600" b="1" dirty="0">
                <a:latin typeface="+mn-lt"/>
              </a:rPr>
              <a:t> (out, a, b, enable);</a:t>
            </a:r>
          </a:p>
          <a:p>
            <a:pPr eaLnBrk="1" hangingPunct="1">
              <a:buFontTx/>
              <a:buNone/>
              <a:defRPr/>
            </a:pPr>
            <a:r>
              <a:rPr lang="en-US" altLang="zh-CN" sz="1600" b="1" dirty="0">
                <a:latin typeface="+mn-lt"/>
              </a:rPr>
              <a:t>      input enable;</a:t>
            </a:r>
          </a:p>
          <a:p>
            <a:pPr eaLnBrk="1" hangingPunct="1">
              <a:buFontTx/>
              <a:buNone/>
              <a:defRPr/>
            </a:pPr>
            <a:r>
              <a:rPr lang="en-US" altLang="zh-CN" sz="1600" b="1" dirty="0">
                <a:latin typeface="+mn-lt"/>
              </a:rPr>
              <a:t>      input [2: 0] a, b;</a:t>
            </a:r>
          </a:p>
          <a:p>
            <a:pPr eaLnBrk="1" hangingPunct="1">
              <a:buFontTx/>
              <a:buNone/>
              <a:defRPr/>
            </a:pPr>
            <a:r>
              <a:rPr lang="en-US" altLang="zh-CN" sz="1600" b="1" dirty="0">
                <a:latin typeface="+mn-lt"/>
              </a:rPr>
              <a:t>      output [3: 0] out;</a:t>
            </a:r>
          </a:p>
          <a:p>
            <a:pPr eaLnBrk="1" hangingPunct="1">
              <a:buFontTx/>
              <a:buNone/>
              <a:defRPr/>
            </a:pPr>
            <a:r>
              <a:rPr lang="en-US" altLang="zh-CN" sz="1600" b="1" dirty="0">
                <a:latin typeface="+mn-lt"/>
              </a:rPr>
              <a:t>      </a:t>
            </a:r>
            <a:r>
              <a:rPr lang="en-US" altLang="zh-CN" sz="1600" b="1" dirty="0" err="1">
                <a:latin typeface="+mn-lt"/>
              </a:rPr>
              <a:t>reg</a:t>
            </a:r>
            <a:r>
              <a:rPr lang="en-US" altLang="zh-CN" sz="1600" b="1" dirty="0">
                <a:latin typeface="+mn-lt"/>
              </a:rPr>
              <a:t> [3: 0] out;</a:t>
            </a:r>
          </a:p>
          <a:p>
            <a:pPr eaLnBrk="1" hangingPunct="1">
              <a:buFontTx/>
              <a:buNone/>
              <a:defRPr/>
            </a:pPr>
            <a:r>
              <a:rPr lang="en-US" altLang="zh-CN" sz="1600" b="1" dirty="0">
                <a:latin typeface="+mn-lt"/>
              </a:rPr>
              <a:t>   always </a:t>
            </a:r>
            <a:r>
              <a:rPr lang="en-US" altLang="zh-CN" sz="1600" b="1" dirty="0">
                <a:solidFill>
                  <a:srgbClr val="FF0000"/>
                </a:solidFill>
                <a:latin typeface="+mn-lt"/>
              </a:rPr>
              <a:t>@( a or b)</a:t>
            </a:r>
          </a:p>
          <a:p>
            <a:pPr eaLnBrk="1" hangingPunct="1">
              <a:buFontTx/>
              <a:buNone/>
              <a:defRPr/>
            </a:pPr>
            <a:r>
              <a:rPr lang="en-US" altLang="zh-CN" sz="1600" b="1" dirty="0">
                <a:latin typeface="+mn-lt"/>
              </a:rPr>
              <a:t>    begin</a:t>
            </a:r>
          </a:p>
          <a:p>
            <a:pPr eaLnBrk="1" hangingPunct="1">
              <a:buFontTx/>
              <a:buNone/>
              <a:defRPr/>
            </a:pPr>
            <a:r>
              <a:rPr lang="en-US" altLang="zh-CN" sz="1600" b="1" dirty="0">
                <a:latin typeface="+mn-lt"/>
              </a:rPr>
              <a:t>            </a:t>
            </a:r>
            <a:r>
              <a:rPr lang="en-US" altLang="zh-CN" sz="1600" b="1" dirty="0">
                <a:solidFill>
                  <a:srgbClr val="FF0000"/>
                </a:solidFill>
                <a:latin typeface="+mn-lt"/>
              </a:rPr>
              <a:t>wait</a:t>
            </a:r>
            <a:r>
              <a:rPr lang="en-US" altLang="zh-CN" sz="1600" b="1" dirty="0">
                <a:latin typeface="+mn-lt"/>
              </a:rPr>
              <a:t> (!enable) // </a:t>
            </a:r>
            <a:r>
              <a:rPr lang="zh-CN" altLang="en-US" sz="1600" b="1" dirty="0">
                <a:latin typeface="+mn-lt"/>
              </a:rPr>
              <a:t>当</a:t>
            </a:r>
            <a:r>
              <a:rPr lang="en-US" altLang="zh-CN" sz="1600" b="1" dirty="0">
                <a:latin typeface="+mn-lt"/>
              </a:rPr>
              <a:t>enable</a:t>
            </a:r>
            <a:r>
              <a:rPr lang="zh-CN" altLang="en-US" sz="1600" b="1" dirty="0">
                <a:latin typeface="+mn-lt"/>
              </a:rPr>
              <a:t>为低电平时执行加法</a:t>
            </a:r>
          </a:p>
          <a:p>
            <a:pPr eaLnBrk="1" hangingPunct="1">
              <a:buFontTx/>
              <a:buNone/>
              <a:defRPr/>
            </a:pPr>
            <a:r>
              <a:rPr lang="zh-CN" altLang="en-US" sz="1600" b="1" dirty="0">
                <a:latin typeface="+mn-lt"/>
              </a:rPr>
              <a:t>            </a:t>
            </a:r>
            <a:r>
              <a:rPr lang="en-US" altLang="zh-CN" sz="1600" b="1" dirty="0">
                <a:latin typeface="+mn-lt"/>
              </a:rPr>
              <a:t>out = a + b;</a:t>
            </a:r>
          </a:p>
          <a:p>
            <a:pPr eaLnBrk="1" hangingPunct="1">
              <a:buFontTx/>
              <a:buNone/>
              <a:defRPr/>
            </a:pPr>
            <a:r>
              <a:rPr lang="en-US" altLang="zh-CN" sz="1600" b="1" dirty="0">
                <a:latin typeface="+mn-lt"/>
              </a:rPr>
              <a:t>    end</a:t>
            </a:r>
          </a:p>
          <a:p>
            <a:pPr eaLnBrk="1" hangingPunct="1">
              <a:buFontTx/>
              <a:buNone/>
              <a:defRPr/>
            </a:pPr>
            <a:r>
              <a:rPr lang="en-US" altLang="zh-CN" sz="1600" b="1" dirty="0" err="1">
                <a:latin typeface="+mn-lt"/>
              </a:rPr>
              <a:t>endmodule</a:t>
            </a:r>
            <a:endParaRPr lang="en-US" altLang="zh-CN" sz="1600" b="1" dirty="0">
              <a:latin typeface="+mn-lt"/>
            </a:endParaRPr>
          </a:p>
        </p:txBody>
      </p:sp>
      <p:sp>
        <p:nvSpPr>
          <p:cNvPr id="76806" name="Text Box 6" descr="新闻纸">
            <a:extLst>
              <a:ext uri="{FF2B5EF4-FFF2-40B4-BE49-F238E27FC236}">
                <a16:creationId xmlns:a16="http://schemas.microsoft.com/office/drawing/2014/main" id="{472CCA39-7872-462E-B94E-37E69AC1B05A}"/>
              </a:ext>
            </a:extLst>
          </p:cNvPr>
          <p:cNvSpPr txBox="1">
            <a:spLocks noChangeArrowheads="1"/>
          </p:cNvSpPr>
          <p:nvPr/>
        </p:nvSpPr>
        <p:spPr bwMode="auto">
          <a:xfrm>
            <a:off x="1403350" y="5876925"/>
            <a:ext cx="3810000" cy="400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2000" b="1">
                <a:solidFill>
                  <a:srgbClr val="FF0000"/>
                </a:solidFill>
                <a:latin typeface="+mn-lt"/>
                <a:ea typeface="华文琥珀" pitchFamily="2" charset="-122"/>
              </a:rPr>
              <a:t>注</a:t>
            </a:r>
            <a:r>
              <a:rPr lang="zh-CN" altLang="en-US" sz="2000" b="1">
                <a:latin typeface="+mn-lt"/>
              </a:rPr>
              <a:t>：综合工具还不支持</a:t>
            </a:r>
            <a:r>
              <a:rPr lang="en-US" altLang="zh-CN" sz="2000" b="1">
                <a:latin typeface="+mn-lt"/>
              </a:rPr>
              <a:t>wait</a:t>
            </a:r>
            <a:r>
              <a:rPr lang="zh-CN" altLang="en-US" sz="2000" b="1">
                <a:latin typeface="+mn-lt"/>
              </a:rPr>
              <a:t>语句。</a:t>
            </a:r>
          </a:p>
        </p:txBody>
      </p:sp>
    </p:spTree>
    <p:extLst>
      <p:ext uri="{BB962C8B-B14F-4D97-AF65-F5344CB8AC3E}">
        <p14:creationId xmlns:p14="http://schemas.microsoft.com/office/powerpoint/2010/main" val="7472771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descr="蓝色砂纸">
            <a:extLst>
              <a:ext uri="{FF2B5EF4-FFF2-40B4-BE49-F238E27FC236}">
                <a16:creationId xmlns:a16="http://schemas.microsoft.com/office/drawing/2014/main" id="{7622A5AC-4928-4465-8DEF-D6050A29BD6B}"/>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命名事件</a:t>
            </a:r>
            <a:r>
              <a:rPr lang="en-US" altLang="zh-CN" sz="3200" b="1">
                <a:solidFill>
                  <a:srgbClr val="FF7C80"/>
                </a:solidFill>
                <a:latin typeface="+mn-lt"/>
              </a:rPr>
              <a:t>(named event)</a:t>
            </a:r>
          </a:p>
        </p:txBody>
      </p:sp>
      <p:sp>
        <p:nvSpPr>
          <p:cNvPr id="77828" name="Text Box 5">
            <a:extLst>
              <a:ext uri="{FF2B5EF4-FFF2-40B4-BE49-F238E27FC236}">
                <a16:creationId xmlns:a16="http://schemas.microsoft.com/office/drawing/2014/main" id="{C8D44893-8D57-414F-ABD6-113A0407A4E5}"/>
              </a:ext>
            </a:extLst>
          </p:cNvPr>
          <p:cNvSpPr txBox="1">
            <a:spLocks noChangeArrowheads="1"/>
          </p:cNvSpPr>
          <p:nvPr/>
        </p:nvSpPr>
        <p:spPr bwMode="auto">
          <a:xfrm>
            <a:off x="2827176" y="1047786"/>
            <a:ext cx="61644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2000" b="1" dirty="0">
                <a:solidFill>
                  <a:schemeClr val="accent2"/>
                </a:solidFill>
                <a:latin typeface="+mn-lt"/>
              </a:rPr>
              <a:t>在行为代码中定义一个命名事件可以触发一个活动。命名事件</a:t>
            </a:r>
            <a:r>
              <a:rPr lang="zh-CN" altLang="en-US" sz="2000" b="1" dirty="0">
                <a:solidFill>
                  <a:srgbClr val="FF0000"/>
                </a:solidFill>
                <a:latin typeface="+mn-lt"/>
              </a:rPr>
              <a:t>不可综合</a:t>
            </a:r>
            <a:r>
              <a:rPr lang="zh-CN" altLang="en-US" sz="2000" b="1" dirty="0">
                <a:solidFill>
                  <a:schemeClr val="accent2"/>
                </a:solidFill>
                <a:latin typeface="+mn-lt"/>
              </a:rPr>
              <a:t>。</a:t>
            </a:r>
          </a:p>
        </p:txBody>
      </p:sp>
      <p:sp>
        <p:nvSpPr>
          <p:cNvPr id="77829" name="Text Box 7">
            <a:extLst>
              <a:ext uri="{FF2B5EF4-FFF2-40B4-BE49-F238E27FC236}">
                <a16:creationId xmlns:a16="http://schemas.microsoft.com/office/drawing/2014/main" id="{F9A7ED48-4D85-4C69-82EB-6AFF92E594BE}"/>
              </a:ext>
            </a:extLst>
          </p:cNvPr>
          <p:cNvSpPr txBox="1">
            <a:spLocks noChangeArrowheads="1"/>
          </p:cNvSpPr>
          <p:nvPr/>
        </p:nvSpPr>
        <p:spPr bwMode="auto">
          <a:xfrm>
            <a:off x="381000" y="1898650"/>
            <a:ext cx="3581400" cy="3970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r>
              <a:rPr lang="en-US" altLang="zh-CN" sz="1400" b="1">
                <a:latin typeface="+mn-lt"/>
              </a:rPr>
              <a:t>module add_mult (out, a, b);</a:t>
            </a:r>
          </a:p>
          <a:p>
            <a:pPr eaLnBrk="1" hangingPunct="1">
              <a:spcBef>
                <a:spcPct val="0"/>
              </a:spcBef>
              <a:buFontTx/>
              <a:buNone/>
              <a:defRPr/>
            </a:pPr>
            <a:r>
              <a:rPr lang="en-US" altLang="zh-CN" sz="1400" b="1">
                <a:latin typeface="+mn-lt"/>
              </a:rPr>
              <a:t>   input [2: 0]  a, b;</a:t>
            </a:r>
          </a:p>
          <a:p>
            <a:pPr eaLnBrk="1" hangingPunct="1">
              <a:spcBef>
                <a:spcPct val="0"/>
              </a:spcBef>
              <a:buFontTx/>
              <a:buNone/>
              <a:defRPr/>
            </a:pPr>
            <a:r>
              <a:rPr lang="en-US" altLang="zh-CN" sz="1400" b="1">
                <a:latin typeface="+mn-lt"/>
              </a:rPr>
              <a:t>   output [3: 0] out;</a:t>
            </a:r>
          </a:p>
          <a:p>
            <a:pPr eaLnBrk="1" hangingPunct="1">
              <a:spcBef>
                <a:spcPct val="0"/>
              </a:spcBef>
              <a:buFontTx/>
              <a:buNone/>
              <a:defRPr/>
            </a:pPr>
            <a:r>
              <a:rPr lang="en-US" altLang="zh-CN" sz="1400" b="1">
                <a:latin typeface="+mn-lt"/>
              </a:rPr>
              <a:t>   reg [3: 0] out;</a:t>
            </a:r>
          </a:p>
          <a:p>
            <a:pPr eaLnBrk="1" hangingPunct="1">
              <a:spcBef>
                <a:spcPct val="0"/>
              </a:spcBef>
              <a:buFontTx/>
              <a:buNone/>
              <a:defRPr/>
            </a:pPr>
            <a:r>
              <a:rPr lang="en-US" altLang="zh-CN" sz="1400" b="1">
                <a:solidFill>
                  <a:srgbClr val="FF0000"/>
                </a:solidFill>
                <a:latin typeface="+mn-lt"/>
              </a:rPr>
              <a:t> //***define events***</a:t>
            </a:r>
          </a:p>
          <a:p>
            <a:pPr eaLnBrk="1" hangingPunct="1">
              <a:spcBef>
                <a:spcPct val="0"/>
              </a:spcBef>
              <a:buFontTx/>
              <a:buNone/>
              <a:defRPr/>
            </a:pPr>
            <a:r>
              <a:rPr lang="en-US" altLang="zh-CN" sz="1400" b="1">
                <a:solidFill>
                  <a:srgbClr val="FF0000"/>
                </a:solidFill>
                <a:latin typeface="+mn-lt"/>
              </a:rPr>
              <a:t>   event add, mult;</a:t>
            </a:r>
          </a:p>
          <a:p>
            <a:pPr eaLnBrk="1" hangingPunct="1">
              <a:spcBef>
                <a:spcPct val="0"/>
              </a:spcBef>
              <a:buFontTx/>
              <a:buNone/>
              <a:defRPr/>
            </a:pPr>
            <a:r>
              <a:rPr lang="en-US" altLang="zh-CN" sz="1400" b="1">
                <a:latin typeface="+mn-lt"/>
              </a:rPr>
              <a:t>   always@ (a or b)</a:t>
            </a:r>
          </a:p>
          <a:p>
            <a:pPr eaLnBrk="1" hangingPunct="1">
              <a:spcBef>
                <a:spcPct val="0"/>
              </a:spcBef>
              <a:buFontTx/>
              <a:buNone/>
              <a:defRPr/>
            </a:pPr>
            <a:r>
              <a:rPr lang="en-US" altLang="zh-CN" sz="1400" b="1">
                <a:latin typeface="+mn-lt"/>
              </a:rPr>
              <a:t>      if (a&gt; b)</a:t>
            </a:r>
          </a:p>
          <a:p>
            <a:pPr eaLnBrk="1" hangingPunct="1">
              <a:spcBef>
                <a:spcPct val="0"/>
              </a:spcBef>
              <a:buFontTx/>
              <a:buNone/>
              <a:defRPr/>
            </a:pPr>
            <a:r>
              <a:rPr lang="en-US" altLang="zh-CN" sz="1400" b="1">
                <a:latin typeface="+mn-lt"/>
              </a:rPr>
              <a:t>         </a:t>
            </a:r>
            <a:r>
              <a:rPr lang="en-US" altLang="zh-CN" sz="1400" b="1">
                <a:solidFill>
                  <a:srgbClr val="FF0000"/>
                </a:solidFill>
                <a:latin typeface="+mn-lt"/>
              </a:rPr>
              <a:t>-&gt;</a:t>
            </a:r>
            <a:r>
              <a:rPr lang="en-US" altLang="zh-CN" sz="1400" b="1">
                <a:latin typeface="+mn-lt"/>
              </a:rPr>
              <a:t> </a:t>
            </a:r>
            <a:r>
              <a:rPr lang="en-US" altLang="zh-CN" sz="1400" b="1">
                <a:solidFill>
                  <a:srgbClr val="FF0000"/>
                </a:solidFill>
                <a:latin typeface="+mn-lt"/>
              </a:rPr>
              <a:t>add</a:t>
            </a:r>
            <a:r>
              <a:rPr lang="en-US" altLang="zh-CN" sz="1400" b="1">
                <a:latin typeface="+mn-lt"/>
              </a:rPr>
              <a:t>; // *** trigger event ***</a:t>
            </a:r>
          </a:p>
          <a:p>
            <a:pPr eaLnBrk="1" hangingPunct="1">
              <a:spcBef>
                <a:spcPct val="0"/>
              </a:spcBef>
              <a:buFontTx/>
              <a:buNone/>
              <a:defRPr/>
            </a:pPr>
            <a:r>
              <a:rPr lang="en-US" altLang="zh-CN" sz="1400" b="1">
                <a:latin typeface="+mn-lt"/>
              </a:rPr>
              <a:t>      else</a:t>
            </a:r>
          </a:p>
          <a:p>
            <a:pPr eaLnBrk="1" hangingPunct="1">
              <a:spcBef>
                <a:spcPct val="0"/>
              </a:spcBef>
              <a:buFontTx/>
              <a:buNone/>
              <a:defRPr/>
            </a:pPr>
            <a:r>
              <a:rPr lang="en-US" altLang="zh-CN" sz="1400" b="1">
                <a:latin typeface="+mn-lt"/>
              </a:rPr>
              <a:t>         </a:t>
            </a:r>
            <a:r>
              <a:rPr lang="en-US" altLang="zh-CN" sz="1400" b="1">
                <a:solidFill>
                  <a:srgbClr val="FF0000"/>
                </a:solidFill>
                <a:latin typeface="+mn-lt"/>
              </a:rPr>
              <a:t>-&gt;</a:t>
            </a:r>
            <a:r>
              <a:rPr lang="en-US" altLang="zh-CN" sz="1400" b="1">
                <a:latin typeface="+mn-lt"/>
              </a:rPr>
              <a:t> </a:t>
            </a:r>
            <a:r>
              <a:rPr lang="en-US" altLang="zh-CN" sz="1400" b="1">
                <a:solidFill>
                  <a:srgbClr val="FF0000"/>
                </a:solidFill>
                <a:latin typeface="+mn-lt"/>
              </a:rPr>
              <a:t>mult</a:t>
            </a:r>
            <a:r>
              <a:rPr lang="en-US" altLang="zh-CN" sz="1400" b="1">
                <a:latin typeface="+mn-lt"/>
              </a:rPr>
              <a:t>; // *** trigger event ***</a:t>
            </a:r>
          </a:p>
          <a:p>
            <a:pPr eaLnBrk="1" hangingPunct="1">
              <a:spcBef>
                <a:spcPct val="0"/>
              </a:spcBef>
              <a:buFontTx/>
              <a:buNone/>
              <a:defRPr/>
            </a:pPr>
            <a:r>
              <a:rPr lang="en-US" altLang="zh-CN" sz="1400" b="1">
                <a:latin typeface="+mn-lt"/>
              </a:rPr>
              <a:t>// *** respond to an   event trigger ***</a:t>
            </a:r>
          </a:p>
          <a:p>
            <a:pPr eaLnBrk="1" hangingPunct="1">
              <a:spcBef>
                <a:spcPct val="0"/>
              </a:spcBef>
              <a:buFontTx/>
              <a:buNone/>
              <a:defRPr/>
            </a:pPr>
            <a:r>
              <a:rPr lang="en-US" altLang="zh-CN" sz="1400" b="1">
                <a:latin typeface="+mn-lt"/>
              </a:rPr>
              <a:t>   always @( </a:t>
            </a:r>
            <a:r>
              <a:rPr lang="en-US" altLang="zh-CN" sz="1400" b="1">
                <a:solidFill>
                  <a:srgbClr val="FF0000"/>
                </a:solidFill>
                <a:latin typeface="+mn-lt"/>
              </a:rPr>
              <a:t>add</a:t>
            </a:r>
            <a:r>
              <a:rPr lang="en-US" altLang="zh-CN" sz="1400" b="1">
                <a:latin typeface="+mn-lt"/>
              </a:rPr>
              <a:t>)</a:t>
            </a:r>
          </a:p>
          <a:p>
            <a:pPr eaLnBrk="1" hangingPunct="1">
              <a:spcBef>
                <a:spcPct val="0"/>
              </a:spcBef>
              <a:buFontTx/>
              <a:buNone/>
              <a:defRPr/>
            </a:pPr>
            <a:r>
              <a:rPr lang="en-US" altLang="zh-CN" sz="1400" b="1">
                <a:latin typeface="+mn-lt"/>
              </a:rPr>
              <a:t>      out = a + b;</a:t>
            </a:r>
          </a:p>
          <a:p>
            <a:pPr eaLnBrk="1" hangingPunct="1">
              <a:spcBef>
                <a:spcPct val="0"/>
              </a:spcBef>
              <a:buFontTx/>
              <a:buNone/>
              <a:defRPr/>
            </a:pPr>
            <a:r>
              <a:rPr lang="en-US" altLang="zh-CN" sz="1400" b="1">
                <a:latin typeface="+mn-lt"/>
              </a:rPr>
              <a:t>// *** respond to an event trigger ***</a:t>
            </a:r>
          </a:p>
          <a:p>
            <a:pPr eaLnBrk="1" hangingPunct="1">
              <a:spcBef>
                <a:spcPct val="0"/>
              </a:spcBef>
              <a:buFontTx/>
              <a:buNone/>
              <a:defRPr/>
            </a:pPr>
            <a:r>
              <a:rPr lang="en-US" altLang="zh-CN" sz="1400" b="1">
                <a:latin typeface="+mn-lt"/>
              </a:rPr>
              <a:t>   always @( </a:t>
            </a:r>
            <a:r>
              <a:rPr lang="en-US" altLang="zh-CN" sz="1400" b="1">
                <a:solidFill>
                  <a:srgbClr val="FF0000"/>
                </a:solidFill>
                <a:latin typeface="+mn-lt"/>
              </a:rPr>
              <a:t>mult</a:t>
            </a:r>
            <a:r>
              <a:rPr lang="en-US" altLang="zh-CN" sz="1400" b="1">
                <a:latin typeface="+mn-lt"/>
              </a:rPr>
              <a:t>)</a:t>
            </a:r>
          </a:p>
          <a:p>
            <a:pPr eaLnBrk="1" hangingPunct="1">
              <a:spcBef>
                <a:spcPct val="0"/>
              </a:spcBef>
              <a:buFontTx/>
              <a:buNone/>
              <a:defRPr/>
            </a:pPr>
            <a:r>
              <a:rPr lang="en-US" altLang="zh-CN" sz="1400" b="1">
                <a:latin typeface="+mn-lt"/>
              </a:rPr>
              <a:t>       out = a * b;</a:t>
            </a:r>
          </a:p>
          <a:p>
            <a:pPr eaLnBrk="1" hangingPunct="1">
              <a:spcBef>
                <a:spcPct val="0"/>
              </a:spcBef>
              <a:buFontTx/>
              <a:buNone/>
              <a:defRPr/>
            </a:pPr>
            <a:r>
              <a:rPr lang="en-US" altLang="zh-CN" sz="1400" b="1">
                <a:latin typeface="+mn-lt"/>
              </a:rPr>
              <a:t>endmodule</a:t>
            </a:r>
          </a:p>
        </p:txBody>
      </p:sp>
      <p:sp>
        <p:nvSpPr>
          <p:cNvPr id="77830" name="Text Box 8">
            <a:extLst>
              <a:ext uri="{FF2B5EF4-FFF2-40B4-BE49-F238E27FC236}">
                <a16:creationId xmlns:a16="http://schemas.microsoft.com/office/drawing/2014/main" id="{63193999-05AA-4913-8BEB-A30DB80B2DD6}"/>
              </a:ext>
            </a:extLst>
          </p:cNvPr>
          <p:cNvSpPr txBox="1">
            <a:spLocks noChangeArrowheads="1"/>
          </p:cNvSpPr>
          <p:nvPr/>
        </p:nvSpPr>
        <p:spPr bwMode="auto">
          <a:xfrm>
            <a:off x="4267200" y="1884363"/>
            <a:ext cx="4648200" cy="4386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1800" b="1">
                <a:latin typeface="+mn-lt"/>
              </a:rPr>
              <a:t>在例子中，事件</a:t>
            </a:r>
            <a:r>
              <a:rPr lang="en-US" altLang="zh-CN" sz="1800" b="1">
                <a:latin typeface="+mn-lt"/>
              </a:rPr>
              <a:t>add</a:t>
            </a:r>
            <a:r>
              <a:rPr lang="zh-CN" altLang="en-US" sz="1800" b="1">
                <a:latin typeface="+mn-lt"/>
              </a:rPr>
              <a:t>和</a:t>
            </a:r>
            <a:r>
              <a:rPr lang="en-US" altLang="zh-CN" sz="1800" b="1">
                <a:latin typeface="+mn-lt"/>
              </a:rPr>
              <a:t>mult</a:t>
            </a:r>
            <a:r>
              <a:rPr lang="zh-CN" altLang="en-US" sz="1800" b="1">
                <a:latin typeface="+mn-lt"/>
              </a:rPr>
              <a:t>不是端口，但定义为事件，它们没有对应的硬件实现。</a:t>
            </a:r>
          </a:p>
          <a:p>
            <a:pPr eaLnBrk="1" hangingPunct="1">
              <a:spcBef>
                <a:spcPct val="50000"/>
              </a:spcBef>
              <a:defRPr/>
            </a:pPr>
            <a:r>
              <a:rPr lang="zh-CN" altLang="en-US" sz="1800" b="1">
                <a:latin typeface="+mn-lt"/>
              </a:rPr>
              <a:t>  是一种数据类型，能在过程块中触发一个使能。</a:t>
            </a:r>
          </a:p>
          <a:p>
            <a:pPr eaLnBrk="1" hangingPunct="1">
              <a:spcBef>
                <a:spcPct val="50000"/>
              </a:spcBef>
              <a:defRPr/>
            </a:pPr>
            <a:r>
              <a:rPr lang="zh-CN" altLang="en-US" sz="1800" b="1">
                <a:latin typeface="+mn-lt"/>
              </a:rPr>
              <a:t>  在引用前必须声明</a:t>
            </a:r>
          </a:p>
          <a:p>
            <a:pPr eaLnBrk="1" hangingPunct="1">
              <a:spcBef>
                <a:spcPct val="50000"/>
              </a:spcBef>
              <a:defRPr/>
            </a:pPr>
            <a:r>
              <a:rPr lang="zh-CN" altLang="en-US" sz="1800" b="1">
                <a:latin typeface="+mn-lt"/>
              </a:rPr>
              <a:t>  没有持续时间，也不具有任何值</a:t>
            </a:r>
          </a:p>
          <a:p>
            <a:pPr eaLnBrk="1" hangingPunct="1">
              <a:spcBef>
                <a:spcPct val="50000"/>
              </a:spcBef>
              <a:defRPr/>
            </a:pPr>
            <a:r>
              <a:rPr lang="zh-CN" altLang="en-US" sz="1800" b="1">
                <a:latin typeface="+mn-lt"/>
              </a:rPr>
              <a:t>  只能在过程块中触发一个事件。</a:t>
            </a:r>
          </a:p>
          <a:p>
            <a:pPr eaLnBrk="1" hangingPunct="1">
              <a:spcBef>
                <a:spcPct val="50000"/>
              </a:spcBef>
              <a:defRPr/>
            </a:pPr>
            <a:r>
              <a:rPr lang="zh-CN" altLang="en-US" sz="1800" b="1">
                <a:latin typeface="+mn-lt"/>
              </a:rPr>
              <a:t>  </a:t>
            </a:r>
            <a:r>
              <a:rPr lang="en-US" altLang="zh-CN" sz="1800" b="1">
                <a:latin typeface="+mn-lt"/>
              </a:rPr>
              <a:t>-&gt;</a:t>
            </a:r>
            <a:r>
              <a:rPr lang="zh-CN" altLang="en-US" sz="1800" b="1">
                <a:latin typeface="+mn-lt"/>
              </a:rPr>
              <a:t>操作符用来触发命名事件。</a:t>
            </a:r>
          </a:p>
          <a:p>
            <a:pPr eaLnBrk="1" hangingPunct="1">
              <a:spcBef>
                <a:spcPct val="50000"/>
              </a:spcBef>
              <a:buFontTx/>
              <a:buNone/>
              <a:defRPr/>
            </a:pPr>
            <a:r>
              <a:rPr lang="en-US" altLang="zh-CN" sz="1800" b="1">
                <a:latin typeface="+mn-lt"/>
              </a:rPr>
              <a:t>a</a:t>
            </a:r>
            <a:r>
              <a:rPr lang="zh-CN" altLang="en-US" sz="1800" b="1">
                <a:latin typeface="+mn-lt"/>
              </a:rPr>
              <a:t>大于</a:t>
            </a:r>
            <a:r>
              <a:rPr lang="en-US" altLang="zh-CN" sz="1800" b="1">
                <a:latin typeface="+mn-lt"/>
              </a:rPr>
              <a:t>b</a:t>
            </a:r>
            <a:r>
              <a:rPr lang="zh-CN" altLang="en-US" sz="1800" b="1">
                <a:latin typeface="+mn-lt"/>
              </a:rPr>
              <a:t>，事件</a:t>
            </a:r>
            <a:r>
              <a:rPr lang="en-US" altLang="zh-CN" sz="1800" b="1">
                <a:latin typeface="+mn-lt"/>
              </a:rPr>
              <a:t>add</a:t>
            </a:r>
            <a:r>
              <a:rPr lang="zh-CN" altLang="en-US" sz="1800" b="1">
                <a:latin typeface="+mn-lt"/>
              </a:rPr>
              <a:t>被触发，控制传递到等待</a:t>
            </a:r>
            <a:r>
              <a:rPr lang="en-US" altLang="zh-CN" sz="1800" b="1">
                <a:latin typeface="+mn-lt"/>
              </a:rPr>
              <a:t>add</a:t>
            </a:r>
            <a:r>
              <a:rPr lang="zh-CN" altLang="en-US" sz="1800" b="1">
                <a:latin typeface="+mn-lt"/>
              </a:rPr>
              <a:t>的</a:t>
            </a:r>
            <a:r>
              <a:rPr lang="en-US" altLang="zh-CN" sz="1800" b="1">
                <a:latin typeface="+mn-lt"/>
              </a:rPr>
              <a:t>always</a:t>
            </a:r>
            <a:r>
              <a:rPr lang="zh-CN" altLang="en-US" sz="1800" b="1">
                <a:latin typeface="+mn-lt"/>
              </a:rPr>
              <a:t>块。</a:t>
            </a:r>
          </a:p>
          <a:p>
            <a:pPr eaLnBrk="1" hangingPunct="1">
              <a:spcBef>
                <a:spcPct val="50000"/>
              </a:spcBef>
              <a:buFontTx/>
              <a:buNone/>
              <a:defRPr/>
            </a:pPr>
            <a:r>
              <a:rPr lang="zh-CN" altLang="en-US" sz="1800" b="1">
                <a:latin typeface="+mn-lt"/>
              </a:rPr>
              <a:t>如果</a:t>
            </a:r>
            <a:r>
              <a:rPr lang="en-US" altLang="zh-CN" sz="1800" b="1">
                <a:latin typeface="+mn-lt"/>
              </a:rPr>
              <a:t>a</a:t>
            </a:r>
            <a:r>
              <a:rPr lang="zh-CN" altLang="en-US" sz="1800" b="1">
                <a:latin typeface="+mn-lt"/>
              </a:rPr>
              <a:t>小于或等于</a:t>
            </a:r>
            <a:r>
              <a:rPr lang="en-US" altLang="zh-CN" sz="1800" b="1">
                <a:latin typeface="+mn-lt"/>
              </a:rPr>
              <a:t>b</a:t>
            </a:r>
            <a:r>
              <a:rPr lang="zh-CN" altLang="en-US" sz="1800" b="1">
                <a:latin typeface="+mn-lt"/>
              </a:rPr>
              <a:t>，事件</a:t>
            </a:r>
            <a:r>
              <a:rPr lang="en-US" altLang="zh-CN" sz="1800" b="1">
                <a:latin typeface="+mn-lt"/>
              </a:rPr>
              <a:t>mult</a:t>
            </a:r>
            <a:r>
              <a:rPr lang="zh-CN" altLang="en-US" sz="1800" b="1">
                <a:latin typeface="+mn-lt"/>
              </a:rPr>
              <a:t>被触发，控制被传送到等待</a:t>
            </a:r>
            <a:r>
              <a:rPr lang="en-US" altLang="zh-CN" sz="1800" b="1">
                <a:latin typeface="+mn-lt"/>
              </a:rPr>
              <a:t>mult</a:t>
            </a:r>
            <a:r>
              <a:rPr lang="zh-CN" altLang="en-US" sz="1800" b="1">
                <a:latin typeface="+mn-lt"/>
              </a:rPr>
              <a:t>的</a:t>
            </a:r>
            <a:r>
              <a:rPr lang="en-US" altLang="zh-CN" sz="1800" b="1">
                <a:latin typeface="+mn-lt"/>
              </a:rPr>
              <a:t>always</a:t>
            </a:r>
            <a:r>
              <a:rPr lang="zh-CN" altLang="en-US" sz="1800" b="1">
                <a:latin typeface="+mn-lt"/>
              </a:rPr>
              <a:t>块。</a:t>
            </a:r>
          </a:p>
        </p:txBody>
      </p:sp>
    </p:spTree>
    <p:extLst>
      <p:ext uri="{BB962C8B-B14F-4D97-AF65-F5344CB8AC3E}">
        <p14:creationId xmlns:p14="http://schemas.microsoft.com/office/powerpoint/2010/main" val="9897912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descr="蓝色砂纸">
            <a:extLst>
              <a:ext uri="{FF2B5EF4-FFF2-40B4-BE49-F238E27FC236}">
                <a16:creationId xmlns:a16="http://schemas.microsoft.com/office/drawing/2014/main" id="{0EADD1FA-2AB2-400F-A58B-3546D4E66C5B}"/>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行为描述举例</a:t>
            </a:r>
          </a:p>
        </p:txBody>
      </p:sp>
      <p:sp>
        <p:nvSpPr>
          <p:cNvPr id="101379" name="Rectangle 3">
            <a:extLst>
              <a:ext uri="{FF2B5EF4-FFF2-40B4-BE49-F238E27FC236}">
                <a16:creationId xmlns:a16="http://schemas.microsoft.com/office/drawing/2014/main" id="{AAE3F81A-DD9E-4FC2-8EE6-9A886161C0E2}"/>
              </a:ext>
            </a:extLst>
          </p:cNvPr>
          <p:cNvSpPr>
            <a:spLocks noGrp="1" noChangeArrowheads="1"/>
          </p:cNvSpPr>
          <p:nvPr>
            <p:ph type="body" idx="4294967295"/>
          </p:nvPr>
        </p:nvSpPr>
        <p:spPr>
          <a:xfrm>
            <a:off x="273309" y="3622676"/>
            <a:ext cx="8406882" cy="3048000"/>
          </a:xfrm>
        </p:spPr>
        <p:txBody>
          <a:bodyPr/>
          <a:lstStyle/>
          <a:p>
            <a:pPr marL="533400" indent="-533400" algn="just" eaLnBrk="1" hangingPunct="1">
              <a:lnSpc>
                <a:spcPct val="90000"/>
              </a:lnSpc>
              <a:buFontTx/>
              <a:buNone/>
            </a:pPr>
            <a:r>
              <a:rPr lang="zh-CN" altLang="en-US" sz="1600" b="1" dirty="0">
                <a:solidFill>
                  <a:schemeClr val="accent2"/>
                </a:solidFill>
              </a:rPr>
              <a:t>在上面的例子中发生下面顺序的事件：</a:t>
            </a:r>
          </a:p>
          <a:p>
            <a:pPr marL="533400" indent="-533400" algn="just" eaLnBrk="1" hangingPunct="1">
              <a:lnSpc>
                <a:spcPct val="90000"/>
              </a:lnSpc>
              <a:buFontTx/>
              <a:buAutoNum type="arabicPeriod"/>
            </a:pPr>
            <a:r>
              <a:rPr lang="zh-CN" altLang="en-US" sz="1600" b="1" dirty="0">
                <a:solidFill>
                  <a:schemeClr val="accent2"/>
                </a:solidFill>
              </a:rPr>
              <a:t>等待</a:t>
            </a:r>
            <a:r>
              <a:rPr lang="en-US" altLang="zh-CN" sz="1600" b="1" dirty="0">
                <a:solidFill>
                  <a:schemeClr val="accent2"/>
                </a:solidFill>
              </a:rPr>
              <a:t>set=1</a:t>
            </a:r>
            <a:r>
              <a:rPr lang="zh-CN" altLang="en-US" sz="1600" b="1" dirty="0">
                <a:solidFill>
                  <a:schemeClr val="accent2"/>
                </a:solidFill>
              </a:rPr>
              <a:t>，忽略时刻</a:t>
            </a:r>
            <a:r>
              <a:rPr lang="en-US" altLang="zh-CN" sz="1600" b="1" dirty="0">
                <a:solidFill>
                  <a:schemeClr val="accent2"/>
                </a:solidFill>
              </a:rPr>
              <a:t>10</a:t>
            </a:r>
            <a:r>
              <a:rPr lang="zh-CN" altLang="en-US" sz="1600" b="1" dirty="0">
                <a:solidFill>
                  <a:schemeClr val="accent2"/>
                </a:solidFill>
              </a:rPr>
              <a:t>的</a:t>
            </a:r>
            <a:r>
              <a:rPr lang="en-US" altLang="zh-CN" sz="1600" b="1" dirty="0" err="1">
                <a:solidFill>
                  <a:schemeClr val="accent2"/>
                </a:solidFill>
              </a:rPr>
              <a:t>clk</a:t>
            </a:r>
            <a:r>
              <a:rPr lang="zh-CN" altLang="en-US" sz="1600" b="1" dirty="0">
                <a:solidFill>
                  <a:schemeClr val="accent2"/>
                </a:solidFill>
              </a:rPr>
              <a:t>的</a:t>
            </a:r>
            <a:r>
              <a:rPr lang="en-US" altLang="zh-CN" sz="1600" b="1" dirty="0" err="1">
                <a:solidFill>
                  <a:schemeClr val="accent2"/>
                </a:solidFill>
              </a:rPr>
              <a:t>posedge</a:t>
            </a:r>
            <a:r>
              <a:rPr lang="zh-CN" altLang="en-US" sz="1600" b="1" dirty="0">
                <a:solidFill>
                  <a:schemeClr val="accent2"/>
                </a:solidFill>
              </a:rPr>
              <a:t>。</a:t>
            </a:r>
          </a:p>
          <a:p>
            <a:pPr marL="533400" indent="-533400" algn="just" eaLnBrk="1" hangingPunct="1">
              <a:lnSpc>
                <a:spcPct val="90000"/>
              </a:lnSpc>
              <a:buFontTx/>
              <a:buAutoNum type="arabicPeriod"/>
            </a:pPr>
            <a:r>
              <a:rPr lang="zh-CN" altLang="en-US" sz="1600" b="1" dirty="0">
                <a:solidFill>
                  <a:schemeClr val="accent2"/>
                </a:solidFill>
              </a:rPr>
              <a:t>等待下一个</a:t>
            </a:r>
            <a:r>
              <a:rPr lang="en-US" altLang="zh-CN" sz="1600" b="1" dirty="0" err="1">
                <a:solidFill>
                  <a:schemeClr val="accent2"/>
                </a:solidFill>
              </a:rPr>
              <a:t>clk</a:t>
            </a:r>
            <a:r>
              <a:rPr lang="zh-CN" altLang="en-US" sz="1600" b="1" dirty="0">
                <a:solidFill>
                  <a:schemeClr val="accent2"/>
                </a:solidFill>
              </a:rPr>
              <a:t>的</a:t>
            </a:r>
            <a:r>
              <a:rPr lang="en-US" altLang="zh-CN" sz="1600" b="1" dirty="0" err="1">
                <a:solidFill>
                  <a:schemeClr val="accent2"/>
                </a:solidFill>
              </a:rPr>
              <a:t>posedge</a:t>
            </a:r>
            <a:r>
              <a:rPr lang="zh-CN" altLang="en-US" sz="1600" b="1" dirty="0">
                <a:solidFill>
                  <a:schemeClr val="accent2"/>
                </a:solidFill>
              </a:rPr>
              <a:t>，它将在时刻</a:t>
            </a:r>
            <a:r>
              <a:rPr lang="en-US" altLang="zh-CN" sz="1600" b="1" dirty="0">
                <a:solidFill>
                  <a:schemeClr val="accent2"/>
                </a:solidFill>
              </a:rPr>
              <a:t>30</a:t>
            </a:r>
            <a:r>
              <a:rPr lang="zh-CN" altLang="en-US" sz="1600" b="1" dirty="0">
                <a:solidFill>
                  <a:schemeClr val="accent2"/>
                </a:solidFill>
              </a:rPr>
              <a:t>发生。</a:t>
            </a:r>
          </a:p>
          <a:p>
            <a:pPr marL="533400" indent="-533400" algn="just" eaLnBrk="1" hangingPunct="1">
              <a:lnSpc>
                <a:spcPct val="90000"/>
              </a:lnSpc>
              <a:buFontTx/>
              <a:buAutoNum type="arabicPeriod"/>
            </a:pPr>
            <a:r>
              <a:rPr lang="zh-CN" altLang="en-US" sz="1600" b="1" dirty="0">
                <a:solidFill>
                  <a:schemeClr val="accent2"/>
                </a:solidFill>
              </a:rPr>
              <a:t>等待</a:t>
            </a:r>
            <a:r>
              <a:rPr lang="en-US" altLang="zh-CN" sz="1600" b="1" dirty="0">
                <a:solidFill>
                  <a:schemeClr val="accent2"/>
                </a:solidFill>
              </a:rPr>
              <a:t>3</a:t>
            </a:r>
            <a:r>
              <a:rPr lang="zh-CN" altLang="en-US" sz="1600" b="1" dirty="0">
                <a:solidFill>
                  <a:schemeClr val="accent2"/>
                </a:solidFill>
              </a:rPr>
              <a:t>个时间单位，在时刻</a:t>
            </a:r>
            <a:r>
              <a:rPr lang="en-US" altLang="zh-CN" sz="1600" b="1" dirty="0">
                <a:solidFill>
                  <a:schemeClr val="accent2"/>
                </a:solidFill>
              </a:rPr>
              <a:t>33</a:t>
            </a:r>
            <a:r>
              <a:rPr lang="zh-CN" altLang="en-US" sz="1600" b="1" dirty="0">
                <a:solidFill>
                  <a:schemeClr val="accent2"/>
                </a:solidFill>
              </a:rPr>
              <a:t>（</a:t>
            </a:r>
            <a:r>
              <a:rPr lang="en-US" altLang="zh-CN" sz="1600" b="1" dirty="0">
                <a:solidFill>
                  <a:schemeClr val="accent2"/>
                </a:solidFill>
              </a:rPr>
              <a:t>30+3</a:t>
            </a:r>
            <a:r>
              <a:rPr lang="zh-CN" altLang="en-US" sz="1600" b="1" dirty="0">
                <a:solidFill>
                  <a:schemeClr val="accent2"/>
                </a:solidFill>
              </a:rPr>
              <a:t>）置</a:t>
            </a:r>
            <a:r>
              <a:rPr lang="en-US" altLang="zh-CN" sz="1600" b="1" dirty="0">
                <a:solidFill>
                  <a:schemeClr val="accent2"/>
                </a:solidFill>
              </a:rPr>
              <a:t>q=1</a:t>
            </a:r>
            <a:r>
              <a:rPr lang="zh-CN" altLang="en-US" sz="1600" b="1" dirty="0">
                <a:solidFill>
                  <a:schemeClr val="accent2"/>
                </a:solidFill>
              </a:rPr>
              <a:t>。</a:t>
            </a:r>
          </a:p>
          <a:p>
            <a:pPr marL="533400" indent="-533400" algn="just" eaLnBrk="1" hangingPunct="1">
              <a:lnSpc>
                <a:spcPct val="90000"/>
              </a:lnSpc>
              <a:buFontTx/>
              <a:buAutoNum type="arabicPeriod"/>
            </a:pPr>
            <a:r>
              <a:rPr lang="zh-CN" altLang="en-US" sz="1600" b="1" dirty="0">
                <a:solidFill>
                  <a:schemeClr val="accent2"/>
                </a:solidFill>
              </a:rPr>
              <a:t>等待</a:t>
            </a:r>
            <a:r>
              <a:rPr lang="en-US" altLang="zh-CN" sz="1600" b="1" dirty="0">
                <a:solidFill>
                  <a:schemeClr val="accent2"/>
                </a:solidFill>
              </a:rPr>
              <a:t>10</a:t>
            </a:r>
            <a:r>
              <a:rPr lang="zh-CN" altLang="en-US" sz="1600" b="1" dirty="0">
                <a:solidFill>
                  <a:schemeClr val="accent2"/>
                </a:solidFill>
              </a:rPr>
              <a:t>个时间单位，在时刻</a:t>
            </a:r>
            <a:r>
              <a:rPr lang="en-US" altLang="zh-CN" sz="1600" b="1" dirty="0">
                <a:solidFill>
                  <a:schemeClr val="accent2"/>
                </a:solidFill>
              </a:rPr>
              <a:t>43</a:t>
            </a:r>
            <a:r>
              <a:rPr lang="zh-CN" altLang="en-US" sz="1600" b="1" dirty="0">
                <a:solidFill>
                  <a:schemeClr val="accent2"/>
                </a:solidFill>
              </a:rPr>
              <a:t>（</a:t>
            </a:r>
            <a:r>
              <a:rPr lang="en-US" altLang="zh-CN" sz="1600" b="1" dirty="0">
                <a:solidFill>
                  <a:schemeClr val="accent2"/>
                </a:solidFill>
              </a:rPr>
              <a:t>33+10</a:t>
            </a:r>
            <a:r>
              <a:rPr lang="zh-CN" altLang="en-US" sz="1600" b="1" dirty="0">
                <a:solidFill>
                  <a:schemeClr val="accent2"/>
                </a:solidFill>
              </a:rPr>
              <a:t>）置</a:t>
            </a:r>
            <a:r>
              <a:rPr lang="en-US" altLang="zh-CN" sz="1600" b="1" dirty="0">
                <a:solidFill>
                  <a:schemeClr val="accent2"/>
                </a:solidFill>
              </a:rPr>
              <a:t>q=0</a:t>
            </a:r>
            <a:r>
              <a:rPr lang="zh-CN" altLang="en-US" sz="1600" b="1" dirty="0">
                <a:solidFill>
                  <a:schemeClr val="accent2"/>
                </a:solidFill>
              </a:rPr>
              <a:t>。</a:t>
            </a:r>
          </a:p>
          <a:p>
            <a:pPr marL="533400" indent="-533400" algn="just" eaLnBrk="1" hangingPunct="1">
              <a:lnSpc>
                <a:spcPct val="90000"/>
              </a:lnSpc>
              <a:buFontTx/>
              <a:buAutoNum type="arabicPeriod"/>
            </a:pPr>
            <a:r>
              <a:rPr lang="zh-CN" altLang="en-US" sz="1600" b="1" dirty="0">
                <a:solidFill>
                  <a:schemeClr val="accent2"/>
                </a:solidFill>
                <a:cs typeface="Times New Roman" panose="02020603050405020304" pitchFamily="18" charset="0"/>
              </a:rPr>
              <a:t> </a:t>
            </a:r>
            <a:r>
              <a:rPr lang="zh-CN" altLang="en-US" sz="1600" b="1" dirty="0">
                <a:solidFill>
                  <a:schemeClr val="accent2"/>
                </a:solidFill>
              </a:rPr>
              <a:t>等待在时刻</a:t>
            </a:r>
            <a:r>
              <a:rPr lang="en-US" altLang="zh-CN" sz="1600" b="1" dirty="0">
                <a:solidFill>
                  <a:schemeClr val="accent2"/>
                </a:solidFill>
              </a:rPr>
              <a:t>48</a:t>
            </a:r>
            <a:r>
              <a:rPr lang="zh-CN" altLang="en-US" sz="1600" b="1" dirty="0">
                <a:solidFill>
                  <a:schemeClr val="accent2"/>
                </a:solidFill>
              </a:rPr>
              <a:t>发生的</a:t>
            </a:r>
            <a:r>
              <a:rPr lang="en-US" altLang="zh-CN" sz="1600" b="1" dirty="0">
                <a:solidFill>
                  <a:schemeClr val="accent2"/>
                </a:solidFill>
              </a:rPr>
              <a:t>set=0</a:t>
            </a:r>
            <a:r>
              <a:rPr lang="zh-CN" altLang="en-US" sz="1600" b="1" dirty="0">
                <a:solidFill>
                  <a:schemeClr val="accent2"/>
                </a:solidFill>
              </a:rPr>
              <a:t>。</a:t>
            </a:r>
          </a:p>
          <a:p>
            <a:pPr marL="533400" indent="-533400" algn="just" eaLnBrk="1" hangingPunct="1">
              <a:lnSpc>
                <a:spcPct val="90000"/>
              </a:lnSpc>
              <a:buFontTx/>
              <a:buAutoNum type="arabicPeriod"/>
            </a:pPr>
            <a:r>
              <a:rPr lang="zh-CN" altLang="en-US" sz="1600" b="1" dirty="0">
                <a:solidFill>
                  <a:schemeClr val="accent2"/>
                </a:solidFill>
                <a:cs typeface="Times New Roman" panose="02020603050405020304" pitchFamily="18" charset="0"/>
              </a:rPr>
              <a:t> </a:t>
            </a:r>
            <a:r>
              <a:rPr lang="zh-CN" altLang="en-US" sz="1600" b="1" dirty="0">
                <a:solidFill>
                  <a:schemeClr val="accent2"/>
                </a:solidFill>
              </a:rPr>
              <a:t>等待在时刻</a:t>
            </a:r>
            <a:r>
              <a:rPr lang="en-US" altLang="zh-CN" sz="1600" b="1" dirty="0">
                <a:solidFill>
                  <a:schemeClr val="accent2"/>
                </a:solidFill>
              </a:rPr>
              <a:t>70</a:t>
            </a:r>
            <a:r>
              <a:rPr lang="zh-CN" altLang="en-US" sz="1600" b="1" dirty="0">
                <a:solidFill>
                  <a:schemeClr val="accent2"/>
                </a:solidFill>
              </a:rPr>
              <a:t>发生且与</a:t>
            </a:r>
            <a:r>
              <a:rPr lang="en-US" altLang="zh-CN" sz="1600" b="1" dirty="0" err="1">
                <a:solidFill>
                  <a:schemeClr val="accent2"/>
                </a:solidFill>
              </a:rPr>
              <a:t>clk</a:t>
            </a:r>
            <a:r>
              <a:rPr lang="zh-CN" altLang="en-US" sz="1600" b="1" dirty="0">
                <a:solidFill>
                  <a:schemeClr val="accent2"/>
                </a:solidFill>
              </a:rPr>
              <a:t>的上升沿同时发生的</a:t>
            </a:r>
            <a:r>
              <a:rPr lang="en-US" altLang="zh-CN" sz="1600" b="1" dirty="0">
                <a:solidFill>
                  <a:schemeClr val="accent2"/>
                </a:solidFill>
              </a:rPr>
              <a:t>set=1</a:t>
            </a:r>
            <a:r>
              <a:rPr lang="zh-CN" altLang="en-US" sz="1600" b="1" dirty="0">
                <a:solidFill>
                  <a:schemeClr val="accent2"/>
                </a:solidFill>
              </a:rPr>
              <a:t>。</a:t>
            </a:r>
          </a:p>
          <a:p>
            <a:pPr marL="533400" indent="-533400" algn="just" eaLnBrk="1" hangingPunct="1">
              <a:lnSpc>
                <a:spcPct val="90000"/>
              </a:lnSpc>
              <a:buFontTx/>
              <a:buAutoNum type="arabicPeriod"/>
            </a:pPr>
            <a:r>
              <a:rPr lang="zh-CN" altLang="en-US" sz="1600" b="1" dirty="0">
                <a:solidFill>
                  <a:schemeClr val="accent2"/>
                </a:solidFill>
              </a:rPr>
              <a:t>等待下一个上升沿。时刻</a:t>
            </a:r>
            <a:r>
              <a:rPr lang="en-US" altLang="zh-CN" sz="1600" b="1" dirty="0">
                <a:solidFill>
                  <a:schemeClr val="accent2"/>
                </a:solidFill>
              </a:rPr>
              <a:t>70</a:t>
            </a:r>
            <a:r>
              <a:rPr lang="zh-CN" altLang="en-US" sz="1600" b="1" dirty="0">
                <a:solidFill>
                  <a:schemeClr val="accent2"/>
                </a:solidFill>
              </a:rPr>
              <a:t>的边沿被忽略，因为到达该语句时时间已经过去了，如例子所示，</a:t>
            </a:r>
            <a:r>
              <a:rPr lang="en-US" altLang="zh-CN" sz="1600" b="1" dirty="0" err="1">
                <a:solidFill>
                  <a:schemeClr val="accent2"/>
                </a:solidFill>
              </a:rPr>
              <a:t>clk</a:t>
            </a:r>
            <a:r>
              <a:rPr lang="en-US" altLang="zh-CN" sz="1600" b="1" dirty="0">
                <a:solidFill>
                  <a:schemeClr val="accent2"/>
                </a:solidFill>
              </a:rPr>
              <a:t>=1</a:t>
            </a:r>
            <a:r>
              <a:rPr lang="zh-CN" altLang="en-US" sz="1600" b="1" dirty="0">
                <a:solidFill>
                  <a:schemeClr val="accent2"/>
                </a:solidFill>
              </a:rPr>
              <a:t>。</a:t>
            </a:r>
          </a:p>
          <a:p>
            <a:pPr marL="533400" indent="-533400" eaLnBrk="1" hangingPunct="1">
              <a:lnSpc>
                <a:spcPct val="90000"/>
              </a:lnSpc>
              <a:buFontTx/>
              <a:buNone/>
            </a:pPr>
            <a:r>
              <a:rPr lang="zh-CN" altLang="en-US" sz="1600" b="1" dirty="0">
                <a:solidFill>
                  <a:srgbClr val="FF0000"/>
                </a:solidFill>
              </a:rPr>
              <a:t>重要内容</a:t>
            </a:r>
            <a:r>
              <a:rPr lang="zh-CN" altLang="en-US" sz="1600" b="1" dirty="0">
                <a:solidFill>
                  <a:schemeClr val="accent2"/>
                </a:solidFill>
              </a:rPr>
              <a:t>：在实际硬件设计中，事件</a:t>
            </a:r>
            <a:r>
              <a:rPr lang="en-US" altLang="zh-CN" sz="1600" b="1" dirty="0">
                <a:solidFill>
                  <a:schemeClr val="accent2"/>
                </a:solidFill>
              </a:rPr>
              <a:t>6</a:t>
            </a:r>
            <a:r>
              <a:rPr lang="zh-CN" altLang="en-US" sz="1600" b="1" dirty="0">
                <a:solidFill>
                  <a:schemeClr val="accent2"/>
                </a:solidFill>
              </a:rPr>
              <a:t>应该被视为一个竞争（</a:t>
            </a:r>
            <a:r>
              <a:rPr lang="en-US" altLang="zh-CN" sz="1600" b="1" dirty="0">
                <a:solidFill>
                  <a:schemeClr val="accent2"/>
                </a:solidFill>
              </a:rPr>
              <a:t>race condition</a:t>
            </a:r>
            <a:r>
              <a:rPr lang="zh-CN" altLang="en-US" sz="1600" b="1" dirty="0">
                <a:solidFill>
                  <a:schemeClr val="accent2"/>
                </a:solidFill>
              </a:rPr>
              <a:t>）。在仿真过程中，值的确定倚赖于顺序，所以是不可预测的。这是不推荐的建模类型。 </a:t>
            </a:r>
          </a:p>
        </p:txBody>
      </p:sp>
      <p:sp>
        <p:nvSpPr>
          <p:cNvPr id="78853" name="Text Box 5">
            <a:extLst>
              <a:ext uri="{FF2B5EF4-FFF2-40B4-BE49-F238E27FC236}">
                <a16:creationId xmlns:a16="http://schemas.microsoft.com/office/drawing/2014/main" id="{EB8A0EFC-E327-4748-A84F-58E936975F62}"/>
              </a:ext>
            </a:extLst>
          </p:cNvPr>
          <p:cNvSpPr txBox="1">
            <a:spLocks noChangeArrowheads="1"/>
          </p:cNvSpPr>
          <p:nvPr/>
        </p:nvSpPr>
        <p:spPr bwMode="auto">
          <a:xfrm>
            <a:off x="876300" y="1595438"/>
            <a:ext cx="2667000" cy="19097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en-US" altLang="zh-CN" sz="1400" b="1">
                <a:solidFill>
                  <a:schemeClr val="accent2"/>
                </a:solidFill>
                <a:latin typeface="+mn-lt"/>
              </a:rPr>
              <a:t>always wait (set)</a:t>
            </a:r>
          </a:p>
          <a:p>
            <a:pPr eaLnBrk="1" hangingPunct="1">
              <a:spcBef>
                <a:spcPct val="50000"/>
              </a:spcBef>
              <a:buFontTx/>
              <a:buNone/>
              <a:defRPr/>
            </a:pPr>
            <a:r>
              <a:rPr lang="en-US" altLang="zh-CN" sz="1400" b="1">
                <a:solidFill>
                  <a:schemeClr val="accent2"/>
                </a:solidFill>
                <a:latin typeface="+mn-lt"/>
              </a:rPr>
              <a:t>begin</a:t>
            </a:r>
          </a:p>
          <a:p>
            <a:pPr eaLnBrk="1" hangingPunct="1">
              <a:spcBef>
                <a:spcPct val="50000"/>
              </a:spcBef>
              <a:buFontTx/>
              <a:buNone/>
              <a:defRPr/>
            </a:pPr>
            <a:r>
              <a:rPr lang="en-US" altLang="zh-CN" sz="1400" b="1">
                <a:solidFill>
                  <a:schemeClr val="accent2"/>
                </a:solidFill>
                <a:latin typeface="+mn-lt"/>
              </a:rPr>
              <a:t>    @( posedge clk) #3  q = 1;</a:t>
            </a:r>
          </a:p>
          <a:p>
            <a:pPr eaLnBrk="1" hangingPunct="1">
              <a:spcBef>
                <a:spcPct val="50000"/>
              </a:spcBef>
              <a:buFontTx/>
              <a:buNone/>
              <a:defRPr/>
            </a:pPr>
            <a:r>
              <a:rPr lang="en-US" altLang="zh-CN" sz="1400" b="1">
                <a:solidFill>
                  <a:schemeClr val="accent2"/>
                </a:solidFill>
                <a:latin typeface="+mn-lt"/>
              </a:rPr>
              <a:t>                               #10 q = 0;</a:t>
            </a:r>
          </a:p>
          <a:p>
            <a:pPr eaLnBrk="1" hangingPunct="1">
              <a:spcBef>
                <a:spcPct val="50000"/>
              </a:spcBef>
              <a:buFontTx/>
              <a:buNone/>
              <a:defRPr/>
            </a:pPr>
            <a:r>
              <a:rPr lang="en-US" altLang="zh-CN" sz="1400" b="1">
                <a:solidFill>
                  <a:schemeClr val="accent2"/>
                </a:solidFill>
                <a:latin typeface="+mn-lt"/>
              </a:rPr>
              <a:t>    wait (! set);</a:t>
            </a:r>
          </a:p>
          <a:p>
            <a:pPr eaLnBrk="1" hangingPunct="1">
              <a:spcBef>
                <a:spcPct val="50000"/>
              </a:spcBef>
              <a:buFontTx/>
              <a:buNone/>
              <a:defRPr/>
            </a:pPr>
            <a:r>
              <a:rPr lang="en-US" altLang="zh-CN" sz="1400" b="1">
                <a:solidFill>
                  <a:schemeClr val="accent2"/>
                </a:solidFill>
                <a:latin typeface="+mn-lt"/>
              </a:rPr>
              <a:t>end</a:t>
            </a:r>
          </a:p>
        </p:txBody>
      </p:sp>
      <p:graphicFrame>
        <p:nvGraphicFramePr>
          <p:cNvPr id="101382" name="Object 6">
            <a:extLst>
              <a:ext uri="{FF2B5EF4-FFF2-40B4-BE49-F238E27FC236}">
                <a16:creationId xmlns:a16="http://schemas.microsoft.com/office/drawing/2014/main" id="{CB655FC0-001D-4E06-BD31-9DFE6D8EAA3C}"/>
              </a:ext>
            </a:extLst>
          </p:cNvPr>
          <p:cNvGraphicFramePr>
            <a:graphicFrameLocks noChangeAspect="1"/>
          </p:cNvGraphicFramePr>
          <p:nvPr>
            <p:extLst>
              <p:ext uri="{D42A27DB-BD31-4B8C-83A1-F6EECF244321}">
                <p14:modId xmlns:p14="http://schemas.microsoft.com/office/powerpoint/2010/main" val="4257890202"/>
              </p:ext>
            </p:extLst>
          </p:nvPr>
        </p:nvGraphicFramePr>
        <p:xfrm>
          <a:off x="3741576" y="1476375"/>
          <a:ext cx="5183349" cy="2028825"/>
        </p:xfrm>
        <a:graphic>
          <a:graphicData uri="http://schemas.openxmlformats.org/presentationml/2006/ole">
            <mc:AlternateContent xmlns:mc="http://schemas.openxmlformats.org/markup-compatibility/2006">
              <mc:Choice xmlns:v="urn:schemas-microsoft-com:vml" Requires="v">
                <p:oleObj spid="_x0000_s16391" name="BMP 图象" r:id="rId3" imgW="5571429" imgH="2029108" progId="Paint.Picture">
                  <p:embed/>
                </p:oleObj>
              </mc:Choice>
              <mc:Fallback>
                <p:oleObj name="BMP 图象" r:id="rId3" imgW="5571429" imgH="2029108" progId="Paint.Picture">
                  <p:embed/>
                  <p:pic>
                    <p:nvPicPr>
                      <p:cNvPr id="101382" name="Object 6">
                        <a:extLst>
                          <a:ext uri="{FF2B5EF4-FFF2-40B4-BE49-F238E27FC236}">
                            <a16:creationId xmlns:a16="http://schemas.microsoft.com/office/drawing/2014/main" id="{CB655FC0-001D-4E06-BD31-9DFE6D8EAA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1576" y="1476375"/>
                        <a:ext cx="5183349" cy="2028825"/>
                      </a:xfrm>
                      <a:prstGeom prst="rect">
                        <a:avLst/>
                      </a:prstGeom>
                      <a:noFill/>
                      <a:ln>
                        <a:noFill/>
                      </a:ln>
                      <a:effectLst/>
                    </p:spPr>
                  </p:pic>
                </p:oleObj>
              </mc:Fallback>
            </mc:AlternateContent>
          </a:graphicData>
        </a:graphic>
      </p:graphicFrame>
      <p:sp>
        <p:nvSpPr>
          <p:cNvPr id="78855" name="Text Box 7">
            <a:extLst>
              <a:ext uri="{FF2B5EF4-FFF2-40B4-BE49-F238E27FC236}">
                <a16:creationId xmlns:a16="http://schemas.microsoft.com/office/drawing/2014/main" id="{6CA7A2C6-B3C0-4356-BA5A-F9EE23F760CD}"/>
              </a:ext>
            </a:extLst>
          </p:cNvPr>
          <p:cNvSpPr txBox="1">
            <a:spLocks noChangeArrowheads="1"/>
          </p:cNvSpPr>
          <p:nvPr/>
        </p:nvSpPr>
        <p:spPr bwMode="auto">
          <a:xfrm>
            <a:off x="6400800" y="1143000"/>
            <a:ext cx="685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2400">
                <a:solidFill>
                  <a:srgbClr val="FF0000"/>
                </a:solidFill>
                <a:latin typeface="+mn-lt"/>
              </a:rPr>
              <a:t>竞争</a:t>
            </a:r>
          </a:p>
        </p:txBody>
      </p:sp>
    </p:spTree>
    <p:extLst>
      <p:ext uri="{BB962C8B-B14F-4D97-AF65-F5344CB8AC3E}">
        <p14:creationId xmlns:p14="http://schemas.microsoft.com/office/powerpoint/2010/main" val="6519398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descr="蓝色砂纸">
            <a:extLst>
              <a:ext uri="{FF2B5EF4-FFF2-40B4-BE49-F238E27FC236}">
                <a16:creationId xmlns:a16="http://schemas.microsoft.com/office/drawing/2014/main" id="{6B3B41C1-B99D-41B2-AF99-EBB193E1F9FF}"/>
              </a:ext>
            </a:extLst>
          </p:cNvPr>
          <p:cNvSpPr>
            <a:spLocks noGrp="1" noChangeArrowheads="1"/>
          </p:cNvSpPr>
          <p:nvPr>
            <p:ph type="title"/>
          </p:nvPr>
        </p:nvSpPr>
        <p:spPr/>
        <p:txBody>
          <a:bodyPr/>
          <a:lstStyle/>
          <a:p>
            <a:pPr algn="l" eaLnBrk="1" hangingPunct="1">
              <a:defRPr/>
            </a:pPr>
            <a:r>
              <a:rPr lang="en-US" altLang="zh-CN" sz="3200" b="1">
                <a:solidFill>
                  <a:srgbClr val="FF7C80"/>
                </a:solidFill>
                <a:latin typeface="+mn-lt"/>
              </a:rPr>
              <a:t>RTL</a:t>
            </a:r>
            <a:r>
              <a:rPr lang="zh-CN" altLang="en-US" sz="3200" b="1">
                <a:solidFill>
                  <a:srgbClr val="FF7C80"/>
                </a:solidFill>
                <a:latin typeface="+mn-lt"/>
              </a:rPr>
              <a:t>描述举例</a:t>
            </a:r>
          </a:p>
        </p:txBody>
      </p:sp>
      <p:sp>
        <p:nvSpPr>
          <p:cNvPr id="79876" name="Text Box 5">
            <a:extLst>
              <a:ext uri="{FF2B5EF4-FFF2-40B4-BE49-F238E27FC236}">
                <a16:creationId xmlns:a16="http://schemas.microsoft.com/office/drawing/2014/main" id="{B18A586B-A4AA-42C7-B858-505C4D9CEF68}"/>
              </a:ext>
            </a:extLst>
          </p:cNvPr>
          <p:cNvSpPr txBox="1">
            <a:spLocks noChangeArrowheads="1"/>
          </p:cNvSpPr>
          <p:nvPr/>
        </p:nvSpPr>
        <p:spPr bwMode="auto">
          <a:xfrm>
            <a:off x="1225420" y="2276670"/>
            <a:ext cx="5029200" cy="36464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en-US" altLang="zh-CN" sz="1600" b="1">
                <a:solidFill>
                  <a:schemeClr val="accent2"/>
                </a:solidFill>
                <a:latin typeface="+mn-lt"/>
              </a:rPr>
              <a:t>module dff (q, qb, d, clk);</a:t>
            </a:r>
          </a:p>
          <a:p>
            <a:pPr eaLnBrk="1" hangingPunct="1">
              <a:spcBef>
                <a:spcPct val="50000"/>
              </a:spcBef>
              <a:buFontTx/>
              <a:buNone/>
              <a:defRPr/>
            </a:pPr>
            <a:r>
              <a:rPr lang="en-US" altLang="zh-CN" sz="1600" b="1">
                <a:solidFill>
                  <a:schemeClr val="accent2"/>
                </a:solidFill>
                <a:latin typeface="+mn-lt"/>
              </a:rPr>
              <a:t>      output q, qb;</a:t>
            </a:r>
          </a:p>
          <a:p>
            <a:pPr eaLnBrk="1" hangingPunct="1">
              <a:spcBef>
                <a:spcPct val="50000"/>
              </a:spcBef>
              <a:buFontTx/>
              <a:buNone/>
              <a:defRPr/>
            </a:pPr>
            <a:r>
              <a:rPr lang="en-US" altLang="zh-CN" sz="1600" b="1">
                <a:solidFill>
                  <a:schemeClr val="accent2"/>
                </a:solidFill>
                <a:latin typeface="+mn-lt"/>
              </a:rPr>
              <a:t>      input d, clk;</a:t>
            </a:r>
          </a:p>
          <a:p>
            <a:pPr eaLnBrk="1" hangingPunct="1">
              <a:spcBef>
                <a:spcPct val="50000"/>
              </a:spcBef>
              <a:buFontTx/>
              <a:buNone/>
              <a:defRPr/>
            </a:pPr>
            <a:r>
              <a:rPr lang="en-US" altLang="zh-CN" sz="1600" b="1">
                <a:solidFill>
                  <a:schemeClr val="accent2"/>
                </a:solidFill>
                <a:latin typeface="+mn-lt"/>
              </a:rPr>
              <a:t>      reg q, qb;</a:t>
            </a:r>
          </a:p>
          <a:p>
            <a:pPr eaLnBrk="1" hangingPunct="1">
              <a:spcBef>
                <a:spcPct val="50000"/>
              </a:spcBef>
              <a:buFontTx/>
              <a:buNone/>
              <a:defRPr/>
            </a:pPr>
            <a:r>
              <a:rPr lang="en-US" altLang="zh-CN" sz="1600" b="1">
                <a:solidFill>
                  <a:schemeClr val="accent2"/>
                </a:solidFill>
                <a:latin typeface="+mn-lt"/>
              </a:rPr>
              <a:t>   always @( posedge clk)</a:t>
            </a:r>
          </a:p>
          <a:p>
            <a:pPr eaLnBrk="1" hangingPunct="1">
              <a:spcBef>
                <a:spcPct val="50000"/>
              </a:spcBef>
              <a:buFontTx/>
              <a:buNone/>
              <a:defRPr/>
            </a:pPr>
            <a:r>
              <a:rPr lang="en-US" altLang="zh-CN" sz="1600" b="1">
                <a:solidFill>
                  <a:schemeClr val="accent2"/>
                </a:solidFill>
                <a:latin typeface="+mn-lt"/>
              </a:rPr>
              <a:t>   begin</a:t>
            </a:r>
          </a:p>
          <a:p>
            <a:pPr eaLnBrk="1" hangingPunct="1">
              <a:spcBef>
                <a:spcPct val="50000"/>
              </a:spcBef>
              <a:buFontTx/>
              <a:buNone/>
              <a:defRPr/>
            </a:pPr>
            <a:r>
              <a:rPr lang="en-US" altLang="zh-CN" sz="1600" b="1">
                <a:solidFill>
                  <a:schemeClr val="accent2"/>
                </a:solidFill>
                <a:latin typeface="+mn-lt"/>
              </a:rPr>
              <a:t>       q = d;</a:t>
            </a:r>
          </a:p>
          <a:p>
            <a:pPr eaLnBrk="1" hangingPunct="1">
              <a:spcBef>
                <a:spcPct val="50000"/>
              </a:spcBef>
              <a:buFontTx/>
              <a:buNone/>
              <a:defRPr/>
            </a:pPr>
            <a:r>
              <a:rPr lang="en-US" altLang="zh-CN" sz="1600" b="1">
                <a:solidFill>
                  <a:schemeClr val="accent2"/>
                </a:solidFill>
                <a:latin typeface="+mn-lt"/>
              </a:rPr>
              <a:t>      qb = ~d;</a:t>
            </a:r>
          </a:p>
          <a:p>
            <a:pPr eaLnBrk="1" hangingPunct="1">
              <a:spcBef>
                <a:spcPct val="50000"/>
              </a:spcBef>
              <a:buFontTx/>
              <a:buNone/>
              <a:defRPr/>
            </a:pPr>
            <a:r>
              <a:rPr lang="en-US" altLang="zh-CN" sz="1600" b="1">
                <a:solidFill>
                  <a:schemeClr val="accent2"/>
                </a:solidFill>
                <a:latin typeface="+mn-lt"/>
              </a:rPr>
              <a:t>   end</a:t>
            </a:r>
          </a:p>
          <a:p>
            <a:pPr eaLnBrk="1" hangingPunct="1">
              <a:spcBef>
                <a:spcPct val="50000"/>
              </a:spcBef>
              <a:buFontTx/>
              <a:buNone/>
              <a:defRPr/>
            </a:pPr>
            <a:r>
              <a:rPr lang="en-US" altLang="zh-CN" sz="1600" b="1">
                <a:solidFill>
                  <a:schemeClr val="accent2"/>
                </a:solidFill>
                <a:latin typeface="+mn-lt"/>
              </a:rPr>
              <a:t>endmodule</a:t>
            </a:r>
          </a:p>
        </p:txBody>
      </p:sp>
      <p:sp>
        <p:nvSpPr>
          <p:cNvPr id="79877" name="Text Box 6">
            <a:extLst>
              <a:ext uri="{FF2B5EF4-FFF2-40B4-BE49-F238E27FC236}">
                <a16:creationId xmlns:a16="http://schemas.microsoft.com/office/drawing/2014/main" id="{9986F0AB-0C7B-4A6F-981C-6C3C5BBB217D}"/>
              </a:ext>
            </a:extLst>
          </p:cNvPr>
          <p:cNvSpPr txBox="1">
            <a:spLocks noChangeArrowheads="1"/>
          </p:cNvSpPr>
          <p:nvPr/>
        </p:nvSpPr>
        <p:spPr bwMode="auto">
          <a:xfrm>
            <a:off x="1073020" y="1743270"/>
            <a:ext cx="6629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2400" dirty="0">
                <a:solidFill>
                  <a:srgbClr val="FF0000"/>
                </a:solidFill>
                <a:latin typeface="+mn-lt"/>
              </a:rPr>
              <a:t>下面的</a:t>
            </a:r>
            <a:r>
              <a:rPr lang="en-US" altLang="zh-CN" sz="2400" dirty="0">
                <a:solidFill>
                  <a:srgbClr val="FF0000"/>
                </a:solidFill>
                <a:latin typeface="+mn-lt"/>
              </a:rPr>
              <a:t>RTL</a:t>
            </a:r>
            <a:r>
              <a:rPr lang="zh-CN" altLang="en-US" sz="2400" dirty="0">
                <a:solidFill>
                  <a:srgbClr val="FF0000"/>
                </a:solidFill>
                <a:latin typeface="+mn-lt"/>
              </a:rPr>
              <a:t>例子中只使用单个边沿敏感时序控制。 </a:t>
            </a:r>
          </a:p>
        </p:txBody>
      </p:sp>
    </p:spTree>
    <p:extLst>
      <p:ext uri="{BB962C8B-B14F-4D97-AF65-F5344CB8AC3E}">
        <p14:creationId xmlns:p14="http://schemas.microsoft.com/office/powerpoint/2010/main" val="6219210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descr="蓝色砂纸">
            <a:extLst>
              <a:ext uri="{FF2B5EF4-FFF2-40B4-BE49-F238E27FC236}">
                <a16:creationId xmlns:a16="http://schemas.microsoft.com/office/drawing/2014/main" id="{2A3508AD-5931-4B90-B4A0-7ABC6F73C6C6}"/>
              </a:ext>
            </a:extLst>
          </p:cNvPr>
          <p:cNvSpPr>
            <a:spLocks noGrp="1" noChangeArrowheads="1"/>
          </p:cNvSpPr>
          <p:nvPr>
            <p:ph type="title"/>
          </p:nvPr>
        </p:nvSpPr>
        <p:spPr/>
        <p:txBody>
          <a:bodyPr/>
          <a:lstStyle/>
          <a:p>
            <a:pPr algn="l" eaLnBrk="1" hangingPunct="1"/>
            <a:r>
              <a:rPr lang="zh-CN" altLang="en-US" sz="3200" b="1">
                <a:solidFill>
                  <a:srgbClr val="FF7C80"/>
                </a:solidFill>
              </a:rPr>
              <a:t>块语句</a:t>
            </a:r>
          </a:p>
        </p:txBody>
      </p:sp>
      <p:sp>
        <p:nvSpPr>
          <p:cNvPr id="103427" name="Rectangle 3">
            <a:extLst>
              <a:ext uri="{FF2B5EF4-FFF2-40B4-BE49-F238E27FC236}">
                <a16:creationId xmlns:a16="http://schemas.microsoft.com/office/drawing/2014/main" id="{75229838-15E8-4834-9A0E-18BFD56D8247}"/>
              </a:ext>
            </a:extLst>
          </p:cNvPr>
          <p:cNvSpPr>
            <a:spLocks noGrp="1" noChangeArrowheads="1"/>
          </p:cNvSpPr>
          <p:nvPr>
            <p:ph type="body" idx="4294967295"/>
          </p:nvPr>
        </p:nvSpPr>
        <p:spPr>
          <a:xfrm>
            <a:off x="685800" y="1524000"/>
            <a:ext cx="8039878" cy="1371600"/>
          </a:xfrm>
        </p:spPr>
        <p:txBody>
          <a:bodyPr/>
          <a:lstStyle/>
          <a:p>
            <a:pPr marL="533400" indent="-533400" algn="just" eaLnBrk="1" hangingPunct="1">
              <a:buFontTx/>
              <a:buNone/>
            </a:pPr>
            <a:r>
              <a:rPr lang="zh-CN" altLang="en-US" sz="1800" b="1" dirty="0">
                <a:solidFill>
                  <a:schemeClr val="accent2"/>
                </a:solidFill>
              </a:rPr>
              <a:t>块语句用来将多个语句组织在一起，使得他们在语法上如同一个语句。</a:t>
            </a:r>
          </a:p>
          <a:p>
            <a:pPr marL="533400" indent="-533400" algn="just" eaLnBrk="1" hangingPunct="1">
              <a:buFontTx/>
              <a:buNone/>
            </a:pPr>
            <a:r>
              <a:rPr lang="zh-CN" altLang="en-US" sz="1800" b="1" dirty="0">
                <a:solidFill>
                  <a:schemeClr val="accent2"/>
                </a:solidFill>
              </a:rPr>
              <a:t>块语句分为两类：</a:t>
            </a:r>
          </a:p>
          <a:p>
            <a:pPr marL="533400" indent="-533400" algn="just" eaLnBrk="1" hangingPunct="1"/>
            <a:r>
              <a:rPr lang="zh-CN" altLang="en-US" sz="1800" b="1" dirty="0">
                <a:solidFill>
                  <a:schemeClr val="accent2"/>
                </a:solidFill>
              </a:rPr>
              <a:t>顺序块：语句置于关键字</a:t>
            </a:r>
            <a:r>
              <a:rPr lang="en-US" altLang="zh-CN" sz="1800" b="1" dirty="0">
                <a:solidFill>
                  <a:schemeClr val="accent2"/>
                </a:solidFill>
              </a:rPr>
              <a:t>begin</a:t>
            </a:r>
            <a:r>
              <a:rPr lang="zh-CN" altLang="en-US" sz="1800" b="1" dirty="0">
                <a:solidFill>
                  <a:schemeClr val="accent2"/>
                </a:solidFill>
              </a:rPr>
              <a:t>和</a:t>
            </a:r>
            <a:r>
              <a:rPr lang="en-US" altLang="zh-CN" sz="1800" b="1" dirty="0">
                <a:solidFill>
                  <a:schemeClr val="accent2"/>
                </a:solidFill>
              </a:rPr>
              <a:t>end</a:t>
            </a:r>
            <a:r>
              <a:rPr lang="zh-CN" altLang="en-US" sz="1800" b="1" dirty="0">
                <a:solidFill>
                  <a:schemeClr val="accent2"/>
                </a:solidFill>
              </a:rPr>
              <a:t>之间，块中的语句以顺序方式执行。</a:t>
            </a:r>
          </a:p>
          <a:p>
            <a:pPr marL="533400" indent="-533400" algn="just" eaLnBrk="1" hangingPunct="1"/>
            <a:r>
              <a:rPr lang="zh-CN" altLang="en-US" sz="1800" b="1" dirty="0">
                <a:solidFill>
                  <a:schemeClr val="accent2"/>
                </a:solidFill>
              </a:rPr>
              <a:t>并行块：关键字</a:t>
            </a:r>
            <a:r>
              <a:rPr lang="en-US" altLang="zh-CN" sz="1800" b="1" dirty="0">
                <a:solidFill>
                  <a:schemeClr val="accent2"/>
                </a:solidFill>
              </a:rPr>
              <a:t>fork</a:t>
            </a:r>
            <a:r>
              <a:rPr lang="zh-CN" altLang="en-US" sz="1800" b="1" dirty="0">
                <a:solidFill>
                  <a:schemeClr val="accent2"/>
                </a:solidFill>
              </a:rPr>
              <a:t>和</a:t>
            </a:r>
            <a:r>
              <a:rPr lang="en-US" altLang="zh-CN" sz="1800" b="1" dirty="0">
                <a:solidFill>
                  <a:schemeClr val="accent2"/>
                </a:solidFill>
              </a:rPr>
              <a:t>join</a:t>
            </a:r>
            <a:r>
              <a:rPr lang="zh-CN" altLang="en-US" sz="1800" b="1" dirty="0">
                <a:solidFill>
                  <a:schemeClr val="accent2"/>
                </a:solidFill>
              </a:rPr>
              <a:t>之间的是并行块语句，块中的语句并行执行。</a:t>
            </a:r>
          </a:p>
        </p:txBody>
      </p:sp>
      <p:graphicFrame>
        <p:nvGraphicFramePr>
          <p:cNvPr id="103429" name="Object 8">
            <a:extLst>
              <a:ext uri="{FF2B5EF4-FFF2-40B4-BE49-F238E27FC236}">
                <a16:creationId xmlns:a16="http://schemas.microsoft.com/office/drawing/2014/main" id="{7C79ECC5-88EB-44B1-9C54-E4CD5C993011}"/>
              </a:ext>
            </a:extLst>
          </p:cNvPr>
          <p:cNvGraphicFramePr>
            <a:graphicFrameLocks noChangeAspect="1"/>
          </p:cNvGraphicFramePr>
          <p:nvPr>
            <p:extLst>
              <p:ext uri="{D42A27DB-BD31-4B8C-83A1-F6EECF244321}">
                <p14:modId xmlns:p14="http://schemas.microsoft.com/office/powerpoint/2010/main" val="3622272889"/>
              </p:ext>
            </p:extLst>
          </p:nvPr>
        </p:nvGraphicFramePr>
        <p:xfrm>
          <a:off x="742950" y="3152483"/>
          <a:ext cx="7715250" cy="1876425"/>
        </p:xfrm>
        <a:graphic>
          <a:graphicData uri="http://schemas.openxmlformats.org/presentationml/2006/ole">
            <mc:AlternateContent xmlns:mc="http://schemas.openxmlformats.org/markup-compatibility/2006">
              <mc:Choice xmlns:v="urn:schemas-microsoft-com:vml" Requires="v">
                <p:oleObj spid="_x0000_s17415" name="BMP 图象" r:id="rId3" imgW="5676190" imgH="1380952" progId="Paint.Picture">
                  <p:embed/>
                </p:oleObj>
              </mc:Choice>
              <mc:Fallback>
                <p:oleObj name="BMP 图象" r:id="rId3" imgW="5676190" imgH="1380952" progId="Paint.Picture">
                  <p:embed/>
                  <p:pic>
                    <p:nvPicPr>
                      <p:cNvPr id="103429" name="Object 8">
                        <a:extLst>
                          <a:ext uri="{FF2B5EF4-FFF2-40B4-BE49-F238E27FC236}">
                            <a16:creationId xmlns:a16="http://schemas.microsoft.com/office/drawing/2014/main" id="{7C79ECC5-88EB-44B1-9C54-E4CD5C9930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950" y="3152483"/>
                        <a:ext cx="771525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30" name="Rectangle 9">
            <a:extLst>
              <a:ext uri="{FF2B5EF4-FFF2-40B4-BE49-F238E27FC236}">
                <a16:creationId xmlns:a16="http://schemas.microsoft.com/office/drawing/2014/main" id="{EA84B79E-FAF1-42D7-8FD9-23716EFA3676}"/>
              </a:ext>
            </a:extLst>
          </p:cNvPr>
          <p:cNvSpPr>
            <a:spLocks noChangeArrowheads="1"/>
          </p:cNvSpPr>
          <p:nvPr/>
        </p:nvSpPr>
        <p:spPr bwMode="auto">
          <a:xfrm>
            <a:off x="685800" y="5257800"/>
            <a:ext cx="7772400"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400" b="1" dirty="0">
                <a:solidFill>
                  <a:schemeClr val="accent2"/>
                </a:solidFill>
              </a:rPr>
              <a:t>Fork</a:t>
            </a:r>
            <a:r>
              <a:rPr lang="zh-CN" altLang="en-US" sz="2400" b="1" dirty="0">
                <a:solidFill>
                  <a:schemeClr val="accent2"/>
                </a:solidFill>
              </a:rPr>
              <a:t>和</a:t>
            </a:r>
            <a:r>
              <a:rPr lang="en-US" altLang="zh-CN" sz="2400" b="1" dirty="0">
                <a:solidFill>
                  <a:schemeClr val="accent2"/>
                </a:solidFill>
              </a:rPr>
              <a:t>join</a:t>
            </a:r>
            <a:r>
              <a:rPr lang="zh-CN" altLang="en-US" sz="2400" b="1" dirty="0">
                <a:solidFill>
                  <a:schemeClr val="accent2"/>
                </a:solidFill>
              </a:rPr>
              <a:t>语句常用于</a:t>
            </a:r>
            <a:r>
              <a:rPr lang="en-US" altLang="zh-CN" sz="2400" b="1" dirty="0">
                <a:solidFill>
                  <a:schemeClr val="accent2"/>
                </a:solidFill>
              </a:rPr>
              <a:t>test bench</a:t>
            </a:r>
            <a:r>
              <a:rPr lang="zh-CN" altLang="en-US" sz="2400" b="1" dirty="0">
                <a:solidFill>
                  <a:schemeClr val="accent2"/>
                </a:solidFill>
              </a:rPr>
              <a:t>描述。这是因为可以一起给出矢量及其绝对时间，而不必描述所有先前事件的时间。</a:t>
            </a:r>
          </a:p>
        </p:txBody>
      </p:sp>
    </p:spTree>
    <p:extLst>
      <p:ext uri="{BB962C8B-B14F-4D97-AF65-F5344CB8AC3E}">
        <p14:creationId xmlns:p14="http://schemas.microsoft.com/office/powerpoint/2010/main" val="6580119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descr="蓝色砂纸">
            <a:extLst>
              <a:ext uri="{FF2B5EF4-FFF2-40B4-BE49-F238E27FC236}">
                <a16:creationId xmlns:a16="http://schemas.microsoft.com/office/drawing/2014/main" id="{69ECEADE-D2A5-4E33-A9F2-7F10FBDF5279}"/>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块语句（续）</a:t>
            </a:r>
          </a:p>
        </p:txBody>
      </p:sp>
      <p:sp>
        <p:nvSpPr>
          <p:cNvPr id="104451" name="Rectangle 3">
            <a:extLst>
              <a:ext uri="{FF2B5EF4-FFF2-40B4-BE49-F238E27FC236}">
                <a16:creationId xmlns:a16="http://schemas.microsoft.com/office/drawing/2014/main" id="{6C8EF442-3F93-41B6-9B40-BF1F79F7A5B0}"/>
              </a:ext>
            </a:extLst>
          </p:cNvPr>
          <p:cNvSpPr>
            <a:spLocks noGrp="1" noChangeArrowheads="1"/>
          </p:cNvSpPr>
          <p:nvPr>
            <p:ph type="body" idx="4294967295"/>
          </p:nvPr>
        </p:nvSpPr>
        <p:spPr>
          <a:xfrm>
            <a:off x="886408" y="1477963"/>
            <a:ext cx="8077200" cy="762000"/>
          </a:xfrm>
        </p:spPr>
        <p:txBody>
          <a:bodyPr/>
          <a:lstStyle/>
          <a:p>
            <a:pPr marL="533400" indent="-533400" algn="just" eaLnBrk="1" hangingPunct="1"/>
            <a:r>
              <a:rPr lang="zh-CN" altLang="en-US" sz="1800" b="1" dirty="0">
                <a:solidFill>
                  <a:schemeClr val="accent2"/>
                </a:solidFill>
              </a:rPr>
              <a:t>在顺序块中，语句一条接一条地计算执行。</a:t>
            </a:r>
          </a:p>
          <a:p>
            <a:pPr marL="533400" indent="-533400" algn="just" eaLnBrk="1" hangingPunct="1"/>
            <a:r>
              <a:rPr lang="zh-CN" altLang="en-US" sz="1800" b="1" dirty="0">
                <a:solidFill>
                  <a:schemeClr val="accent2"/>
                </a:solidFill>
              </a:rPr>
              <a:t>在并行块中，所有语句在各自的延迟之后立即计算执行。</a:t>
            </a:r>
          </a:p>
        </p:txBody>
      </p:sp>
      <p:sp>
        <p:nvSpPr>
          <p:cNvPr id="81925" name="Text Box 7">
            <a:extLst>
              <a:ext uri="{FF2B5EF4-FFF2-40B4-BE49-F238E27FC236}">
                <a16:creationId xmlns:a16="http://schemas.microsoft.com/office/drawing/2014/main" id="{DA53DB7B-B4E9-402E-B4AF-F8BA67C2C46C}"/>
              </a:ext>
            </a:extLst>
          </p:cNvPr>
          <p:cNvSpPr txBox="1">
            <a:spLocks noChangeArrowheads="1"/>
          </p:cNvSpPr>
          <p:nvPr/>
        </p:nvSpPr>
        <p:spPr bwMode="auto">
          <a:xfrm>
            <a:off x="1295400" y="2286000"/>
            <a:ext cx="2438400" cy="2678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en-US" altLang="zh-CN" sz="2400" b="1">
                <a:latin typeface="+mn-lt"/>
              </a:rPr>
              <a:t>begin</a:t>
            </a:r>
          </a:p>
          <a:p>
            <a:pPr eaLnBrk="1" hangingPunct="1">
              <a:spcBef>
                <a:spcPct val="50000"/>
              </a:spcBef>
              <a:buFontTx/>
              <a:buNone/>
              <a:defRPr/>
            </a:pPr>
            <a:r>
              <a:rPr lang="en-US" altLang="zh-CN" sz="2400" b="1">
                <a:latin typeface="+mn-lt"/>
              </a:rPr>
              <a:t>    #5 a = 3;</a:t>
            </a:r>
          </a:p>
          <a:p>
            <a:pPr eaLnBrk="1" hangingPunct="1">
              <a:spcBef>
                <a:spcPct val="50000"/>
              </a:spcBef>
              <a:buFontTx/>
              <a:buNone/>
              <a:defRPr/>
            </a:pPr>
            <a:r>
              <a:rPr lang="en-US" altLang="zh-CN" sz="2400" b="1">
                <a:latin typeface="+mn-lt"/>
              </a:rPr>
              <a:t>    #5 a = 5;</a:t>
            </a:r>
          </a:p>
          <a:p>
            <a:pPr eaLnBrk="1" hangingPunct="1">
              <a:spcBef>
                <a:spcPct val="50000"/>
              </a:spcBef>
              <a:buFontTx/>
              <a:buNone/>
              <a:defRPr/>
            </a:pPr>
            <a:r>
              <a:rPr lang="en-US" altLang="zh-CN" sz="2400" b="1">
                <a:latin typeface="+mn-lt"/>
              </a:rPr>
              <a:t>    #5 a = 4;</a:t>
            </a:r>
          </a:p>
          <a:p>
            <a:pPr eaLnBrk="1" hangingPunct="1">
              <a:spcBef>
                <a:spcPct val="50000"/>
              </a:spcBef>
              <a:buFontTx/>
              <a:buNone/>
              <a:defRPr/>
            </a:pPr>
            <a:r>
              <a:rPr lang="en-US" altLang="zh-CN" sz="2400" b="1">
                <a:latin typeface="+mn-lt"/>
              </a:rPr>
              <a:t>end</a:t>
            </a:r>
          </a:p>
        </p:txBody>
      </p:sp>
      <p:sp>
        <p:nvSpPr>
          <p:cNvPr id="81926" name="Text Box 8">
            <a:extLst>
              <a:ext uri="{FF2B5EF4-FFF2-40B4-BE49-F238E27FC236}">
                <a16:creationId xmlns:a16="http://schemas.microsoft.com/office/drawing/2014/main" id="{AE5F6498-05D5-4087-A169-9E69FEBCB07B}"/>
              </a:ext>
            </a:extLst>
          </p:cNvPr>
          <p:cNvSpPr txBox="1">
            <a:spLocks noChangeArrowheads="1"/>
          </p:cNvSpPr>
          <p:nvPr/>
        </p:nvSpPr>
        <p:spPr bwMode="auto">
          <a:xfrm>
            <a:off x="4724400" y="2239963"/>
            <a:ext cx="2438400" cy="2678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en-US" altLang="zh-CN" sz="2400" b="1">
                <a:latin typeface="+mn-lt"/>
              </a:rPr>
              <a:t>fork</a:t>
            </a:r>
          </a:p>
          <a:p>
            <a:pPr eaLnBrk="1" hangingPunct="1">
              <a:spcBef>
                <a:spcPct val="50000"/>
              </a:spcBef>
              <a:buFontTx/>
              <a:buNone/>
              <a:defRPr/>
            </a:pPr>
            <a:r>
              <a:rPr lang="en-US" altLang="zh-CN" sz="2400" b="1">
                <a:latin typeface="+mn-lt"/>
              </a:rPr>
              <a:t>     #5 a = 3;</a:t>
            </a:r>
          </a:p>
          <a:p>
            <a:pPr eaLnBrk="1" hangingPunct="1">
              <a:spcBef>
                <a:spcPct val="50000"/>
              </a:spcBef>
              <a:buFontTx/>
              <a:buNone/>
              <a:defRPr/>
            </a:pPr>
            <a:r>
              <a:rPr lang="en-US" altLang="zh-CN" sz="2400" b="1">
                <a:latin typeface="+mn-lt"/>
              </a:rPr>
              <a:t>   #15 a = 4;</a:t>
            </a:r>
          </a:p>
          <a:p>
            <a:pPr eaLnBrk="1" hangingPunct="1">
              <a:spcBef>
                <a:spcPct val="50000"/>
              </a:spcBef>
              <a:buFontTx/>
              <a:buNone/>
              <a:defRPr/>
            </a:pPr>
            <a:r>
              <a:rPr lang="en-US" altLang="zh-CN" sz="2400" b="1">
                <a:latin typeface="+mn-lt"/>
              </a:rPr>
              <a:t>   #10 a = 5;</a:t>
            </a:r>
          </a:p>
          <a:p>
            <a:pPr eaLnBrk="1" hangingPunct="1">
              <a:spcBef>
                <a:spcPct val="50000"/>
              </a:spcBef>
              <a:buFontTx/>
              <a:buNone/>
              <a:defRPr/>
            </a:pPr>
            <a:r>
              <a:rPr lang="en-US" altLang="zh-CN" sz="2400" b="1">
                <a:latin typeface="+mn-lt"/>
              </a:rPr>
              <a:t>join</a:t>
            </a:r>
          </a:p>
        </p:txBody>
      </p:sp>
      <p:sp>
        <p:nvSpPr>
          <p:cNvPr id="81927" name="Text Box 9">
            <a:extLst>
              <a:ext uri="{FF2B5EF4-FFF2-40B4-BE49-F238E27FC236}">
                <a16:creationId xmlns:a16="http://schemas.microsoft.com/office/drawing/2014/main" id="{00A506C0-5989-4B39-BD63-B162FCB04317}"/>
              </a:ext>
            </a:extLst>
          </p:cNvPr>
          <p:cNvSpPr txBox="1">
            <a:spLocks noChangeArrowheads="1"/>
          </p:cNvSpPr>
          <p:nvPr/>
        </p:nvSpPr>
        <p:spPr bwMode="auto">
          <a:xfrm>
            <a:off x="590549" y="5156719"/>
            <a:ext cx="8301523"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2000" b="1" dirty="0">
                <a:latin typeface="+mn-lt"/>
              </a:rPr>
              <a:t>上面的两个例子在功能上是等价的。</a:t>
            </a:r>
            <a:r>
              <a:rPr lang="en-US" altLang="zh-CN" sz="2000" b="1" dirty="0">
                <a:latin typeface="+mn-lt"/>
              </a:rPr>
              <a:t>Fork-join</a:t>
            </a:r>
            <a:r>
              <a:rPr lang="zh-CN" altLang="en-US" sz="2000" b="1" dirty="0">
                <a:latin typeface="+mn-lt"/>
              </a:rPr>
              <a:t>例子里的赋值故意打乱顺序是为了强调顺序是没有关系的。</a:t>
            </a:r>
          </a:p>
          <a:p>
            <a:pPr eaLnBrk="1" hangingPunct="1">
              <a:spcBef>
                <a:spcPct val="50000"/>
              </a:spcBef>
              <a:buFontTx/>
              <a:buNone/>
              <a:defRPr/>
            </a:pPr>
            <a:r>
              <a:rPr lang="zh-CN" altLang="en-US" sz="2000" b="1" dirty="0">
                <a:latin typeface="+mn-lt"/>
              </a:rPr>
              <a:t>注意</a:t>
            </a:r>
            <a:r>
              <a:rPr lang="en-US" altLang="zh-CN" sz="2000" b="1" dirty="0">
                <a:latin typeface="+mn-lt"/>
              </a:rPr>
              <a:t>fork-join</a:t>
            </a:r>
            <a:r>
              <a:rPr lang="zh-CN" altLang="en-US" sz="2000" b="1" dirty="0">
                <a:latin typeface="+mn-lt"/>
              </a:rPr>
              <a:t>块是典型的</a:t>
            </a:r>
            <a:r>
              <a:rPr lang="zh-CN" altLang="en-US" sz="2000" b="1" dirty="0">
                <a:solidFill>
                  <a:srgbClr val="FF0000"/>
                </a:solidFill>
                <a:latin typeface="+mn-lt"/>
              </a:rPr>
              <a:t>不可综合</a:t>
            </a:r>
            <a:r>
              <a:rPr lang="zh-CN" altLang="en-US" sz="2000" b="1" dirty="0">
                <a:latin typeface="+mn-lt"/>
              </a:rPr>
              <a:t>语句，并且在一些仿真器时效率较差。 </a:t>
            </a:r>
          </a:p>
        </p:txBody>
      </p:sp>
    </p:spTree>
    <p:extLst>
      <p:ext uri="{BB962C8B-B14F-4D97-AF65-F5344CB8AC3E}">
        <p14:creationId xmlns:p14="http://schemas.microsoft.com/office/powerpoint/2010/main" val="896756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0C375D8-3695-4FCE-9781-BB6440DA5C40}"/>
              </a:ext>
            </a:extLst>
          </p:cNvPr>
          <p:cNvSpPr>
            <a:spLocks noGrp="1" noChangeArrowheads="1"/>
          </p:cNvSpPr>
          <p:nvPr>
            <p:ph type="title"/>
          </p:nvPr>
        </p:nvSpPr>
        <p:spPr/>
        <p:txBody>
          <a:bodyPr/>
          <a:lstStyle/>
          <a:p>
            <a:pPr algn="l" eaLnBrk="1" hangingPunct="1">
              <a:lnSpc>
                <a:spcPct val="90000"/>
              </a:lnSpc>
            </a:pPr>
            <a:r>
              <a:rPr lang="en-US" altLang="zh-CN" sz="3200" b="1">
                <a:solidFill>
                  <a:srgbClr val="FF7C80"/>
                </a:solidFill>
              </a:rPr>
              <a:t>Verilog </a:t>
            </a:r>
            <a:r>
              <a:rPr lang="zh-CN" altLang="en-US" sz="3200" b="1">
                <a:solidFill>
                  <a:srgbClr val="FF7C80"/>
                </a:solidFill>
              </a:rPr>
              <a:t>语言的描述形式</a:t>
            </a:r>
          </a:p>
        </p:txBody>
      </p:sp>
      <p:sp>
        <p:nvSpPr>
          <p:cNvPr id="17411" name="Rectangle 3">
            <a:extLst>
              <a:ext uri="{FF2B5EF4-FFF2-40B4-BE49-F238E27FC236}">
                <a16:creationId xmlns:a16="http://schemas.microsoft.com/office/drawing/2014/main" id="{69EDF8E2-1D01-46FC-869A-B15A5845CE66}"/>
              </a:ext>
            </a:extLst>
          </p:cNvPr>
          <p:cNvSpPr>
            <a:spLocks noGrp="1" noChangeArrowheads="1"/>
          </p:cNvSpPr>
          <p:nvPr>
            <p:ph type="body" idx="4294967295"/>
          </p:nvPr>
        </p:nvSpPr>
        <p:spPr>
          <a:xfrm>
            <a:off x="569168" y="1375553"/>
            <a:ext cx="8153400" cy="5040313"/>
          </a:xfrm>
        </p:spPr>
        <p:txBody>
          <a:bodyPr/>
          <a:lstStyle/>
          <a:p>
            <a:pPr lvl="1">
              <a:lnSpc>
                <a:spcPct val="90000"/>
              </a:lnSpc>
              <a:defRPr/>
            </a:pPr>
            <a:r>
              <a:rPr lang="zh-CN" altLang="en-US" b="1" dirty="0">
                <a:solidFill>
                  <a:schemeClr val="accent6"/>
                </a:solidFill>
              </a:rPr>
              <a:t>结构型描述</a:t>
            </a:r>
          </a:p>
          <a:p>
            <a:pPr lvl="2">
              <a:defRPr/>
            </a:pPr>
            <a:r>
              <a:rPr lang="zh-CN" altLang="en-US" sz="2000" b="1" dirty="0">
                <a:solidFill>
                  <a:schemeClr val="accent6"/>
                </a:solidFill>
              </a:rPr>
              <a:t>从电路结构的角度来描述电路模块</a:t>
            </a:r>
            <a:endParaRPr lang="en-US" altLang="zh-CN" sz="2000" b="1" dirty="0">
              <a:solidFill>
                <a:schemeClr val="accent6"/>
              </a:solidFill>
            </a:endParaRPr>
          </a:p>
          <a:p>
            <a:pPr lvl="2">
              <a:defRPr/>
            </a:pPr>
            <a:r>
              <a:rPr lang="zh-CN" altLang="en-US" sz="2000" b="1" dirty="0">
                <a:solidFill>
                  <a:schemeClr val="accent6"/>
                </a:solidFill>
              </a:rPr>
              <a:t>通过实例描述，将</a:t>
            </a:r>
            <a:r>
              <a:rPr lang="en-US" altLang="zh-CN" sz="2000" b="1" dirty="0">
                <a:solidFill>
                  <a:schemeClr val="accent6"/>
                </a:solidFill>
              </a:rPr>
              <a:t>Verilog</a:t>
            </a:r>
            <a:r>
              <a:rPr lang="zh-CN" altLang="en-US" sz="2000" b="1" dirty="0">
                <a:solidFill>
                  <a:schemeClr val="accent6"/>
                </a:solidFill>
              </a:rPr>
              <a:t>已定义的基本实例嵌入到语言中</a:t>
            </a:r>
            <a:endParaRPr lang="en-US" altLang="zh-CN" sz="2000" b="1" dirty="0">
              <a:solidFill>
                <a:schemeClr val="accent6"/>
              </a:solidFill>
            </a:endParaRPr>
          </a:p>
          <a:p>
            <a:pPr marL="914400" lvl="2" indent="0">
              <a:lnSpc>
                <a:spcPct val="90000"/>
              </a:lnSpc>
              <a:buFontTx/>
              <a:buNone/>
              <a:defRPr/>
            </a:pPr>
            <a:endParaRPr lang="zh-CN" altLang="en-US" b="1" dirty="0">
              <a:solidFill>
                <a:schemeClr val="accent6"/>
              </a:solidFill>
            </a:endParaRPr>
          </a:p>
          <a:p>
            <a:pPr lvl="1">
              <a:lnSpc>
                <a:spcPct val="90000"/>
              </a:lnSpc>
              <a:defRPr/>
            </a:pPr>
            <a:r>
              <a:rPr lang="zh-CN" altLang="en-US" b="1" dirty="0">
                <a:solidFill>
                  <a:schemeClr val="accent6"/>
                </a:solidFill>
              </a:rPr>
              <a:t>数据流型描述</a:t>
            </a:r>
          </a:p>
          <a:p>
            <a:pPr lvl="2">
              <a:defRPr/>
            </a:pPr>
            <a:r>
              <a:rPr lang="zh-CN" altLang="en-US" sz="2000" b="1" dirty="0">
                <a:solidFill>
                  <a:schemeClr val="accent6"/>
                </a:solidFill>
              </a:rPr>
              <a:t>通过</a:t>
            </a:r>
            <a:r>
              <a:rPr lang="en-US" altLang="zh-CN" sz="2000" b="1" dirty="0">
                <a:solidFill>
                  <a:schemeClr val="accent6"/>
                </a:solidFill>
              </a:rPr>
              <a:t>assign</a:t>
            </a:r>
            <a:r>
              <a:rPr lang="zh-CN" altLang="en-US" sz="2000" b="1" dirty="0">
                <a:solidFill>
                  <a:schemeClr val="accent6"/>
                </a:solidFill>
              </a:rPr>
              <a:t>连续赋值实现组合逻辑功能的描述</a:t>
            </a:r>
            <a:endParaRPr lang="en-US" altLang="zh-CN" sz="2000" b="1" dirty="0">
              <a:solidFill>
                <a:schemeClr val="accent6"/>
              </a:solidFill>
            </a:endParaRPr>
          </a:p>
          <a:p>
            <a:pPr lvl="2">
              <a:defRPr/>
            </a:pPr>
            <a:r>
              <a:rPr lang="zh-CN" altLang="en-US" sz="2000" b="1" dirty="0">
                <a:solidFill>
                  <a:schemeClr val="accent6"/>
                </a:solidFill>
              </a:rPr>
              <a:t>连续赋值语句右边所有的变量受持续监控，只要这些变量有一个发生变化，整个表达式将被重新赋值给左端</a:t>
            </a:r>
            <a:endParaRPr lang="en-US" altLang="zh-CN" sz="2000" b="1" dirty="0">
              <a:solidFill>
                <a:schemeClr val="accent6"/>
              </a:solidFill>
            </a:endParaRPr>
          </a:p>
          <a:p>
            <a:pPr marL="914400" lvl="2" indent="0">
              <a:lnSpc>
                <a:spcPct val="90000"/>
              </a:lnSpc>
              <a:buFontTx/>
              <a:buNone/>
              <a:defRPr/>
            </a:pPr>
            <a:endParaRPr lang="en-US" altLang="zh-CN" b="1" dirty="0">
              <a:solidFill>
                <a:schemeClr val="accent6"/>
              </a:solidFill>
            </a:endParaRPr>
          </a:p>
          <a:p>
            <a:pPr lvl="1">
              <a:lnSpc>
                <a:spcPct val="90000"/>
              </a:lnSpc>
              <a:defRPr/>
            </a:pPr>
            <a:r>
              <a:rPr lang="zh-CN" altLang="en-US" b="1" dirty="0">
                <a:solidFill>
                  <a:schemeClr val="accent6"/>
                </a:solidFill>
              </a:rPr>
              <a:t>行为描述</a:t>
            </a:r>
          </a:p>
          <a:p>
            <a:pPr lvl="2">
              <a:defRPr/>
            </a:pPr>
            <a:r>
              <a:rPr lang="zh-CN" altLang="en-US" sz="2000" b="1" dirty="0">
                <a:solidFill>
                  <a:schemeClr val="accent6"/>
                </a:solidFill>
              </a:rPr>
              <a:t>只对系统行为与功能进行描述，不涉及时序电路实现，是一种高级语言描述的方法，有很强的通用性</a:t>
            </a:r>
            <a:endParaRPr lang="en-US" altLang="zh-CN" sz="2000" b="1" dirty="0">
              <a:solidFill>
                <a:schemeClr val="accent6"/>
              </a:solidFill>
            </a:endParaRPr>
          </a:p>
          <a:p>
            <a:pPr lvl="2">
              <a:defRPr/>
            </a:pPr>
            <a:r>
              <a:rPr lang="zh-CN" altLang="en-US" sz="2000" b="1" dirty="0">
                <a:solidFill>
                  <a:schemeClr val="accent6"/>
                </a:solidFill>
              </a:rPr>
              <a:t>主要包括过程结构、语句块、时序控制、流控制</a:t>
            </a:r>
            <a:r>
              <a:rPr lang="en-US" altLang="zh-CN" sz="2000" b="1" dirty="0">
                <a:solidFill>
                  <a:schemeClr val="accent6"/>
                </a:solidFill>
              </a:rPr>
              <a:t>4</a:t>
            </a:r>
            <a:r>
              <a:rPr lang="zh-CN" altLang="en-US" sz="2000" b="1" dirty="0">
                <a:solidFill>
                  <a:schemeClr val="accent6"/>
                </a:solidFill>
              </a:rPr>
              <a:t>个方面</a:t>
            </a:r>
            <a:endParaRPr lang="en-US" altLang="zh-CN" sz="2000" b="1" dirty="0">
              <a:solidFill>
                <a:schemeClr val="accent6"/>
              </a:solidFill>
            </a:endParaRPr>
          </a:p>
          <a:p>
            <a:pPr marL="914400" lvl="2" indent="0">
              <a:lnSpc>
                <a:spcPct val="90000"/>
              </a:lnSpc>
              <a:buFontTx/>
              <a:buNone/>
              <a:defRPr/>
            </a:pPr>
            <a:endParaRPr lang="en-US" altLang="zh-CN" dirty="0"/>
          </a:p>
        </p:txBody>
      </p:sp>
    </p:spTree>
    <p:extLst>
      <p:ext uri="{BB962C8B-B14F-4D97-AF65-F5344CB8AC3E}">
        <p14:creationId xmlns:p14="http://schemas.microsoft.com/office/powerpoint/2010/main" val="7354062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descr="蓝色砂纸">
            <a:extLst>
              <a:ext uri="{FF2B5EF4-FFF2-40B4-BE49-F238E27FC236}">
                <a16:creationId xmlns:a16="http://schemas.microsoft.com/office/drawing/2014/main" id="{9A472042-74A9-4781-8BBE-3286F14CCB67}"/>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延迟赋值语句</a:t>
            </a:r>
          </a:p>
        </p:txBody>
      </p:sp>
      <p:sp>
        <p:nvSpPr>
          <p:cNvPr id="82948" name="Text Box 5">
            <a:extLst>
              <a:ext uri="{FF2B5EF4-FFF2-40B4-BE49-F238E27FC236}">
                <a16:creationId xmlns:a16="http://schemas.microsoft.com/office/drawing/2014/main" id="{0391DB6E-8831-41E3-8B01-F99255147156}"/>
              </a:ext>
            </a:extLst>
          </p:cNvPr>
          <p:cNvSpPr txBox="1">
            <a:spLocks noChangeArrowheads="1"/>
          </p:cNvSpPr>
          <p:nvPr/>
        </p:nvSpPr>
        <p:spPr bwMode="auto">
          <a:xfrm>
            <a:off x="334962" y="3606800"/>
            <a:ext cx="3938588" cy="161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en-US" altLang="zh-CN" sz="1800" b="1">
                <a:latin typeface="+mn-lt"/>
                <a:cs typeface="Courier New" pitchFamily="49" charset="0"/>
              </a:rPr>
              <a:t>begin</a:t>
            </a:r>
          </a:p>
          <a:p>
            <a:pPr eaLnBrk="1" hangingPunct="1">
              <a:spcBef>
                <a:spcPct val="50000"/>
              </a:spcBef>
              <a:buFontTx/>
              <a:buNone/>
              <a:defRPr/>
            </a:pPr>
            <a:r>
              <a:rPr lang="en-US" altLang="zh-CN" sz="1800" b="1">
                <a:latin typeface="+mn-lt"/>
                <a:cs typeface="Courier New" pitchFamily="49" charset="0"/>
              </a:rPr>
              <a:t>   temp= b;</a:t>
            </a:r>
          </a:p>
          <a:p>
            <a:pPr eaLnBrk="1" hangingPunct="1">
              <a:spcBef>
                <a:spcPct val="50000"/>
              </a:spcBef>
              <a:buFontTx/>
              <a:buNone/>
              <a:defRPr/>
            </a:pPr>
            <a:r>
              <a:rPr lang="en-US" altLang="zh-CN" sz="1800" b="1">
                <a:latin typeface="+mn-lt"/>
                <a:cs typeface="Courier New" pitchFamily="49" charset="0"/>
              </a:rPr>
              <a:t>   @(posedge clk) a = temp;</a:t>
            </a:r>
          </a:p>
          <a:p>
            <a:pPr eaLnBrk="1" hangingPunct="1">
              <a:spcBef>
                <a:spcPct val="50000"/>
              </a:spcBef>
              <a:buFontTx/>
              <a:buNone/>
              <a:defRPr/>
            </a:pPr>
            <a:r>
              <a:rPr lang="en-US" altLang="zh-CN" sz="1800" b="1">
                <a:latin typeface="+mn-lt"/>
                <a:cs typeface="Courier New" pitchFamily="49" charset="0"/>
              </a:rPr>
              <a:t>end</a:t>
            </a:r>
          </a:p>
        </p:txBody>
      </p:sp>
      <p:sp>
        <p:nvSpPr>
          <p:cNvPr id="82949" name="Text Box 6">
            <a:extLst>
              <a:ext uri="{FF2B5EF4-FFF2-40B4-BE49-F238E27FC236}">
                <a16:creationId xmlns:a16="http://schemas.microsoft.com/office/drawing/2014/main" id="{BC030079-2CD7-4CE0-ADA6-5520930D6E70}"/>
              </a:ext>
            </a:extLst>
          </p:cNvPr>
          <p:cNvSpPr txBox="1">
            <a:spLocks noChangeArrowheads="1"/>
          </p:cNvSpPr>
          <p:nvPr/>
        </p:nvSpPr>
        <p:spPr bwMode="auto">
          <a:xfrm>
            <a:off x="5435600" y="3962400"/>
            <a:ext cx="3529013"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en-US" altLang="zh-CN" sz="2000" b="1">
                <a:latin typeface="+mn-lt"/>
                <a:cs typeface="Courier New" pitchFamily="49" charset="0"/>
              </a:rPr>
              <a:t>a = @( posedge clk) b;</a:t>
            </a:r>
          </a:p>
        </p:txBody>
      </p:sp>
      <p:sp>
        <p:nvSpPr>
          <p:cNvPr id="82950" name="Text Box 7">
            <a:extLst>
              <a:ext uri="{FF2B5EF4-FFF2-40B4-BE49-F238E27FC236}">
                <a16:creationId xmlns:a16="http://schemas.microsoft.com/office/drawing/2014/main" id="{FD8898E3-AB77-4D8D-AED1-8F32D62FABA1}"/>
              </a:ext>
            </a:extLst>
          </p:cNvPr>
          <p:cNvSpPr txBox="1">
            <a:spLocks noChangeArrowheads="1"/>
          </p:cNvSpPr>
          <p:nvPr/>
        </p:nvSpPr>
        <p:spPr bwMode="auto">
          <a:xfrm>
            <a:off x="1059024" y="1528763"/>
            <a:ext cx="80010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defRPr/>
            </a:pPr>
            <a:r>
              <a:rPr lang="zh-CN" altLang="en-US" sz="2000" b="1" dirty="0">
                <a:latin typeface="+mn-lt"/>
              </a:rPr>
              <a:t>语法：  </a:t>
            </a:r>
            <a:r>
              <a:rPr lang="en-US" altLang="zh-CN" sz="2000" b="1" dirty="0">
                <a:latin typeface="+mn-lt"/>
              </a:rPr>
              <a:t>LHS = &lt;timing_ control&gt; RHS;</a:t>
            </a:r>
          </a:p>
          <a:p>
            <a:pPr algn="just" eaLnBrk="1" hangingPunct="1">
              <a:spcBef>
                <a:spcPct val="50000"/>
              </a:spcBef>
              <a:buFontTx/>
              <a:buNone/>
              <a:defRPr/>
            </a:pPr>
            <a:r>
              <a:rPr lang="en-US" altLang="zh-CN" sz="2000" b="1" dirty="0">
                <a:latin typeface="+mn-lt"/>
              </a:rPr>
              <a:t>    </a:t>
            </a:r>
            <a:r>
              <a:rPr lang="zh-CN" altLang="en-US" sz="2000" b="1" dirty="0">
                <a:solidFill>
                  <a:srgbClr val="C00000"/>
                </a:solidFill>
                <a:latin typeface="+mn-lt"/>
              </a:rPr>
              <a:t>时序控制延迟的是赋值而不是右边表达式的计算。</a:t>
            </a:r>
          </a:p>
          <a:p>
            <a:pPr algn="just" eaLnBrk="1" hangingPunct="1">
              <a:spcBef>
                <a:spcPct val="50000"/>
              </a:spcBef>
              <a:buFontTx/>
              <a:buNone/>
              <a:defRPr/>
            </a:pPr>
            <a:r>
              <a:rPr lang="zh-CN" altLang="en-US" sz="2000" b="1" dirty="0">
                <a:latin typeface="+mn-lt"/>
              </a:rPr>
              <a:t>    在延迟赋值语句中</a:t>
            </a:r>
            <a:r>
              <a:rPr lang="en-US" altLang="zh-CN" sz="2000" b="1" dirty="0">
                <a:latin typeface="+mn-lt"/>
              </a:rPr>
              <a:t>RHS</a:t>
            </a:r>
            <a:r>
              <a:rPr lang="zh-CN" altLang="en-US" sz="2000" b="1" dirty="0">
                <a:latin typeface="+mn-lt"/>
              </a:rPr>
              <a:t>表达式的值都有一个隐含的临时存储。</a:t>
            </a:r>
          </a:p>
          <a:p>
            <a:pPr algn="just" eaLnBrk="1" hangingPunct="1">
              <a:spcBef>
                <a:spcPct val="50000"/>
              </a:spcBef>
              <a:buFontTx/>
              <a:buNone/>
              <a:defRPr/>
            </a:pPr>
            <a:r>
              <a:rPr lang="zh-CN" altLang="en-US" sz="2000" b="1" dirty="0">
                <a:latin typeface="+mn-lt"/>
              </a:rPr>
              <a:t>    可以用来简单精确地模拟寄存器交换和移位。 </a:t>
            </a:r>
          </a:p>
        </p:txBody>
      </p:sp>
      <p:sp>
        <p:nvSpPr>
          <p:cNvPr id="82951" name="AutoShape 9">
            <a:extLst>
              <a:ext uri="{FF2B5EF4-FFF2-40B4-BE49-F238E27FC236}">
                <a16:creationId xmlns:a16="http://schemas.microsoft.com/office/drawing/2014/main" id="{31E60751-30EA-4BCD-849C-6CAF1ABA6B08}"/>
              </a:ext>
            </a:extLst>
          </p:cNvPr>
          <p:cNvSpPr>
            <a:spLocks noChangeArrowheads="1"/>
          </p:cNvSpPr>
          <p:nvPr/>
        </p:nvSpPr>
        <p:spPr bwMode="auto">
          <a:xfrm>
            <a:off x="4292600" y="4052888"/>
            <a:ext cx="1143000" cy="304800"/>
          </a:xfrm>
          <a:prstGeom prst="leftRightArrow">
            <a:avLst>
              <a:gd name="adj1" fmla="val 50000"/>
              <a:gd name="adj2" fmla="val 75000"/>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endParaRPr lang="zh-CN" altLang="en-US" sz="2400">
              <a:latin typeface="+mn-lt"/>
            </a:endParaRPr>
          </a:p>
        </p:txBody>
      </p:sp>
      <p:sp>
        <p:nvSpPr>
          <p:cNvPr id="82952" name="Text Box 10">
            <a:extLst>
              <a:ext uri="{FF2B5EF4-FFF2-40B4-BE49-F238E27FC236}">
                <a16:creationId xmlns:a16="http://schemas.microsoft.com/office/drawing/2014/main" id="{FE6A2392-D38A-418D-9009-315893BAC0F9}"/>
              </a:ext>
            </a:extLst>
          </p:cNvPr>
          <p:cNvSpPr txBox="1">
            <a:spLocks noChangeArrowheads="1"/>
          </p:cNvSpPr>
          <p:nvPr/>
        </p:nvSpPr>
        <p:spPr bwMode="auto">
          <a:xfrm>
            <a:off x="4356100" y="3748088"/>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1400" b="1" dirty="0">
                <a:latin typeface="+mn-lt"/>
              </a:rPr>
              <a:t>等价语句</a:t>
            </a:r>
          </a:p>
        </p:txBody>
      </p:sp>
      <p:sp>
        <p:nvSpPr>
          <p:cNvPr id="82953" name="Text Box 12">
            <a:extLst>
              <a:ext uri="{FF2B5EF4-FFF2-40B4-BE49-F238E27FC236}">
                <a16:creationId xmlns:a16="http://schemas.microsoft.com/office/drawing/2014/main" id="{6B2D8E31-8176-4FEE-B271-A919D2B3A674}"/>
              </a:ext>
            </a:extLst>
          </p:cNvPr>
          <p:cNvSpPr txBox="1">
            <a:spLocks noChangeArrowheads="1"/>
          </p:cNvSpPr>
          <p:nvPr/>
        </p:nvSpPr>
        <p:spPr bwMode="auto">
          <a:xfrm>
            <a:off x="1258888" y="5516563"/>
            <a:ext cx="71628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en-US" altLang="zh-CN" sz="2000">
                <a:latin typeface="+mn-lt"/>
              </a:rPr>
              <a:t>LHS:  Left-hand-side</a:t>
            </a:r>
          </a:p>
          <a:p>
            <a:pPr eaLnBrk="1" hangingPunct="1">
              <a:spcBef>
                <a:spcPct val="50000"/>
              </a:spcBef>
              <a:buFontTx/>
              <a:buNone/>
              <a:defRPr/>
            </a:pPr>
            <a:r>
              <a:rPr lang="en-US" altLang="zh-CN" sz="2000">
                <a:latin typeface="+mn-lt"/>
              </a:rPr>
              <a:t>RHS: Right-hand-side</a:t>
            </a:r>
          </a:p>
        </p:txBody>
      </p:sp>
    </p:spTree>
    <p:extLst>
      <p:ext uri="{BB962C8B-B14F-4D97-AF65-F5344CB8AC3E}">
        <p14:creationId xmlns:p14="http://schemas.microsoft.com/office/powerpoint/2010/main" val="23663928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descr="蓝色砂纸">
            <a:extLst>
              <a:ext uri="{FF2B5EF4-FFF2-40B4-BE49-F238E27FC236}">
                <a16:creationId xmlns:a16="http://schemas.microsoft.com/office/drawing/2014/main" id="{4DF4E6C7-08CE-4A39-B853-D20B1EF2EE4A}"/>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延迟赋值语句</a:t>
            </a:r>
          </a:p>
        </p:txBody>
      </p:sp>
      <p:sp>
        <p:nvSpPr>
          <p:cNvPr id="83972" name="Text Box 5">
            <a:extLst>
              <a:ext uri="{FF2B5EF4-FFF2-40B4-BE49-F238E27FC236}">
                <a16:creationId xmlns:a16="http://schemas.microsoft.com/office/drawing/2014/main" id="{7C46B3AF-F82C-45A2-A3A0-A9A24BE5BF46}"/>
              </a:ext>
            </a:extLst>
          </p:cNvPr>
          <p:cNvSpPr txBox="1">
            <a:spLocks noChangeArrowheads="1"/>
          </p:cNvSpPr>
          <p:nvPr/>
        </p:nvSpPr>
        <p:spPr bwMode="auto">
          <a:xfrm>
            <a:off x="1435359" y="2909887"/>
            <a:ext cx="2438400" cy="1422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600" b="1" dirty="0">
                <a:latin typeface="+mn-lt"/>
                <a:cs typeface="Courier New" pitchFamily="49" charset="0"/>
              </a:rPr>
              <a:t>begin</a:t>
            </a:r>
          </a:p>
          <a:p>
            <a:pPr eaLnBrk="1" hangingPunct="1">
              <a:spcBef>
                <a:spcPct val="10000"/>
              </a:spcBef>
              <a:buFontTx/>
              <a:buNone/>
              <a:defRPr/>
            </a:pPr>
            <a:r>
              <a:rPr lang="en-US" altLang="zh-CN" sz="1600" b="1" dirty="0">
                <a:latin typeface="+mn-lt"/>
                <a:cs typeface="Courier New" pitchFamily="49" charset="0"/>
              </a:rPr>
              <a:t>    a = #5 b;</a:t>
            </a:r>
          </a:p>
          <a:p>
            <a:pPr eaLnBrk="1" hangingPunct="1">
              <a:spcBef>
                <a:spcPct val="10000"/>
              </a:spcBef>
              <a:buFontTx/>
              <a:buNone/>
              <a:defRPr/>
            </a:pPr>
            <a:r>
              <a:rPr lang="en-US" altLang="zh-CN" sz="1600" b="1" dirty="0">
                <a:latin typeface="+mn-lt"/>
                <a:cs typeface="Courier New" pitchFamily="49" charset="0"/>
              </a:rPr>
              <a:t>    b = #5 a;</a:t>
            </a:r>
          </a:p>
          <a:p>
            <a:pPr eaLnBrk="1" hangingPunct="1">
              <a:spcBef>
                <a:spcPct val="10000"/>
              </a:spcBef>
              <a:buFontTx/>
              <a:buNone/>
              <a:defRPr/>
            </a:pPr>
            <a:r>
              <a:rPr lang="en-US" altLang="zh-CN" sz="1600" b="1" dirty="0">
                <a:latin typeface="+mn-lt"/>
                <a:cs typeface="Courier New" pitchFamily="49" charset="0"/>
              </a:rPr>
              <a:t>    #10 $</a:t>
            </a:r>
            <a:r>
              <a:rPr lang="en-US" altLang="zh-CN" sz="1600" b="1" dirty="0" err="1">
                <a:latin typeface="+mn-lt"/>
                <a:cs typeface="Courier New" pitchFamily="49" charset="0"/>
              </a:rPr>
              <a:t>diplay</a:t>
            </a:r>
            <a:r>
              <a:rPr lang="en-US" altLang="zh-CN" sz="1600" b="1" dirty="0">
                <a:latin typeface="+mn-lt"/>
                <a:cs typeface="Courier New" pitchFamily="49" charset="0"/>
              </a:rPr>
              <a:t>(a, b);</a:t>
            </a:r>
          </a:p>
          <a:p>
            <a:pPr eaLnBrk="1" hangingPunct="1">
              <a:spcBef>
                <a:spcPct val="10000"/>
              </a:spcBef>
              <a:buFontTx/>
              <a:buNone/>
              <a:defRPr/>
            </a:pPr>
            <a:r>
              <a:rPr lang="en-US" altLang="zh-CN" sz="1600" b="1" dirty="0">
                <a:latin typeface="+mn-lt"/>
                <a:cs typeface="Courier New" pitchFamily="49" charset="0"/>
              </a:rPr>
              <a:t>end</a:t>
            </a:r>
          </a:p>
        </p:txBody>
      </p:sp>
      <p:sp>
        <p:nvSpPr>
          <p:cNvPr id="83973" name="Text Box 6">
            <a:extLst>
              <a:ext uri="{FF2B5EF4-FFF2-40B4-BE49-F238E27FC236}">
                <a16:creationId xmlns:a16="http://schemas.microsoft.com/office/drawing/2014/main" id="{E83DE891-8BF4-4115-BF48-B7A17519FE31}"/>
              </a:ext>
            </a:extLst>
          </p:cNvPr>
          <p:cNvSpPr txBox="1">
            <a:spLocks noChangeArrowheads="1"/>
          </p:cNvSpPr>
          <p:nvPr/>
        </p:nvSpPr>
        <p:spPr bwMode="auto">
          <a:xfrm>
            <a:off x="4864359" y="2909887"/>
            <a:ext cx="2438400" cy="1422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600" b="1" dirty="0">
                <a:latin typeface="+mn-lt"/>
                <a:cs typeface="Courier New" pitchFamily="49" charset="0"/>
              </a:rPr>
              <a:t>fork</a:t>
            </a:r>
          </a:p>
          <a:p>
            <a:pPr eaLnBrk="1" hangingPunct="1">
              <a:spcBef>
                <a:spcPct val="10000"/>
              </a:spcBef>
              <a:buFontTx/>
              <a:buNone/>
              <a:defRPr/>
            </a:pPr>
            <a:r>
              <a:rPr lang="en-US" altLang="zh-CN" sz="1600" b="1" dirty="0">
                <a:latin typeface="+mn-lt"/>
                <a:cs typeface="Courier New" pitchFamily="49" charset="0"/>
              </a:rPr>
              <a:t>    a = #5 b;</a:t>
            </a:r>
          </a:p>
          <a:p>
            <a:pPr eaLnBrk="1" hangingPunct="1">
              <a:spcBef>
                <a:spcPct val="10000"/>
              </a:spcBef>
              <a:buFontTx/>
              <a:buNone/>
              <a:defRPr/>
            </a:pPr>
            <a:r>
              <a:rPr lang="en-US" altLang="zh-CN" sz="1600" b="1" dirty="0">
                <a:latin typeface="+mn-lt"/>
                <a:cs typeface="Courier New" pitchFamily="49" charset="0"/>
              </a:rPr>
              <a:t>    b = #5 a;</a:t>
            </a:r>
          </a:p>
          <a:p>
            <a:pPr eaLnBrk="1" hangingPunct="1">
              <a:spcBef>
                <a:spcPct val="10000"/>
              </a:spcBef>
              <a:buFontTx/>
              <a:buNone/>
              <a:defRPr/>
            </a:pPr>
            <a:r>
              <a:rPr lang="en-US" altLang="zh-CN" sz="1600" b="1" dirty="0">
                <a:latin typeface="+mn-lt"/>
                <a:cs typeface="Courier New" pitchFamily="49" charset="0"/>
              </a:rPr>
              <a:t>    #10 $</a:t>
            </a:r>
            <a:r>
              <a:rPr lang="en-US" altLang="zh-CN" sz="1600" b="1" dirty="0" err="1">
                <a:latin typeface="+mn-lt"/>
                <a:cs typeface="Courier New" pitchFamily="49" charset="0"/>
              </a:rPr>
              <a:t>diplay</a:t>
            </a:r>
            <a:r>
              <a:rPr lang="en-US" altLang="zh-CN" sz="1600" b="1" dirty="0">
                <a:latin typeface="+mn-lt"/>
                <a:cs typeface="Courier New" pitchFamily="49" charset="0"/>
              </a:rPr>
              <a:t>(a, b);</a:t>
            </a:r>
          </a:p>
          <a:p>
            <a:pPr eaLnBrk="1" hangingPunct="1">
              <a:spcBef>
                <a:spcPct val="10000"/>
              </a:spcBef>
              <a:buFontTx/>
              <a:buNone/>
              <a:defRPr/>
            </a:pPr>
            <a:r>
              <a:rPr lang="en-US" altLang="zh-CN" sz="1600" b="1" dirty="0">
                <a:latin typeface="+mn-lt"/>
                <a:cs typeface="Courier New" pitchFamily="49" charset="0"/>
              </a:rPr>
              <a:t>join</a:t>
            </a:r>
          </a:p>
        </p:txBody>
      </p:sp>
      <p:sp>
        <p:nvSpPr>
          <p:cNvPr id="249863" name="Text Box 7">
            <a:extLst>
              <a:ext uri="{FF2B5EF4-FFF2-40B4-BE49-F238E27FC236}">
                <a16:creationId xmlns:a16="http://schemas.microsoft.com/office/drawing/2014/main" id="{E2AC171B-B2F4-4485-9970-6E9A0BC9CF63}"/>
              </a:ext>
            </a:extLst>
          </p:cNvPr>
          <p:cNvSpPr txBox="1">
            <a:spLocks noChangeArrowheads="1"/>
          </p:cNvSpPr>
          <p:nvPr/>
        </p:nvSpPr>
        <p:spPr bwMode="auto">
          <a:xfrm>
            <a:off x="490634" y="4351337"/>
            <a:ext cx="8162731"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defRPr/>
            </a:pPr>
            <a:r>
              <a:rPr lang="zh-CN" altLang="en-US" sz="1600" b="1" dirty="0">
                <a:latin typeface="+mn-lt"/>
              </a:rPr>
              <a:t>在左边的例子中，</a:t>
            </a:r>
            <a:r>
              <a:rPr lang="en-US" altLang="zh-CN" sz="1600" b="1" dirty="0">
                <a:latin typeface="+mn-lt"/>
              </a:rPr>
              <a:t>b</a:t>
            </a:r>
            <a:r>
              <a:rPr lang="zh-CN" altLang="en-US" sz="1600" b="1" dirty="0">
                <a:latin typeface="+mn-lt"/>
              </a:rPr>
              <a:t>的值被立即采样（时刻</a:t>
            </a:r>
            <a:r>
              <a:rPr lang="en-US" altLang="zh-CN" sz="1600" b="1" dirty="0">
                <a:latin typeface="+mn-lt"/>
              </a:rPr>
              <a:t>0</a:t>
            </a:r>
            <a:r>
              <a:rPr lang="zh-CN" altLang="en-US" sz="1600" b="1" dirty="0">
                <a:latin typeface="+mn-lt"/>
              </a:rPr>
              <a:t>），这个值在时刻</a:t>
            </a:r>
            <a:r>
              <a:rPr lang="en-US" altLang="zh-CN" sz="1600" b="1" dirty="0">
                <a:latin typeface="+mn-lt"/>
              </a:rPr>
              <a:t>5</a:t>
            </a:r>
            <a:r>
              <a:rPr lang="zh-CN" altLang="en-US" sz="1600" b="1" dirty="0">
                <a:latin typeface="+mn-lt"/>
              </a:rPr>
              <a:t>赋给</a:t>
            </a:r>
            <a:r>
              <a:rPr lang="en-US" altLang="zh-CN" sz="1600" b="1" dirty="0">
                <a:latin typeface="+mn-lt"/>
              </a:rPr>
              <a:t>a</a:t>
            </a:r>
            <a:r>
              <a:rPr lang="zh-CN" altLang="en-US" sz="1600" b="1" dirty="0">
                <a:latin typeface="+mn-lt"/>
              </a:rPr>
              <a:t>。</a:t>
            </a:r>
            <a:r>
              <a:rPr lang="en-US" altLang="zh-CN" sz="1600" b="1" dirty="0">
                <a:latin typeface="+mn-lt"/>
              </a:rPr>
              <a:t>a</a:t>
            </a:r>
            <a:r>
              <a:rPr lang="zh-CN" altLang="en-US" sz="1600" b="1" dirty="0">
                <a:latin typeface="+mn-lt"/>
              </a:rPr>
              <a:t>的值在时刻</a:t>
            </a:r>
            <a:r>
              <a:rPr lang="en-US" altLang="zh-CN" sz="1600" b="1" dirty="0">
                <a:latin typeface="+mn-lt"/>
              </a:rPr>
              <a:t>5</a:t>
            </a:r>
            <a:r>
              <a:rPr lang="zh-CN" altLang="en-US" sz="1600" b="1" dirty="0">
                <a:latin typeface="+mn-lt"/>
              </a:rPr>
              <a:t>被采样，这个值在时刻</a:t>
            </a:r>
            <a:r>
              <a:rPr lang="en-US" altLang="zh-CN" sz="1600" b="1" dirty="0">
                <a:latin typeface="+mn-lt"/>
              </a:rPr>
              <a:t>10</a:t>
            </a:r>
            <a:r>
              <a:rPr lang="zh-CN" altLang="en-US" sz="1600" b="1" dirty="0">
                <a:latin typeface="+mn-lt"/>
              </a:rPr>
              <a:t>赋给</a:t>
            </a:r>
            <a:r>
              <a:rPr lang="en-US" altLang="zh-CN" sz="1600" b="1" dirty="0">
                <a:latin typeface="+mn-lt"/>
              </a:rPr>
              <a:t>b</a:t>
            </a:r>
            <a:r>
              <a:rPr lang="zh-CN" altLang="en-US" sz="1600" b="1" dirty="0">
                <a:latin typeface="+mn-lt"/>
              </a:rPr>
              <a:t>。</a:t>
            </a:r>
          </a:p>
          <a:p>
            <a:pPr algn="just" eaLnBrk="1" hangingPunct="1">
              <a:spcBef>
                <a:spcPct val="50000"/>
              </a:spcBef>
              <a:buFontTx/>
              <a:buNone/>
              <a:defRPr/>
            </a:pPr>
            <a:r>
              <a:rPr lang="zh-CN" altLang="en-US" sz="1600" b="1" dirty="0">
                <a:latin typeface="+mn-lt"/>
              </a:rPr>
              <a:t>    注意，另一个过程块可能在时刻</a:t>
            </a:r>
            <a:r>
              <a:rPr lang="en-US" altLang="zh-CN" sz="1600" b="1" dirty="0">
                <a:latin typeface="+mn-lt"/>
              </a:rPr>
              <a:t>0</a:t>
            </a:r>
            <a:r>
              <a:rPr lang="zh-CN" altLang="en-US" sz="1600" b="1" dirty="0">
                <a:latin typeface="+mn-lt"/>
              </a:rPr>
              <a:t>到时刻</a:t>
            </a:r>
            <a:r>
              <a:rPr lang="en-US" altLang="zh-CN" sz="1600" b="1" dirty="0">
                <a:latin typeface="+mn-lt"/>
              </a:rPr>
              <a:t>5</a:t>
            </a:r>
            <a:r>
              <a:rPr lang="zh-CN" altLang="en-US" sz="1600" b="1" dirty="0">
                <a:latin typeface="+mn-lt"/>
              </a:rPr>
              <a:t>之间影响</a:t>
            </a:r>
            <a:r>
              <a:rPr lang="en-US" altLang="zh-CN" sz="1600" b="1" dirty="0">
                <a:latin typeface="+mn-lt"/>
              </a:rPr>
              <a:t>b</a:t>
            </a:r>
            <a:r>
              <a:rPr lang="zh-CN" altLang="en-US" sz="1600" b="1" dirty="0">
                <a:latin typeface="+mn-lt"/>
              </a:rPr>
              <a:t>的值，或在时刻</a:t>
            </a:r>
            <a:r>
              <a:rPr lang="en-US" altLang="zh-CN" sz="1600" b="1" dirty="0">
                <a:latin typeface="+mn-lt"/>
              </a:rPr>
              <a:t>5</a:t>
            </a:r>
            <a:r>
              <a:rPr lang="zh-CN" altLang="en-US" sz="1600" b="1" dirty="0">
                <a:latin typeface="+mn-lt"/>
              </a:rPr>
              <a:t>到时刻</a:t>
            </a:r>
            <a:r>
              <a:rPr lang="en-US" altLang="zh-CN" sz="1600" b="1" dirty="0">
                <a:latin typeface="+mn-lt"/>
              </a:rPr>
              <a:t>10</a:t>
            </a:r>
            <a:r>
              <a:rPr lang="zh-CN" altLang="en-US" sz="1600" b="1" dirty="0">
                <a:latin typeface="+mn-lt"/>
              </a:rPr>
              <a:t>之间影响</a:t>
            </a:r>
            <a:r>
              <a:rPr lang="en-US" altLang="zh-CN" sz="1600" b="1" dirty="0">
                <a:latin typeface="+mn-lt"/>
              </a:rPr>
              <a:t>a</a:t>
            </a:r>
            <a:r>
              <a:rPr lang="zh-CN" altLang="en-US" sz="1600" b="1" dirty="0">
                <a:latin typeface="+mn-lt"/>
              </a:rPr>
              <a:t>的值。</a:t>
            </a:r>
          </a:p>
          <a:p>
            <a:pPr algn="just" eaLnBrk="1" hangingPunct="1">
              <a:spcBef>
                <a:spcPct val="50000"/>
              </a:spcBef>
              <a:buFontTx/>
              <a:buNone/>
              <a:defRPr/>
            </a:pPr>
            <a:r>
              <a:rPr lang="zh-CN" altLang="en-US" sz="1600" b="1" dirty="0">
                <a:latin typeface="+mn-lt"/>
              </a:rPr>
              <a:t>在右边的例子中，</a:t>
            </a:r>
            <a:r>
              <a:rPr lang="en-US" altLang="zh-CN" sz="1600" b="1" dirty="0">
                <a:latin typeface="+mn-lt"/>
              </a:rPr>
              <a:t>b</a:t>
            </a:r>
            <a:r>
              <a:rPr lang="zh-CN" altLang="en-US" sz="1600" b="1" dirty="0">
                <a:latin typeface="+mn-lt"/>
              </a:rPr>
              <a:t>和</a:t>
            </a:r>
            <a:r>
              <a:rPr lang="en-US" altLang="zh-CN" sz="1600" b="1" dirty="0">
                <a:latin typeface="+mn-lt"/>
              </a:rPr>
              <a:t>a</a:t>
            </a:r>
            <a:r>
              <a:rPr lang="zh-CN" altLang="en-US" sz="1600" b="1" dirty="0">
                <a:latin typeface="+mn-lt"/>
              </a:rPr>
              <a:t>的值被立即采样（时刻</a:t>
            </a:r>
            <a:r>
              <a:rPr lang="en-US" altLang="zh-CN" sz="1600" b="1" dirty="0">
                <a:latin typeface="+mn-lt"/>
              </a:rPr>
              <a:t>0</a:t>
            </a:r>
            <a:r>
              <a:rPr lang="zh-CN" altLang="en-US" sz="1600" b="1" dirty="0">
                <a:latin typeface="+mn-lt"/>
              </a:rPr>
              <a:t>），保存的值在时刻</a:t>
            </a:r>
            <a:r>
              <a:rPr lang="en-US" altLang="zh-CN" sz="1600" b="1" dirty="0">
                <a:latin typeface="+mn-lt"/>
              </a:rPr>
              <a:t>5</a:t>
            </a:r>
            <a:r>
              <a:rPr lang="zh-CN" altLang="en-US" sz="1600" b="1" dirty="0">
                <a:latin typeface="+mn-lt"/>
              </a:rPr>
              <a:t>被赋值给他们各自的目标。这是一个安全传输。</a:t>
            </a:r>
          </a:p>
          <a:p>
            <a:pPr algn="just" eaLnBrk="1" hangingPunct="1">
              <a:spcBef>
                <a:spcPct val="50000"/>
              </a:spcBef>
              <a:buFontTx/>
              <a:buNone/>
              <a:defRPr/>
            </a:pPr>
            <a:r>
              <a:rPr lang="zh-CN" altLang="en-US" sz="1600" b="1" dirty="0">
                <a:latin typeface="+mn-lt"/>
              </a:rPr>
              <a:t>    注意，另一个过程块可以在时刻</a:t>
            </a:r>
            <a:r>
              <a:rPr lang="en-US" altLang="zh-CN" sz="1600" b="1" dirty="0">
                <a:latin typeface="+mn-lt"/>
              </a:rPr>
              <a:t>0</a:t>
            </a:r>
            <a:r>
              <a:rPr lang="zh-CN" altLang="en-US" sz="1600" b="1" dirty="0">
                <a:latin typeface="+mn-lt"/>
              </a:rPr>
              <a:t>到时刻</a:t>
            </a:r>
            <a:r>
              <a:rPr lang="en-US" altLang="zh-CN" sz="1600" b="1" dirty="0">
                <a:latin typeface="+mn-lt"/>
              </a:rPr>
              <a:t>5</a:t>
            </a:r>
            <a:r>
              <a:rPr lang="zh-CN" altLang="en-US" sz="1600" b="1" dirty="0">
                <a:latin typeface="+mn-lt"/>
              </a:rPr>
              <a:t>之间影响</a:t>
            </a:r>
            <a:r>
              <a:rPr lang="en-US" altLang="zh-CN" sz="1600" b="1" dirty="0">
                <a:latin typeface="+mn-lt"/>
              </a:rPr>
              <a:t>a</a:t>
            </a:r>
            <a:r>
              <a:rPr lang="zh-CN" altLang="en-US" sz="1600" b="1" dirty="0">
                <a:latin typeface="+mn-lt"/>
              </a:rPr>
              <a:t>和</a:t>
            </a:r>
            <a:r>
              <a:rPr lang="en-US" altLang="zh-CN" sz="1600" b="1" dirty="0">
                <a:latin typeface="+mn-lt"/>
              </a:rPr>
              <a:t>b</a:t>
            </a:r>
            <a:r>
              <a:rPr lang="zh-CN" altLang="en-US" sz="1600" b="1" dirty="0">
                <a:latin typeface="+mn-lt"/>
              </a:rPr>
              <a:t>的值。</a:t>
            </a:r>
          </a:p>
        </p:txBody>
      </p:sp>
      <p:sp>
        <p:nvSpPr>
          <p:cNvPr id="83975" name="Text Box 8">
            <a:extLst>
              <a:ext uri="{FF2B5EF4-FFF2-40B4-BE49-F238E27FC236}">
                <a16:creationId xmlns:a16="http://schemas.microsoft.com/office/drawing/2014/main" id="{F68569B7-96C2-4C05-B76E-B1BF50DE4796}"/>
              </a:ext>
            </a:extLst>
          </p:cNvPr>
          <p:cNvSpPr txBox="1">
            <a:spLocks noChangeArrowheads="1"/>
          </p:cNvSpPr>
          <p:nvPr/>
        </p:nvSpPr>
        <p:spPr bwMode="auto">
          <a:xfrm>
            <a:off x="2202024" y="1143000"/>
            <a:ext cx="6484776"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defRPr/>
            </a:pPr>
            <a:r>
              <a:rPr lang="zh-CN" altLang="en-US" sz="1800" b="1" dirty="0">
                <a:latin typeface="+mn-lt"/>
              </a:rPr>
              <a:t>并行语句在同一时间步发生，但由仿真器在另外一个时间执行。</a:t>
            </a:r>
          </a:p>
          <a:p>
            <a:pPr algn="just" eaLnBrk="1" hangingPunct="1">
              <a:spcBef>
                <a:spcPct val="50000"/>
              </a:spcBef>
              <a:buFontTx/>
              <a:buNone/>
              <a:defRPr/>
            </a:pPr>
            <a:r>
              <a:rPr lang="zh-CN" altLang="en-US" sz="1800" b="1" dirty="0">
                <a:solidFill>
                  <a:schemeClr val="accent2"/>
                </a:solidFill>
                <a:latin typeface="+mn-lt"/>
              </a:rPr>
              <a:t>在下面的每个例子中，</a:t>
            </a:r>
            <a:r>
              <a:rPr lang="en-US" altLang="zh-CN" sz="1800" b="1" dirty="0">
                <a:solidFill>
                  <a:schemeClr val="accent2"/>
                </a:solidFill>
                <a:latin typeface="+mn-lt"/>
              </a:rPr>
              <a:t>a</a:t>
            </a:r>
            <a:r>
              <a:rPr lang="zh-CN" altLang="en-US" sz="1800" b="1" dirty="0">
                <a:solidFill>
                  <a:schemeClr val="accent2"/>
                </a:solidFill>
                <a:latin typeface="+mn-lt"/>
              </a:rPr>
              <a:t>和</a:t>
            </a:r>
            <a:r>
              <a:rPr lang="en-US" altLang="zh-CN" sz="1800" b="1" dirty="0">
                <a:solidFill>
                  <a:schemeClr val="accent2"/>
                </a:solidFill>
                <a:latin typeface="+mn-lt"/>
              </a:rPr>
              <a:t>b</a:t>
            </a:r>
            <a:r>
              <a:rPr lang="zh-CN" altLang="en-US" sz="1800" b="1" dirty="0">
                <a:solidFill>
                  <a:schemeClr val="accent2"/>
                </a:solidFill>
                <a:latin typeface="+mn-lt"/>
              </a:rPr>
              <a:t>的值什么时候被采样？</a:t>
            </a:r>
          </a:p>
          <a:p>
            <a:pPr algn="just" eaLnBrk="1" hangingPunct="1">
              <a:spcBef>
                <a:spcPct val="50000"/>
              </a:spcBef>
              <a:buFontTx/>
              <a:buNone/>
              <a:defRPr/>
            </a:pPr>
            <a:r>
              <a:rPr lang="zh-CN" altLang="en-US" sz="1800" b="1" dirty="0">
                <a:solidFill>
                  <a:schemeClr val="accent2"/>
                </a:solidFill>
                <a:latin typeface="+mn-lt"/>
              </a:rPr>
              <a:t>在下面的每个例子中，什么时候给</a:t>
            </a:r>
            <a:r>
              <a:rPr lang="en-US" altLang="zh-CN" sz="1800" b="1" dirty="0">
                <a:solidFill>
                  <a:schemeClr val="accent2"/>
                </a:solidFill>
                <a:latin typeface="+mn-lt"/>
              </a:rPr>
              <a:t>a</a:t>
            </a:r>
            <a:r>
              <a:rPr lang="zh-CN" altLang="en-US" sz="1800" b="1" dirty="0">
                <a:solidFill>
                  <a:schemeClr val="accent2"/>
                </a:solidFill>
                <a:latin typeface="+mn-lt"/>
              </a:rPr>
              <a:t>和</a:t>
            </a:r>
            <a:r>
              <a:rPr lang="en-US" altLang="zh-CN" sz="1800" b="1" dirty="0">
                <a:solidFill>
                  <a:schemeClr val="accent2"/>
                </a:solidFill>
                <a:latin typeface="+mn-lt"/>
              </a:rPr>
              <a:t>b</a:t>
            </a:r>
            <a:r>
              <a:rPr lang="zh-CN" altLang="en-US" sz="1800" b="1" dirty="0">
                <a:solidFill>
                  <a:schemeClr val="accent2"/>
                </a:solidFill>
                <a:latin typeface="+mn-lt"/>
              </a:rPr>
              <a:t>赋值？</a:t>
            </a:r>
          </a:p>
        </p:txBody>
      </p:sp>
      <p:sp>
        <p:nvSpPr>
          <p:cNvPr id="249866" name="Text Box 10">
            <a:extLst>
              <a:ext uri="{FF2B5EF4-FFF2-40B4-BE49-F238E27FC236}">
                <a16:creationId xmlns:a16="http://schemas.microsoft.com/office/drawing/2014/main" id="{EDF67AF9-9798-45B9-80D5-DF4973E7D5D1}"/>
              </a:ext>
            </a:extLst>
          </p:cNvPr>
          <p:cNvSpPr txBox="1">
            <a:spLocks noChangeArrowheads="1"/>
          </p:cNvSpPr>
          <p:nvPr/>
        </p:nvSpPr>
        <p:spPr bwMode="auto">
          <a:xfrm>
            <a:off x="1290897" y="2490787"/>
            <a:ext cx="2628900" cy="400050"/>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en-US" altLang="zh-CN" sz="2000">
                <a:latin typeface="+mn-lt"/>
              </a:rPr>
              <a:t>b</a:t>
            </a:r>
            <a:r>
              <a:rPr lang="zh-CN" altLang="en-US" sz="2000">
                <a:latin typeface="+mn-lt"/>
              </a:rPr>
              <a:t>值拷贝到</a:t>
            </a:r>
            <a:r>
              <a:rPr lang="en-US" altLang="zh-CN" sz="2000">
                <a:latin typeface="+mn-lt"/>
              </a:rPr>
              <a:t>a</a:t>
            </a:r>
            <a:r>
              <a:rPr lang="zh-CN" altLang="en-US" sz="2000">
                <a:latin typeface="+mn-lt"/>
              </a:rPr>
              <a:t>然后回传</a:t>
            </a:r>
          </a:p>
        </p:txBody>
      </p:sp>
      <p:sp>
        <p:nvSpPr>
          <p:cNvPr id="249867" name="Text Box 11">
            <a:extLst>
              <a:ext uri="{FF2B5EF4-FFF2-40B4-BE49-F238E27FC236}">
                <a16:creationId xmlns:a16="http://schemas.microsoft.com/office/drawing/2014/main" id="{B6E67E4D-3261-440E-964C-B655DD113A1C}"/>
              </a:ext>
            </a:extLst>
          </p:cNvPr>
          <p:cNvSpPr txBox="1">
            <a:spLocks noChangeArrowheads="1"/>
          </p:cNvSpPr>
          <p:nvPr/>
        </p:nvSpPr>
        <p:spPr bwMode="auto">
          <a:xfrm>
            <a:off x="4856422" y="2490787"/>
            <a:ext cx="2438400" cy="400050"/>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en-US" altLang="zh-CN" sz="2000" dirty="0">
                <a:latin typeface="+mn-lt"/>
              </a:rPr>
              <a:t>a</a:t>
            </a:r>
            <a:r>
              <a:rPr lang="zh-CN" altLang="en-US" sz="2000" dirty="0">
                <a:latin typeface="+mn-lt"/>
              </a:rPr>
              <a:t>和</a:t>
            </a:r>
            <a:r>
              <a:rPr lang="en-US" altLang="zh-CN" sz="2000" dirty="0">
                <a:latin typeface="+mn-lt"/>
              </a:rPr>
              <a:t>b</a:t>
            </a:r>
            <a:r>
              <a:rPr lang="zh-CN" altLang="en-US" sz="2000" dirty="0">
                <a:latin typeface="+mn-lt"/>
              </a:rPr>
              <a:t>值安全交换</a:t>
            </a:r>
          </a:p>
        </p:txBody>
      </p:sp>
    </p:spTree>
    <p:extLst>
      <p:ext uri="{BB962C8B-B14F-4D97-AF65-F5344CB8AC3E}">
        <p14:creationId xmlns:p14="http://schemas.microsoft.com/office/powerpoint/2010/main" val="1944546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9866"/>
                                        </p:tgtEl>
                                        <p:attrNameLst>
                                          <p:attrName>style.visibility</p:attrName>
                                        </p:attrNameLst>
                                      </p:cBhvr>
                                      <p:to>
                                        <p:strVal val="visible"/>
                                      </p:to>
                                    </p:set>
                                    <p:anim calcmode="lin" valueType="num">
                                      <p:cBhvr additive="base">
                                        <p:cTn id="7" dur="500" fill="hold"/>
                                        <p:tgtEl>
                                          <p:spTgt spid="249866"/>
                                        </p:tgtEl>
                                        <p:attrNameLst>
                                          <p:attrName>ppt_x</p:attrName>
                                        </p:attrNameLst>
                                      </p:cBhvr>
                                      <p:tavLst>
                                        <p:tav tm="0">
                                          <p:val>
                                            <p:strVal val="0-#ppt_w/2"/>
                                          </p:val>
                                        </p:tav>
                                        <p:tav tm="100000">
                                          <p:val>
                                            <p:strVal val="#ppt_x"/>
                                          </p:val>
                                        </p:tav>
                                      </p:tavLst>
                                    </p:anim>
                                    <p:anim calcmode="lin" valueType="num">
                                      <p:cBhvr additive="base">
                                        <p:cTn id="8" dur="500" fill="hold"/>
                                        <p:tgtEl>
                                          <p:spTgt spid="2498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49867"/>
                                        </p:tgtEl>
                                        <p:attrNameLst>
                                          <p:attrName>style.visibility</p:attrName>
                                        </p:attrNameLst>
                                      </p:cBhvr>
                                      <p:to>
                                        <p:strVal val="visible"/>
                                      </p:to>
                                    </p:set>
                                    <p:anim calcmode="lin" valueType="num">
                                      <p:cBhvr additive="base">
                                        <p:cTn id="13" dur="500" fill="hold"/>
                                        <p:tgtEl>
                                          <p:spTgt spid="249867"/>
                                        </p:tgtEl>
                                        <p:attrNameLst>
                                          <p:attrName>ppt_x</p:attrName>
                                        </p:attrNameLst>
                                      </p:cBhvr>
                                      <p:tavLst>
                                        <p:tav tm="0">
                                          <p:val>
                                            <p:strVal val="1+#ppt_w/2"/>
                                          </p:val>
                                        </p:tav>
                                        <p:tav tm="100000">
                                          <p:val>
                                            <p:strVal val="#ppt_x"/>
                                          </p:val>
                                        </p:tav>
                                      </p:tavLst>
                                    </p:anim>
                                    <p:anim calcmode="lin" valueType="num">
                                      <p:cBhvr additive="base">
                                        <p:cTn id="14" dur="500" fill="hold"/>
                                        <p:tgtEl>
                                          <p:spTgt spid="24986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9863"/>
                                        </p:tgtEl>
                                        <p:attrNameLst>
                                          <p:attrName>style.visibility</p:attrName>
                                        </p:attrNameLst>
                                      </p:cBhvr>
                                      <p:to>
                                        <p:strVal val="visible"/>
                                      </p:to>
                                    </p:set>
                                    <p:anim calcmode="lin" valueType="num">
                                      <p:cBhvr additive="base">
                                        <p:cTn id="19" dur="500" fill="hold"/>
                                        <p:tgtEl>
                                          <p:spTgt spid="249863"/>
                                        </p:tgtEl>
                                        <p:attrNameLst>
                                          <p:attrName>ppt_x</p:attrName>
                                        </p:attrNameLst>
                                      </p:cBhvr>
                                      <p:tavLst>
                                        <p:tav tm="0">
                                          <p:val>
                                            <p:strVal val="#ppt_x"/>
                                          </p:val>
                                        </p:tav>
                                        <p:tav tm="100000">
                                          <p:val>
                                            <p:strVal val="#ppt_x"/>
                                          </p:val>
                                        </p:tav>
                                      </p:tavLst>
                                    </p:anim>
                                    <p:anim calcmode="lin" valueType="num">
                                      <p:cBhvr additive="base">
                                        <p:cTn id="20" dur="500" fill="hold"/>
                                        <p:tgtEl>
                                          <p:spTgt spid="2498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3" grpId="0" autoUpdateAnimBg="0"/>
      <p:bldP spid="249866" grpId="0" animBg="1" autoUpdateAnimBg="0"/>
      <p:bldP spid="249867"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descr="蓝色砂纸">
            <a:extLst>
              <a:ext uri="{FF2B5EF4-FFF2-40B4-BE49-F238E27FC236}">
                <a16:creationId xmlns:a16="http://schemas.microsoft.com/office/drawing/2014/main" id="{B97CF92F-E5EA-4D21-BBCB-6C8A3143DD80}"/>
              </a:ext>
            </a:extLst>
          </p:cNvPr>
          <p:cNvSpPr>
            <a:spLocks noGrp="1" noChangeArrowheads="1"/>
          </p:cNvSpPr>
          <p:nvPr>
            <p:ph type="title"/>
          </p:nvPr>
        </p:nvSpPr>
        <p:spPr/>
        <p:txBody>
          <a:bodyPr/>
          <a:lstStyle/>
          <a:p>
            <a:pPr algn="l" eaLnBrk="1" hangingPunct="1">
              <a:defRPr/>
            </a:pPr>
            <a:r>
              <a:rPr lang="zh-CN" altLang="en-US" sz="3200" b="1" dirty="0">
                <a:solidFill>
                  <a:srgbClr val="FF7C80"/>
                </a:solidFill>
                <a:latin typeface="+mn-lt"/>
              </a:rPr>
              <a:t>非阻塞过程赋值</a:t>
            </a:r>
          </a:p>
        </p:txBody>
      </p:sp>
      <p:sp>
        <p:nvSpPr>
          <p:cNvPr id="84996" name="Text Box 5">
            <a:extLst>
              <a:ext uri="{FF2B5EF4-FFF2-40B4-BE49-F238E27FC236}">
                <a16:creationId xmlns:a16="http://schemas.microsoft.com/office/drawing/2014/main" id="{CEFE8425-4713-45D7-AFAD-6DF04152EBA5}"/>
              </a:ext>
            </a:extLst>
          </p:cNvPr>
          <p:cNvSpPr txBox="1">
            <a:spLocks noChangeArrowheads="1"/>
          </p:cNvSpPr>
          <p:nvPr/>
        </p:nvSpPr>
        <p:spPr bwMode="auto">
          <a:xfrm>
            <a:off x="2363755" y="1340757"/>
            <a:ext cx="3048000" cy="3035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r>
              <a:rPr lang="en-US" altLang="zh-CN" sz="1600" b="1">
                <a:latin typeface="+mn-lt"/>
              </a:rPr>
              <a:t>module swap_vals;</a:t>
            </a:r>
          </a:p>
          <a:p>
            <a:pPr eaLnBrk="1" hangingPunct="1">
              <a:spcBef>
                <a:spcPct val="0"/>
              </a:spcBef>
              <a:buFontTx/>
              <a:buNone/>
              <a:defRPr/>
            </a:pPr>
            <a:r>
              <a:rPr lang="en-US" altLang="zh-CN" sz="1600" b="1">
                <a:latin typeface="+mn-lt"/>
              </a:rPr>
              <a:t>      reg a, b, clk;</a:t>
            </a:r>
          </a:p>
          <a:p>
            <a:pPr eaLnBrk="1" hangingPunct="1">
              <a:spcBef>
                <a:spcPct val="0"/>
              </a:spcBef>
              <a:buFontTx/>
              <a:buNone/>
              <a:defRPr/>
            </a:pPr>
            <a:r>
              <a:rPr lang="en-US" altLang="zh-CN" sz="1600" b="1">
                <a:latin typeface="+mn-lt"/>
              </a:rPr>
              <a:t>   initial begin</a:t>
            </a:r>
          </a:p>
          <a:p>
            <a:pPr eaLnBrk="1" hangingPunct="1">
              <a:spcBef>
                <a:spcPct val="0"/>
              </a:spcBef>
              <a:buFontTx/>
              <a:buNone/>
              <a:defRPr/>
            </a:pPr>
            <a:r>
              <a:rPr lang="en-US" altLang="zh-CN" sz="1600" b="1">
                <a:latin typeface="+mn-lt"/>
              </a:rPr>
              <a:t>      a = 0; b = 1; clk = 0;</a:t>
            </a:r>
          </a:p>
          <a:p>
            <a:pPr eaLnBrk="1" hangingPunct="1">
              <a:spcBef>
                <a:spcPct val="0"/>
              </a:spcBef>
              <a:buFontTx/>
              <a:buNone/>
              <a:defRPr/>
            </a:pPr>
            <a:r>
              <a:rPr lang="en-US" altLang="zh-CN" sz="1600" b="1">
                <a:latin typeface="+mn-lt"/>
              </a:rPr>
              <a:t>   end</a:t>
            </a:r>
          </a:p>
          <a:p>
            <a:pPr eaLnBrk="1" hangingPunct="1">
              <a:spcBef>
                <a:spcPct val="0"/>
              </a:spcBef>
              <a:buFontTx/>
              <a:buNone/>
              <a:defRPr/>
            </a:pPr>
            <a:r>
              <a:rPr lang="en-US" altLang="zh-CN" sz="1600" b="1">
                <a:latin typeface="+mn-lt"/>
              </a:rPr>
              <a:t>   always #5 clk = ~clk;</a:t>
            </a:r>
          </a:p>
          <a:p>
            <a:pPr eaLnBrk="1" hangingPunct="1">
              <a:spcBef>
                <a:spcPct val="0"/>
              </a:spcBef>
              <a:buFontTx/>
              <a:buNone/>
              <a:defRPr/>
            </a:pPr>
            <a:r>
              <a:rPr lang="en-US" altLang="zh-CN" sz="1600" b="1">
                <a:latin typeface="+mn-lt"/>
              </a:rPr>
              <a:t>   always @( posedge clk)</a:t>
            </a:r>
          </a:p>
          <a:p>
            <a:pPr eaLnBrk="1" hangingPunct="1">
              <a:spcBef>
                <a:spcPct val="0"/>
              </a:spcBef>
              <a:buFontTx/>
              <a:buNone/>
              <a:defRPr/>
            </a:pPr>
            <a:r>
              <a:rPr lang="en-US" altLang="zh-CN" sz="1600" b="1">
                <a:latin typeface="+mn-lt"/>
              </a:rPr>
              <a:t>      begin</a:t>
            </a:r>
          </a:p>
          <a:p>
            <a:pPr eaLnBrk="1" hangingPunct="1">
              <a:spcBef>
                <a:spcPct val="0"/>
              </a:spcBef>
              <a:buFontTx/>
              <a:buNone/>
              <a:defRPr/>
            </a:pPr>
            <a:r>
              <a:rPr lang="en-US" altLang="zh-CN" sz="1600" b="1">
                <a:latin typeface="+mn-lt"/>
              </a:rPr>
              <a:t>         a </a:t>
            </a:r>
            <a:r>
              <a:rPr lang="en-US" altLang="zh-CN" sz="1600" b="1">
                <a:solidFill>
                  <a:srgbClr val="FF0000"/>
                </a:solidFill>
                <a:latin typeface="+mn-lt"/>
              </a:rPr>
              <a:t>&lt;=</a:t>
            </a:r>
            <a:r>
              <a:rPr lang="en-US" altLang="zh-CN" sz="1600" b="1">
                <a:latin typeface="+mn-lt"/>
              </a:rPr>
              <a:t> b; // </a:t>
            </a:r>
            <a:r>
              <a:rPr lang="zh-CN" altLang="en-US" sz="1600" b="1">
                <a:latin typeface="+mn-lt"/>
              </a:rPr>
              <a:t>非阻塞过程赋值</a:t>
            </a:r>
          </a:p>
          <a:p>
            <a:pPr eaLnBrk="1" hangingPunct="1">
              <a:spcBef>
                <a:spcPct val="0"/>
              </a:spcBef>
              <a:buFontTx/>
              <a:buNone/>
              <a:defRPr/>
            </a:pPr>
            <a:r>
              <a:rPr lang="zh-CN" altLang="en-US" sz="1600" b="1">
                <a:latin typeface="+mn-lt"/>
              </a:rPr>
              <a:t>         </a:t>
            </a:r>
            <a:r>
              <a:rPr lang="en-US" altLang="zh-CN" sz="1600" b="1">
                <a:latin typeface="+mn-lt"/>
              </a:rPr>
              <a:t>b </a:t>
            </a:r>
            <a:r>
              <a:rPr lang="en-US" altLang="zh-CN" sz="1600" b="1">
                <a:solidFill>
                  <a:srgbClr val="FF0000"/>
                </a:solidFill>
                <a:latin typeface="+mn-lt"/>
              </a:rPr>
              <a:t>&lt;=</a:t>
            </a:r>
            <a:r>
              <a:rPr lang="en-US" altLang="zh-CN" sz="1600" b="1">
                <a:latin typeface="+mn-lt"/>
              </a:rPr>
              <a:t> a; // </a:t>
            </a:r>
            <a:r>
              <a:rPr lang="zh-CN" altLang="en-US" sz="1600" b="1">
                <a:latin typeface="+mn-lt"/>
              </a:rPr>
              <a:t>交换</a:t>
            </a:r>
            <a:r>
              <a:rPr lang="en-US" altLang="zh-CN" sz="1600" b="1">
                <a:latin typeface="+mn-lt"/>
              </a:rPr>
              <a:t>a</a:t>
            </a:r>
            <a:r>
              <a:rPr lang="zh-CN" altLang="en-US" sz="1600" b="1">
                <a:latin typeface="+mn-lt"/>
              </a:rPr>
              <a:t>和</a:t>
            </a:r>
            <a:r>
              <a:rPr lang="en-US" altLang="zh-CN" sz="1600" b="1">
                <a:latin typeface="+mn-lt"/>
              </a:rPr>
              <a:t>b</a:t>
            </a:r>
            <a:r>
              <a:rPr lang="zh-CN" altLang="en-US" sz="1600" b="1">
                <a:latin typeface="+mn-lt"/>
              </a:rPr>
              <a:t>值</a:t>
            </a:r>
          </a:p>
          <a:p>
            <a:pPr eaLnBrk="1" hangingPunct="1">
              <a:spcBef>
                <a:spcPct val="0"/>
              </a:spcBef>
              <a:buFontTx/>
              <a:buNone/>
              <a:defRPr/>
            </a:pPr>
            <a:r>
              <a:rPr lang="zh-CN" altLang="en-US" sz="1600" b="1">
                <a:latin typeface="+mn-lt"/>
              </a:rPr>
              <a:t>   </a:t>
            </a:r>
            <a:r>
              <a:rPr lang="en-US" altLang="zh-CN" sz="1600" b="1">
                <a:latin typeface="+mn-lt"/>
              </a:rPr>
              <a:t>end</a:t>
            </a:r>
          </a:p>
          <a:p>
            <a:pPr eaLnBrk="1" hangingPunct="1">
              <a:spcBef>
                <a:spcPct val="0"/>
              </a:spcBef>
              <a:buFontTx/>
              <a:buNone/>
              <a:defRPr/>
            </a:pPr>
            <a:r>
              <a:rPr lang="en-US" altLang="zh-CN" sz="1600" b="1">
                <a:latin typeface="+mn-lt"/>
              </a:rPr>
              <a:t>endmodule</a:t>
            </a:r>
          </a:p>
        </p:txBody>
      </p:sp>
      <p:sp>
        <p:nvSpPr>
          <p:cNvPr id="84997" name="Text Box 7">
            <a:extLst>
              <a:ext uri="{FF2B5EF4-FFF2-40B4-BE49-F238E27FC236}">
                <a16:creationId xmlns:a16="http://schemas.microsoft.com/office/drawing/2014/main" id="{74494514-6651-461F-9D7D-B3F0695EB8AE}"/>
              </a:ext>
            </a:extLst>
          </p:cNvPr>
          <p:cNvSpPr txBox="1">
            <a:spLocks noChangeArrowheads="1"/>
          </p:cNvSpPr>
          <p:nvPr/>
        </p:nvSpPr>
        <p:spPr bwMode="auto">
          <a:xfrm>
            <a:off x="590550" y="4510845"/>
            <a:ext cx="8001000" cy="1914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10000"/>
              </a:spcBef>
              <a:buFontTx/>
              <a:buNone/>
              <a:defRPr/>
            </a:pPr>
            <a:r>
              <a:rPr lang="zh-CN" altLang="en-US" sz="1600" b="1" dirty="0">
                <a:latin typeface="+mn-lt"/>
              </a:rPr>
              <a:t>阻塞过程赋值执行完成后再执行在顺序块内下一条语句。</a:t>
            </a:r>
          </a:p>
          <a:p>
            <a:pPr algn="just" eaLnBrk="1" hangingPunct="1">
              <a:spcBef>
                <a:spcPct val="10000"/>
              </a:spcBef>
              <a:buFontTx/>
              <a:buNone/>
              <a:defRPr/>
            </a:pPr>
            <a:r>
              <a:rPr lang="zh-CN" altLang="en-US" sz="1600" b="1" dirty="0">
                <a:latin typeface="+mn-lt"/>
              </a:rPr>
              <a:t>非阻塞赋值不阻塞过程流，仿真器读入一条赋值语句并对它进行调度之后，就可以处理下一条赋值语句。</a:t>
            </a:r>
          </a:p>
          <a:p>
            <a:pPr algn="just" eaLnBrk="1" hangingPunct="1">
              <a:spcBef>
                <a:spcPct val="10000"/>
              </a:spcBef>
              <a:buFontTx/>
              <a:buNone/>
              <a:defRPr/>
            </a:pPr>
            <a:r>
              <a:rPr lang="zh-CN" altLang="en-US" sz="1600" b="1" dirty="0">
                <a:latin typeface="+mn-lt"/>
              </a:rPr>
              <a:t>若过程块中的所有赋值都是非阻塞的，赋值按两步进行：</a:t>
            </a:r>
          </a:p>
          <a:p>
            <a:pPr algn="just" eaLnBrk="1" hangingPunct="1">
              <a:spcBef>
                <a:spcPct val="10000"/>
              </a:spcBef>
              <a:buFontTx/>
              <a:buAutoNum type="arabicPeriod"/>
              <a:defRPr/>
            </a:pPr>
            <a:r>
              <a:rPr lang="zh-CN" altLang="en-US" sz="1600" b="1" dirty="0">
                <a:latin typeface="+mn-lt"/>
              </a:rPr>
              <a:t>仿真器计算所有</a:t>
            </a:r>
            <a:r>
              <a:rPr lang="en-US" altLang="zh-CN" sz="1600" b="1" dirty="0">
                <a:latin typeface="+mn-lt"/>
              </a:rPr>
              <a:t>RHS</a:t>
            </a:r>
            <a:r>
              <a:rPr lang="zh-CN" altLang="en-US" sz="1600" b="1" dirty="0">
                <a:latin typeface="+mn-lt"/>
              </a:rPr>
              <a:t>表达式的值，保存结果，并进行调度在时序控制指定时间的赋值。</a:t>
            </a:r>
          </a:p>
          <a:p>
            <a:pPr algn="just" eaLnBrk="1" hangingPunct="1">
              <a:spcBef>
                <a:spcPct val="10000"/>
              </a:spcBef>
              <a:buFontTx/>
              <a:buAutoNum type="arabicPeriod"/>
              <a:defRPr/>
            </a:pPr>
            <a:r>
              <a:rPr lang="zh-CN" altLang="en-US" sz="1600" b="1" dirty="0">
                <a:latin typeface="+mn-lt"/>
              </a:rPr>
              <a:t>在经过相应的延迟后，仿真器通过将保存的值赋给</a:t>
            </a:r>
            <a:r>
              <a:rPr lang="en-US" altLang="zh-CN" sz="1600" b="1" dirty="0">
                <a:latin typeface="+mn-lt"/>
              </a:rPr>
              <a:t>LHS</a:t>
            </a:r>
            <a:r>
              <a:rPr lang="zh-CN" altLang="en-US" sz="1600" b="1" dirty="0">
                <a:latin typeface="+mn-lt"/>
              </a:rPr>
              <a:t>表达式完成赋值。</a:t>
            </a:r>
          </a:p>
        </p:txBody>
      </p:sp>
      <p:sp>
        <p:nvSpPr>
          <p:cNvPr id="84998" name="Text Box 9">
            <a:extLst>
              <a:ext uri="{FF2B5EF4-FFF2-40B4-BE49-F238E27FC236}">
                <a16:creationId xmlns:a16="http://schemas.microsoft.com/office/drawing/2014/main" id="{4A33EB25-5C77-4E34-ABC5-F42935B2822A}"/>
              </a:ext>
            </a:extLst>
          </p:cNvPr>
          <p:cNvSpPr txBox="1">
            <a:spLocks noChangeArrowheads="1"/>
          </p:cNvSpPr>
          <p:nvPr/>
        </p:nvSpPr>
        <p:spPr bwMode="auto">
          <a:xfrm>
            <a:off x="5487955" y="2178957"/>
            <a:ext cx="1828800" cy="400050"/>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2000" b="1">
                <a:latin typeface="+mn-lt"/>
              </a:rPr>
              <a:t>阻塞过程赋值</a:t>
            </a:r>
          </a:p>
        </p:txBody>
      </p:sp>
      <p:sp>
        <p:nvSpPr>
          <p:cNvPr id="84999" name="Text Box 10">
            <a:extLst>
              <a:ext uri="{FF2B5EF4-FFF2-40B4-BE49-F238E27FC236}">
                <a16:creationId xmlns:a16="http://schemas.microsoft.com/office/drawing/2014/main" id="{D98A1D31-1AEE-4696-A66B-3D39BE1838C6}"/>
              </a:ext>
            </a:extLst>
          </p:cNvPr>
          <p:cNvSpPr txBox="1">
            <a:spLocks noChangeArrowheads="1"/>
          </p:cNvSpPr>
          <p:nvPr/>
        </p:nvSpPr>
        <p:spPr bwMode="auto">
          <a:xfrm>
            <a:off x="5483193" y="2613932"/>
            <a:ext cx="2232025" cy="4000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2000" b="1">
                <a:latin typeface="+mn-lt"/>
              </a:rPr>
              <a:t>非阻塞过程赋值</a:t>
            </a:r>
          </a:p>
        </p:txBody>
      </p:sp>
      <p:sp>
        <p:nvSpPr>
          <p:cNvPr id="85000" name="Text Box 11" descr="栎木">
            <a:extLst>
              <a:ext uri="{FF2B5EF4-FFF2-40B4-BE49-F238E27FC236}">
                <a16:creationId xmlns:a16="http://schemas.microsoft.com/office/drawing/2014/main" id="{74ACAE23-A2AE-4284-BC6C-4E6C59005B4A}"/>
              </a:ext>
            </a:extLst>
          </p:cNvPr>
          <p:cNvSpPr txBox="1">
            <a:spLocks noChangeArrowheads="1"/>
          </p:cNvSpPr>
          <p:nvPr/>
        </p:nvSpPr>
        <p:spPr bwMode="auto">
          <a:xfrm>
            <a:off x="5483193" y="1389970"/>
            <a:ext cx="2520950" cy="400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2000" b="1" dirty="0">
                <a:solidFill>
                  <a:srgbClr val="66FF33"/>
                </a:solidFill>
                <a:latin typeface="+mn-lt"/>
              </a:rPr>
              <a:t>过程赋值有两类</a:t>
            </a:r>
          </a:p>
        </p:txBody>
      </p:sp>
      <p:sp>
        <p:nvSpPr>
          <p:cNvPr id="85001" name="Line 12">
            <a:extLst>
              <a:ext uri="{FF2B5EF4-FFF2-40B4-BE49-F238E27FC236}">
                <a16:creationId xmlns:a16="http://schemas.microsoft.com/office/drawing/2014/main" id="{B04E65CC-C8CE-4C02-8923-E78C7401675F}"/>
              </a:ext>
            </a:extLst>
          </p:cNvPr>
          <p:cNvSpPr>
            <a:spLocks noChangeShapeType="1"/>
          </p:cNvSpPr>
          <p:nvPr/>
        </p:nvSpPr>
        <p:spPr bwMode="auto">
          <a:xfrm flipH="1" flipV="1">
            <a:off x="4573555" y="2255157"/>
            <a:ext cx="914400" cy="762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defRPr/>
            </a:pPr>
            <a:endParaRPr lang="zh-CN" altLang="en-US">
              <a:latin typeface="+mn-lt"/>
            </a:endParaRPr>
          </a:p>
        </p:txBody>
      </p:sp>
      <p:sp>
        <p:nvSpPr>
          <p:cNvPr id="85002" name="Line 13">
            <a:extLst>
              <a:ext uri="{FF2B5EF4-FFF2-40B4-BE49-F238E27FC236}">
                <a16:creationId xmlns:a16="http://schemas.microsoft.com/office/drawing/2014/main" id="{606A396E-E47B-4872-968D-4ACC179C30E6}"/>
              </a:ext>
            </a:extLst>
          </p:cNvPr>
          <p:cNvSpPr>
            <a:spLocks noChangeShapeType="1"/>
          </p:cNvSpPr>
          <p:nvPr/>
        </p:nvSpPr>
        <p:spPr bwMode="auto">
          <a:xfrm flipH="1">
            <a:off x="3201955" y="2788557"/>
            <a:ext cx="2286000" cy="6096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defRPr/>
            </a:pPr>
            <a:endParaRPr lang="zh-CN" altLang="en-US">
              <a:latin typeface="+mn-lt"/>
            </a:endParaRPr>
          </a:p>
        </p:txBody>
      </p:sp>
    </p:spTree>
    <p:extLst>
      <p:ext uri="{BB962C8B-B14F-4D97-AF65-F5344CB8AC3E}">
        <p14:creationId xmlns:p14="http://schemas.microsoft.com/office/powerpoint/2010/main" val="9710308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descr="蓝色砂纸">
            <a:extLst>
              <a:ext uri="{FF2B5EF4-FFF2-40B4-BE49-F238E27FC236}">
                <a16:creationId xmlns:a16="http://schemas.microsoft.com/office/drawing/2014/main" id="{036A2604-D0C7-401F-9B0D-5A3F4010D9EA}"/>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非阻塞过程赋值（续）</a:t>
            </a:r>
          </a:p>
        </p:txBody>
      </p:sp>
      <p:sp>
        <p:nvSpPr>
          <p:cNvPr id="86019" name="Line 3">
            <a:extLst>
              <a:ext uri="{FF2B5EF4-FFF2-40B4-BE49-F238E27FC236}">
                <a16:creationId xmlns:a16="http://schemas.microsoft.com/office/drawing/2014/main" id="{AD460CF1-F0B7-4680-85E1-AD0E8426510E}"/>
              </a:ext>
            </a:extLst>
          </p:cNvPr>
          <p:cNvSpPr>
            <a:spLocks noChangeShapeType="1"/>
          </p:cNvSpPr>
          <p:nvPr/>
        </p:nvSpPr>
        <p:spPr bwMode="auto">
          <a:xfrm>
            <a:off x="609600" y="1143000"/>
            <a:ext cx="838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pPr eaLnBrk="1" hangingPunct="1">
              <a:defRPr/>
            </a:pPr>
            <a:endParaRPr lang="zh-CN" altLang="en-US">
              <a:latin typeface="+mn-lt"/>
            </a:endParaRPr>
          </a:p>
        </p:txBody>
      </p:sp>
      <p:sp>
        <p:nvSpPr>
          <p:cNvPr id="86020" name="Text Box 4">
            <a:extLst>
              <a:ext uri="{FF2B5EF4-FFF2-40B4-BE49-F238E27FC236}">
                <a16:creationId xmlns:a16="http://schemas.microsoft.com/office/drawing/2014/main" id="{AEFA1E2A-DE3C-4C7C-B142-4BCC225D8E9E}"/>
              </a:ext>
            </a:extLst>
          </p:cNvPr>
          <p:cNvSpPr txBox="1">
            <a:spLocks noChangeArrowheads="1"/>
          </p:cNvSpPr>
          <p:nvPr/>
        </p:nvSpPr>
        <p:spPr bwMode="auto">
          <a:xfrm>
            <a:off x="438150" y="2133600"/>
            <a:ext cx="8077200" cy="4257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r>
              <a:rPr lang="en-US" altLang="zh-CN" sz="1600" b="1" dirty="0">
                <a:latin typeface="+mn-lt"/>
              </a:rPr>
              <a:t>module non_block1;</a:t>
            </a:r>
          </a:p>
          <a:p>
            <a:pPr eaLnBrk="1" hangingPunct="1">
              <a:spcBef>
                <a:spcPct val="0"/>
              </a:spcBef>
              <a:buFontTx/>
              <a:buNone/>
              <a:defRPr/>
            </a:pPr>
            <a:r>
              <a:rPr lang="en-US" altLang="zh-CN" sz="1600" b="1" dirty="0">
                <a:latin typeface="+mn-lt"/>
              </a:rPr>
              <a:t>      </a:t>
            </a:r>
            <a:r>
              <a:rPr lang="en-US" altLang="zh-CN" sz="1600" b="1" dirty="0" err="1">
                <a:latin typeface="+mn-lt"/>
              </a:rPr>
              <a:t>reg</a:t>
            </a:r>
            <a:r>
              <a:rPr lang="en-US" altLang="zh-CN" sz="1600" b="1" dirty="0">
                <a:latin typeface="+mn-lt"/>
              </a:rPr>
              <a:t> a, b, c, d, e, f;</a:t>
            </a:r>
          </a:p>
          <a:p>
            <a:pPr eaLnBrk="1" hangingPunct="1">
              <a:spcBef>
                <a:spcPct val="0"/>
              </a:spcBef>
              <a:buFontTx/>
              <a:buNone/>
              <a:defRPr/>
            </a:pPr>
            <a:r>
              <a:rPr lang="en-US" altLang="zh-CN" sz="1600" b="1" dirty="0">
                <a:latin typeface="+mn-lt"/>
              </a:rPr>
              <a:t>   initial begin // blocking assignments</a:t>
            </a:r>
          </a:p>
          <a:p>
            <a:pPr eaLnBrk="1" hangingPunct="1">
              <a:spcBef>
                <a:spcPct val="0"/>
              </a:spcBef>
              <a:buFontTx/>
              <a:buNone/>
              <a:defRPr/>
            </a:pPr>
            <a:r>
              <a:rPr lang="en-US" altLang="zh-CN" sz="1600" b="1" dirty="0">
                <a:latin typeface="+mn-lt"/>
              </a:rPr>
              <a:t>      a = #10 1; // time 10</a:t>
            </a:r>
          </a:p>
          <a:p>
            <a:pPr eaLnBrk="1" hangingPunct="1">
              <a:spcBef>
                <a:spcPct val="0"/>
              </a:spcBef>
              <a:buFontTx/>
              <a:buNone/>
              <a:defRPr/>
            </a:pPr>
            <a:r>
              <a:rPr lang="en-US" altLang="zh-CN" sz="1600" b="1" dirty="0">
                <a:latin typeface="+mn-lt"/>
              </a:rPr>
              <a:t>      b = #2   0; // time 12</a:t>
            </a:r>
          </a:p>
          <a:p>
            <a:pPr eaLnBrk="1" hangingPunct="1">
              <a:spcBef>
                <a:spcPct val="0"/>
              </a:spcBef>
              <a:buFontTx/>
              <a:buNone/>
              <a:defRPr/>
            </a:pPr>
            <a:r>
              <a:rPr lang="en-US" altLang="zh-CN" sz="1600" b="1" dirty="0">
                <a:latin typeface="+mn-lt"/>
              </a:rPr>
              <a:t>      c = #4   1; // time 16</a:t>
            </a:r>
          </a:p>
          <a:p>
            <a:pPr eaLnBrk="1" hangingPunct="1">
              <a:spcBef>
                <a:spcPct val="0"/>
              </a:spcBef>
              <a:buFontTx/>
              <a:buNone/>
              <a:defRPr/>
            </a:pPr>
            <a:r>
              <a:rPr lang="en-US" altLang="zh-CN" sz="1600" b="1" dirty="0">
                <a:latin typeface="+mn-lt"/>
              </a:rPr>
              <a:t>   end</a:t>
            </a:r>
          </a:p>
          <a:p>
            <a:pPr eaLnBrk="1" hangingPunct="1">
              <a:spcBef>
                <a:spcPct val="0"/>
              </a:spcBef>
              <a:buFontTx/>
              <a:buNone/>
              <a:defRPr/>
            </a:pPr>
            <a:r>
              <a:rPr lang="en-US" altLang="zh-CN" sz="1600" b="1" dirty="0">
                <a:latin typeface="+mn-lt"/>
              </a:rPr>
              <a:t>   initial begin // non- blocking assignments</a:t>
            </a:r>
          </a:p>
          <a:p>
            <a:pPr eaLnBrk="1" hangingPunct="1">
              <a:spcBef>
                <a:spcPct val="0"/>
              </a:spcBef>
              <a:buFontTx/>
              <a:buNone/>
              <a:defRPr/>
            </a:pPr>
            <a:r>
              <a:rPr lang="en-US" altLang="zh-CN" sz="1600" b="1" dirty="0">
                <a:latin typeface="+mn-lt"/>
              </a:rPr>
              <a:t>      d &lt;= #10 1; // time 10</a:t>
            </a:r>
          </a:p>
          <a:p>
            <a:pPr eaLnBrk="1" hangingPunct="1">
              <a:spcBef>
                <a:spcPct val="0"/>
              </a:spcBef>
              <a:buFontTx/>
              <a:buNone/>
              <a:defRPr/>
            </a:pPr>
            <a:r>
              <a:rPr lang="en-US" altLang="zh-CN" sz="1600" b="1" dirty="0">
                <a:latin typeface="+mn-lt"/>
              </a:rPr>
              <a:t>      e &lt;= #2   0; // time 2</a:t>
            </a:r>
          </a:p>
          <a:p>
            <a:pPr eaLnBrk="1" hangingPunct="1">
              <a:spcBef>
                <a:spcPct val="0"/>
              </a:spcBef>
              <a:buFontTx/>
              <a:buNone/>
              <a:defRPr/>
            </a:pPr>
            <a:r>
              <a:rPr lang="en-US" altLang="zh-CN" sz="1600" b="1" dirty="0">
                <a:latin typeface="+mn-lt"/>
              </a:rPr>
              <a:t>      f &lt;= #4   1; // time 4</a:t>
            </a:r>
          </a:p>
          <a:p>
            <a:pPr eaLnBrk="1" hangingPunct="1">
              <a:spcBef>
                <a:spcPct val="0"/>
              </a:spcBef>
              <a:buFontTx/>
              <a:buNone/>
              <a:defRPr/>
            </a:pPr>
            <a:r>
              <a:rPr lang="en-US" altLang="zh-CN" sz="1600" b="1" dirty="0">
                <a:latin typeface="+mn-lt"/>
              </a:rPr>
              <a:t>   end</a:t>
            </a:r>
          </a:p>
          <a:p>
            <a:pPr eaLnBrk="1" hangingPunct="1">
              <a:spcBef>
                <a:spcPct val="0"/>
              </a:spcBef>
              <a:buFontTx/>
              <a:buNone/>
              <a:defRPr/>
            </a:pPr>
            <a:r>
              <a:rPr lang="en-US" altLang="zh-CN" sz="1600" b="1" dirty="0">
                <a:latin typeface="+mn-lt"/>
              </a:rPr>
              <a:t>   initial begin</a:t>
            </a:r>
          </a:p>
          <a:p>
            <a:pPr eaLnBrk="1" hangingPunct="1">
              <a:spcBef>
                <a:spcPct val="0"/>
              </a:spcBef>
              <a:buFontTx/>
              <a:buNone/>
              <a:defRPr/>
            </a:pPr>
            <a:r>
              <a:rPr lang="en-US" altLang="zh-CN" sz="1600" b="1" dirty="0">
                <a:latin typeface="+mn-lt"/>
              </a:rPr>
              <a:t>      $monitor($ time,," a= %b b= %b c= %b d= %b e= %b f= %b", a, b, c, d, e, f);</a:t>
            </a:r>
          </a:p>
          <a:p>
            <a:pPr eaLnBrk="1" hangingPunct="1">
              <a:spcBef>
                <a:spcPct val="0"/>
              </a:spcBef>
              <a:buFontTx/>
              <a:buNone/>
              <a:defRPr/>
            </a:pPr>
            <a:r>
              <a:rPr lang="en-US" altLang="zh-CN" sz="1600" b="1" dirty="0">
                <a:latin typeface="+mn-lt"/>
              </a:rPr>
              <a:t>     #100 $finish;</a:t>
            </a:r>
          </a:p>
          <a:p>
            <a:pPr eaLnBrk="1" hangingPunct="1">
              <a:spcBef>
                <a:spcPct val="0"/>
              </a:spcBef>
              <a:buFontTx/>
              <a:buNone/>
              <a:defRPr/>
            </a:pPr>
            <a:r>
              <a:rPr lang="en-US" altLang="zh-CN" sz="1600" b="1" dirty="0">
                <a:latin typeface="+mn-lt"/>
              </a:rPr>
              <a:t>   end</a:t>
            </a:r>
          </a:p>
          <a:p>
            <a:pPr eaLnBrk="1" hangingPunct="1">
              <a:spcBef>
                <a:spcPct val="0"/>
              </a:spcBef>
              <a:buFontTx/>
              <a:buNone/>
              <a:defRPr/>
            </a:pPr>
            <a:r>
              <a:rPr lang="en-US" altLang="zh-CN" sz="1600" b="1" dirty="0" err="1">
                <a:latin typeface="+mn-lt"/>
              </a:rPr>
              <a:t>endmodule</a:t>
            </a:r>
            <a:endParaRPr lang="en-US" altLang="zh-CN" sz="1600" b="1" dirty="0">
              <a:latin typeface="+mn-lt"/>
            </a:endParaRPr>
          </a:p>
        </p:txBody>
      </p:sp>
      <p:sp>
        <p:nvSpPr>
          <p:cNvPr id="268293" name="Text Box 5">
            <a:extLst>
              <a:ext uri="{FF2B5EF4-FFF2-40B4-BE49-F238E27FC236}">
                <a16:creationId xmlns:a16="http://schemas.microsoft.com/office/drawing/2014/main" id="{7068A2F4-54FA-4C15-846D-65FD4C66F967}"/>
              </a:ext>
            </a:extLst>
          </p:cNvPr>
          <p:cNvSpPr txBox="1">
            <a:spLocks noChangeArrowheads="1"/>
          </p:cNvSpPr>
          <p:nvPr/>
        </p:nvSpPr>
        <p:spPr bwMode="auto">
          <a:xfrm>
            <a:off x="4800600" y="2133600"/>
            <a:ext cx="4067175" cy="3168650"/>
          </a:xfrm>
          <a:prstGeom prst="rect">
            <a:avLst/>
          </a:prstGeom>
          <a:gradFill rotWithShape="0">
            <a:gsLst>
              <a:gs pos="0">
                <a:srgbClr val="66FFFF"/>
              </a:gs>
              <a:gs pos="50000">
                <a:srgbClr val="66FF99"/>
              </a:gs>
              <a:gs pos="100000">
                <a:srgbClr val="66FFFF"/>
              </a:gs>
            </a:gsLst>
            <a:lin ang="0" scaled="1"/>
          </a:gradFill>
          <a:ln w="9525">
            <a:solidFill>
              <a:srgbClr val="FF0000"/>
            </a:solidFill>
            <a:miter lim="800000"/>
            <a:headEnd/>
            <a:tailEnd/>
          </a:ln>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2000" b="1" dirty="0">
                <a:latin typeface="+mn-lt"/>
              </a:rPr>
              <a:t>输出结果：</a:t>
            </a:r>
          </a:p>
          <a:p>
            <a:pPr eaLnBrk="1" hangingPunct="1">
              <a:spcBef>
                <a:spcPct val="50000"/>
              </a:spcBef>
              <a:buFontTx/>
              <a:buNone/>
              <a:defRPr/>
            </a:pPr>
            <a:r>
              <a:rPr lang="zh-CN" altLang="en-US" sz="2000" dirty="0">
                <a:latin typeface="+mn-lt"/>
              </a:rPr>
              <a:t> </a:t>
            </a:r>
            <a:r>
              <a:rPr lang="en-US" altLang="zh-CN" sz="2000" dirty="0">
                <a:latin typeface="+mn-lt"/>
              </a:rPr>
              <a:t>0    a= x b= x c= x d= x e= x f = x</a:t>
            </a:r>
          </a:p>
          <a:p>
            <a:pPr eaLnBrk="1" hangingPunct="1">
              <a:spcBef>
                <a:spcPct val="50000"/>
              </a:spcBef>
              <a:buFontTx/>
              <a:buNone/>
              <a:defRPr/>
            </a:pPr>
            <a:r>
              <a:rPr lang="en-US" altLang="zh-CN" sz="2000" dirty="0">
                <a:latin typeface="+mn-lt"/>
              </a:rPr>
              <a:t> 2    a= x b= x c= x d= x </a:t>
            </a:r>
            <a:r>
              <a:rPr lang="en-US" altLang="zh-CN" sz="2000" dirty="0">
                <a:solidFill>
                  <a:srgbClr val="FF0000"/>
                </a:solidFill>
                <a:latin typeface="+mn-lt"/>
              </a:rPr>
              <a:t>e= 0</a:t>
            </a:r>
            <a:r>
              <a:rPr lang="en-US" altLang="zh-CN" sz="2000" dirty="0">
                <a:latin typeface="+mn-lt"/>
              </a:rPr>
              <a:t> f = x</a:t>
            </a:r>
          </a:p>
          <a:p>
            <a:pPr eaLnBrk="1" hangingPunct="1">
              <a:spcBef>
                <a:spcPct val="50000"/>
              </a:spcBef>
              <a:buFontTx/>
              <a:buNone/>
              <a:defRPr/>
            </a:pPr>
            <a:r>
              <a:rPr lang="en-US" altLang="zh-CN" sz="2000" dirty="0">
                <a:latin typeface="+mn-lt"/>
              </a:rPr>
              <a:t> 4    a= x b= x c= x d= x e= 0 </a:t>
            </a:r>
            <a:r>
              <a:rPr lang="en-US" altLang="zh-CN" sz="2000" dirty="0">
                <a:solidFill>
                  <a:srgbClr val="FF0000"/>
                </a:solidFill>
                <a:latin typeface="+mn-lt"/>
              </a:rPr>
              <a:t>f = 1</a:t>
            </a:r>
          </a:p>
          <a:p>
            <a:pPr eaLnBrk="1" hangingPunct="1">
              <a:spcBef>
                <a:spcPct val="50000"/>
              </a:spcBef>
              <a:buFontTx/>
              <a:buNone/>
              <a:defRPr/>
            </a:pPr>
            <a:r>
              <a:rPr lang="en-US" altLang="zh-CN" sz="2000" dirty="0">
                <a:latin typeface="+mn-lt"/>
              </a:rPr>
              <a:t>10   </a:t>
            </a:r>
            <a:r>
              <a:rPr lang="en-US" altLang="zh-CN" sz="2000" dirty="0">
                <a:solidFill>
                  <a:srgbClr val="FF0000"/>
                </a:solidFill>
                <a:latin typeface="+mn-lt"/>
              </a:rPr>
              <a:t>a= 1</a:t>
            </a:r>
            <a:r>
              <a:rPr lang="en-US" altLang="zh-CN" sz="2000" dirty="0">
                <a:latin typeface="+mn-lt"/>
              </a:rPr>
              <a:t> b= x c= x d= 1 e= 0 f = 1</a:t>
            </a:r>
          </a:p>
          <a:p>
            <a:pPr eaLnBrk="1" hangingPunct="1">
              <a:spcBef>
                <a:spcPct val="50000"/>
              </a:spcBef>
              <a:buFontTx/>
              <a:buNone/>
              <a:defRPr/>
            </a:pPr>
            <a:r>
              <a:rPr lang="en-US" altLang="zh-CN" sz="2000" dirty="0">
                <a:latin typeface="+mn-lt"/>
              </a:rPr>
              <a:t>12   a= 1 </a:t>
            </a:r>
            <a:r>
              <a:rPr lang="en-US" altLang="zh-CN" sz="2000" dirty="0">
                <a:solidFill>
                  <a:srgbClr val="FF0000"/>
                </a:solidFill>
                <a:latin typeface="+mn-lt"/>
              </a:rPr>
              <a:t>b= 0</a:t>
            </a:r>
            <a:r>
              <a:rPr lang="en-US" altLang="zh-CN" sz="2000" dirty="0">
                <a:latin typeface="+mn-lt"/>
              </a:rPr>
              <a:t> c= x d= 1 e= 0 f = 1</a:t>
            </a:r>
          </a:p>
          <a:p>
            <a:pPr eaLnBrk="1" hangingPunct="1">
              <a:spcBef>
                <a:spcPct val="50000"/>
              </a:spcBef>
              <a:buFontTx/>
              <a:buNone/>
              <a:defRPr/>
            </a:pPr>
            <a:r>
              <a:rPr lang="en-US" altLang="zh-CN" sz="2000" dirty="0">
                <a:latin typeface="+mn-lt"/>
              </a:rPr>
              <a:t>16   a= 1 b= 0 c= 1 d= 1 e= 0 f = 1</a:t>
            </a:r>
          </a:p>
        </p:txBody>
      </p:sp>
      <p:sp>
        <p:nvSpPr>
          <p:cNvPr id="86022" name="Text Box 6">
            <a:extLst>
              <a:ext uri="{FF2B5EF4-FFF2-40B4-BE49-F238E27FC236}">
                <a16:creationId xmlns:a16="http://schemas.microsoft.com/office/drawing/2014/main" id="{A94FD7A5-F7D4-4ED5-AC06-E6133955FCEA}"/>
              </a:ext>
            </a:extLst>
          </p:cNvPr>
          <p:cNvSpPr txBox="1">
            <a:spLocks noChangeArrowheads="1"/>
          </p:cNvSpPr>
          <p:nvPr/>
        </p:nvSpPr>
        <p:spPr bwMode="auto">
          <a:xfrm>
            <a:off x="853751" y="1555750"/>
            <a:ext cx="5541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2000" b="1" dirty="0">
                <a:latin typeface="+mn-lt"/>
              </a:rPr>
              <a:t>阻塞与非阻塞赋值语句行为差别举例</a:t>
            </a:r>
            <a:r>
              <a:rPr lang="en-US" altLang="zh-CN" sz="2000" b="1" dirty="0">
                <a:latin typeface="+mn-lt"/>
              </a:rPr>
              <a:t>1</a:t>
            </a:r>
          </a:p>
        </p:txBody>
      </p:sp>
    </p:spTree>
    <p:extLst>
      <p:ext uri="{BB962C8B-B14F-4D97-AF65-F5344CB8AC3E}">
        <p14:creationId xmlns:p14="http://schemas.microsoft.com/office/powerpoint/2010/main" val="17054389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8293"/>
                                        </p:tgtEl>
                                        <p:attrNameLst>
                                          <p:attrName>style.visibility</p:attrName>
                                        </p:attrNameLst>
                                      </p:cBhvr>
                                      <p:to>
                                        <p:strVal val="visible"/>
                                      </p:to>
                                    </p:set>
                                    <p:anim calcmode="lin" valueType="num">
                                      <p:cBhvr additive="base">
                                        <p:cTn id="7" dur="500" fill="hold"/>
                                        <p:tgtEl>
                                          <p:spTgt spid="268293"/>
                                        </p:tgtEl>
                                        <p:attrNameLst>
                                          <p:attrName>ppt_x</p:attrName>
                                        </p:attrNameLst>
                                      </p:cBhvr>
                                      <p:tavLst>
                                        <p:tav tm="0">
                                          <p:val>
                                            <p:strVal val="1+#ppt_w/2"/>
                                          </p:val>
                                        </p:tav>
                                        <p:tav tm="100000">
                                          <p:val>
                                            <p:strVal val="#ppt_x"/>
                                          </p:val>
                                        </p:tav>
                                      </p:tavLst>
                                    </p:anim>
                                    <p:anim calcmode="lin" valueType="num">
                                      <p:cBhvr additive="base">
                                        <p:cTn id="8" dur="500" fill="hold"/>
                                        <p:tgtEl>
                                          <p:spTgt spid="2682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3"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descr="蓝色砂纸">
            <a:extLst>
              <a:ext uri="{FF2B5EF4-FFF2-40B4-BE49-F238E27FC236}">
                <a16:creationId xmlns:a16="http://schemas.microsoft.com/office/drawing/2014/main" id="{9C679302-BD79-4DCB-B30D-EF19C4EBCF1A}"/>
              </a:ext>
            </a:extLst>
          </p:cNvPr>
          <p:cNvSpPr>
            <a:spLocks noGrp="1" noChangeArrowheads="1"/>
          </p:cNvSpPr>
          <p:nvPr>
            <p:ph type="title"/>
          </p:nvPr>
        </p:nvSpPr>
        <p:spPr/>
        <p:txBody>
          <a:bodyPr/>
          <a:lstStyle/>
          <a:p>
            <a:pPr algn="l" eaLnBrk="1" hangingPunct="1"/>
            <a:r>
              <a:rPr lang="zh-CN" altLang="en-US" sz="3200" b="1">
                <a:solidFill>
                  <a:srgbClr val="FF7C80"/>
                </a:solidFill>
              </a:rPr>
              <a:t>非阻塞过程赋值（续）</a:t>
            </a:r>
          </a:p>
        </p:txBody>
      </p:sp>
      <p:sp>
        <p:nvSpPr>
          <p:cNvPr id="109572" name="Text Box 7">
            <a:extLst>
              <a:ext uri="{FF2B5EF4-FFF2-40B4-BE49-F238E27FC236}">
                <a16:creationId xmlns:a16="http://schemas.microsoft.com/office/drawing/2014/main" id="{743B9D39-7F57-4A8A-B645-CEF8FB9EDD3D}"/>
              </a:ext>
            </a:extLst>
          </p:cNvPr>
          <p:cNvSpPr txBox="1">
            <a:spLocks noChangeArrowheads="1"/>
          </p:cNvSpPr>
          <p:nvPr/>
        </p:nvSpPr>
        <p:spPr bwMode="auto">
          <a:xfrm>
            <a:off x="1740159" y="1276350"/>
            <a:ext cx="5110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dirty="0"/>
              <a:t>阻塞与非阻塞赋值语句行为差别举例</a:t>
            </a:r>
            <a:r>
              <a:rPr lang="en-US" altLang="zh-CN" sz="2000" b="1" dirty="0"/>
              <a:t>2</a:t>
            </a:r>
          </a:p>
        </p:txBody>
      </p:sp>
      <p:sp>
        <p:nvSpPr>
          <p:cNvPr id="109573" name="Text Box 10">
            <a:extLst>
              <a:ext uri="{FF2B5EF4-FFF2-40B4-BE49-F238E27FC236}">
                <a16:creationId xmlns:a16="http://schemas.microsoft.com/office/drawing/2014/main" id="{2019D5FC-81ED-478A-97D1-C423D588D08B}"/>
              </a:ext>
            </a:extLst>
          </p:cNvPr>
          <p:cNvSpPr txBox="1">
            <a:spLocks noChangeArrowheads="1"/>
          </p:cNvSpPr>
          <p:nvPr/>
        </p:nvSpPr>
        <p:spPr bwMode="auto">
          <a:xfrm>
            <a:off x="762000" y="1676400"/>
            <a:ext cx="6400800" cy="2224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buFontTx/>
              <a:buNone/>
            </a:pPr>
            <a:r>
              <a:rPr lang="en-US" altLang="zh-CN" sz="1600" b="1"/>
              <a:t>module pipeMult(product, mPlier, mCand, go, clock);</a:t>
            </a:r>
          </a:p>
          <a:p>
            <a:pPr eaLnBrk="1" hangingPunct="1">
              <a:spcBef>
                <a:spcPct val="10000"/>
              </a:spcBef>
              <a:buFontTx/>
              <a:buNone/>
            </a:pPr>
            <a:r>
              <a:rPr lang="en-US" altLang="zh-CN" sz="1600" b="1"/>
              <a:t>input           go, clock;</a:t>
            </a:r>
          </a:p>
          <a:p>
            <a:pPr eaLnBrk="1" hangingPunct="1">
              <a:spcBef>
                <a:spcPct val="10000"/>
              </a:spcBef>
              <a:buFontTx/>
              <a:buNone/>
            </a:pPr>
            <a:r>
              <a:rPr lang="en-US" altLang="zh-CN" sz="1600" b="1"/>
              <a:t>input [7:0]     mPlier, mCand;</a:t>
            </a:r>
          </a:p>
          <a:p>
            <a:pPr eaLnBrk="1" hangingPunct="1">
              <a:spcBef>
                <a:spcPct val="10000"/>
              </a:spcBef>
              <a:buFontTx/>
              <a:buNone/>
            </a:pPr>
            <a:r>
              <a:rPr lang="en-US" altLang="zh-CN" sz="1600" b="1"/>
              <a:t>output [15:0]   product;</a:t>
            </a:r>
          </a:p>
          <a:p>
            <a:pPr eaLnBrk="1" hangingPunct="1">
              <a:spcBef>
                <a:spcPct val="10000"/>
              </a:spcBef>
              <a:buFontTx/>
              <a:buNone/>
            </a:pPr>
            <a:r>
              <a:rPr lang="en-US" altLang="zh-CN" sz="1600" b="1"/>
              <a:t>reg [15:0] product;</a:t>
            </a:r>
          </a:p>
          <a:p>
            <a:pPr eaLnBrk="1" hangingPunct="1">
              <a:spcBef>
                <a:spcPct val="10000"/>
              </a:spcBef>
              <a:buFontTx/>
              <a:buNone/>
            </a:pPr>
            <a:r>
              <a:rPr lang="en-US" altLang="zh-CN" sz="1600" b="1"/>
              <a:t>always @(posedge go)</a:t>
            </a:r>
          </a:p>
          <a:p>
            <a:pPr eaLnBrk="1" hangingPunct="1">
              <a:spcBef>
                <a:spcPct val="10000"/>
              </a:spcBef>
              <a:buFontTx/>
              <a:buNone/>
            </a:pPr>
            <a:r>
              <a:rPr lang="en-US" altLang="zh-CN" sz="1600" b="1"/>
              <a:t>   </a:t>
            </a:r>
            <a:r>
              <a:rPr lang="en-US" altLang="zh-CN" sz="1600" b="1">
                <a:solidFill>
                  <a:srgbClr val="FF0000"/>
                </a:solidFill>
              </a:rPr>
              <a:t>product = repeat (4) @(posedge clock) mPlier * mCand;</a:t>
            </a:r>
          </a:p>
          <a:p>
            <a:pPr eaLnBrk="1" hangingPunct="1">
              <a:spcBef>
                <a:spcPct val="10000"/>
              </a:spcBef>
              <a:buFontTx/>
              <a:buNone/>
            </a:pPr>
            <a:r>
              <a:rPr lang="en-US" altLang="zh-CN" sz="1600" b="1"/>
              <a:t>endmodule</a:t>
            </a:r>
          </a:p>
        </p:txBody>
      </p:sp>
      <p:sp>
        <p:nvSpPr>
          <p:cNvPr id="109574" name="Text Box 11">
            <a:extLst>
              <a:ext uri="{FF2B5EF4-FFF2-40B4-BE49-F238E27FC236}">
                <a16:creationId xmlns:a16="http://schemas.microsoft.com/office/drawing/2014/main" id="{9078EF91-560E-4BEC-8112-C306969E8639}"/>
              </a:ext>
            </a:extLst>
          </p:cNvPr>
          <p:cNvSpPr txBox="1">
            <a:spLocks noChangeArrowheads="1"/>
          </p:cNvSpPr>
          <p:nvPr/>
        </p:nvSpPr>
        <p:spPr bwMode="auto">
          <a:xfrm>
            <a:off x="762000" y="4176713"/>
            <a:ext cx="6400800" cy="2224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buFontTx/>
              <a:buNone/>
            </a:pPr>
            <a:r>
              <a:rPr lang="en-US" altLang="zh-CN" sz="1600" b="1"/>
              <a:t>module pipeMult(product, mPlier, mCand, go, clock);</a:t>
            </a:r>
          </a:p>
          <a:p>
            <a:pPr eaLnBrk="1" hangingPunct="1">
              <a:spcBef>
                <a:spcPct val="10000"/>
              </a:spcBef>
              <a:buFontTx/>
              <a:buNone/>
            </a:pPr>
            <a:r>
              <a:rPr lang="en-US" altLang="zh-CN" sz="1600" b="1"/>
              <a:t>input           go, clock;</a:t>
            </a:r>
          </a:p>
          <a:p>
            <a:pPr eaLnBrk="1" hangingPunct="1">
              <a:spcBef>
                <a:spcPct val="10000"/>
              </a:spcBef>
              <a:buFontTx/>
              <a:buNone/>
            </a:pPr>
            <a:r>
              <a:rPr lang="en-US" altLang="zh-CN" sz="1600" b="1"/>
              <a:t>input [7:0]     mPlier, mCand;</a:t>
            </a:r>
          </a:p>
          <a:p>
            <a:pPr eaLnBrk="1" hangingPunct="1">
              <a:spcBef>
                <a:spcPct val="10000"/>
              </a:spcBef>
              <a:buFontTx/>
              <a:buNone/>
            </a:pPr>
            <a:r>
              <a:rPr lang="en-US" altLang="zh-CN" sz="1600" b="1"/>
              <a:t>output [15:0]   product;</a:t>
            </a:r>
          </a:p>
          <a:p>
            <a:pPr eaLnBrk="1" hangingPunct="1">
              <a:spcBef>
                <a:spcPct val="10000"/>
              </a:spcBef>
              <a:buFontTx/>
              <a:buNone/>
            </a:pPr>
            <a:r>
              <a:rPr lang="en-US" altLang="zh-CN" sz="1600" b="1"/>
              <a:t>reg [15:0] product;</a:t>
            </a:r>
          </a:p>
          <a:p>
            <a:pPr eaLnBrk="1" hangingPunct="1">
              <a:spcBef>
                <a:spcPct val="10000"/>
              </a:spcBef>
              <a:buFontTx/>
              <a:buNone/>
            </a:pPr>
            <a:r>
              <a:rPr lang="en-US" altLang="zh-CN" sz="1600" b="1"/>
              <a:t>always @(posedge go)</a:t>
            </a:r>
          </a:p>
          <a:p>
            <a:pPr eaLnBrk="1" hangingPunct="1">
              <a:spcBef>
                <a:spcPct val="10000"/>
              </a:spcBef>
              <a:buFontTx/>
              <a:buNone/>
            </a:pPr>
            <a:r>
              <a:rPr lang="en-US" altLang="zh-CN" sz="1600" b="1"/>
              <a:t>   </a:t>
            </a:r>
            <a:r>
              <a:rPr lang="en-US" altLang="zh-CN" sz="1600" b="1">
                <a:solidFill>
                  <a:srgbClr val="FF0000"/>
                </a:solidFill>
              </a:rPr>
              <a:t>product &lt;= repeat (4) @(posedge clock) mPlier * mCand;</a:t>
            </a:r>
          </a:p>
          <a:p>
            <a:pPr eaLnBrk="1" hangingPunct="1">
              <a:spcBef>
                <a:spcPct val="10000"/>
              </a:spcBef>
              <a:buFontTx/>
              <a:buNone/>
            </a:pPr>
            <a:r>
              <a:rPr lang="en-US" altLang="zh-CN" sz="1600" b="1"/>
              <a:t>endmodule</a:t>
            </a:r>
          </a:p>
        </p:txBody>
      </p:sp>
    </p:spTree>
    <p:extLst>
      <p:ext uri="{BB962C8B-B14F-4D97-AF65-F5344CB8AC3E}">
        <p14:creationId xmlns:p14="http://schemas.microsoft.com/office/powerpoint/2010/main" val="4832604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descr="蓝色砂纸">
            <a:extLst>
              <a:ext uri="{FF2B5EF4-FFF2-40B4-BE49-F238E27FC236}">
                <a16:creationId xmlns:a16="http://schemas.microsoft.com/office/drawing/2014/main" id="{83C25F8B-DBCB-4CBD-9F0C-DA9BF68168D6}"/>
              </a:ext>
            </a:extLst>
          </p:cNvPr>
          <p:cNvSpPr>
            <a:spLocks noGrp="1" noChangeArrowheads="1"/>
          </p:cNvSpPr>
          <p:nvPr>
            <p:ph type="title"/>
          </p:nvPr>
        </p:nvSpPr>
        <p:spPr/>
        <p:txBody>
          <a:bodyPr/>
          <a:lstStyle/>
          <a:p>
            <a:pPr algn="l" eaLnBrk="1" hangingPunct="1"/>
            <a:r>
              <a:rPr lang="zh-CN" altLang="en-US" sz="3200" b="1">
                <a:solidFill>
                  <a:srgbClr val="FF7C80"/>
                </a:solidFill>
              </a:rPr>
              <a:t>非阻塞过程赋值（续）</a:t>
            </a:r>
          </a:p>
        </p:txBody>
      </p:sp>
      <p:sp>
        <p:nvSpPr>
          <p:cNvPr id="110596" name="Text Box 4">
            <a:extLst>
              <a:ext uri="{FF2B5EF4-FFF2-40B4-BE49-F238E27FC236}">
                <a16:creationId xmlns:a16="http://schemas.microsoft.com/office/drawing/2014/main" id="{8D939142-0DA9-44DF-8168-A532B318D674}"/>
              </a:ext>
            </a:extLst>
          </p:cNvPr>
          <p:cNvSpPr txBox="1">
            <a:spLocks noChangeArrowheads="1"/>
          </p:cNvSpPr>
          <p:nvPr/>
        </p:nvSpPr>
        <p:spPr bwMode="auto">
          <a:xfrm>
            <a:off x="714375" y="1745570"/>
            <a:ext cx="6191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dirty="0"/>
              <a:t>阻塞与非阻塞赋值语句行为差别举例</a:t>
            </a:r>
            <a:r>
              <a:rPr lang="en-US" altLang="zh-CN" sz="2400" b="1" dirty="0"/>
              <a:t>2</a:t>
            </a:r>
            <a:r>
              <a:rPr lang="zh-CN" altLang="en-US" sz="2400" b="1" dirty="0"/>
              <a:t>波形</a:t>
            </a:r>
          </a:p>
        </p:txBody>
      </p:sp>
      <p:sp>
        <p:nvSpPr>
          <p:cNvPr id="110597" name="Text Box 6">
            <a:extLst>
              <a:ext uri="{FF2B5EF4-FFF2-40B4-BE49-F238E27FC236}">
                <a16:creationId xmlns:a16="http://schemas.microsoft.com/office/drawing/2014/main" id="{ED5C4734-133C-4878-9D95-6958001C2F00}"/>
              </a:ext>
            </a:extLst>
          </p:cNvPr>
          <p:cNvSpPr txBox="1">
            <a:spLocks noChangeArrowheads="1"/>
          </p:cNvSpPr>
          <p:nvPr/>
        </p:nvSpPr>
        <p:spPr bwMode="auto">
          <a:xfrm>
            <a:off x="2057400" y="5603875"/>
            <a:ext cx="8382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buFontTx/>
              <a:buNone/>
            </a:pPr>
            <a:r>
              <a:rPr lang="zh-CN" altLang="en-US" sz="1600" b="1"/>
              <a:t>非阻塞</a:t>
            </a:r>
          </a:p>
        </p:txBody>
      </p:sp>
      <p:graphicFrame>
        <p:nvGraphicFramePr>
          <p:cNvPr id="110598" name="Object 7">
            <a:extLst>
              <a:ext uri="{FF2B5EF4-FFF2-40B4-BE49-F238E27FC236}">
                <a16:creationId xmlns:a16="http://schemas.microsoft.com/office/drawing/2014/main" id="{2F74D9C0-84CF-43AC-8D73-62E5D2C04D47}"/>
              </a:ext>
            </a:extLst>
          </p:cNvPr>
          <p:cNvGraphicFramePr>
            <a:graphicFrameLocks noChangeAspect="1"/>
          </p:cNvGraphicFramePr>
          <p:nvPr/>
        </p:nvGraphicFramePr>
        <p:xfrm>
          <a:off x="0" y="2698750"/>
          <a:ext cx="9144000" cy="2524125"/>
        </p:xfrm>
        <a:graphic>
          <a:graphicData uri="http://schemas.openxmlformats.org/presentationml/2006/ole">
            <mc:AlternateContent xmlns:mc="http://schemas.openxmlformats.org/markup-compatibility/2006">
              <mc:Choice xmlns:v="urn:schemas-microsoft-com:vml" Requires="v">
                <p:oleObj spid="_x0000_s18439" name="BMP 图象" r:id="rId3" imgW="5590476" imgH="1895238" progId="Paint.Picture">
                  <p:embed/>
                </p:oleObj>
              </mc:Choice>
              <mc:Fallback>
                <p:oleObj name="BMP 图象" r:id="rId3" imgW="5590476" imgH="1895238" progId="Paint.Picture">
                  <p:embed/>
                  <p:pic>
                    <p:nvPicPr>
                      <p:cNvPr id="110598" name="Object 7">
                        <a:extLst>
                          <a:ext uri="{FF2B5EF4-FFF2-40B4-BE49-F238E27FC236}">
                            <a16:creationId xmlns:a16="http://schemas.microsoft.com/office/drawing/2014/main" id="{2F74D9C0-84CF-43AC-8D73-62E5D2C04D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98750"/>
                        <a:ext cx="9144000"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599" name="Text Box 9">
            <a:extLst>
              <a:ext uri="{FF2B5EF4-FFF2-40B4-BE49-F238E27FC236}">
                <a16:creationId xmlns:a16="http://schemas.microsoft.com/office/drawing/2014/main" id="{4C928A01-8270-4ADA-BCDF-8D7A1F37B21B}"/>
              </a:ext>
            </a:extLst>
          </p:cNvPr>
          <p:cNvSpPr txBox="1">
            <a:spLocks noChangeArrowheads="1"/>
          </p:cNvSpPr>
          <p:nvPr/>
        </p:nvSpPr>
        <p:spPr bwMode="auto">
          <a:xfrm>
            <a:off x="3200400" y="5603875"/>
            <a:ext cx="8382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10000"/>
              </a:spcBef>
              <a:buFontTx/>
              <a:buNone/>
            </a:pPr>
            <a:r>
              <a:rPr lang="zh-CN" altLang="en-US" sz="1600" b="1"/>
              <a:t>阻塞</a:t>
            </a:r>
          </a:p>
        </p:txBody>
      </p:sp>
      <p:sp>
        <p:nvSpPr>
          <p:cNvPr id="110600" name="Line 10">
            <a:extLst>
              <a:ext uri="{FF2B5EF4-FFF2-40B4-BE49-F238E27FC236}">
                <a16:creationId xmlns:a16="http://schemas.microsoft.com/office/drawing/2014/main" id="{F7E4F8A7-8C45-4C3C-9B28-A3F34BC6069F}"/>
              </a:ext>
            </a:extLst>
          </p:cNvPr>
          <p:cNvSpPr>
            <a:spLocks noChangeShapeType="1"/>
          </p:cNvSpPr>
          <p:nvPr/>
        </p:nvSpPr>
        <p:spPr bwMode="auto">
          <a:xfrm flipV="1">
            <a:off x="2514600" y="5070475"/>
            <a:ext cx="685800" cy="5334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0601" name="Line 11">
            <a:extLst>
              <a:ext uri="{FF2B5EF4-FFF2-40B4-BE49-F238E27FC236}">
                <a16:creationId xmlns:a16="http://schemas.microsoft.com/office/drawing/2014/main" id="{AFDBC22B-CEC4-48BB-9610-1573225ECE7A}"/>
              </a:ext>
            </a:extLst>
          </p:cNvPr>
          <p:cNvSpPr>
            <a:spLocks noChangeShapeType="1"/>
          </p:cNvSpPr>
          <p:nvPr/>
        </p:nvSpPr>
        <p:spPr bwMode="auto">
          <a:xfrm flipV="1">
            <a:off x="3505200" y="4841875"/>
            <a:ext cx="304800" cy="7620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20791012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descr="蓝色砂纸">
            <a:extLst>
              <a:ext uri="{FF2B5EF4-FFF2-40B4-BE49-F238E27FC236}">
                <a16:creationId xmlns:a16="http://schemas.microsoft.com/office/drawing/2014/main" id="{6DFDED29-82EC-4817-99F9-88AE05EA624C}"/>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非阻塞过程赋值（续）</a:t>
            </a:r>
          </a:p>
        </p:txBody>
      </p:sp>
      <p:sp>
        <p:nvSpPr>
          <p:cNvPr id="89092" name="Text Box 4">
            <a:extLst>
              <a:ext uri="{FF2B5EF4-FFF2-40B4-BE49-F238E27FC236}">
                <a16:creationId xmlns:a16="http://schemas.microsoft.com/office/drawing/2014/main" id="{82028630-0B7E-4932-A5F7-7C4E16B5A17A}"/>
              </a:ext>
            </a:extLst>
          </p:cNvPr>
          <p:cNvSpPr txBox="1">
            <a:spLocks noChangeArrowheads="1"/>
          </p:cNvSpPr>
          <p:nvPr/>
        </p:nvSpPr>
        <p:spPr bwMode="auto">
          <a:xfrm>
            <a:off x="1905001" y="1216447"/>
            <a:ext cx="4606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2000" b="1" dirty="0">
                <a:latin typeface="+mn-lt"/>
              </a:rPr>
              <a:t>阻塞与非阻塞赋值语句行为差别举例</a:t>
            </a:r>
            <a:r>
              <a:rPr lang="en-US" altLang="zh-CN" sz="2000" b="1" dirty="0">
                <a:latin typeface="+mn-lt"/>
              </a:rPr>
              <a:t>3</a:t>
            </a:r>
          </a:p>
        </p:txBody>
      </p:sp>
      <p:grpSp>
        <p:nvGrpSpPr>
          <p:cNvPr id="111621" name="Group 11">
            <a:extLst>
              <a:ext uri="{FF2B5EF4-FFF2-40B4-BE49-F238E27FC236}">
                <a16:creationId xmlns:a16="http://schemas.microsoft.com/office/drawing/2014/main" id="{7AB5DFFE-56DF-4811-AC1C-20BE380BD72B}"/>
              </a:ext>
            </a:extLst>
          </p:cNvPr>
          <p:cNvGrpSpPr>
            <a:grpSpLocks/>
          </p:cNvGrpSpPr>
          <p:nvPr/>
        </p:nvGrpSpPr>
        <p:grpSpPr bwMode="auto">
          <a:xfrm>
            <a:off x="368558" y="1789112"/>
            <a:ext cx="3352800" cy="5068888"/>
            <a:chOff x="480" y="1056"/>
            <a:chExt cx="2112" cy="3193"/>
          </a:xfrm>
        </p:grpSpPr>
        <p:sp>
          <p:nvSpPr>
            <p:cNvPr id="89103" name="Rectangle 8">
              <a:extLst>
                <a:ext uri="{FF2B5EF4-FFF2-40B4-BE49-F238E27FC236}">
                  <a16:creationId xmlns:a16="http://schemas.microsoft.com/office/drawing/2014/main" id="{F0C427D8-4AB9-4821-A83F-4512BD3DA3E1}"/>
                </a:ext>
              </a:extLst>
            </p:cNvPr>
            <p:cNvSpPr>
              <a:spLocks noChangeArrowheads="1"/>
            </p:cNvSpPr>
            <p:nvPr/>
          </p:nvSpPr>
          <p:spPr bwMode="auto">
            <a:xfrm>
              <a:off x="480" y="3552"/>
              <a:ext cx="2112" cy="336"/>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endParaRPr lang="zh-CN" altLang="en-US" sz="2400">
                <a:latin typeface="+mn-lt"/>
              </a:endParaRPr>
            </a:p>
          </p:txBody>
        </p:sp>
        <p:sp>
          <p:nvSpPr>
            <p:cNvPr id="89104" name="Rectangle 7">
              <a:extLst>
                <a:ext uri="{FF2B5EF4-FFF2-40B4-BE49-F238E27FC236}">
                  <a16:creationId xmlns:a16="http://schemas.microsoft.com/office/drawing/2014/main" id="{CC2AEB36-ABA5-4353-8F59-151DF6E3AFE7}"/>
                </a:ext>
              </a:extLst>
            </p:cNvPr>
            <p:cNvSpPr>
              <a:spLocks noChangeArrowheads="1"/>
            </p:cNvSpPr>
            <p:nvPr/>
          </p:nvSpPr>
          <p:spPr bwMode="auto">
            <a:xfrm>
              <a:off x="480" y="1920"/>
              <a:ext cx="2112" cy="336"/>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endParaRPr lang="zh-CN" altLang="en-US" sz="2400">
                <a:latin typeface="+mn-lt"/>
              </a:endParaRPr>
            </a:p>
          </p:txBody>
        </p:sp>
        <p:sp>
          <p:nvSpPr>
            <p:cNvPr id="89105" name="Text Box 5">
              <a:extLst>
                <a:ext uri="{FF2B5EF4-FFF2-40B4-BE49-F238E27FC236}">
                  <a16:creationId xmlns:a16="http://schemas.microsoft.com/office/drawing/2014/main" id="{F6E5BB3B-E936-4EAE-AEAC-7ABB13D3E580}"/>
                </a:ext>
              </a:extLst>
            </p:cNvPr>
            <p:cNvSpPr txBox="1">
              <a:spLocks noChangeArrowheads="1"/>
            </p:cNvSpPr>
            <p:nvPr/>
          </p:nvSpPr>
          <p:spPr bwMode="auto">
            <a:xfrm>
              <a:off x="480" y="1056"/>
              <a:ext cx="2112" cy="157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600" b="1" dirty="0">
                  <a:latin typeface="+mn-lt"/>
                </a:rPr>
                <a:t>module </a:t>
              </a:r>
              <a:r>
                <a:rPr lang="en-US" altLang="zh-CN" sz="1600" b="1" dirty="0" err="1">
                  <a:latin typeface="+mn-lt"/>
                </a:rPr>
                <a:t>fsm</a:t>
              </a:r>
              <a:r>
                <a:rPr lang="en-US" altLang="zh-CN" sz="1600" b="1" dirty="0">
                  <a:latin typeface="+mn-lt"/>
                </a:rPr>
                <a:t>(cS1, cS0, in, clock);</a:t>
              </a:r>
            </a:p>
            <a:p>
              <a:pPr eaLnBrk="1" hangingPunct="1">
                <a:spcBef>
                  <a:spcPct val="10000"/>
                </a:spcBef>
                <a:buFontTx/>
                <a:buNone/>
                <a:defRPr/>
              </a:pPr>
              <a:r>
                <a:rPr lang="en-US" altLang="zh-CN" sz="1600" b="1" dirty="0">
                  <a:latin typeface="+mn-lt"/>
                </a:rPr>
                <a:t>input in , clock;</a:t>
              </a:r>
            </a:p>
            <a:p>
              <a:pPr eaLnBrk="1" hangingPunct="1">
                <a:spcBef>
                  <a:spcPct val="10000"/>
                </a:spcBef>
                <a:buFontTx/>
                <a:buNone/>
                <a:defRPr/>
              </a:pPr>
              <a:r>
                <a:rPr lang="en-US" altLang="zh-CN" sz="1600" b="1" dirty="0">
                  <a:latin typeface="+mn-lt"/>
                </a:rPr>
                <a:t>output cS1, cS0;</a:t>
              </a:r>
            </a:p>
            <a:p>
              <a:pPr eaLnBrk="1" hangingPunct="1">
                <a:spcBef>
                  <a:spcPct val="10000"/>
                </a:spcBef>
                <a:buFontTx/>
                <a:buNone/>
                <a:defRPr/>
              </a:pPr>
              <a:r>
                <a:rPr lang="en-US" altLang="zh-CN" sz="1600" b="1" dirty="0" err="1">
                  <a:latin typeface="+mn-lt"/>
                </a:rPr>
                <a:t>reg</a:t>
              </a:r>
              <a:r>
                <a:rPr lang="en-US" altLang="zh-CN" sz="1600" b="1" dirty="0">
                  <a:latin typeface="+mn-lt"/>
                </a:rPr>
                <a:t> cS1, cS0;</a:t>
              </a:r>
            </a:p>
            <a:p>
              <a:pPr eaLnBrk="1" hangingPunct="1">
                <a:spcBef>
                  <a:spcPct val="10000"/>
                </a:spcBef>
                <a:buFontTx/>
                <a:buNone/>
                <a:defRPr/>
              </a:pPr>
              <a:r>
                <a:rPr lang="en-US" altLang="zh-CN" sz="1600" b="1" dirty="0">
                  <a:latin typeface="+mn-lt"/>
                </a:rPr>
                <a:t>always @(</a:t>
              </a:r>
              <a:r>
                <a:rPr lang="en-US" altLang="zh-CN" sz="1600" b="1" dirty="0" err="1">
                  <a:latin typeface="+mn-lt"/>
                </a:rPr>
                <a:t>posedge</a:t>
              </a:r>
              <a:r>
                <a:rPr lang="en-US" altLang="zh-CN" sz="1600" b="1" dirty="0">
                  <a:latin typeface="+mn-lt"/>
                </a:rPr>
                <a:t> clock) begin</a:t>
              </a:r>
            </a:p>
            <a:p>
              <a:pPr eaLnBrk="1" hangingPunct="1">
                <a:spcBef>
                  <a:spcPct val="10000"/>
                </a:spcBef>
                <a:buFontTx/>
                <a:buNone/>
                <a:defRPr/>
              </a:pPr>
              <a:r>
                <a:rPr lang="en-US" altLang="zh-CN" sz="1600" b="1" dirty="0">
                  <a:solidFill>
                    <a:schemeClr val="accent2"/>
                  </a:solidFill>
                  <a:latin typeface="+mn-lt"/>
                </a:rPr>
                <a:t>   cS1 = in &amp; cS0;   //</a:t>
              </a:r>
              <a:r>
                <a:rPr lang="zh-CN" altLang="en-US" sz="1600" b="1" dirty="0">
                  <a:solidFill>
                    <a:schemeClr val="accent2"/>
                  </a:solidFill>
                  <a:latin typeface="+mn-lt"/>
                </a:rPr>
                <a:t>同步复位</a:t>
              </a:r>
            </a:p>
            <a:p>
              <a:pPr eaLnBrk="1" hangingPunct="1">
                <a:spcBef>
                  <a:spcPct val="10000"/>
                </a:spcBef>
                <a:buFontTx/>
                <a:buNone/>
                <a:defRPr/>
              </a:pPr>
              <a:r>
                <a:rPr lang="zh-CN" altLang="en-US" sz="1600" b="1" dirty="0">
                  <a:solidFill>
                    <a:schemeClr val="accent2"/>
                  </a:solidFill>
                  <a:latin typeface="+mn-lt"/>
                </a:rPr>
                <a:t>   </a:t>
              </a:r>
              <a:r>
                <a:rPr lang="en-US" altLang="zh-CN" sz="1600" b="1" dirty="0">
                  <a:solidFill>
                    <a:schemeClr val="accent2"/>
                  </a:solidFill>
                  <a:latin typeface="+mn-lt"/>
                </a:rPr>
                <a:t>cS0 = in | cS1;   </a:t>
              </a:r>
              <a:r>
                <a:rPr lang="en-US" altLang="zh-CN" sz="1600" b="1" dirty="0">
                  <a:solidFill>
                    <a:srgbClr val="FF0000"/>
                  </a:solidFill>
                  <a:latin typeface="+mn-lt"/>
                </a:rPr>
                <a:t>//cS0 = in</a:t>
              </a:r>
              <a:endParaRPr lang="en-US" altLang="zh-CN" sz="1600" b="1" dirty="0">
                <a:solidFill>
                  <a:schemeClr val="accent2"/>
                </a:solidFill>
                <a:latin typeface="+mn-lt"/>
              </a:endParaRPr>
            </a:p>
            <a:p>
              <a:pPr eaLnBrk="1" hangingPunct="1">
                <a:spcBef>
                  <a:spcPct val="10000"/>
                </a:spcBef>
                <a:buFontTx/>
                <a:buNone/>
                <a:defRPr/>
              </a:pPr>
              <a:r>
                <a:rPr lang="en-US" altLang="zh-CN" sz="1600" b="1" dirty="0">
                  <a:latin typeface="+mn-lt"/>
                </a:rPr>
                <a:t>end</a:t>
              </a:r>
            </a:p>
            <a:p>
              <a:pPr eaLnBrk="1" hangingPunct="1">
                <a:spcBef>
                  <a:spcPct val="10000"/>
                </a:spcBef>
                <a:buFontTx/>
                <a:buNone/>
                <a:defRPr/>
              </a:pPr>
              <a:r>
                <a:rPr lang="en-US" altLang="zh-CN" sz="1600" b="1" dirty="0" err="1">
                  <a:latin typeface="+mn-lt"/>
                </a:rPr>
                <a:t>endmodule</a:t>
              </a:r>
              <a:endParaRPr lang="en-US" altLang="zh-CN" sz="1600" b="1" dirty="0">
                <a:latin typeface="+mn-lt"/>
              </a:endParaRPr>
            </a:p>
          </p:txBody>
        </p:sp>
        <p:sp>
          <p:nvSpPr>
            <p:cNvPr id="89106" name="Text Box 6">
              <a:extLst>
                <a:ext uri="{FF2B5EF4-FFF2-40B4-BE49-F238E27FC236}">
                  <a16:creationId xmlns:a16="http://schemas.microsoft.com/office/drawing/2014/main" id="{CD93846C-EFFE-46DF-AC9A-6819173D9940}"/>
                </a:ext>
              </a:extLst>
            </p:cNvPr>
            <p:cNvSpPr txBox="1">
              <a:spLocks noChangeArrowheads="1"/>
            </p:cNvSpPr>
            <p:nvPr/>
          </p:nvSpPr>
          <p:spPr bwMode="auto">
            <a:xfrm>
              <a:off x="480" y="2679"/>
              <a:ext cx="2112" cy="157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600" b="1">
                  <a:latin typeface="+mn-lt"/>
                </a:rPr>
                <a:t>module fsm(cS1, cS0, in, clock);</a:t>
              </a:r>
            </a:p>
            <a:p>
              <a:pPr eaLnBrk="1" hangingPunct="1">
                <a:spcBef>
                  <a:spcPct val="10000"/>
                </a:spcBef>
                <a:buFontTx/>
                <a:buNone/>
                <a:defRPr/>
              </a:pPr>
              <a:r>
                <a:rPr lang="en-US" altLang="zh-CN" sz="1600" b="1">
                  <a:latin typeface="+mn-lt"/>
                </a:rPr>
                <a:t>input in , clock;</a:t>
              </a:r>
            </a:p>
            <a:p>
              <a:pPr eaLnBrk="1" hangingPunct="1">
                <a:spcBef>
                  <a:spcPct val="10000"/>
                </a:spcBef>
                <a:buFontTx/>
                <a:buNone/>
                <a:defRPr/>
              </a:pPr>
              <a:r>
                <a:rPr lang="en-US" altLang="zh-CN" sz="1600" b="1">
                  <a:latin typeface="+mn-lt"/>
                </a:rPr>
                <a:t>output cS1, cS0;</a:t>
              </a:r>
            </a:p>
            <a:p>
              <a:pPr eaLnBrk="1" hangingPunct="1">
                <a:spcBef>
                  <a:spcPct val="10000"/>
                </a:spcBef>
                <a:buFontTx/>
                <a:buNone/>
                <a:defRPr/>
              </a:pPr>
              <a:r>
                <a:rPr lang="en-US" altLang="zh-CN" sz="1600" b="1">
                  <a:latin typeface="+mn-lt"/>
                </a:rPr>
                <a:t>reg cS1, cS0;</a:t>
              </a:r>
            </a:p>
            <a:p>
              <a:pPr eaLnBrk="1" hangingPunct="1">
                <a:spcBef>
                  <a:spcPct val="10000"/>
                </a:spcBef>
                <a:buFontTx/>
                <a:buNone/>
                <a:defRPr/>
              </a:pPr>
              <a:r>
                <a:rPr lang="en-US" altLang="zh-CN" sz="1600" b="1">
                  <a:latin typeface="+mn-lt"/>
                </a:rPr>
                <a:t>always @(posedge clock) begin</a:t>
              </a:r>
            </a:p>
            <a:p>
              <a:pPr eaLnBrk="1" hangingPunct="1">
                <a:spcBef>
                  <a:spcPct val="10000"/>
                </a:spcBef>
                <a:buFontTx/>
                <a:buNone/>
                <a:defRPr/>
              </a:pPr>
              <a:r>
                <a:rPr lang="en-US" altLang="zh-CN" sz="1600" b="1">
                  <a:solidFill>
                    <a:srgbClr val="FF0000"/>
                  </a:solidFill>
                  <a:latin typeface="+mn-lt"/>
                </a:rPr>
                <a:t>   cS1 &lt;= in &amp; cS0;   //</a:t>
              </a:r>
              <a:r>
                <a:rPr lang="zh-CN" altLang="en-US" sz="1600" b="1">
                  <a:solidFill>
                    <a:srgbClr val="FF0000"/>
                  </a:solidFill>
                  <a:latin typeface="+mn-lt"/>
                </a:rPr>
                <a:t>同步复位</a:t>
              </a:r>
            </a:p>
            <a:p>
              <a:pPr eaLnBrk="1" hangingPunct="1">
                <a:spcBef>
                  <a:spcPct val="10000"/>
                </a:spcBef>
                <a:buFontTx/>
                <a:buNone/>
                <a:defRPr/>
              </a:pPr>
              <a:r>
                <a:rPr lang="zh-CN" altLang="en-US" sz="1600" b="1">
                  <a:solidFill>
                    <a:srgbClr val="FF0000"/>
                  </a:solidFill>
                  <a:latin typeface="+mn-lt"/>
                </a:rPr>
                <a:t>   </a:t>
              </a:r>
              <a:r>
                <a:rPr lang="en-US" altLang="zh-CN" sz="1600" b="1">
                  <a:solidFill>
                    <a:srgbClr val="FF0000"/>
                  </a:solidFill>
                  <a:latin typeface="+mn-lt"/>
                </a:rPr>
                <a:t>cS0 &lt;= in | cS1;     //</a:t>
              </a:r>
              <a:r>
                <a:rPr lang="zh-CN" altLang="en-US" sz="1600" b="1">
                  <a:solidFill>
                    <a:srgbClr val="FF0000"/>
                  </a:solidFill>
                  <a:latin typeface="+mn-lt"/>
                </a:rPr>
                <a:t>同步置位</a:t>
              </a:r>
            </a:p>
            <a:p>
              <a:pPr eaLnBrk="1" hangingPunct="1">
                <a:spcBef>
                  <a:spcPct val="10000"/>
                </a:spcBef>
                <a:buFontTx/>
                <a:buNone/>
                <a:defRPr/>
              </a:pPr>
              <a:r>
                <a:rPr lang="en-US" altLang="zh-CN" sz="1600" b="1">
                  <a:latin typeface="+mn-lt"/>
                </a:rPr>
                <a:t>end</a:t>
              </a:r>
            </a:p>
            <a:p>
              <a:pPr eaLnBrk="1" hangingPunct="1">
                <a:spcBef>
                  <a:spcPct val="10000"/>
                </a:spcBef>
                <a:buFontTx/>
                <a:buNone/>
                <a:defRPr/>
              </a:pPr>
              <a:r>
                <a:rPr lang="en-US" altLang="zh-CN" sz="1600" b="1">
                  <a:latin typeface="+mn-lt"/>
                </a:rPr>
                <a:t>endmodule</a:t>
              </a:r>
            </a:p>
          </p:txBody>
        </p:sp>
      </p:grpSp>
      <p:graphicFrame>
        <p:nvGraphicFramePr>
          <p:cNvPr id="111622" name="Object 9">
            <a:extLst>
              <a:ext uri="{FF2B5EF4-FFF2-40B4-BE49-F238E27FC236}">
                <a16:creationId xmlns:a16="http://schemas.microsoft.com/office/drawing/2014/main" id="{EC062622-7CF9-4152-9732-A1F6D7035BF0}"/>
              </a:ext>
            </a:extLst>
          </p:cNvPr>
          <p:cNvGraphicFramePr>
            <a:graphicFrameLocks noChangeAspect="1"/>
          </p:cNvGraphicFramePr>
          <p:nvPr/>
        </p:nvGraphicFramePr>
        <p:xfrm>
          <a:off x="3886200" y="1828800"/>
          <a:ext cx="4972050" cy="1524000"/>
        </p:xfrm>
        <a:graphic>
          <a:graphicData uri="http://schemas.openxmlformats.org/presentationml/2006/ole">
            <mc:AlternateContent xmlns:mc="http://schemas.openxmlformats.org/markup-compatibility/2006">
              <mc:Choice xmlns:v="urn:schemas-microsoft-com:vml" Requires="v">
                <p:oleObj spid="_x0000_s19468" name="BMP 图象" r:id="rId3" imgW="4439270" imgH="961905" progId="Paint.Picture">
                  <p:embed/>
                </p:oleObj>
              </mc:Choice>
              <mc:Fallback>
                <p:oleObj name="BMP 图象" r:id="rId3" imgW="4439270" imgH="961905" progId="Paint.Picture">
                  <p:embed/>
                  <p:pic>
                    <p:nvPicPr>
                      <p:cNvPr id="111622" name="Object 9">
                        <a:extLst>
                          <a:ext uri="{FF2B5EF4-FFF2-40B4-BE49-F238E27FC236}">
                            <a16:creationId xmlns:a16="http://schemas.microsoft.com/office/drawing/2014/main" id="{EC062622-7CF9-4152-9732-A1F6D7035B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828800"/>
                        <a:ext cx="49720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1623" name="Object 10">
            <a:extLst>
              <a:ext uri="{FF2B5EF4-FFF2-40B4-BE49-F238E27FC236}">
                <a16:creationId xmlns:a16="http://schemas.microsoft.com/office/drawing/2014/main" id="{5D1BA54B-0D5E-43D6-B24A-6C10981D460B}"/>
              </a:ext>
            </a:extLst>
          </p:cNvPr>
          <p:cNvGraphicFramePr>
            <a:graphicFrameLocks noChangeAspect="1"/>
          </p:cNvGraphicFramePr>
          <p:nvPr>
            <p:extLst>
              <p:ext uri="{D42A27DB-BD31-4B8C-83A1-F6EECF244321}">
                <p14:modId xmlns:p14="http://schemas.microsoft.com/office/powerpoint/2010/main" val="3817697826"/>
              </p:ext>
            </p:extLst>
          </p:nvPr>
        </p:nvGraphicFramePr>
        <p:xfrm>
          <a:off x="3797558" y="3638550"/>
          <a:ext cx="5346441" cy="2152650"/>
        </p:xfrm>
        <a:graphic>
          <a:graphicData uri="http://schemas.openxmlformats.org/presentationml/2006/ole">
            <mc:AlternateContent xmlns:mc="http://schemas.openxmlformats.org/markup-compatibility/2006">
              <mc:Choice xmlns:v="urn:schemas-microsoft-com:vml" Requires="v">
                <p:oleObj spid="_x0000_s19469" name="BMP 图象" r:id="rId5" imgW="6125430" imgH="2152951" progId="Paint.Picture">
                  <p:embed/>
                </p:oleObj>
              </mc:Choice>
              <mc:Fallback>
                <p:oleObj name="BMP 图象" r:id="rId5" imgW="6125430" imgH="2152951" progId="Paint.Picture">
                  <p:embed/>
                  <p:pic>
                    <p:nvPicPr>
                      <p:cNvPr id="111623" name="Object 10">
                        <a:extLst>
                          <a:ext uri="{FF2B5EF4-FFF2-40B4-BE49-F238E27FC236}">
                            <a16:creationId xmlns:a16="http://schemas.microsoft.com/office/drawing/2014/main" id="{5D1BA54B-0D5E-43D6-B24A-6C10981D46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7558" y="3638550"/>
                        <a:ext cx="5346441" cy="2152650"/>
                      </a:xfrm>
                      <a:prstGeom prst="rect">
                        <a:avLst/>
                      </a:prstGeom>
                      <a:noFill/>
                      <a:ln>
                        <a:noFill/>
                      </a:ln>
                      <a:effectLst/>
                    </p:spPr>
                  </p:pic>
                </p:oleObj>
              </mc:Fallback>
            </mc:AlternateContent>
          </a:graphicData>
        </a:graphic>
      </p:graphicFrame>
      <p:sp>
        <p:nvSpPr>
          <p:cNvPr id="89096" name="Text Box 12">
            <a:extLst>
              <a:ext uri="{FF2B5EF4-FFF2-40B4-BE49-F238E27FC236}">
                <a16:creationId xmlns:a16="http://schemas.microsoft.com/office/drawing/2014/main" id="{A603AABD-2387-45F4-BE10-A89BC19CBA63}"/>
              </a:ext>
            </a:extLst>
          </p:cNvPr>
          <p:cNvSpPr txBox="1">
            <a:spLocks noChangeArrowheads="1"/>
          </p:cNvSpPr>
          <p:nvPr/>
        </p:nvSpPr>
        <p:spPr bwMode="auto">
          <a:xfrm>
            <a:off x="6705600" y="949375"/>
            <a:ext cx="8937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en-US" altLang="zh-CN" sz="2000" dirty="0">
                <a:solidFill>
                  <a:srgbClr val="FF0000"/>
                </a:solidFill>
                <a:latin typeface="+mn-lt"/>
              </a:rPr>
              <a:t>DFF</a:t>
            </a:r>
          </a:p>
        </p:txBody>
      </p:sp>
      <p:sp>
        <p:nvSpPr>
          <p:cNvPr id="89097" name="Line 13">
            <a:extLst>
              <a:ext uri="{FF2B5EF4-FFF2-40B4-BE49-F238E27FC236}">
                <a16:creationId xmlns:a16="http://schemas.microsoft.com/office/drawing/2014/main" id="{95F8837D-7462-4EF5-9134-31F0C6306E9B}"/>
              </a:ext>
            </a:extLst>
          </p:cNvPr>
          <p:cNvSpPr>
            <a:spLocks noChangeShapeType="1"/>
          </p:cNvSpPr>
          <p:nvPr/>
        </p:nvSpPr>
        <p:spPr bwMode="auto">
          <a:xfrm flipH="1">
            <a:off x="5562599" y="1299288"/>
            <a:ext cx="1589881" cy="113911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defRPr/>
            </a:pPr>
            <a:endParaRPr lang="zh-CN" altLang="en-US">
              <a:latin typeface="+mn-lt"/>
            </a:endParaRPr>
          </a:p>
        </p:txBody>
      </p:sp>
      <p:sp>
        <p:nvSpPr>
          <p:cNvPr id="89098" name="Line 14">
            <a:extLst>
              <a:ext uri="{FF2B5EF4-FFF2-40B4-BE49-F238E27FC236}">
                <a16:creationId xmlns:a16="http://schemas.microsoft.com/office/drawing/2014/main" id="{4E2188D3-6597-4BFE-B6D9-096FF902B9E4}"/>
              </a:ext>
            </a:extLst>
          </p:cNvPr>
          <p:cNvSpPr>
            <a:spLocks noChangeShapeType="1"/>
          </p:cNvSpPr>
          <p:nvPr/>
        </p:nvSpPr>
        <p:spPr bwMode="auto">
          <a:xfrm>
            <a:off x="7152481" y="1299288"/>
            <a:ext cx="152400" cy="75422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defRPr/>
            </a:pPr>
            <a:endParaRPr lang="zh-CN" altLang="en-US">
              <a:latin typeface="+mn-lt"/>
            </a:endParaRPr>
          </a:p>
        </p:txBody>
      </p:sp>
      <p:sp>
        <p:nvSpPr>
          <p:cNvPr id="89099" name="Text Box 15">
            <a:extLst>
              <a:ext uri="{FF2B5EF4-FFF2-40B4-BE49-F238E27FC236}">
                <a16:creationId xmlns:a16="http://schemas.microsoft.com/office/drawing/2014/main" id="{24D32178-EC26-4BED-8914-F76884E9CEFF}"/>
              </a:ext>
            </a:extLst>
          </p:cNvPr>
          <p:cNvSpPr txBox="1">
            <a:spLocks noChangeArrowheads="1"/>
          </p:cNvSpPr>
          <p:nvPr/>
        </p:nvSpPr>
        <p:spPr bwMode="auto">
          <a:xfrm>
            <a:off x="4572000" y="6019800"/>
            <a:ext cx="1066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2000">
                <a:latin typeface="+mn-lt"/>
              </a:rPr>
              <a:t>同步复位</a:t>
            </a:r>
            <a:r>
              <a:rPr lang="en-US" altLang="zh-CN" sz="2000">
                <a:latin typeface="+mn-lt"/>
              </a:rPr>
              <a:t>DFF</a:t>
            </a:r>
          </a:p>
        </p:txBody>
      </p:sp>
      <p:sp>
        <p:nvSpPr>
          <p:cNvPr id="89100" name="Text Box 17">
            <a:extLst>
              <a:ext uri="{FF2B5EF4-FFF2-40B4-BE49-F238E27FC236}">
                <a16:creationId xmlns:a16="http://schemas.microsoft.com/office/drawing/2014/main" id="{90EFFD62-8417-4332-A1F3-FC219C3DB6D0}"/>
              </a:ext>
            </a:extLst>
          </p:cNvPr>
          <p:cNvSpPr txBox="1">
            <a:spLocks noChangeArrowheads="1"/>
          </p:cNvSpPr>
          <p:nvPr/>
        </p:nvSpPr>
        <p:spPr bwMode="auto">
          <a:xfrm>
            <a:off x="6705600" y="5943600"/>
            <a:ext cx="1066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2000">
                <a:latin typeface="+mn-lt"/>
              </a:rPr>
              <a:t>同步置位</a:t>
            </a:r>
            <a:r>
              <a:rPr lang="en-US" altLang="zh-CN" sz="2000">
                <a:latin typeface="+mn-lt"/>
              </a:rPr>
              <a:t>DFF</a:t>
            </a:r>
          </a:p>
        </p:txBody>
      </p:sp>
      <p:sp>
        <p:nvSpPr>
          <p:cNvPr id="89101" name="Line 18">
            <a:extLst>
              <a:ext uri="{FF2B5EF4-FFF2-40B4-BE49-F238E27FC236}">
                <a16:creationId xmlns:a16="http://schemas.microsoft.com/office/drawing/2014/main" id="{64AE5D94-9CD1-4B1D-ABA3-24D303A41D1B}"/>
              </a:ext>
            </a:extLst>
          </p:cNvPr>
          <p:cNvSpPr>
            <a:spLocks noChangeShapeType="1"/>
          </p:cNvSpPr>
          <p:nvPr/>
        </p:nvSpPr>
        <p:spPr bwMode="auto">
          <a:xfrm flipV="1">
            <a:off x="4953000" y="4953000"/>
            <a:ext cx="228600" cy="10668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defRPr/>
            </a:pPr>
            <a:endParaRPr lang="zh-CN" altLang="en-US">
              <a:latin typeface="+mn-lt"/>
            </a:endParaRPr>
          </a:p>
        </p:txBody>
      </p:sp>
      <p:sp>
        <p:nvSpPr>
          <p:cNvPr id="89102" name="Line 19">
            <a:extLst>
              <a:ext uri="{FF2B5EF4-FFF2-40B4-BE49-F238E27FC236}">
                <a16:creationId xmlns:a16="http://schemas.microsoft.com/office/drawing/2014/main" id="{E94591A0-F98B-4943-B554-A512288DDB4A}"/>
              </a:ext>
            </a:extLst>
          </p:cNvPr>
          <p:cNvSpPr>
            <a:spLocks noChangeShapeType="1"/>
          </p:cNvSpPr>
          <p:nvPr/>
        </p:nvSpPr>
        <p:spPr bwMode="auto">
          <a:xfrm flipV="1">
            <a:off x="6934200" y="4495800"/>
            <a:ext cx="0" cy="14478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defRPr/>
            </a:pPr>
            <a:endParaRPr lang="zh-CN" altLang="en-US">
              <a:latin typeface="+mn-lt"/>
            </a:endParaRPr>
          </a:p>
        </p:txBody>
      </p:sp>
    </p:spTree>
    <p:extLst>
      <p:ext uri="{BB962C8B-B14F-4D97-AF65-F5344CB8AC3E}">
        <p14:creationId xmlns:p14="http://schemas.microsoft.com/office/powerpoint/2010/main" val="1936539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descr="蓝色砂纸">
            <a:extLst>
              <a:ext uri="{FF2B5EF4-FFF2-40B4-BE49-F238E27FC236}">
                <a16:creationId xmlns:a16="http://schemas.microsoft.com/office/drawing/2014/main" id="{59AE550D-EABD-4733-806C-986CF75BAE59}"/>
              </a:ext>
            </a:extLst>
          </p:cNvPr>
          <p:cNvSpPr>
            <a:spLocks noGrp="1" noChangeArrowheads="1"/>
          </p:cNvSpPr>
          <p:nvPr>
            <p:ph type="title"/>
          </p:nvPr>
        </p:nvSpPr>
        <p:spPr/>
        <p:txBody>
          <a:bodyPr/>
          <a:lstStyle/>
          <a:p>
            <a:pPr algn="l" eaLnBrk="1" hangingPunct="1"/>
            <a:r>
              <a:rPr lang="zh-CN" altLang="en-US" sz="3200" b="1">
                <a:solidFill>
                  <a:srgbClr val="FF7C80"/>
                </a:solidFill>
              </a:rPr>
              <a:t>非阻塞过程赋值（续）</a:t>
            </a:r>
          </a:p>
        </p:txBody>
      </p:sp>
      <p:sp>
        <p:nvSpPr>
          <p:cNvPr id="112644" name="Text Box 4">
            <a:extLst>
              <a:ext uri="{FF2B5EF4-FFF2-40B4-BE49-F238E27FC236}">
                <a16:creationId xmlns:a16="http://schemas.microsoft.com/office/drawing/2014/main" id="{C321DCFE-27B1-4712-BE17-50B96421E79C}"/>
              </a:ext>
            </a:extLst>
          </p:cNvPr>
          <p:cNvSpPr txBox="1">
            <a:spLocks noChangeArrowheads="1"/>
          </p:cNvSpPr>
          <p:nvPr/>
        </p:nvSpPr>
        <p:spPr bwMode="auto">
          <a:xfrm>
            <a:off x="2018490" y="1223962"/>
            <a:ext cx="69103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dirty="0"/>
              <a:t>举例</a:t>
            </a:r>
            <a:r>
              <a:rPr lang="en-US" altLang="zh-CN" sz="2000" b="1" dirty="0"/>
              <a:t>4</a:t>
            </a:r>
            <a:r>
              <a:rPr lang="zh-CN" altLang="en-US" sz="2000" b="1" dirty="0"/>
              <a:t>：非阻塞赋值语句中延时在左边和右边的差别</a:t>
            </a:r>
          </a:p>
        </p:txBody>
      </p:sp>
      <p:sp>
        <p:nvSpPr>
          <p:cNvPr id="112645" name="Rectangle 6">
            <a:extLst>
              <a:ext uri="{FF2B5EF4-FFF2-40B4-BE49-F238E27FC236}">
                <a16:creationId xmlns:a16="http://schemas.microsoft.com/office/drawing/2014/main" id="{18E8AC95-6215-4F74-B72E-745D5BD9A1C8}"/>
              </a:ext>
            </a:extLst>
          </p:cNvPr>
          <p:cNvSpPr>
            <a:spLocks noChangeArrowheads="1"/>
          </p:cNvSpPr>
          <p:nvPr/>
        </p:nvSpPr>
        <p:spPr bwMode="auto">
          <a:xfrm>
            <a:off x="4953000" y="4343400"/>
            <a:ext cx="3352800" cy="533400"/>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12646" name="Rectangle 7">
            <a:extLst>
              <a:ext uri="{FF2B5EF4-FFF2-40B4-BE49-F238E27FC236}">
                <a16:creationId xmlns:a16="http://schemas.microsoft.com/office/drawing/2014/main" id="{77252600-6834-49A6-AB4F-944952DD75B0}"/>
              </a:ext>
            </a:extLst>
          </p:cNvPr>
          <p:cNvSpPr>
            <a:spLocks noChangeArrowheads="1"/>
          </p:cNvSpPr>
          <p:nvPr/>
        </p:nvSpPr>
        <p:spPr bwMode="auto">
          <a:xfrm>
            <a:off x="762000" y="4343400"/>
            <a:ext cx="3352800" cy="533400"/>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12647" name="Text Box 8">
            <a:extLst>
              <a:ext uri="{FF2B5EF4-FFF2-40B4-BE49-F238E27FC236}">
                <a16:creationId xmlns:a16="http://schemas.microsoft.com/office/drawing/2014/main" id="{20173B53-0803-4F74-B0D5-B18EDFC2DAD7}"/>
              </a:ext>
            </a:extLst>
          </p:cNvPr>
          <p:cNvSpPr txBox="1">
            <a:spLocks noChangeArrowheads="1"/>
          </p:cNvSpPr>
          <p:nvPr/>
        </p:nvSpPr>
        <p:spPr bwMode="auto">
          <a:xfrm>
            <a:off x="977123" y="1680060"/>
            <a:ext cx="3352800" cy="38338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buFontTx/>
              <a:buNone/>
            </a:pPr>
            <a:r>
              <a:rPr lang="en-US" altLang="zh-CN" sz="1600" b="1"/>
              <a:t>module exchange;</a:t>
            </a:r>
          </a:p>
          <a:p>
            <a:pPr eaLnBrk="1" hangingPunct="1">
              <a:spcBef>
                <a:spcPct val="10000"/>
              </a:spcBef>
              <a:buFontTx/>
              <a:buNone/>
            </a:pPr>
            <a:r>
              <a:rPr lang="en-US" altLang="zh-CN" sz="1600" b="1"/>
              <a:t>      reg[3:0] a, b;</a:t>
            </a:r>
          </a:p>
          <a:p>
            <a:pPr eaLnBrk="1" hangingPunct="1">
              <a:spcBef>
                <a:spcPct val="10000"/>
              </a:spcBef>
              <a:buFontTx/>
              <a:buNone/>
            </a:pPr>
            <a:r>
              <a:rPr lang="en-US" altLang="zh-CN" sz="1600" b="1"/>
              <a:t>      initial begin</a:t>
            </a:r>
          </a:p>
          <a:p>
            <a:pPr eaLnBrk="1" hangingPunct="1">
              <a:spcBef>
                <a:spcPct val="10000"/>
              </a:spcBef>
              <a:buFontTx/>
              <a:buNone/>
            </a:pPr>
            <a:r>
              <a:rPr lang="en-US" altLang="zh-CN" sz="1600" b="1"/>
              <a:t>               a=1; b=4;</a:t>
            </a:r>
          </a:p>
          <a:p>
            <a:pPr eaLnBrk="1" hangingPunct="1">
              <a:spcBef>
                <a:spcPct val="10000"/>
              </a:spcBef>
              <a:buFontTx/>
              <a:buNone/>
            </a:pPr>
            <a:r>
              <a:rPr lang="en-US" altLang="zh-CN" sz="1600" b="1"/>
              <a:t>          #2 a=3; b=2;</a:t>
            </a:r>
          </a:p>
          <a:p>
            <a:pPr eaLnBrk="1" hangingPunct="1">
              <a:spcBef>
                <a:spcPct val="10000"/>
              </a:spcBef>
              <a:buFontTx/>
              <a:buNone/>
            </a:pPr>
            <a:r>
              <a:rPr lang="en-US" altLang="zh-CN" sz="1600" b="1"/>
              <a:t>          #20 $finish;</a:t>
            </a:r>
          </a:p>
          <a:p>
            <a:pPr eaLnBrk="1" hangingPunct="1">
              <a:spcBef>
                <a:spcPct val="10000"/>
              </a:spcBef>
              <a:buFontTx/>
              <a:buNone/>
            </a:pPr>
            <a:r>
              <a:rPr lang="en-US" altLang="zh-CN" sz="1600" b="1"/>
              <a:t>     end</a:t>
            </a:r>
          </a:p>
          <a:p>
            <a:pPr eaLnBrk="1" hangingPunct="1">
              <a:spcBef>
                <a:spcPct val="10000"/>
              </a:spcBef>
              <a:buFontTx/>
              <a:buNone/>
            </a:pPr>
            <a:r>
              <a:rPr lang="en-US" altLang="zh-CN" sz="1600" b="1"/>
              <a:t>     initial</a:t>
            </a:r>
          </a:p>
          <a:p>
            <a:pPr eaLnBrk="1" hangingPunct="1">
              <a:spcBef>
                <a:spcPct val="10000"/>
              </a:spcBef>
              <a:buFontTx/>
              <a:buNone/>
            </a:pPr>
            <a:r>
              <a:rPr lang="en-US" altLang="zh-CN" sz="1600" b="1"/>
              <a:t>$monitor($time, "\t%h\t%h", a, b);</a:t>
            </a:r>
          </a:p>
          <a:p>
            <a:pPr eaLnBrk="1" hangingPunct="1">
              <a:spcBef>
                <a:spcPct val="10000"/>
              </a:spcBef>
              <a:buFontTx/>
              <a:buNone/>
            </a:pPr>
            <a:r>
              <a:rPr lang="en-US" altLang="zh-CN" sz="1600" b="1"/>
              <a:t>      initial begin</a:t>
            </a:r>
          </a:p>
          <a:p>
            <a:pPr eaLnBrk="1" hangingPunct="1">
              <a:spcBef>
                <a:spcPct val="10000"/>
              </a:spcBef>
              <a:buFontTx/>
              <a:buNone/>
            </a:pPr>
            <a:r>
              <a:rPr lang="en-US" altLang="zh-CN" sz="1600" b="1"/>
              <a:t>            #5 a &lt;=  b;</a:t>
            </a:r>
          </a:p>
          <a:p>
            <a:pPr eaLnBrk="1" hangingPunct="1">
              <a:spcBef>
                <a:spcPct val="10000"/>
              </a:spcBef>
              <a:buFontTx/>
              <a:buNone/>
            </a:pPr>
            <a:r>
              <a:rPr lang="en-US" altLang="zh-CN" sz="1600" b="1"/>
              <a:t>            #5 b &lt;=  a;</a:t>
            </a:r>
          </a:p>
          <a:p>
            <a:pPr eaLnBrk="1" hangingPunct="1">
              <a:spcBef>
                <a:spcPct val="10000"/>
              </a:spcBef>
              <a:buFontTx/>
              <a:buNone/>
            </a:pPr>
            <a:r>
              <a:rPr lang="en-US" altLang="zh-CN" sz="1600" b="1"/>
              <a:t>     end</a:t>
            </a:r>
          </a:p>
          <a:p>
            <a:pPr eaLnBrk="1" hangingPunct="1">
              <a:spcBef>
                <a:spcPct val="10000"/>
              </a:spcBef>
              <a:buFontTx/>
              <a:buNone/>
            </a:pPr>
            <a:r>
              <a:rPr lang="en-US" altLang="zh-CN" sz="1600" b="1"/>
              <a:t>endmodule</a:t>
            </a:r>
          </a:p>
        </p:txBody>
      </p:sp>
      <p:sp>
        <p:nvSpPr>
          <p:cNvPr id="112648" name="Text Box 9">
            <a:extLst>
              <a:ext uri="{FF2B5EF4-FFF2-40B4-BE49-F238E27FC236}">
                <a16:creationId xmlns:a16="http://schemas.microsoft.com/office/drawing/2014/main" id="{B2434606-1D26-4BC9-8C83-2BD3D865BE00}"/>
              </a:ext>
            </a:extLst>
          </p:cNvPr>
          <p:cNvSpPr txBox="1">
            <a:spLocks noChangeArrowheads="1"/>
          </p:cNvSpPr>
          <p:nvPr/>
        </p:nvSpPr>
        <p:spPr bwMode="auto">
          <a:xfrm>
            <a:off x="4953000" y="1652422"/>
            <a:ext cx="3352800" cy="38338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buFontTx/>
              <a:buNone/>
            </a:pPr>
            <a:r>
              <a:rPr lang="en-US" altLang="zh-CN" sz="1600" b="1" dirty="0"/>
              <a:t>module exchange;</a:t>
            </a:r>
          </a:p>
          <a:p>
            <a:pPr eaLnBrk="1" hangingPunct="1">
              <a:spcBef>
                <a:spcPct val="10000"/>
              </a:spcBef>
              <a:buFontTx/>
              <a:buNone/>
            </a:pPr>
            <a:r>
              <a:rPr lang="en-US" altLang="zh-CN" sz="1600" b="1" dirty="0"/>
              <a:t>      reg[3:0] a, b;</a:t>
            </a:r>
          </a:p>
          <a:p>
            <a:pPr eaLnBrk="1" hangingPunct="1">
              <a:spcBef>
                <a:spcPct val="10000"/>
              </a:spcBef>
              <a:buFontTx/>
              <a:buNone/>
            </a:pPr>
            <a:r>
              <a:rPr lang="en-US" altLang="zh-CN" sz="1600" b="1" dirty="0"/>
              <a:t>      initial begin</a:t>
            </a:r>
          </a:p>
          <a:p>
            <a:pPr eaLnBrk="1" hangingPunct="1">
              <a:spcBef>
                <a:spcPct val="10000"/>
              </a:spcBef>
              <a:buFontTx/>
              <a:buNone/>
            </a:pPr>
            <a:r>
              <a:rPr lang="en-US" altLang="zh-CN" sz="1600" b="1" dirty="0"/>
              <a:t>               a=1; b=4;</a:t>
            </a:r>
          </a:p>
          <a:p>
            <a:pPr eaLnBrk="1" hangingPunct="1">
              <a:spcBef>
                <a:spcPct val="10000"/>
              </a:spcBef>
              <a:buFontTx/>
              <a:buNone/>
            </a:pPr>
            <a:r>
              <a:rPr lang="en-US" altLang="zh-CN" sz="1600" b="1" dirty="0"/>
              <a:t>          #2 a=3; b=2;</a:t>
            </a:r>
          </a:p>
          <a:p>
            <a:pPr eaLnBrk="1" hangingPunct="1">
              <a:spcBef>
                <a:spcPct val="10000"/>
              </a:spcBef>
              <a:buFontTx/>
              <a:buNone/>
            </a:pPr>
            <a:r>
              <a:rPr lang="en-US" altLang="zh-CN" sz="1600" b="1" dirty="0"/>
              <a:t>          #20 $finish;</a:t>
            </a:r>
          </a:p>
          <a:p>
            <a:pPr eaLnBrk="1" hangingPunct="1">
              <a:spcBef>
                <a:spcPct val="10000"/>
              </a:spcBef>
              <a:buFontTx/>
              <a:buNone/>
            </a:pPr>
            <a:r>
              <a:rPr lang="en-US" altLang="zh-CN" sz="1600" b="1" dirty="0"/>
              <a:t>     end</a:t>
            </a:r>
          </a:p>
          <a:p>
            <a:pPr eaLnBrk="1" hangingPunct="1">
              <a:spcBef>
                <a:spcPct val="10000"/>
              </a:spcBef>
              <a:buFontTx/>
              <a:buNone/>
            </a:pPr>
            <a:r>
              <a:rPr lang="en-US" altLang="zh-CN" sz="1600" b="1" dirty="0"/>
              <a:t>     initial</a:t>
            </a:r>
          </a:p>
          <a:p>
            <a:pPr eaLnBrk="1" hangingPunct="1">
              <a:spcBef>
                <a:spcPct val="10000"/>
              </a:spcBef>
              <a:buFontTx/>
              <a:buNone/>
            </a:pPr>
            <a:r>
              <a:rPr lang="en-US" altLang="zh-CN" sz="1600" b="1" dirty="0"/>
              <a:t>$monitor($time, "\</a:t>
            </a:r>
            <a:r>
              <a:rPr lang="en-US" altLang="zh-CN" sz="1600" b="1" dirty="0" err="1"/>
              <a:t>t%h</a:t>
            </a:r>
            <a:r>
              <a:rPr lang="en-US" altLang="zh-CN" sz="1600" b="1" dirty="0"/>
              <a:t>\</a:t>
            </a:r>
            <a:r>
              <a:rPr lang="en-US" altLang="zh-CN" sz="1600" b="1" dirty="0" err="1"/>
              <a:t>t%h</a:t>
            </a:r>
            <a:r>
              <a:rPr lang="en-US" altLang="zh-CN" sz="1600" b="1" dirty="0"/>
              <a:t>", a, b);</a:t>
            </a:r>
          </a:p>
          <a:p>
            <a:pPr eaLnBrk="1" hangingPunct="1">
              <a:spcBef>
                <a:spcPct val="10000"/>
              </a:spcBef>
              <a:buFontTx/>
              <a:buNone/>
            </a:pPr>
            <a:r>
              <a:rPr lang="en-US" altLang="zh-CN" sz="1600" b="1" dirty="0"/>
              <a:t>      initial begin</a:t>
            </a:r>
          </a:p>
          <a:p>
            <a:pPr eaLnBrk="1" hangingPunct="1">
              <a:spcBef>
                <a:spcPct val="10000"/>
              </a:spcBef>
              <a:buFontTx/>
              <a:buNone/>
            </a:pPr>
            <a:r>
              <a:rPr lang="en-US" altLang="zh-CN" sz="1600" b="1" dirty="0"/>
              <a:t>            a &lt;=  #5 b;</a:t>
            </a:r>
          </a:p>
          <a:p>
            <a:pPr eaLnBrk="1" hangingPunct="1">
              <a:spcBef>
                <a:spcPct val="10000"/>
              </a:spcBef>
              <a:buFontTx/>
              <a:buNone/>
            </a:pPr>
            <a:r>
              <a:rPr lang="en-US" altLang="zh-CN" sz="1600" b="1" dirty="0"/>
              <a:t>            b &lt;=  #5 a;</a:t>
            </a:r>
          </a:p>
          <a:p>
            <a:pPr eaLnBrk="1" hangingPunct="1">
              <a:spcBef>
                <a:spcPct val="10000"/>
              </a:spcBef>
              <a:buFontTx/>
              <a:buNone/>
            </a:pPr>
            <a:r>
              <a:rPr lang="en-US" altLang="zh-CN" sz="1600" b="1" dirty="0"/>
              <a:t>     end</a:t>
            </a:r>
          </a:p>
          <a:p>
            <a:pPr eaLnBrk="1" hangingPunct="1">
              <a:spcBef>
                <a:spcPct val="10000"/>
              </a:spcBef>
              <a:buFontTx/>
              <a:buNone/>
            </a:pPr>
            <a:r>
              <a:rPr lang="en-US" altLang="zh-CN" sz="1600" b="1" dirty="0" err="1"/>
              <a:t>endmodule</a:t>
            </a:r>
            <a:endParaRPr lang="en-US" altLang="zh-CN" sz="1600" b="1" dirty="0"/>
          </a:p>
        </p:txBody>
      </p:sp>
      <p:sp>
        <p:nvSpPr>
          <p:cNvPr id="112649" name="Text Box 19">
            <a:extLst>
              <a:ext uri="{FF2B5EF4-FFF2-40B4-BE49-F238E27FC236}">
                <a16:creationId xmlns:a16="http://schemas.microsoft.com/office/drawing/2014/main" id="{3AE7A9B0-4B40-4CDC-A1EB-57D061B17FB4}"/>
              </a:ext>
            </a:extLst>
          </p:cNvPr>
          <p:cNvSpPr txBox="1">
            <a:spLocks noChangeArrowheads="1"/>
          </p:cNvSpPr>
          <p:nvPr/>
        </p:nvSpPr>
        <p:spPr bwMode="auto">
          <a:xfrm>
            <a:off x="5169159" y="5624414"/>
            <a:ext cx="1219200" cy="12001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a:t>time  a    b</a:t>
            </a:r>
          </a:p>
          <a:p>
            <a:pPr eaLnBrk="1" hangingPunct="1">
              <a:spcBef>
                <a:spcPct val="0"/>
              </a:spcBef>
              <a:buFontTx/>
              <a:buNone/>
            </a:pPr>
            <a:r>
              <a:rPr lang="en-US" altLang="zh-CN" sz="1800"/>
              <a:t>0       1    4</a:t>
            </a:r>
          </a:p>
          <a:p>
            <a:pPr eaLnBrk="1" hangingPunct="1">
              <a:spcBef>
                <a:spcPct val="0"/>
              </a:spcBef>
              <a:buFontTx/>
              <a:buNone/>
            </a:pPr>
            <a:r>
              <a:rPr lang="en-US" altLang="zh-CN" sz="1800"/>
              <a:t>2       3    2</a:t>
            </a:r>
          </a:p>
          <a:p>
            <a:pPr eaLnBrk="1" hangingPunct="1">
              <a:spcBef>
                <a:spcPct val="0"/>
              </a:spcBef>
              <a:buFontTx/>
              <a:buNone/>
            </a:pPr>
            <a:r>
              <a:rPr lang="en-US" altLang="zh-CN" sz="1800"/>
              <a:t>5       4    1</a:t>
            </a:r>
          </a:p>
        </p:txBody>
      </p:sp>
      <p:sp>
        <p:nvSpPr>
          <p:cNvPr id="112650" name="Text Box 20">
            <a:extLst>
              <a:ext uri="{FF2B5EF4-FFF2-40B4-BE49-F238E27FC236}">
                <a16:creationId xmlns:a16="http://schemas.microsoft.com/office/drawing/2014/main" id="{90F3357D-5426-42B3-8631-F70EB35DE33A}"/>
              </a:ext>
            </a:extLst>
          </p:cNvPr>
          <p:cNvSpPr txBox="1">
            <a:spLocks noChangeArrowheads="1"/>
          </p:cNvSpPr>
          <p:nvPr/>
        </p:nvSpPr>
        <p:spPr bwMode="auto">
          <a:xfrm>
            <a:off x="2335763" y="5569921"/>
            <a:ext cx="1219200" cy="13239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t>time a    b</a:t>
            </a:r>
          </a:p>
          <a:p>
            <a:pPr eaLnBrk="1" hangingPunct="1">
              <a:spcBef>
                <a:spcPct val="0"/>
              </a:spcBef>
              <a:buFontTx/>
              <a:buNone/>
            </a:pPr>
            <a:r>
              <a:rPr lang="en-US" altLang="zh-CN" sz="2000"/>
              <a:t>0      1    4</a:t>
            </a:r>
          </a:p>
          <a:p>
            <a:pPr eaLnBrk="1" hangingPunct="1">
              <a:spcBef>
                <a:spcPct val="0"/>
              </a:spcBef>
              <a:buFontTx/>
              <a:buNone/>
            </a:pPr>
            <a:r>
              <a:rPr lang="en-US" altLang="zh-CN" sz="2000"/>
              <a:t>2      3    2</a:t>
            </a:r>
          </a:p>
          <a:p>
            <a:pPr eaLnBrk="1" hangingPunct="1">
              <a:spcBef>
                <a:spcPct val="0"/>
              </a:spcBef>
              <a:buFontTx/>
              <a:buNone/>
            </a:pPr>
            <a:r>
              <a:rPr lang="en-US" altLang="zh-CN" sz="2000"/>
              <a:t>5      2    2</a:t>
            </a:r>
          </a:p>
        </p:txBody>
      </p:sp>
    </p:spTree>
    <p:extLst>
      <p:ext uri="{BB962C8B-B14F-4D97-AF65-F5344CB8AC3E}">
        <p14:creationId xmlns:p14="http://schemas.microsoft.com/office/powerpoint/2010/main" val="70005936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descr="蓝色砂纸">
            <a:extLst>
              <a:ext uri="{FF2B5EF4-FFF2-40B4-BE49-F238E27FC236}">
                <a16:creationId xmlns:a16="http://schemas.microsoft.com/office/drawing/2014/main" id="{5CA1A7E3-3EBF-475F-AC8B-C226F63EF093}"/>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条件语句（</a:t>
            </a:r>
            <a:r>
              <a:rPr lang="en-US" altLang="zh-CN" sz="3200" b="1">
                <a:solidFill>
                  <a:srgbClr val="FF7C80"/>
                </a:solidFill>
                <a:latin typeface="+mn-lt"/>
              </a:rPr>
              <a:t>if</a:t>
            </a:r>
            <a:r>
              <a:rPr lang="zh-CN" altLang="en-US" sz="3200" b="1">
                <a:solidFill>
                  <a:srgbClr val="FF7C80"/>
                </a:solidFill>
                <a:latin typeface="+mn-lt"/>
              </a:rPr>
              <a:t>分支语句）</a:t>
            </a:r>
          </a:p>
        </p:txBody>
      </p:sp>
      <p:sp>
        <p:nvSpPr>
          <p:cNvPr id="113667" name="Rectangle 3">
            <a:extLst>
              <a:ext uri="{FF2B5EF4-FFF2-40B4-BE49-F238E27FC236}">
                <a16:creationId xmlns:a16="http://schemas.microsoft.com/office/drawing/2014/main" id="{EE8B78AD-D65B-4F0A-81EF-C5E3520F8141}"/>
              </a:ext>
            </a:extLst>
          </p:cNvPr>
          <p:cNvSpPr>
            <a:spLocks noGrp="1" noChangeArrowheads="1"/>
          </p:cNvSpPr>
          <p:nvPr>
            <p:ph type="body" idx="4294967295"/>
          </p:nvPr>
        </p:nvSpPr>
        <p:spPr>
          <a:xfrm>
            <a:off x="1066800" y="5562600"/>
            <a:ext cx="8077200" cy="762000"/>
          </a:xfrm>
        </p:spPr>
        <p:txBody>
          <a:bodyPr/>
          <a:lstStyle/>
          <a:p>
            <a:pPr marL="533400" indent="-533400" algn="just" eaLnBrk="1" hangingPunct="1"/>
            <a:r>
              <a:rPr lang="zh-CN" altLang="en-US" sz="1800" b="1">
                <a:solidFill>
                  <a:schemeClr val="accent2"/>
                </a:solidFill>
              </a:rPr>
              <a:t>可以多层嵌套。在嵌套</a:t>
            </a:r>
            <a:r>
              <a:rPr lang="en-US" altLang="zh-CN" sz="1800" b="1" i="1">
                <a:solidFill>
                  <a:schemeClr val="accent2"/>
                </a:solidFill>
              </a:rPr>
              <a:t>if</a:t>
            </a:r>
            <a:r>
              <a:rPr lang="zh-CN" altLang="en-US" sz="1800" b="1">
                <a:solidFill>
                  <a:schemeClr val="accent2"/>
                </a:solidFill>
              </a:rPr>
              <a:t>序列中，</a:t>
            </a:r>
            <a:r>
              <a:rPr lang="en-US" altLang="zh-CN" sz="1800" b="1" i="1">
                <a:solidFill>
                  <a:schemeClr val="accent2"/>
                </a:solidFill>
              </a:rPr>
              <a:t>else</a:t>
            </a:r>
            <a:r>
              <a:rPr lang="zh-CN" altLang="en-US" sz="1800" b="1">
                <a:solidFill>
                  <a:schemeClr val="accent2"/>
                </a:solidFill>
              </a:rPr>
              <a:t>和前面最近的</a:t>
            </a:r>
            <a:r>
              <a:rPr lang="en-US" altLang="zh-CN" sz="1800" b="1">
                <a:solidFill>
                  <a:schemeClr val="accent2"/>
                </a:solidFill>
              </a:rPr>
              <a:t>if</a:t>
            </a:r>
            <a:r>
              <a:rPr lang="zh-CN" altLang="en-US" sz="1800" b="1">
                <a:solidFill>
                  <a:schemeClr val="accent2"/>
                </a:solidFill>
              </a:rPr>
              <a:t>相关。</a:t>
            </a:r>
          </a:p>
          <a:p>
            <a:pPr marL="533400" indent="-533400" algn="just" eaLnBrk="1" hangingPunct="1"/>
            <a:r>
              <a:rPr lang="zh-CN" altLang="en-US" sz="1800" b="1">
                <a:solidFill>
                  <a:schemeClr val="accent2"/>
                </a:solidFill>
              </a:rPr>
              <a:t>为提高可读性及确保正确关联，使用</a:t>
            </a:r>
            <a:r>
              <a:rPr lang="en-US" altLang="zh-CN" sz="1800" b="1">
                <a:solidFill>
                  <a:schemeClr val="accent2"/>
                </a:solidFill>
              </a:rPr>
              <a:t>begin…end</a:t>
            </a:r>
            <a:r>
              <a:rPr lang="zh-CN" altLang="en-US" sz="1800" b="1">
                <a:solidFill>
                  <a:schemeClr val="accent2"/>
                </a:solidFill>
              </a:rPr>
              <a:t>块语句指定其作用域。</a:t>
            </a:r>
          </a:p>
        </p:txBody>
      </p:sp>
      <p:sp>
        <p:nvSpPr>
          <p:cNvPr id="91141" name="Text Box 5">
            <a:extLst>
              <a:ext uri="{FF2B5EF4-FFF2-40B4-BE49-F238E27FC236}">
                <a16:creationId xmlns:a16="http://schemas.microsoft.com/office/drawing/2014/main" id="{208CF1EC-264E-4C25-B9A9-AB3F8F0AB64D}"/>
              </a:ext>
            </a:extLst>
          </p:cNvPr>
          <p:cNvSpPr txBox="1">
            <a:spLocks noChangeArrowheads="1"/>
          </p:cNvSpPr>
          <p:nvPr/>
        </p:nvSpPr>
        <p:spPr bwMode="auto">
          <a:xfrm>
            <a:off x="847531" y="1604963"/>
            <a:ext cx="5105400" cy="38338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600" b="1" dirty="0">
                <a:latin typeface="+mn-lt"/>
              </a:rPr>
              <a:t>always #20</a:t>
            </a:r>
          </a:p>
          <a:p>
            <a:pPr eaLnBrk="1" hangingPunct="1">
              <a:spcBef>
                <a:spcPct val="10000"/>
              </a:spcBef>
              <a:buFontTx/>
              <a:buNone/>
              <a:defRPr/>
            </a:pPr>
            <a:r>
              <a:rPr lang="en-US" altLang="zh-CN" sz="1600" b="1" dirty="0">
                <a:latin typeface="+mn-lt"/>
              </a:rPr>
              <a:t>      </a:t>
            </a:r>
            <a:r>
              <a:rPr lang="en-US" altLang="zh-CN" sz="1600" b="1" dirty="0">
                <a:solidFill>
                  <a:srgbClr val="FF0000"/>
                </a:solidFill>
                <a:latin typeface="+mn-lt"/>
              </a:rPr>
              <a:t>if</a:t>
            </a:r>
            <a:r>
              <a:rPr lang="en-US" altLang="zh-CN" sz="1600" b="1" dirty="0">
                <a:latin typeface="+mn-lt"/>
              </a:rPr>
              <a:t> (index &gt; 0) // </a:t>
            </a:r>
            <a:r>
              <a:rPr lang="zh-CN" altLang="en-US" sz="1600" b="1" dirty="0">
                <a:latin typeface="+mn-lt"/>
              </a:rPr>
              <a:t>开始外层 </a:t>
            </a:r>
            <a:r>
              <a:rPr lang="en-US" altLang="zh-CN" sz="1600" b="1" dirty="0">
                <a:latin typeface="+mn-lt"/>
              </a:rPr>
              <a:t>if</a:t>
            </a:r>
          </a:p>
          <a:p>
            <a:pPr eaLnBrk="1" hangingPunct="1">
              <a:spcBef>
                <a:spcPct val="10000"/>
              </a:spcBef>
              <a:buFontTx/>
              <a:buNone/>
              <a:defRPr/>
            </a:pPr>
            <a:r>
              <a:rPr lang="en-US" altLang="zh-CN" sz="1600" b="1" dirty="0">
                <a:latin typeface="+mn-lt"/>
              </a:rPr>
              <a:t>               </a:t>
            </a:r>
            <a:r>
              <a:rPr lang="en-US" altLang="zh-CN" sz="1600" b="1" dirty="0">
                <a:solidFill>
                  <a:schemeClr val="accent2"/>
                </a:solidFill>
                <a:latin typeface="+mn-lt"/>
              </a:rPr>
              <a:t>if</a:t>
            </a:r>
            <a:r>
              <a:rPr lang="en-US" altLang="zh-CN" sz="1600" b="1" dirty="0">
                <a:latin typeface="+mn-lt"/>
              </a:rPr>
              <a:t> (</a:t>
            </a:r>
            <a:r>
              <a:rPr lang="en-US" altLang="zh-CN" sz="1600" b="1" dirty="0" err="1">
                <a:latin typeface="+mn-lt"/>
              </a:rPr>
              <a:t>rega</a:t>
            </a:r>
            <a:r>
              <a:rPr lang="en-US" altLang="zh-CN" sz="1600" b="1" dirty="0">
                <a:latin typeface="+mn-lt"/>
              </a:rPr>
              <a:t> &gt; </a:t>
            </a:r>
            <a:r>
              <a:rPr lang="en-US" altLang="zh-CN" sz="1600" b="1" dirty="0" err="1">
                <a:latin typeface="+mn-lt"/>
              </a:rPr>
              <a:t>regb</a:t>
            </a:r>
            <a:r>
              <a:rPr lang="en-US" altLang="zh-CN" sz="1600" b="1" dirty="0">
                <a:latin typeface="+mn-lt"/>
              </a:rPr>
              <a:t>) // </a:t>
            </a:r>
            <a:r>
              <a:rPr lang="zh-CN" altLang="en-US" sz="1600" b="1" dirty="0">
                <a:latin typeface="+mn-lt"/>
              </a:rPr>
              <a:t>开始内层第一层 </a:t>
            </a:r>
            <a:r>
              <a:rPr lang="en-US" altLang="zh-CN" sz="1600" b="1" dirty="0">
                <a:latin typeface="+mn-lt"/>
              </a:rPr>
              <a:t>if</a:t>
            </a:r>
          </a:p>
          <a:p>
            <a:pPr eaLnBrk="1" hangingPunct="1">
              <a:spcBef>
                <a:spcPct val="10000"/>
              </a:spcBef>
              <a:buFontTx/>
              <a:buNone/>
              <a:defRPr/>
            </a:pPr>
            <a:r>
              <a:rPr lang="en-US" altLang="zh-CN" sz="1600" b="1" dirty="0">
                <a:latin typeface="+mn-lt"/>
              </a:rPr>
              <a:t>                     result = </a:t>
            </a:r>
            <a:r>
              <a:rPr lang="en-US" altLang="zh-CN" sz="1600" b="1" dirty="0" err="1">
                <a:latin typeface="+mn-lt"/>
              </a:rPr>
              <a:t>rega</a:t>
            </a:r>
            <a:r>
              <a:rPr lang="en-US" altLang="zh-CN" sz="1600" b="1" dirty="0">
                <a:latin typeface="+mn-lt"/>
              </a:rPr>
              <a:t>;</a:t>
            </a:r>
          </a:p>
          <a:p>
            <a:pPr eaLnBrk="1" hangingPunct="1">
              <a:spcBef>
                <a:spcPct val="10000"/>
              </a:spcBef>
              <a:buFontTx/>
              <a:buNone/>
              <a:defRPr/>
            </a:pPr>
            <a:r>
              <a:rPr lang="en-US" altLang="zh-CN" sz="1600" b="1" dirty="0">
                <a:latin typeface="+mn-lt"/>
              </a:rPr>
              <a:t>                  </a:t>
            </a:r>
            <a:r>
              <a:rPr lang="en-US" altLang="zh-CN" sz="1600" b="1" dirty="0">
                <a:solidFill>
                  <a:schemeClr val="accent2"/>
                </a:solidFill>
                <a:latin typeface="+mn-lt"/>
              </a:rPr>
              <a:t>else</a:t>
            </a:r>
          </a:p>
          <a:p>
            <a:pPr eaLnBrk="1" hangingPunct="1">
              <a:spcBef>
                <a:spcPct val="10000"/>
              </a:spcBef>
              <a:buFontTx/>
              <a:buNone/>
              <a:defRPr/>
            </a:pPr>
            <a:r>
              <a:rPr lang="en-US" altLang="zh-CN" sz="1600" b="1" dirty="0">
                <a:latin typeface="+mn-lt"/>
              </a:rPr>
              <a:t>                     result = 0; // </a:t>
            </a:r>
            <a:r>
              <a:rPr lang="zh-CN" altLang="en-US" sz="1600" b="1" dirty="0">
                <a:latin typeface="+mn-lt"/>
              </a:rPr>
              <a:t>结束内层第一层 </a:t>
            </a:r>
            <a:r>
              <a:rPr lang="en-US" altLang="zh-CN" sz="1600" b="1" dirty="0">
                <a:latin typeface="+mn-lt"/>
              </a:rPr>
              <a:t>if</a:t>
            </a:r>
          </a:p>
          <a:p>
            <a:pPr eaLnBrk="1" hangingPunct="1">
              <a:spcBef>
                <a:spcPct val="10000"/>
              </a:spcBef>
              <a:buFontTx/>
              <a:buNone/>
              <a:defRPr/>
            </a:pPr>
            <a:r>
              <a:rPr lang="en-US" altLang="zh-CN" sz="1600" b="1" dirty="0">
                <a:latin typeface="+mn-lt"/>
              </a:rPr>
              <a:t>          </a:t>
            </a:r>
            <a:r>
              <a:rPr lang="en-US" altLang="zh-CN" sz="1600" b="1" dirty="0">
                <a:solidFill>
                  <a:srgbClr val="FF0000"/>
                </a:solidFill>
                <a:latin typeface="+mn-lt"/>
              </a:rPr>
              <a:t>else</a:t>
            </a:r>
          </a:p>
          <a:p>
            <a:pPr eaLnBrk="1" hangingPunct="1">
              <a:spcBef>
                <a:spcPct val="10000"/>
              </a:spcBef>
              <a:buFontTx/>
              <a:buNone/>
              <a:defRPr/>
            </a:pPr>
            <a:r>
              <a:rPr lang="en-US" altLang="zh-CN" sz="1600" b="1" dirty="0">
                <a:latin typeface="+mn-lt"/>
              </a:rPr>
              <a:t>             </a:t>
            </a:r>
            <a:r>
              <a:rPr lang="en-US" altLang="zh-CN" sz="1600" b="1" dirty="0">
                <a:solidFill>
                  <a:schemeClr val="accent2"/>
                </a:solidFill>
                <a:latin typeface="+mn-lt"/>
              </a:rPr>
              <a:t>if</a:t>
            </a:r>
            <a:r>
              <a:rPr lang="en-US" altLang="zh-CN" sz="1600" b="1" dirty="0">
                <a:latin typeface="+mn-lt"/>
              </a:rPr>
              <a:t> (index == 0)</a:t>
            </a:r>
          </a:p>
          <a:p>
            <a:pPr eaLnBrk="1" hangingPunct="1">
              <a:spcBef>
                <a:spcPct val="10000"/>
              </a:spcBef>
              <a:buFontTx/>
              <a:buNone/>
              <a:defRPr/>
            </a:pPr>
            <a:r>
              <a:rPr lang="en-US" altLang="zh-CN" sz="1600" b="1" dirty="0">
                <a:latin typeface="+mn-lt"/>
              </a:rPr>
              <a:t>                   begin</a:t>
            </a:r>
          </a:p>
          <a:p>
            <a:pPr eaLnBrk="1" hangingPunct="1">
              <a:spcBef>
                <a:spcPct val="10000"/>
              </a:spcBef>
              <a:buFontTx/>
              <a:buNone/>
              <a:defRPr/>
            </a:pPr>
            <a:r>
              <a:rPr lang="en-US" altLang="zh-CN" sz="1600" b="1" dirty="0">
                <a:latin typeface="+mn-lt"/>
              </a:rPr>
              <a:t>                      $display(" Note : Index is zero");</a:t>
            </a:r>
          </a:p>
          <a:p>
            <a:pPr eaLnBrk="1" hangingPunct="1">
              <a:spcBef>
                <a:spcPct val="10000"/>
              </a:spcBef>
              <a:buFontTx/>
              <a:buNone/>
              <a:defRPr/>
            </a:pPr>
            <a:r>
              <a:rPr lang="en-US" altLang="zh-CN" sz="1600" b="1" dirty="0">
                <a:latin typeface="+mn-lt"/>
              </a:rPr>
              <a:t>                      result = </a:t>
            </a:r>
            <a:r>
              <a:rPr lang="en-US" altLang="zh-CN" sz="1600" b="1" dirty="0" err="1">
                <a:latin typeface="+mn-lt"/>
              </a:rPr>
              <a:t>regb</a:t>
            </a:r>
            <a:r>
              <a:rPr lang="en-US" altLang="zh-CN" sz="1600" b="1" dirty="0">
                <a:latin typeface="+mn-lt"/>
              </a:rPr>
              <a:t>;</a:t>
            </a:r>
          </a:p>
          <a:p>
            <a:pPr eaLnBrk="1" hangingPunct="1">
              <a:spcBef>
                <a:spcPct val="10000"/>
              </a:spcBef>
              <a:buFontTx/>
              <a:buNone/>
              <a:defRPr/>
            </a:pPr>
            <a:r>
              <a:rPr lang="en-US" altLang="zh-CN" sz="1600" b="1" dirty="0">
                <a:latin typeface="+mn-lt"/>
              </a:rPr>
              <a:t>                   end</a:t>
            </a:r>
          </a:p>
          <a:p>
            <a:pPr eaLnBrk="1" hangingPunct="1">
              <a:spcBef>
                <a:spcPct val="10000"/>
              </a:spcBef>
              <a:buFontTx/>
              <a:buNone/>
              <a:defRPr/>
            </a:pPr>
            <a:r>
              <a:rPr lang="en-US" altLang="zh-CN" sz="1600" b="1" dirty="0">
                <a:latin typeface="+mn-lt"/>
              </a:rPr>
              <a:t>                </a:t>
            </a:r>
            <a:r>
              <a:rPr lang="en-US" altLang="zh-CN" sz="1600" b="1" dirty="0">
                <a:solidFill>
                  <a:schemeClr val="accent2"/>
                </a:solidFill>
                <a:latin typeface="+mn-lt"/>
              </a:rPr>
              <a:t>else</a:t>
            </a:r>
          </a:p>
          <a:p>
            <a:pPr eaLnBrk="1" hangingPunct="1">
              <a:spcBef>
                <a:spcPct val="10000"/>
              </a:spcBef>
              <a:buFontTx/>
              <a:buNone/>
              <a:defRPr/>
            </a:pPr>
            <a:r>
              <a:rPr lang="en-US" altLang="zh-CN" sz="1600" b="1" dirty="0">
                <a:latin typeface="+mn-lt"/>
              </a:rPr>
              <a:t>                    $display(" Note : Index is negative");</a:t>
            </a:r>
          </a:p>
        </p:txBody>
      </p:sp>
      <p:sp>
        <p:nvSpPr>
          <p:cNvPr id="91142" name="Text Box 6">
            <a:extLst>
              <a:ext uri="{FF2B5EF4-FFF2-40B4-BE49-F238E27FC236}">
                <a16:creationId xmlns:a16="http://schemas.microsoft.com/office/drawing/2014/main" id="{EC86414C-B4A9-4950-B20B-22A4438F825E}"/>
              </a:ext>
            </a:extLst>
          </p:cNvPr>
          <p:cNvSpPr txBox="1">
            <a:spLocks noChangeArrowheads="1"/>
          </p:cNvSpPr>
          <p:nvPr/>
        </p:nvSpPr>
        <p:spPr bwMode="auto">
          <a:xfrm>
            <a:off x="2705878" y="1143000"/>
            <a:ext cx="598092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defRPr/>
            </a:pPr>
            <a:r>
              <a:rPr lang="en-US" altLang="zh-CN" sz="2400" b="1" i="1" dirty="0">
                <a:latin typeface="+mn-lt"/>
              </a:rPr>
              <a:t>if</a:t>
            </a:r>
            <a:r>
              <a:rPr lang="en-US" altLang="zh-CN" sz="2400" b="1" dirty="0">
                <a:latin typeface="+mn-lt"/>
              </a:rPr>
              <a:t> </a:t>
            </a:r>
            <a:r>
              <a:rPr lang="zh-CN" altLang="en-US" sz="2400" b="1" dirty="0">
                <a:latin typeface="+mn-lt"/>
              </a:rPr>
              <a:t>和 </a:t>
            </a:r>
            <a:r>
              <a:rPr lang="en-US" altLang="zh-CN" sz="2400" b="1" i="1" dirty="0">
                <a:latin typeface="+mn-lt"/>
              </a:rPr>
              <a:t>if-else</a:t>
            </a:r>
            <a:r>
              <a:rPr lang="en-US" altLang="zh-CN" sz="2400" b="1" dirty="0">
                <a:latin typeface="+mn-lt"/>
              </a:rPr>
              <a:t> </a:t>
            </a:r>
            <a:r>
              <a:rPr lang="zh-CN" altLang="en-US" sz="2400" b="1" dirty="0">
                <a:latin typeface="+mn-lt"/>
              </a:rPr>
              <a:t>语句：</a:t>
            </a:r>
          </a:p>
        </p:txBody>
      </p:sp>
      <p:sp>
        <p:nvSpPr>
          <p:cNvPr id="91143" name="Text Box 7">
            <a:extLst>
              <a:ext uri="{FF2B5EF4-FFF2-40B4-BE49-F238E27FC236}">
                <a16:creationId xmlns:a16="http://schemas.microsoft.com/office/drawing/2014/main" id="{13D64334-439A-411D-BC74-5458373E943A}"/>
              </a:ext>
            </a:extLst>
          </p:cNvPr>
          <p:cNvSpPr txBox="1">
            <a:spLocks noChangeArrowheads="1"/>
          </p:cNvSpPr>
          <p:nvPr/>
        </p:nvSpPr>
        <p:spPr bwMode="auto">
          <a:xfrm>
            <a:off x="6076950" y="1406525"/>
            <a:ext cx="2514600" cy="40941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sz="2000" b="1" dirty="0">
                <a:latin typeface="+mn-lt"/>
              </a:rPr>
              <a:t>描述方式：</a:t>
            </a:r>
          </a:p>
          <a:p>
            <a:pPr eaLnBrk="1" hangingPunct="1">
              <a:spcBef>
                <a:spcPct val="50000"/>
              </a:spcBef>
              <a:buFontTx/>
              <a:buNone/>
              <a:defRPr/>
            </a:pPr>
            <a:r>
              <a:rPr lang="en-US" altLang="zh-CN" sz="2000" dirty="0">
                <a:latin typeface="+mn-lt"/>
              </a:rPr>
              <a:t>if (</a:t>
            </a:r>
            <a:r>
              <a:rPr lang="zh-CN" altLang="en-US" sz="2000" dirty="0">
                <a:latin typeface="+mn-lt"/>
              </a:rPr>
              <a:t>表达式）</a:t>
            </a:r>
          </a:p>
          <a:p>
            <a:pPr eaLnBrk="1" hangingPunct="1">
              <a:spcBef>
                <a:spcPct val="50000"/>
              </a:spcBef>
              <a:buFontTx/>
              <a:buNone/>
              <a:defRPr/>
            </a:pPr>
            <a:r>
              <a:rPr lang="zh-CN" altLang="en-US" sz="2000" dirty="0">
                <a:latin typeface="+mn-lt"/>
              </a:rPr>
              <a:t>      </a:t>
            </a:r>
            <a:r>
              <a:rPr lang="en-US" altLang="zh-CN" sz="2000" dirty="0">
                <a:latin typeface="+mn-lt"/>
              </a:rPr>
              <a:t>begin</a:t>
            </a:r>
          </a:p>
          <a:p>
            <a:pPr eaLnBrk="1" hangingPunct="1">
              <a:spcBef>
                <a:spcPct val="50000"/>
              </a:spcBef>
              <a:buFontTx/>
              <a:buNone/>
              <a:defRPr/>
            </a:pPr>
            <a:r>
              <a:rPr lang="en-US" altLang="zh-CN" sz="2000" dirty="0">
                <a:latin typeface="+mn-lt"/>
              </a:rPr>
              <a:t>          ……</a:t>
            </a:r>
          </a:p>
          <a:p>
            <a:pPr eaLnBrk="1" hangingPunct="1">
              <a:spcBef>
                <a:spcPct val="50000"/>
              </a:spcBef>
              <a:buFontTx/>
              <a:buNone/>
              <a:defRPr/>
            </a:pPr>
            <a:r>
              <a:rPr lang="en-US" altLang="zh-CN" sz="2000" dirty="0">
                <a:latin typeface="+mn-lt"/>
              </a:rPr>
              <a:t>      end</a:t>
            </a:r>
          </a:p>
          <a:p>
            <a:pPr eaLnBrk="1" hangingPunct="1">
              <a:spcBef>
                <a:spcPct val="50000"/>
              </a:spcBef>
              <a:buFontTx/>
              <a:buNone/>
              <a:defRPr/>
            </a:pPr>
            <a:r>
              <a:rPr lang="en-US" altLang="zh-CN" sz="2000" dirty="0">
                <a:latin typeface="+mn-lt"/>
              </a:rPr>
              <a:t>   else</a:t>
            </a:r>
          </a:p>
          <a:p>
            <a:pPr eaLnBrk="1" hangingPunct="1">
              <a:spcBef>
                <a:spcPct val="50000"/>
              </a:spcBef>
              <a:buFontTx/>
              <a:buNone/>
              <a:defRPr/>
            </a:pPr>
            <a:r>
              <a:rPr lang="en-US" altLang="zh-CN" sz="2000" dirty="0">
                <a:latin typeface="+mn-lt"/>
              </a:rPr>
              <a:t>       begin</a:t>
            </a:r>
          </a:p>
          <a:p>
            <a:pPr eaLnBrk="1" hangingPunct="1">
              <a:spcBef>
                <a:spcPct val="50000"/>
              </a:spcBef>
              <a:buFontTx/>
              <a:buNone/>
              <a:defRPr/>
            </a:pPr>
            <a:r>
              <a:rPr lang="en-US" altLang="zh-CN" sz="2000" dirty="0">
                <a:latin typeface="+mn-lt"/>
              </a:rPr>
              <a:t>           ……</a:t>
            </a:r>
          </a:p>
          <a:p>
            <a:pPr eaLnBrk="1" hangingPunct="1">
              <a:spcBef>
                <a:spcPct val="50000"/>
              </a:spcBef>
              <a:buFontTx/>
              <a:buNone/>
              <a:defRPr/>
            </a:pPr>
            <a:r>
              <a:rPr lang="en-US" altLang="zh-CN" sz="2000" dirty="0">
                <a:latin typeface="+mn-lt"/>
              </a:rPr>
              <a:t>       end</a:t>
            </a:r>
          </a:p>
        </p:txBody>
      </p:sp>
    </p:spTree>
    <p:extLst>
      <p:ext uri="{BB962C8B-B14F-4D97-AF65-F5344CB8AC3E}">
        <p14:creationId xmlns:p14="http://schemas.microsoft.com/office/powerpoint/2010/main" val="279873179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descr="蓝色砂纸">
            <a:extLst>
              <a:ext uri="{FF2B5EF4-FFF2-40B4-BE49-F238E27FC236}">
                <a16:creationId xmlns:a16="http://schemas.microsoft.com/office/drawing/2014/main" id="{C234021E-DE19-45EA-A09B-E91138DEA29D}"/>
              </a:ext>
            </a:extLst>
          </p:cNvPr>
          <p:cNvSpPr>
            <a:spLocks noGrp="1" noChangeArrowheads="1"/>
          </p:cNvSpPr>
          <p:nvPr>
            <p:ph type="title"/>
          </p:nvPr>
        </p:nvSpPr>
        <p:spPr/>
        <p:txBody>
          <a:bodyPr/>
          <a:lstStyle/>
          <a:p>
            <a:pPr algn="l" eaLnBrk="1" hangingPunct="1">
              <a:defRPr/>
            </a:pPr>
            <a:r>
              <a:rPr lang="zh-CN" altLang="en-US" sz="3200" b="1">
                <a:solidFill>
                  <a:srgbClr val="FF7C80"/>
                </a:solidFill>
                <a:latin typeface="+mn-lt"/>
              </a:rPr>
              <a:t>条件语句（</a:t>
            </a:r>
            <a:r>
              <a:rPr lang="en-US" altLang="zh-CN" sz="3200" b="1">
                <a:solidFill>
                  <a:srgbClr val="FF7C80"/>
                </a:solidFill>
                <a:latin typeface="+mn-lt"/>
              </a:rPr>
              <a:t>case</a:t>
            </a:r>
            <a:r>
              <a:rPr lang="zh-CN" altLang="en-US" sz="3200" b="1">
                <a:solidFill>
                  <a:srgbClr val="FF7C80"/>
                </a:solidFill>
                <a:latin typeface="+mn-lt"/>
              </a:rPr>
              <a:t>分支语句）</a:t>
            </a:r>
          </a:p>
        </p:txBody>
      </p:sp>
      <p:grpSp>
        <p:nvGrpSpPr>
          <p:cNvPr id="114692" name="Group 11">
            <a:extLst>
              <a:ext uri="{FF2B5EF4-FFF2-40B4-BE49-F238E27FC236}">
                <a16:creationId xmlns:a16="http://schemas.microsoft.com/office/drawing/2014/main" id="{68C3A7B0-CA69-40FB-BF47-5E14D507E971}"/>
              </a:ext>
            </a:extLst>
          </p:cNvPr>
          <p:cNvGrpSpPr>
            <a:grpSpLocks/>
          </p:cNvGrpSpPr>
          <p:nvPr/>
        </p:nvGrpSpPr>
        <p:grpSpPr bwMode="auto">
          <a:xfrm>
            <a:off x="685800" y="1725613"/>
            <a:ext cx="7126288" cy="4672012"/>
            <a:chOff x="432" y="1087"/>
            <a:chExt cx="3456" cy="2943"/>
          </a:xfrm>
        </p:grpSpPr>
        <p:sp>
          <p:nvSpPr>
            <p:cNvPr id="92167" name="Rectangle 10">
              <a:extLst>
                <a:ext uri="{FF2B5EF4-FFF2-40B4-BE49-F238E27FC236}">
                  <a16:creationId xmlns:a16="http://schemas.microsoft.com/office/drawing/2014/main" id="{E68BB043-465C-4EFC-837C-0F7669777D63}"/>
                </a:ext>
              </a:extLst>
            </p:cNvPr>
            <p:cNvSpPr>
              <a:spLocks noChangeArrowheads="1"/>
            </p:cNvSpPr>
            <p:nvPr/>
          </p:nvSpPr>
          <p:spPr bwMode="auto">
            <a:xfrm>
              <a:off x="432" y="2160"/>
              <a:ext cx="3446" cy="1680"/>
            </a:xfrm>
            <a:prstGeom prst="rect">
              <a:avLst/>
            </a:prstGeom>
            <a:gradFill rotWithShape="0">
              <a:gsLst>
                <a:gs pos="0">
                  <a:srgbClr val="66FF99"/>
                </a:gs>
                <a:gs pos="50000">
                  <a:srgbClr val="ADFFC8"/>
                </a:gs>
                <a:gs pos="100000">
                  <a:srgbClr val="66FF99"/>
                </a:gs>
              </a:gsLst>
              <a:lin ang="5400000" scaled="1"/>
            </a:gra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endParaRPr lang="zh-CN" altLang="en-US" sz="1600">
                <a:latin typeface="+mn-lt"/>
              </a:endParaRPr>
            </a:p>
          </p:txBody>
        </p:sp>
        <p:sp>
          <p:nvSpPr>
            <p:cNvPr id="92168" name="Text Box 5">
              <a:extLst>
                <a:ext uri="{FF2B5EF4-FFF2-40B4-BE49-F238E27FC236}">
                  <a16:creationId xmlns:a16="http://schemas.microsoft.com/office/drawing/2014/main" id="{54AD9B41-CF86-46B7-BDCD-22C8173C154E}"/>
                </a:ext>
              </a:extLst>
            </p:cNvPr>
            <p:cNvSpPr txBox="1">
              <a:spLocks noChangeArrowheads="1"/>
            </p:cNvSpPr>
            <p:nvPr/>
          </p:nvSpPr>
          <p:spPr bwMode="auto">
            <a:xfrm>
              <a:off x="432" y="1087"/>
              <a:ext cx="3456" cy="294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defRPr/>
              </a:pPr>
              <a:r>
                <a:rPr lang="en-US" altLang="zh-CN" sz="1600" b="1" dirty="0">
                  <a:latin typeface="+mn-lt"/>
                </a:rPr>
                <a:t>module compute (result, </a:t>
              </a:r>
              <a:r>
                <a:rPr lang="en-US" altLang="zh-CN" sz="1600" b="1" dirty="0" err="1">
                  <a:latin typeface="+mn-lt"/>
                </a:rPr>
                <a:t>rega</a:t>
              </a:r>
              <a:r>
                <a:rPr lang="en-US" altLang="zh-CN" sz="1600" b="1" dirty="0">
                  <a:latin typeface="+mn-lt"/>
                </a:rPr>
                <a:t>, </a:t>
              </a:r>
              <a:r>
                <a:rPr lang="en-US" altLang="zh-CN" sz="1600" b="1" dirty="0" err="1">
                  <a:latin typeface="+mn-lt"/>
                </a:rPr>
                <a:t>regb</a:t>
              </a:r>
              <a:r>
                <a:rPr lang="en-US" altLang="zh-CN" sz="1600" b="1" dirty="0">
                  <a:latin typeface="+mn-lt"/>
                </a:rPr>
                <a:t>, opcode);</a:t>
              </a:r>
            </a:p>
            <a:p>
              <a:pPr eaLnBrk="1" hangingPunct="1">
                <a:spcBef>
                  <a:spcPct val="10000"/>
                </a:spcBef>
                <a:buFontTx/>
                <a:buNone/>
                <a:defRPr/>
              </a:pPr>
              <a:r>
                <a:rPr lang="en-US" altLang="zh-CN" sz="1600" b="1" dirty="0">
                  <a:latin typeface="+mn-lt"/>
                </a:rPr>
                <a:t>input [7: 0] </a:t>
              </a:r>
              <a:r>
                <a:rPr lang="en-US" altLang="zh-CN" sz="1600" b="1" dirty="0" err="1">
                  <a:latin typeface="+mn-lt"/>
                </a:rPr>
                <a:t>rega</a:t>
              </a:r>
              <a:r>
                <a:rPr lang="en-US" altLang="zh-CN" sz="1600" b="1" dirty="0">
                  <a:latin typeface="+mn-lt"/>
                </a:rPr>
                <a:t>, </a:t>
              </a:r>
              <a:r>
                <a:rPr lang="en-US" altLang="zh-CN" sz="1600" b="1" dirty="0" err="1">
                  <a:latin typeface="+mn-lt"/>
                </a:rPr>
                <a:t>regb</a:t>
              </a:r>
              <a:r>
                <a:rPr lang="en-US" altLang="zh-CN" sz="1600" b="1" dirty="0">
                  <a:latin typeface="+mn-lt"/>
                </a:rPr>
                <a:t>;</a:t>
              </a:r>
            </a:p>
            <a:p>
              <a:pPr eaLnBrk="1" hangingPunct="1">
                <a:spcBef>
                  <a:spcPct val="10000"/>
                </a:spcBef>
                <a:buFontTx/>
                <a:buNone/>
                <a:defRPr/>
              </a:pPr>
              <a:r>
                <a:rPr lang="en-US" altLang="zh-CN" sz="1600" b="1" dirty="0">
                  <a:latin typeface="+mn-lt"/>
                </a:rPr>
                <a:t>input [2: 0] opcode;</a:t>
              </a:r>
            </a:p>
            <a:p>
              <a:pPr eaLnBrk="1" hangingPunct="1">
                <a:spcBef>
                  <a:spcPct val="10000"/>
                </a:spcBef>
                <a:buFontTx/>
                <a:buNone/>
                <a:defRPr/>
              </a:pPr>
              <a:r>
                <a:rPr lang="en-US" altLang="zh-CN" sz="1600" b="1" dirty="0">
                  <a:latin typeface="+mn-lt"/>
                </a:rPr>
                <a:t>output [7: 0] result;</a:t>
              </a:r>
            </a:p>
            <a:p>
              <a:pPr eaLnBrk="1" hangingPunct="1">
                <a:spcBef>
                  <a:spcPct val="10000"/>
                </a:spcBef>
                <a:buFontTx/>
                <a:buNone/>
                <a:defRPr/>
              </a:pPr>
              <a:r>
                <a:rPr lang="en-US" altLang="zh-CN" sz="1600" b="1" dirty="0" err="1">
                  <a:latin typeface="+mn-lt"/>
                </a:rPr>
                <a:t>reg</a:t>
              </a:r>
              <a:r>
                <a:rPr lang="en-US" altLang="zh-CN" sz="1600" b="1" dirty="0">
                  <a:latin typeface="+mn-lt"/>
                </a:rPr>
                <a:t> [7: 0] result;</a:t>
              </a:r>
            </a:p>
            <a:p>
              <a:pPr eaLnBrk="1" hangingPunct="1">
                <a:spcBef>
                  <a:spcPct val="10000"/>
                </a:spcBef>
                <a:buFontTx/>
                <a:buNone/>
                <a:defRPr/>
              </a:pPr>
              <a:r>
                <a:rPr lang="en-US" altLang="zh-CN" sz="1600" b="1" dirty="0">
                  <a:latin typeface="+mn-lt"/>
                </a:rPr>
                <a:t>always @( </a:t>
              </a:r>
              <a:r>
                <a:rPr lang="en-US" altLang="zh-CN" sz="1600" b="1" dirty="0" err="1">
                  <a:latin typeface="+mn-lt"/>
                </a:rPr>
                <a:t>rega</a:t>
              </a:r>
              <a:r>
                <a:rPr lang="en-US" altLang="zh-CN" sz="1600" b="1" dirty="0">
                  <a:latin typeface="+mn-lt"/>
                </a:rPr>
                <a:t> or </a:t>
              </a:r>
              <a:r>
                <a:rPr lang="en-US" altLang="zh-CN" sz="1600" b="1" dirty="0" err="1">
                  <a:latin typeface="+mn-lt"/>
                </a:rPr>
                <a:t>regb</a:t>
              </a:r>
              <a:r>
                <a:rPr lang="en-US" altLang="zh-CN" sz="1600" b="1" dirty="0">
                  <a:latin typeface="+mn-lt"/>
                </a:rPr>
                <a:t> or opcode)</a:t>
              </a:r>
            </a:p>
            <a:p>
              <a:pPr eaLnBrk="1" hangingPunct="1">
                <a:spcBef>
                  <a:spcPct val="10000"/>
                </a:spcBef>
                <a:buFontTx/>
                <a:buNone/>
                <a:defRPr/>
              </a:pPr>
              <a:r>
                <a:rPr lang="en-US" altLang="zh-CN" sz="1600" b="1" dirty="0">
                  <a:latin typeface="+mn-lt"/>
                </a:rPr>
                <a:t>      case (opcode)</a:t>
              </a:r>
            </a:p>
            <a:p>
              <a:pPr eaLnBrk="1" hangingPunct="1">
                <a:spcBef>
                  <a:spcPct val="10000"/>
                </a:spcBef>
                <a:buFontTx/>
                <a:buNone/>
                <a:defRPr/>
              </a:pPr>
              <a:r>
                <a:rPr lang="en-US" altLang="zh-CN" sz="1600" b="1" dirty="0">
                  <a:latin typeface="+mn-lt"/>
                </a:rPr>
                <a:t>            3'b000 : result = </a:t>
              </a:r>
              <a:r>
                <a:rPr lang="en-US" altLang="zh-CN" sz="1600" b="1" dirty="0" err="1">
                  <a:latin typeface="+mn-lt"/>
                </a:rPr>
                <a:t>rega</a:t>
              </a:r>
              <a:r>
                <a:rPr lang="en-US" altLang="zh-CN" sz="1600" b="1" dirty="0">
                  <a:latin typeface="+mn-lt"/>
                </a:rPr>
                <a:t> + </a:t>
              </a:r>
              <a:r>
                <a:rPr lang="en-US" altLang="zh-CN" sz="1600" b="1" dirty="0" err="1">
                  <a:latin typeface="+mn-lt"/>
                </a:rPr>
                <a:t>regb</a:t>
              </a:r>
              <a:r>
                <a:rPr lang="en-US" altLang="zh-CN" sz="1600" b="1" dirty="0">
                  <a:latin typeface="+mn-lt"/>
                </a:rPr>
                <a:t>;</a:t>
              </a:r>
            </a:p>
            <a:p>
              <a:pPr eaLnBrk="1" hangingPunct="1">
                <a:spcBef>
                  <a:spcPct val="10000"/>
                </a:spcBef>
                <a:buFontTx/>
                <a:buNone/>
                <a:defRPr/>
              </a:pPr>
              <a:r>
                <a:rPr lang="en-US" altLang="zh-CN" sz="1600" b="1" dirty="0">
                  <a:latin typeface="+mn-lt"/>
                </a:rPr>
                <a:t>            3'b001 : result = </a:t>
              </a:r>
              <a:r>
                <a:rPr lang="en-US" altLang="zh-CN" sz="1600" b="1" dirty="0" err="1">
                  <a:latin typeface="+mn-lt"/>
                </a:rPr>
                <a:t>rega</a:t>
              </a:r>
              <a:r>
                <a:rPr lang="en-US" altLang="zh-CN" sz="1600" b="1" dirty="0">
                  <a:latin typeface="+mn-lt"/>
                </a:rPr>
                <a:t> - </a:t>
              </a:r>
              <a:r>
                <a:rPr lang="en-US" altLang="zh-CN" sz="1600" b="1" dirty="0" err="1">
                  <a:latin typeface="+mn-lt"/>
                </a:rPr>
                <a:t>regb</a:t>
              </a:r>
              <a:r>
                <a:rPr lang="en-US" altLang="zh-CN" sz="1600" b="1" dirty="0">
                  <a:latin typeface="+mn-lt"/>
                </a:rPr>
                <a:t>;</a:t>
              </a:r>
            </a:p>
            <a:p>
              <a:pPr eaLnBrk="1" hangingPunct="1">
                <a:spcBef>
                  <a:spcPct val="10000"/>
                </a:spcBef>
                <a:buFontTx/>
                <a:buNone/>
                <a:defRPr/>
              </a:pPr>
              <a:r>
                <a:rPr lang="en-US" altLang="zh-CN" sz="1600" b="1" dirty="0">
                  <a:latin typeface="+mn-lt"/>
                </a:rPr>
                <a:t>            3‘b010 : // </a:t>
              </a:r>
              <a:r>
                <a:rPr lang="en-US" altLang="zh-CN" sz="1600" b="1" dirty="0">
                  <a:solidFill>
                    <a:srgbClr val="FF0000"/>
                  </a:solidFill>
                  <a:latin typeface="+mn-lt"/>
                </a:rPr>
                <a:t>specify multiple cases with the same result</a:t>
              </a:r>
            </a:p>
            <a:p>
              <a:pPr eaLnBrk="1" hangingPunct="1">
                <a:spcBef>
                  <a:spcPct val="10000"/>
                </a:spcBef>
                <a:buFontTx/>
                <a:buNone/>
                <a:defRPr/>
              </a:pPr>
              <a:r>
                <a:rPr lang="en-US" altLang="zh-CN" sz="1600" b="1" dirty="0">
                  <a:latin typeface="+mn-lt"/>
                </a:rPr>
                <a:t>            3'b100 : result = </a:t>
              </a:r>
              <a:r>
                <a:rPr lang="en-US" altLang="zh-CN" sz="1600" b="1" dirty="0" err="1">
                  <a:latin typeface="+mn-lt"/>
                </a:rPr>
                <a:t>rega</a:t>
              </a:r>
              <a:r>
                <a:rPr lang="en-US" altLang="zh-CN" sz="1600" b="1" dirty="0">
                  <a:latin typeface="+mn-lt"/>
                </a:rPr>
                <a:t> / </a:t>
              </a:r>
              <a:r>
                <a:rPr lang="en-US" altLang="zh-CN" sz="1600" b="1" dirty="0" err="1">
                  <a:latin typeface="+mn-lt"/>
                </a:rPr>
                <a:t>regb</a:t>
              </a:r>
              <a:r>
                <a:rPr lang="en-US" altLang="zh-CN" sz="1600" b="1" dirty="0">
                  <a:latin typeface="+mn-lt"/>
                </a:rPr>
                <a:t>;</a:t>
              </a:r>
            </a:p>
            <a:p>
              <a:pPr eaLnBrk="1" hangingPunct="1">
                <a:spcBef>
                  <a:spcPct val="10000"/>
                </a:spcBef>
                <a:buFontTx/>
                <a:buNone/>
                <a:defRPr/>
              </a:pPr>
              <a:r>
                <a:rPr lang="en-US" altLang="zh-CN" sz="1600" b="1" dirty="0">
                  <a:latin typeface="+mn-lt"/>
                </a:rPr>
                <a:t>            default : begin</a:t>
              </a:r>
            </a:p>
            <a:p>
              <a:pPr eaLnBrk="1" hangingPunct="1">
                <a:spcBef>
                  <a:spcPct val="10000"/>
                </a:spcBef>
                <a:buFontTx/>
                <a:buNone/>
                <a:defRPr/>
              </a:pPr>
              <a:r>
                <a:rPr lang="en-US" altLang="zh-CN" sz="1600" b="1" dirty="0">
                  <a:latin typeface="+mn-lt"/>
                </a:rPr>
                <a:t>                 result = '</a:t>
              </a:r>
              <a:r>
                <a:rPr lang="en-US" altLang="zh-CN" sz="1600" b="1" dirty="0" err="1">
                  <a:latin typeface="+mn-lt"/>
                </a:rPr>
                <a:t>bx</a:t>
              </a:r>
              <a:r>
                <a:rPr lang="en-US" altLang="zh-CN" sz="1600" b="1" dirty="0">
                  <a:latin typeface="+mn-lt"/>
                </a:rPr>
                <a:t>;</a:t>
              </a:r>
            </a:p>
            <a:p>
              <a:pPr eaLnBrk="1" hangingPunct="1">
                <a:spcBef>
                  <a:spcPct val="10000"/>
                </a:spcBef>
                <a:buFontTx/>
                <a:buNone/>
                <a:defRPr/>
              </a:pPr>
              <a:r>
                <a:rPr lang="en-US" altLang="zh-CN" sz="1600" b="1" dirty="0">
                  <a:latin typeface="+mn-lt"/>
                </a:rPr>
                <a:t>                 $display (" no match");</a:t>
              </a:r>
            </a:p>
            <a:p>
              <a:pPr eaLnBrk="1" hangingPunct="1">
                <a:spcBef>
                  <a:spcPct val="10000"/>
                </a:spcBef>
                <a:buFontTx/>
                <a:buNone/>
                <a:defRPr/>
              </a:pPr>
              <a:r>
                <a:rPr lang="en-US" altLang="zh-CN" sz="1600" b="1" dirty="0">
                  <a:latin typeface="+mn-lt"/>
                </a:rPr>
                <a:t>             end</a:t>
              </a:r>
            </a:p>
            <a:p>
              <a:pPr eaLnBrk="1" hangingPunct="1">
                <a:spcBef>
                  <a:spcPct val="10000"/>
                </a:spcBef>
                <a:buFontTx/>
                <a:buNone/>
                <a:defRPr/>
              </a:pPr>
              <a:r>
                <a:rPr lang="en-US" altLang="zh-CN" sz="1600" b="1" dirty="0">
                  <a:latin typeface="+mn-lt"/>
                </a:rPr>
                <a:t>       </a:t>
              </a:r>
              <a:r>
                <a:rPr lang="en-US" altLang="zh-CN" sz="1600" b="1" dirty="0" err="1">
                  <a:latin typeface="+mn-lt"/>
                </a:rPr>
                <a:t>endcase</a:t>
              </a:r>
              <a:endParaRPr lang="en-US" altLang="zh-CN" sz="1600" b="1" dirty="0">
                <a:latin typeface="+mn-lt"/>
              </a:endParaRPr>
            </a:p>
            <a:p>
              <a:pPr eaLnBrk="1" hangingPunct="1">
                <a:spcBef>
                  <a:spcPct val="10000"/>
                </a:spcBef>
                <a:buFontTx/>
                <a:buNone/>
                <a:defRPr/>
              </a:pPr>
              <a:r>
                <a:rPr lang="en-US" altLang="zh-CN" sz="1600" b="1" dirty="0" err="1">
                  <a:latin typeface="+mn-lt"/>
                </a:rPr>
                <a:t>endmodule</a:t>
              </a:r>
              <a:endParaRPr lang="en-US" altLang="zh-CN" sz="1600" b="1" dirty="0">
                <a:latin typeface="+mn-lt"/>
              </a:endParaRPr>
            </a:p>
          </p:txBody>
        </p:sp>
      </p:grpSp>
      <p:sp>
        <p:nvSpPr>
          <p:cNvPr id="92165" name="Text Box 7">
            <a:extLst>
              <a:ext uri="{FF2B5EF4-FFF2-40B4-BE49-F238E27FC236}">
                <a16:creationId xmlns:a16="http://schemas.microsoft.com/office/drawing/2014/main" id="{F6147902-2AB6-44FA-A73B-34BD70DA2B8E}"/>
              </a:ext>
            </a:extLst>
          </p:cNvPr>
          <p:cNvSpPr txBox="1">
            <a:spLocks noChangeArrowheads="1"/>
          </p:cNvSpPr>
          <p:nvPr/>
        </p:nvSpPr>
        <p:spPr bwMode="auto">
          <a:xfrm>
            <a:off x="2565918" y="1295400"/>
            <a:ext cx="612088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defRPr/>
            </a:pPr>
            <a:r>
              <a:rPr lang="en-US" altLang="zh-CN" sz="2400" b="1" i="1" dirty="0">
                <a:latin typeface="+mn-lt"/>
              </a:rPr>
              <a:t>case</a:t>
            </a:r>
            <a:r>
              <a:rPr lang="zh-CN" altLang="en-US" sz="2400" b="1" dirty="0">
                <a:latin typeface="+mn-lt"/>
              </a:rPr>
              <a:t>语句：</a:t>
            </a:r>
          </a:p>
        </p:txBody>
      </p:sp>
      <p:sp>
        <p:nvSpPr>
          <p:cNvPr id="92166" name="Text Box 9">
            <a:extLst>
              <a:ext uri="{FF2B5EF4-FFF2-40B4-BE49-F238E27FC236}">
                <a16:creationId xmlns:a16="http://schemas.microsoft.com/office/drawing/2014/main" id="{7BCD8CA0-3E3A-4751-A65B-F1C13176E376}"/>
              </a:ext>
            </a:extLst>
          </p:cNvPr>
          <p:cNvSpPr txBox="1">
            <a:spLocks noChangeArrowheads="1"/>
          </p:cNvSpPr>
          <p:nvPr/>
        </p:nvSpPr>
        <p:spPr bwMode="auto">
          <a:xfrm>
            <a:off x="5867400" y="1844675"/>
            <a:ext cx="3025775" cy="1323975"/>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r>
              <a:rPr lang="zh-CN" altLang="en-US" sz="2000">
                <a:latin typeface="+mn-lt"/>
              </a:rPr>
              <a:t>在</a:t>
            </a:r>
            <a:r>
              <a:rPr lang="en-US" altLang="zh-CN" sz="2000">
                <a:latin typeface="+mn-lt"/>
              </a:rPr>
              <a:t>Verilog</a:t>
            </a:r>
            <a:r>
              <a:rPr lang="zh-CN" altLang="en-US" sz="2000">
                <a:latin typeface="+mn-lt"/>
              </a:rPr>
              <a:t>中重复说明</a:t>
            </a:r>
            <a:r>
              <a:rPr lang="en-US" altLang="zh-CN" sz="2000">
                <a:latin typeface="+mn-lt"/>
              </a:rPr>
              <a:t>case</a:t>
            </a:r>
            <a:r>
              <a:rPr lang="zh-CN" altLang="en-US" sz="2000">
                <a:latin typeface="+mn-lt"/>
              </a:rPr>
              <a:t>项是合法的，因为</a:t>
            </a:r>
            <a:r>
              <a:rPr lang="en-US" altLang="zh-CN" sz="2000">
                <a:latin typeface="+mn-lt"/>
              </a:rPr>
              <a:t>Verilog</a:t>
            </a:r>
            <a:r>
              <a:rPr lang="zh-CN" altLang="en-US" sz="2000">
                <a:latin typeface="+mn-lt"/>
              </a:rPr>
              <a:t>的</a:t>
            </a:r>
            <a:r>
              <a:rPr lang="en-US" altLang="zh-CN" sz="2000">
                <a:latin typeface="+mn-lt"/>
              </a:rPr>
              <a:t>case</a:t>
            </a:r>
            <a:r>
              <a:rPr lang="zh-CN" altLang="en-US" sz="2000">
                <a:latin typeface="+mn-lt"/>
              </a:rPr>
              <a:t>语句只执行第一个符合项。 </a:t>
            </a:r>
          </a:p>
        </p:txBody>
      </p:sp>
    </p:spTree>
    <p:extLst>
      <p:ext uri="{BB962C8B-B14F-4D97-AF65-F5344CB8AC3E}">
        <p14:creationId xmlns:p14="http://schemas.microsoft.com/office/powerpoint/2010/main" val="1578515802"/>
      </p:ext>
    </p:extLst>
  </p:cSld>
  <p:clrMapOvr>
    <a:masterClrMapping/>
  </p:clrMapOvr>
</p:sld>
</file>

<file path=ppt/theme/theme1.xml><?xml version="1.0" encoding="utf-8"?>
<a:theme xmlns:a="http://schemas.openxmlformats.org/drawingml/2006/main" name="默认设计模板">
  <a:themeElements>
    <a:clrScheme name="自定义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noFill/>
          <a:prstDash val="solid"/>
          <a:round/>
          <a:headEnd type="none" w="med" len="med"/>
          <a:tailEnd type="none" w="med" len="med"/>
        </a:ln>
      </a:spPr>
      <a:bodyPr vert="horz" wrap="square" lIns="91440" tIns="45720" rIns="91440" bIns="45720" numCol="1" rtlCol="0"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defRPr>
        </a:defPPr>
      </a:lstStyle>
    </a:lnDef>
    <a:txDef>
      <a:spPr>
        <a:noFill/>
      </a:spPr>
      <a:bodyPr wrap="square" rtlCol="0">
        <a:noAutofit/>
      </a:bodyPr>
      <a:lstStyle>
        <a:defPPr algn="l">
          <a:defRPr sz="1800" dirty="0">
            <a:latin typeface="微软雅黑" panose="020B0503020204020204" pitchFamily="34" charset="-122"/>
            <a:ea typeface="微软雅黑" panose="020B0503020204020204"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16779</Words>
  <Application>Microsoft Office PowerPoint</Application>
  <PresentationFormat>全屏显示(4:3)</PresentationFormat>
  <Paragraphs>2005</Paragraphs>
  <Slides>129</Slides>
  <Notes>12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129</vt:i4>
      </vt:variant>
    </vt:vector>
  </HeadingPairs>
  <TitlesOfParts>
    <vt:vector size="144" baseType="lpstr">
      <vt:lpstr>Arial Unicode MS</vt:lpstr>
      <vt:lpstr>宋体</vt:lpstr>
      <vt:lpstr>微软雅黑</vt:lpstr>
      <vt:lpstr>Arial</vt:lpstr>
      <vt:lpstr>Arial Black</vt:lpstr>
      <vt:lpstr>Courier New</vt:lpstr>
      <vt:lpstr>Courier-Bold</vt:lpstr>
      <vt:lpstr>MSTT3195ed4ebao296107S00</vt:lpstr>
      <vt:lpstr>MSTT31afe84946o267134S00</vt:lpstr>
      <vt:lpstr>Tahoma</vt:lpstr>
      <vt:lpstr>Times New Roman</vt:lpstr>
      <vt:lpstr>Wingdings</vt:lpstr>
      <vt:lpstr>默认设计模板</vt:lpstr>
      <vt:lpstr>BMP 图象</vt:lpstr>
      <vt:lpstr>Microsoft Word 文档</vt:lpstr>
      <vt:lpstr>第二章 Verilog HDL</vt:lpstr>
      <vt:lpstr>PowerPoint 演示文稿</vt:lpstr>
      <vt:lpstr>2.1 Verilog HDL入门</vt:lpstr>
      <vt:lpstr>什么是硬件描述语言HDL</vt:lpstr>
      <vt:lpstr>Verilog的历史</vt:lpstr>
      <vt:lpstr>Verilog的用途</vt:lpstr>
      <vt:lpstr>Verilog的特点</vt:lpstr>
      <vt:lpstr>Verilog的抽象层次</vt:lpstr>
      <vt:lpstr>Verilog 语言的描述形式</vt:lpstr>
      <vt:lpstr>Verilog和C语言区别</vt:lpstr>
      <vt:lpstr>示例</vt:lpstr>
      <vt:lpstr>语言的主要特点</vt:lpstr>
      <vt:lpstr>语言的主要特点—模块端口(module ports)</vt:lpstr>
      <vt:lpstr>语言的主要特点</vt:lpstr>
      <vt:lpstr>语言的主要特点</vt:lpstr>
      <vt:lpstr>2.2  Verilog的语言规则</vt:lpstr>
      <vt:lpstr>文字规则—空白符和注释</vt:lpstr>
      <vt:lpstr>文字规则—整数常量和实数常量</vt:lpstr>
      <vt:lpstr>文字规则—整数常量和实数常量</vt:lpstr>
      <vt:lpstr>文字规则—字符串（string)</vt:lpstr>
      <vt:lpstr>文字规则—字符串（string)</vt:lpstr>
      <vt:lpstr>文字规则—标识符(identifiers)</vt:lpstr>
      <vt:lpstr>文字规则—标识符(identifiers)</vt:lpstr>
      <vt:lpstr>操作符</vt:lpstr>
      <vt:lpstr>Verilog中的大小(size)与符号</vt:lpstr>
      <vt:lpstr>算术操作符</vt:lpstr>
      <vt:lpstr>按位操作符</vt:lpstr>
      <vt:lpstr>逻辑操作符</vt:lpstr>
      <vt:lpstr>逻辑反与位反的对比</vt:lpstr>
      <vt:lpstr>移位操作符</vt:lpstr>
      <vt:lpstr>关系操作符</vt:lpstr>
      <vt:lpstr>相等操作符</vt:lpstr>
      <vt:lpstr>相等操作符</vt:lpstr>
      <vt:lpstr>相等操作符</vt:lpstr>
      <vt:lpstr>条件操作符</vt:lpstr>
      <vt:lpstr>条件操作符</vt:lpstr>
      <vt:lpstr>级联操作符</vt:lpstr>
      <vt:lpstr>复制</vt:lpstr>
      <vt:lpstr>2.3 Verilog的逻辑系统及数据类型</vt:lpstr>
      <vt:lpstr>Verilog采用的四值逻辑系统</vt:lpstr>
      <vt:lpstr>主要数据类型</vt:lpstr>
      <vt:lpstr>net（线网）</vt:lpstr>
      <vt:lpstr>net类的类型（线网）</vt:lpstr>
      <vt:lpstr>net类的类型（线网）</vt:lpstr>
      <vt:lpstr>寄存器类 （register)</vt:lpstr>
      <vt:lpstr>寄存器类的类型</vt:lpstr>
      <vt:lpstr>Verilog中net和register声明语法</vt:lpstr>
      <vt:lpstr>Verilog中net和register声明语法</vt:lpstr>
      <vt:lpstr>选择正确的数据类型</vt:lpstr>
      <vt:lpstr>选择数据类型时常犯的错误</vt:lpstr>
      <vt:lpstr>选择数据类型时常犯的错误举例</vt:lpstr>
      <vt:lpstr>选择数据类型时常犯的错误举例</vt:lpstr>
      <vt:lpstr>参数（parameters)</vt:lpstr>
      <vt:lpstr>参数重载（overriding)</vt:lpstr>
      <vt:lpstr>寄存器数组(Register Arrays)</vt:lpstr>
      <vt:lpstr>2.4 结构描述(structural modeling)</vt:lpstr>
      <vt:lpstr>结构描述</vt:lpstr>
      <vt:lpstr>结构描述</vt:lpstr>
      <vt:lpstr>结构描述（续）</vt:lpstr>
      <vt:lpstr>Verilog基本单元（primitives)</vt:lpstr>
      <vt:lpstr>基本单元的引脚 (pin)的可扩展性</vt:lpstr>
      <vt:lpstr>带条件的基本单元</vt:lpstr>
      <vt:lpstr>带条件的基本单元（续）</vt:lpstr>
      <vt:lpstr>基本单元实例化</vt:lpstr>
      <vt:lpstr>模块实例化(module instantiation)</vt:lpstr>
      <vt:lpstr>实例数组(Array of Instances)</vt:lpstr>
      <vt:lpstr>实例数组(Array of Instances)(续)</vt:lpstr>
      <vt:lpstr>逻辑强度(strength)模型</vt:lpstr>
      <vt:lpstr>逻辑强度(strength)模型（续）</vt:lpstr>
      <vt:lpstr>信号强度值系统</vt:lpstr>
      <vt:lpstr>Verilog多种强度决断</vt:lpstr>
      <vt:lpstr>2.5 数据流级描述</vt:lpstr>
      <vt:lpstr>持续赋值(continuous assignment)</vt:lpstr>
      <vt:lpstr>持续赋值(continuous assignment)(续)</vt:lpstr>
      <vt:lpstr>持续赋值(continuous assignment)(续)</vt:lpstr>
      <vt:lpstr>持续赋值(continuous assignment)(续)</vt:lpstr>
      <vt:lpstr>2.6 行为描述</vt:lpstr>
      <vt:lpstr>行为描述</vt:lpstr>
      <vt:lpstr>过程(procedural)块</vt:lpstr>
      <vt:lpstr>过程赋值(procedural assignment)</vt:lpstr>
      <vt:lpstr>过程时序控制</vt:lpstr>
      <vt:lpstr>简单延时</vt:lpstr>
      <vt:lpstr>边沿敏感时序</vt:lpstr>
      <vt:lpstr>wait语句</vt:lpstr>
      <vt:lpstr>命名事件(named event)</vt:lpstr>
      <vt:lpstr>行为描述举例</vt:lpstr>
      <vt:lpstr>RTL描述举例</vt:lpstr>
      <vt:lpstr>块语句</vt:lpstr>
      <vt:lpstr>块语句（续）</vt:lpstr>
      <vt:lpstr>延迟赋值语句</vt:lpstr>
      <vt:lpstr>延迟赋值语句</vt:lpstr>
      <vt:lpstr>非阻塞过程赋值</vt:lpstr>
      <vt:lpstr>非阻塞过程赋值（续）</vt:lpstr>
      <vt:lpstr>非阻塞过程赋值（续）</vt:lpstr>
      <vt:lpstr>非阻塞过程赋值（续）</vt:lpstr>
      <vt:lpstr>非阻塞过程赋值（续）</vt:lpstr>
      <vt:lpstr>非阻塞过程赋值（续）</vt:lpstr>
      <vt:lpstr>条件语句（if分支语句）</vt:lpstr>
      <vt:lpstr>条件语句（case分支语句）</vt:lpstr>
      <vt:lpstr>条件语句-case语句</vt:lpstr>
      <vt:lpstr>循环(looping)语句</vt:lpstr>
      <vt:lpstr>循环(looping)语句-repeat</vt:lpstr>
      <vt:lpstr>循环(looping)语句</vt:lpstr>
      <vt:lpstr>循环(looping)语句</vt:lpstr>
      <vt:lpstr>循环(looping)语句</vt:lpstr>
      <vt:lpstr>行为级零延时循环</vt:lpstr>
      <vt:lpstr>2.7 Verilog中的高级结构</vt:lpstr>
      <vt:lpstr>Verilog的任务及函数</vt:lpstr>
      <vt:lpstr>Verilog的任务及函数</vt:lpstr>
      <vt:lpstr>任务</vt:lpstr>
      <vt:lpstr>任务</vt:lpstr>
      <vt:lpstr>任务</vt:lpstr>
      <vt:lpstr>函数（function）</vt:lpstr>
      <vt:lpstr>函数</vt:lpstr>
      <vt:lpstr>函数</vt:lpstr>
      <vt:lpstr>函数</vt:lpstr>
      <vt:lpstr>函数</vt:lpstr>
      <vt:lpstr>Verilog 系统函数</vt:lpstr>
      <vt:lpstr>PowerPoint 演示文稿</vt:lpstr>
      <vt:lpstr>PowerPoint 演示文稿</vt:lpstr>
      <vt:lpstr>PowerPoint 演示文稿</vt:lpstr>
      <vt:lpstr>PowerPoint 演示文稿</vt:lpstr>
      <vt:lpstr>PowerPoint 演示文稿</vt:lpstr>
      <vt:lpstr>Verilog系统函数</vt:lpstr>
      <vt:lpstr>Verilog 系统函数</vt:lpstr>
      <vt:lpstr>命名块(named block)</vt:lpstr>
      <vt:lpstr>禁止命名块和任务</vt:lpstr>
      <vt:lpstr>禁止命名块和任务</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logisim 基础知识</dc:title>
  <dc:creator>丁小虎</dc:creator>
  <cp:keywords/>
  <cp:lastModifiedBy>张冬冬</cp:lastModifiedBy>
  <cp:revision>1740</cp:revision>
  <cp:lastPrinted>2113-01-01T00:00:00Z</cp:lastPrinted>
  <dcterms:created xsi:type="dcterms:W3CDTF">2113-01-01T00:00:00Z</dcterms:created>
  <dcterms:modified xsi:type="dcterms:W3CDTF">2019-07-26T09:03:18Z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2052-10.1.0.7224</vt:lpwstr>
  </property>
</Properties>
</file>