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66" r:id="rId8"/>
    <p:sldId id="258" r:id="rId9"/>
    <p:sldId id="267" r:id="rId10"/>
    <p:sldId id="261" r:id="rId11"/>
    <p:sldId id="259" r:id="rId12"/>
    <p:sldId id="26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/Users/a77/hw/&#27605;&#19994;&#23454;&#35757;/Prometheus.md" TargetMode="External"/><Relationship Id="rId1" Type="http://schemas.openxmlformats.org/officeDocument/2006/relationships/hyperlink" Target="/Users/a77/hw/&#27605;&#19994;&#23454;&#35757;/&#20027;&#21160;&#24335;&#24494;&#26381;&#21153;&#36164;&#28304;&#31649;&#29702;&#31995;&#32479;1.0/READM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/Users/a77/hw/&#27605;&#19994;&#23454;&#35757;/k8s&#22522;&#26412;&#25805;&#20316;.md" TargetMode="External"/><Relationship Id="rId2" Type="http://schemas.openxmlformats.org/officeDocument/2006/relationships/hyperlink" Target="/Users/a77/hw/&#27605;&#19994;&#23454;&#35757;/K8s&#31508;&#35760;.md" TargetMode="External"/><Relationship Id="rId1" Type="http://schemas.openxmlformats.org/officeDocument/2006/relationships/hyperlink" Target="/Users/a77/hw/&#27605;&#19994;&#23454;&#35757;/Docker&#31508;&#35760;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毕业实训学习进度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1752919 </a:t>
            </a:r>
            <a:r>
              <a:rPr lang="zh-CN" altLang="en-US"/>
              <a:t>祁好雨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实践技术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3254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7145" y="1708150"/>
            <a:ext cx="62484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监控部分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测试部分（脚本</a:t>
            </a:r>
            <a:r>
              <a:rPr lang="en-US" altLang="zh-CN"/>
              <a:t>+php</a:t>
            </a:r>
            <a:r>
              <a:rPr lang="zh-CN" altLang="en-US"/>
              <a:t>发起请求</a:t>
            </a:r>
            <a:r>
              <a:rPr lang="en-US" altLang="zh-CN"/>
              <a:t>+prometheus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预测部分（</a:t>
            </a:r>
            <a:r>
              <a:rPr lang="en-US" altLang="zh-CN"/>
              <a:t>lstm/svr/rf/online learning(PAI)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可视化部分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监控部分</a:t>
            </a:r>
            <a:endParaRPr lang="zh-CN" altLang="en-US"/>
          </a:p>
          <a:p>
            <a:r>
              <a:rPr lang="zh-CN" altLang="en-US">
                <a:hlinkClick r:id="rId1" tooltip="" action="ppaction://hlinkfile"/>
              </a:rPr>
              <a:t>/Users/a77/hw/毕业实训/主动式微服务资源管理系统1.0/README.md</a:t>
            </a:r>
            <a:endParaRPr lang="zh-CN" altLang="en-US">
              <a:hlinkClick r:id="rId1" tooltip="" action="ppaction://hlinkfile"/>
            </a:endParaRPr>
          </a:p>
          <a:p>
            <a:r>
              <a:rPr lang="zh-CN" altLang="en-US">
                <a:hlinkClick r:id="rId2" tooltip="" action="ppaction://hlinkfile"/>
              </a:rPr>
              <a:t>/Users/a77/hw/毕业实训/Prometheus.md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理论知识：模型部分</a:t>
            </a:r>
            <a:endParaRPr lang="zh-CN" altLang="en-US"/>
          </a:p>
          <a:p>
            <a:r>
              <a:rPr lang="zh-CN" altLang="en-US"/>
              <a:t>理论知识：</a:t>
            </a:r>
            <a:r>
              <a:rPr lang="en-US" altLang="zh-CN"/>
              <a:t>k8s</a:t>
            </a:r>
            <a:r>
              <a:rPr lang="zh-CN" altLang="en-US"/>
              <a:t>部署部分</a:t>
            </a:r>
            <a:endParaRPr lang="zh-CN" altLang="en-US"/>
          </a:p>
          <a:p>
            <a:r>
              <a:rPr lang="zh-CN" altLang="en-US"/>
              <a:t>实践技术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理论知识：模型部分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CoFlux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应用在</a:t>
            </a:r>
            <a:r>
              <a:rPr lang="en-US" altLang="zh-CN"/>
              <a:t>KPI</a:t>
            </a:r>
            <a:r>
              <a:rPr lang="zh-CN" altLang="en-US"/>
              <a:t>相关性，聚合有相关性的</a:t>
            </a:r>
            <a:r>
              <a:rPr lang="en-US" altLang="zh-CN"/>
              <a:t>kpi</a:t>
            </a:r>
            <a:r>
              <a:rPr lang="zh-CN" altLang="en-US"/>
              <a:t>，仅报警一次</a:t>
            </a:r>
            <a:endParaRPr lang="zh-CN" altLang="en-US"/>
          </a:p>
          <a:p>
            <a:pPr lvl="1"/>
            <a:r>
              <a:rPr lang="zh-CN" altLang="en-US"/>
              <a:t>无监督学习（聚类）</a:t>
            </a:r>
            <a:endParaRPr lang="zh-CN" altLang="en-US"/>
          </a:p>
          <a:p>
            <a:pPr lvl="1"/>
            <a:r>
              <a:rPr lang="zh-CN" altLang="en-US"/>
              <a:t>预测结果：</a:t>
            </a:r>
            <a:r>
              <a:rPr lang="en-US" altLang="zh-CN"/>
              <a:t>KPI</a:t>
            </a:r>
            <a:r>
              <a:rPr lang="zh-CN" altLang="en-US"/>
              <a:t>波动相关性，时序先后，正负性</a:t>
            </a:r>
            <a:endParaRPr lang="zh-CN" altLang="en-US"/>
          </a:p>
          <a:p>
            <a:pPr lvl="1"/>
            <a:r>
              <a:rPr lang="en-US" altLang="zh-CN"/>
              <a:t>flux-correlation rather than raw KPI correlation</a:t>
            </a:r>
            <a:r>
              <a:rPr lang="zh-CN" altLang="en-US"/>
              <a:t>（观点不好迁移）</a:t>
            </a:r>
            <a:endParaRPr lang="zh-CN" altLang="en-US"/>
          </a:p>
          <a:p>
            <a:pPr lvl="1"/>
            <a:r>
              <a:rPr lang="zh-CN" altLang="en-US" sz="1000"/>
              <a:t>[14] Huida Qiu, Yan Liu, Niranjan A Subrahmanya, and Weichang Li. Granger causality for time-series anomaly detection. In Data Mining (ICDM), 2012 IEEE 12th International Conference on, pages 1074–1079. IEEE, 2012.（提到这篇主要做的工作是判断一个</a:t>
            </a:r>
            <a:r>
              <a:rPr lang="en-US" altLang="zh-CN" sz="1000"/>
              <a:t>kpi</a:t>
            </a:r>
            <a:r>
              <a:rPr lang="zh-CN" altLang="en-US" sz="1000"/>
              <a:t>是否能够预测另一个）</a:t>
            </a:r>
            <a:endParaRPr lang="zh-CN" altLang="en-US" sz="1000"/>
          </a:p>
          <a:p>
            <a:pPr lvl="1"/>
            <a:r>
              <a:rPr lang="en-US" altLang="zh-CN"/>
              <a:t>Cross-correlation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理论知识：模型部分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CTS-LSTM：</a:t>
            </a:r>
            <a:endParaRPr lang="zh-CN" altLang="en-US"/>
          </a:p>
          <a:p>
            <a:pPr lvl="1"/>
            <a:r>
              <a:rPr lang="en-US" altLang="zh-CN"/>
              <a:t>LSTM</a:t>
            </a:r>
            <a:r>
              <a:rPr lang="zh-CN" altLang="en-US"/>
              <a:t>变种，预测时间序列内和间的相关性，加入外因考虑</a:t>
            </a:r>
            <a:endParaRPr lang="zh-CN" altLang="en-US"/>
          </a:p>
          <a:p>
            <a:pPr lvl="1"/>
            <a:r>
              <a:rPr lang="zh-CN" altLang="en-US"/>
              <a:t>外因接口：输入向量化的外因，</a:t>
            </a:r>
            <a:r>
              <a:rPr lang="en-US" altLang="zh-CN"/>
              <a:t>embedding</a:t>
            </a:r>
            <a:endParaRPr lang="en-US" altLang="zh-CN"/>
          </a:p>
          <a:p>
            <a:pPr lvl="1"/>
            <a:r>
              <a:rPr lang="zh-CN" altLang="en-US" sz="1800"/>
              <a:t>否定了把每一个</a:t>
            </a:r>
            <a:r>
              <a:rPr lang="en-US" altLang="zh-CN" sz="1800"/>
              <a:t>time series</a:t>
            </a:r>
            <a:r>
              <a:rPr lang="zh-CN" altLang="en-US" sz="1800"/>
              <a:t>作为独立输入到每一个</a:t>
            </a:r>
            <a:r>
              <a:rPr lang="en-US" altLang="zh-CN" sz="1800"/>
              <a:t>LSTM</a:t>
            </a:r>
            <a:r>
              <a:rPr lang="zh-CN" altLang="en-US" sz="1800"/>
              <a:t>或者</a:t>
            </a:r>
            <a:r>
              <a:rPr lang="en-US" altLang="zh-CN" sz="1800"/>
              <a:t>n</a:t>
            </a:r>
            <a:r>
              <a:rPr lang="zh-CN" altLang="en-US" sz="1800"/>
              <a:t>个</a:t>
            </a:r>
            <a:r>
              <a:rPr lang="en-US" altLang="zh-CN" sz="1800"/>
              <a:t>time series</a:t>
            </a:r>
            <a:r>
              <a:rPr lang="zh-CN" altLang="en-US" sz="1800"/>
              <a:t>编码成一个</a:t>
            </a:r>
            <a:r>
              <a:rPr lang="en-US" altLang="zh-CN" sz="1800"/>
              <a:t>n</a:t>
            </a:r>
            <a:r>
              <a:rPr lang="zh-CN" altLang="en-US" sz="1800"/>
              <a:t>维向量的想法，作者认为这样</a:t>
            </a:r>
            <a:r>
              <a:rPr lang="en-US" altLang="zh-CN" sz="1800"/>
              <a:t>mutual information</a:t>
            </a:r>
            <a:r>
              <a:rPr lang="zh-CN" altLang="en-US" sz="1800"/>
              <a:t>会</a:t>
            </a:r>
            <a:r>
              <a:rPr lang="en-US" altLang="zh-CN" sz="1800"/>
              <a:t>lost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zh-CN" altLang="en-US" sz="1800"/>
              <a:t>架构</a:t>
            </a:r>
            <a:endParaRPr lang="zh-CN" altLang="en-US" sz="1800"/>
          </a:p>
          <a:p>
            <a:pPr lvl="1"/>
            <a:r>
              <a:rPr lang="zh-CN" altLang="en-US" sz="1800"/>
              <a:t>评估：</a:t>
            </a:r>
            <a:r>
              <a:rPr lang="en-US" altLang="zh-CN" sz="1800"/>
              <a:t>MSE</a:t>
            </a:r>
            <a:endParaRPr lang="en-US" altLang="zh-CN" sz="1800"/>
          </a:p>
          <a:p>
            <a:pPr lvl="1"/>
            <a:r>
              <a:rPr lang="zh-CN" altLang="en-US" sz="1800"/>
              <a:t>更新：</a:t>
            </a:r>
            <a:r>
              <a:rPr lang="en-US" altLang="zh-CN" sz="1800"/>
              <a:t>BP+Adam</a:t>
            </a:r>
            <a:endParaRPr lang="en-US" altLang="zh-CN" sz="1800"/>
          </a:p>
          <a:p>
            <a:pPr lvl="1"/>
            <a:r>
              <a:rPr lang="en-US" altLang="zh-CN" sz="1800"/>
              <a:t>2 realworld dataset</a:t>
            </a:r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理论知识：模型部分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CTS-LSTM：</a:t>
            </a:r>
            <a:endParaRPr lang="zh-CN" altLang="en-US"/>
          </a:p>
          <a:p>
            <a:pPr lvl="1"/>
            <a:r>
              <a:rPr lang="zh-CN" altLang="en-US"/>
              <a:t>架构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1691005"/>
            <a:ext cx="8034655" cy="5017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理论知识：模型部分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CTS-LSTM：</a:t>
            </a:r>
            <a:endParaRPr lang="zh-CN" altLang="en-US"/>
          </a:p>
          <a:p>
            <a:pPr lvl="1"/>
            <a:r>
              <a:rPr lang="zh-CN" altLang="en-US"/>
              <a:t>架构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72085"/>
            <a:ext cx="11423650" cy="5509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6360" y="568198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蓝线：时间序列内的相关性    绿线：时间序列间的相关性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理论知识：模型部分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StemGNN：https://github.com/microsoft/StemGNN/</a:t>
            </a:r>
            <a:endParaRPr lang="zh-CN" altLang="en-US"/>
          </a:p>
          <a:p>
            <a:pPr lvl="1"/>
            <a:r>
              <a:rPr lang="en-US" altLang="zh-CN" sz="2400"/>
              <a:t>10 dataset</a:t>
            </a:r>
            <a:endParaRPr lang="en-US" altLang="zh-CN" sz="2400"/>
          </a:p>
          <a:p>
            <a:pPr lvl="1"/>
            <a:r>
              <a:rPr lang="en-US" altLang="zh-CN" sz="2400"/>
              <a:t>GFT</a:t>
            </a:r>
            <a:r>
              <a:rPr lang="zh-CN" altLang="en-US" sz="2400"/>
              <a:t>：</a:t>
            </a:r>
            <a:r>
              <a:rPr lang="en-US" altLang="zh-CN" sz="2400"/>
              <a:t>spectral matrix(each univariate time series are linearly independent)&amp; DFT(frequency domain)</a:t>
            </a:r>
            <a:endParaRPr lang="en-US" altLang="zh-CN" sz="2400"/>
          </a:p>
          <a:p>
            <a:pPr lvl="1"/>
            <a:r>
              <a:rPr lang="zh-CN" altLang="en-US"/>
              <a:t>自动生成依赖关系图</a:t>
            </a:r>
            <a:endParaRPr lang="zh-CN" altLang="en-US"/>
          </a:p>
          <a:p>
            <a:pPr lvl="1"/>
            <a:r>
              <a:rPr lang="zh-CN" altLang="en-US"/>
              <a:t>生成</a:t>
            </a:r>
            <a:r>
              <a:rPr lang="en-US" altLang="zh-CN"/>
              <a:t>forecasting&amp;backcasting</a:t>
            </a:r>
            <a:r>
              <a:rPr lang="zh-CN" altLang="en-US"/>
              <a:t>，</a:t>
            </a:r>
            <a:r>
              <a:rPr lang="en-US" altLang="zh-CN"/>
              <a:t>combined both to generate loss</a:t>
            </a:r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15" y="4432935"/>
            <a:ext cx="6185535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理论知识：模型部分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StemGNN：https://github.com/microsoft/StemGNN/</a:t>
            </a:r>
            <a:endParaRPr lang="zh-CN" altLang="en-US"/>
          </a:p>
          <a:p>
            <a:pPr lvl="1"/>
            <a:r>
              <a:rPr lang="en-US" altLang="zh-CN" sz="2400"/>
              <a:t>10 dataset</a:t>
            </a:r>
            <a:endParaRPr lang="en-US" altLang="zh-CN" sz="2400"/>
          </a:p>
          <a:p>
            <a:pPr lvl="1"/>
            <a:r>
              <a:rPr lang="en-US" altLang="zh-CN" sz="2400"/>
              <a:t>GFT &amp; DFT</a:t>
            </a:r>
            <a:endParaRPr lang="en-US" altLang="zh-CN" sz="2400"/>
          </a:p>
          <a:p>
            <a:pPr lvl="1"/>
            <a:r>
              <a:rPr lang="zh-CN" altLang="en-US"/>
              <a:t>自动生成依赖关系图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3463290"/>
            <a:ext cx="6185535" cy="7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158115"/>
            <a:ext cx="11633835" cy="6541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理论知识：</a:t>
            </a:r>
            <a:r>
              <a:rPr lang="en-US" altLang="zh-CN"/>
              <a:t>k8s</a:t>
            </a:r>
            <a:r>
              <a:rPr lang="zh-CN" altLang="en-US"/>
              <a:t>部署部分️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tooltip="" action="ppaction://hlinkfile"/>
              </a:rPr>
              <a:t>/Users/a77/hw/毕业实训/Docker笔记.md</a:t>
            </a:r>
            <a:endParaRPr lang="en-US" altLang="zh-CN">
              <a:hlinkClick r:id="rId1" tooltip="" action="ppaction://hlinkfile"/>
            </a:endParaRPr>
          </a:p>
          <a:p>
            <a:r>
              <a:rPr lang="en-US" altLang="zh-CN">
                <a:hlinkClick r:id="rId2" tooltip="" action="ppaction://hlinkfile"/>
              </a:rPr>
              <a:t>/Users/a77/hw/毕业实训/K8s笔记.md</a:t>
            </a:r>
            <a:endParaRPr lang="zh-CN" altLang="en-US">
              <a:hlinkClick r:id="rId3" tooltip="" action="ppaction://hlinkfile"/>
            </a:endParaRPr>
          </a:p>
          <a:p>
            <a:r>
              <a:rPr lang="zh-CN" altLang="en-US">
                <a:hlinkClick r:id="rId3" tooltip="" action="ppaction://hlinkfile"/>
              </a:rPr>
              <a:t>/Users/a77/hw/毕业实训/k8s基本操作.md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WPS 文字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苹方-简</vt:lpstr>
      <vt:lpstr>Apple Color Emoji</vt:lpstr>
      <vt:lpstr>Office 主题</vt:lpstr>
      <vt:lpstr>PowerPoint 演示文稿</vt:lpstr>
      <vt:lpstr>PowerPoint 演示文稿</vt:lpstr>
      <vt:lpstr>理论知识：模型部分</vt:lpstr>
      <vt:lpstr>理论知识：模型部分</vt:lpstr>
      <vt:lpstr>理论知识：模型部分</vt:lpstr>
      <vt:lpstr>理论知识：模型部分</vt:lpstr>
      <vt:lpstr>PowerPoint 演示文稿</vt:lpstr>
      <vt:lpstr>理论知识：模型部分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a77</dc:creator>
  <cp:lastModifiedBy>a77</cp:lastModifiedBy>
  <cp:revision>3</cp:revision>
  <dcterms:created xsi:type="dcterms:W3CDTF">2021-11-04T10:47:26Z</dcterms:created>
  <dcterms:modified xsi:type="dcterms:W3CDTF">2021-11-04T10:47:26Z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