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278" r:id="rId6"/>
    <p:sldId id="385" r:id="rId7"/>
    <p:sldId id="370" r:id="rId8"/>
    <p:sldId id="400" r:id="rId9"/>
    <p:sldId id="401" r:id="rId10"/>
    <p:sldId id="421" r:id="rId11"/>
    <p:sldId id="420" r:id="rId12"/>
    <p:sldId id="416" r:id="rId13"/>
    <p:sldId id="42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18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5" name="组合 7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94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" name="文本框 1"/>
          <p:cNvSpPr txBox="1"/>
          <p:nvPr/>
        </p:nvSpPr>
        <p:spPr>
          <a:xfrm>
            <a:off x="2042644" y="4703937"/>
            <a:ext cx="2867464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sz="2000" dirty="0"/>
              <a:t>丁志军</a:t>
            </a:r>
            <a:endParaRPr lang="zh-CN" sz="2000" dirty="0"/>
          </a:p>
        </p:txBody>
      </p:sp>
      <p:sp>
        <p:nvSpPr>
          <p:cNvPr id="185" name="文本框 17"/>
          <p:cNvSpPr txBox="1"/>
          <p:nvPr/>
        </p:nvSpPr>
        <p:spPr>
          <a:xfrm>
            <a:off x="5545271" y="4752722"/>
            <a:ext cx="3082883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答辩人</a:t>
            </a:r>
            <a:r>
              <a:rPr sz="2000" dirty="0"/>
              <a:t>：</a:t>
            </a:r>
            <a:r>
              <a:rPr lang="zh-CN" sz="2000" dirty="0"/>
              <a:t>祁好雨</a:t>
            </a:r>
            <a:endParaRPr lang="zh-CN" sz="2000" dirty="0"/>
          </a:p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2000" dirty="0"/>
              <a:t>	1752919</a:t>
            </a:r>
            <a:endParaRPr lang="en-US" altLang="zh-CN" sz="2000" dirty="0"/>
          </a:p>
        </p:txBody>
      </p:sp>
      <p:sp>
        <p:nvSpPr>
          <p:cNvPr id="186" name="Freeform 6"/>
          <p:cNvSpPr/>
          <p:nvPr/>
        </p:nvSpPr>
        <p:spPr>
          <a:xfrm>
            <a:off x="1691740" y="4793794"/>
            <a:ext cx="272429" cy="274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30754"/>
            <a:chOff x="0" y="0"/>
            <a:chExt cx="104968" cy="149988"/>
          </a:xfrm>
        </p:grpSpPr>
        <p:sp>
          <p:nvSpPr>
            <p:cNvPr id="187" name="Freeform 11"/>
            <p:cNvSpPr/>
            <p:nvPr/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  <p:sp>
          <p:nvSpPr>
            <p:cNvPr id="188" name="Freeform 12"/>
            <p:cNvSpPr/>
            <p:nvPr/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</p:grpSp>
      <p:sp>
        <p:nvSpPr>
          <p:cNvPr id="242" name="文本框 75"/>
          <p:cNvSpPr txBox="1"/>
          <p:nvPr/>
        </p:nvSpPr>
        <p:spPr>
          <a:xfrm>
            <a:off x="1452245" y="2691765"/>
            <a:ext cx="70427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sz="3600" dirty="0"/>
              <a:t>毕业设计进度汇报</a:t>
            </a:r>
            <a:endParaRPr lang="zh-CN" sz="3600" dirty="0"/>
          </a:p>
          <a:p>
            <a:r>
              <a:rPr lang="zh-CN" sz="2400" dirty="0"/>
              <a:t>主动式微服务动态部署工具设计与开发</a:t>
            </a:r>
            <a:endParaRPr lang="zh-CN" sz="2400" dirty="0"/>
          </a:p>
        </p:txBody>
      </p:sp>
      <p:sp>
        <p:nvSpPr>
          <p:cNvPr id="243" name="直接连接符 76"/>
          <p:cNvSpPr/>
          <p:nvPr/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任意多边形 8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任意多边形 8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任意多边形 8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任意多边形 8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任意多边形 8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任意多边形 8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任意多边形 8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任意多边形 9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任意多边形 9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任意多边形 9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任意多边形 9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任意多边形 9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任意多边形 9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任意多边形 9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任意多边形 9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2247597" y="1109469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实验结论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875" y="1369695"/>
            <a:ext cx="75958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等线"/>
              </a:rPr>
              <a:t>本方案优化了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等线"/>
              </a:rPr>
              <a:t>alibaba cluster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等线"/>
              </a:rPr>
              <a:t>数据集中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等线"/>
              </a:rPr>
              <a:t>Pod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等线"/>
              </a:rPr>
              <a:t>的静态部署方案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等线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2283460"/>
            <a:ext cx="3867150" cy="249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60" y="2265045"/>
            <a:ext cx="2664460" cy="1856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095" y="2283460"/>
            <a:ext cx="2915920" cy="184023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63270" y="4392295"/>
            <a:ext cx="91440" cy="7556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7" name="直接箭头连接符 6"/>
          <p:cNvCxnSpPr>
            <a:stCxn id="6" idx="4"/>
          </p:cNvCxnSpPr>
          <p:nvPr/>
        </p:nvCxnSpPr>
        <p:spPr>
          <a:xfrm flipH="1">
            <a:off x="455295" y="4467860"/>
            <a:ext cx="353695" cy="950595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523875" y="5419725"/>
            <a:ext cx="75958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alibaba cluster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静态部署方案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total reward:-8163.199999999999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885" y="2446655"/>
            <a:ext cx="91440" cy="7556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10" name="直接箭头连接符 9"/>
          <p:cNvCxnSpPr>
            <a:stCxn id="9" idx="3"/>
            <a:endCxn id="11" idx="1"/>
          </p:cNvCxnSpPr>
          <p:nvPr/>
        </p:nvCxnSpPr>
        <p:spPr>
          <a:xfrm flipV="1">
            <a:off x="871220" y="2010410"/>
            <a:ext cx="78105" cy="501015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949325" y="1826895"/>
            <a:ext cx="75958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动态部署模型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total reward:-1942.0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0505" y="4868545"/>
            <a:ext cx="16427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total reward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0150" y="4213225"/>
            <a:ext cx="16427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actor loss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10170" y="4206240"/>
            <a:ext cx="16427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critic loss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" y="1207770"/>
            <a:ext cx="836803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>
                <a:latin typeface="微软雅黑" charset="0"/>
                <a:ea typeface="微软雅黑" charset="0"/>
                <a:cs typeface="宋体" charset="0"/>
                <a:sym typeface="等线"/>
              </a:rPr>
              <a:t>2. 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  <a:sym typeface="等线"/>
              </a:rPr>
              <a:t>alibaba cluster数据集中的Pod的资源使用状况相对稳定，本方案通过一次动态部署便获得了较优且稳定的集群运行状况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等线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实验结论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4025900"/>
            <a:ext cx="2766695" cy="1864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15" y="4030980"/>
            <a:ext cx="2767330" cy="1864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555" y="5994400"/>
            <a:ext cx="289115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pod usage cpu standard variation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8115" y="5994400"/>
            <a:ext cx="289115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pod usage mem standard variation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726" name="矩形 59"/>
          <p:cNvSpPr txBox="1"/>
          <p:nvPr/>
        </p:nvSpPr>
        <p:spPr>
          <a:xfrm>
            <a:off x="327660" y="1995805"/>
            <a:ext cx="6729730" cy="15671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当前方案的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reward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设计对集群的较大变化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资源、互补性、迁移成本方面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较灵敏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需要极端情况下的数据，才能实现训练模型的目标</a:t>
            </a:r>
            <a:endParaRPr lang="zh-CN" altLang="en-US" sz="24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要想实现模型倾向于对微小变化灵敏，需要改进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reward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设计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507040" y="479236"/>
            <a:ext cx="5346545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/>
              <a:t>本周进度</a:t>
            </a:r>
            <a:endParaRPr lang="zh-CN"/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60" y="81915"/>
            <a:ext cx="1737995" cy="17379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5" y="1955800"/>
            <a:ext cx="8535035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标准化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353502" y="13208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353695" y="1758950"/>
            <a:ext cx="6729730" cy="15671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去除出现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softerror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去除出现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harderror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去除运行中新建的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Pod(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目前模型的设计固定了决策的输出，不支持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数量的变动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)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655652" y="1189479"/>
            <a:ext cx="13855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异常处理</a:t>
            </a:r>
            <a:r>
              <a:rPr sz="1800"/>
              <a:t>  </a:t>
            </a:r>
            <a:endParaRPr sz="1800"/>
          </a:p>
        </p:txBody>
      </p:sp>
      <p:grpSp>
        <p:nvGrpSpPr>
          <p:cNvPr id="13" name="组合 49"/>
          <p:cNvGrpSpPr/>
          <p:nvPr/>
        </p:nvGrpSpPr>
        <p:grpSpPr>
          <a:xfrm>
            <a:off x="353502" y="3835419"/>
            <a:ext cx="218670" cy="186560"/>
            <a:chOff x="0" y="0"/>
            <a:chExt cx="218669" cy="186559"/>
          </a:xfrm>
        </p:grpSpPr>
        <p:sp>
          <p:nvSpPr>
            <p:cNvPr id="14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655652" y="3704714"/>
            <a:ext cx="188658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1800"/>
              <a:t>state</a:t>
            </a:r>
            <a:r>
              <a:rPr lang="zh-CN" sz="1800"/>
              <a:t>初始化</a:t>
            </a:r>
            <a:r>
              <a:rPr sz="1800"/>
              <a:t>  </a:t>
            </a:r>
            <a:endParaRPr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90" y="3017520"/>
            <a:ext cx="4054666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标准化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353502" y="132081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353695" y="1758950"/>
            <a:ext cx="672973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在收集四元组这一步开启多个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agent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同时收集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(state,action,reward,next_state)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数据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不同的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agent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所对应的初始化环境状态不同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655652" y="1189479"/>
            <a:ext cx="13855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数据增强</a:t>
            </a:r>
            <a:r>
              <a:rPr sz="1800"/>
              <a:t>  </a:t>
            </a:r>
            <a:endParaRPr sz="1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3300730"/>
            <a:ext cx="6461760" cy="2865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2312670"/>
            <a:ext cx="5836285" cy="421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585802" y="1108834"/>
            <a:ext cx="8521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环境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建模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263967" y="122810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pic>
        <p:nvPicPr>
          <p:cNvPr id="5" name="图片 5" descr="Untitled Diagram (2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451860"/>
            <a:ext cx="7103745" cy="3065145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353695" y="1758950"/>
            <a:ext cx="672973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VMAgent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数据集：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handle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一次请求环境变动一次，固定时间内变动次数不定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alibaba cluster trace/k8s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运行状况：固定时间间隔监测一次数据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" name="矩形 59"/>
          <p:cNvSpPr txBox="1"/>
          <p:nvPr/>
        </p:nvSpPr>
        <p:spPr>
          <a:xfrm>
            <a:off x="7244080" y="3573780"/>
            <a:ext cx="672973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环境：时间，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序号，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序号，资源类别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647397" y="1109469"/>
            <a:ext cx="1918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奖励函数建模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建模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263967" y="122810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353695" y="1758950"/>
            <a:ext cx="6729730" cy="45218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资源考量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互补性考量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迁移成本考量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20" y="1678940"/>
            <a:ext cx="6688455" cy="2593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30" y="4601845"/>
            <a:ext cx="3124200" cy="86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2247597" y="1109469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04035"/>
            <a:ext cx="4407535" cy="2844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90" y="1109345"/>
            <a:ext cx="3621405" cy="2522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3815080"/>
            <a:ext cx="3820795" cy="2435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860" y="4848860"/>
            <a:ext cx="28397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total reward variation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5250" y="661670"/>
            <a:ext cx="28397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critic loss variation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0325" y="6250305"/>
            <a:ext cx="28397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等线"/>
              </a:rPr>
              <a:t>actor loss variation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2247597" y="1109469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实验模型优化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623902" y="1096134"/>
            <a:ext cx="27190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模型架构及奖励设计</a:t>
            </a:r>
            <a:r>
              <a:rPr sz="1800"/>
              <a:t>  </a:t>
            </a:r>
            <a:endParaRPr sz="1800"/>
          </a:p>
        </p:txBody>
      </p:sp>
      <p:grpSp>
        <p:nvGrpSpPr>
          <p:cNvPr id="555" name="组合 49"/>
          <p:cNvGrpSpPr/>
          <p:nvPr/>
        </p:nvGrpSpPr>
        <p:grpSpPr>
          <a:xfrm>
            <a:off x="263967" y="122810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1729105"/>
            <a:ext cx="6688455" cy="259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2247597" y="1109469"/>
            <a:ext cx="3187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alibaba cluster trace</a:t>
            </a:r>
            <a:r>
              <a:rPr lang="zh-CN" altLang="en-US"/>
              <a:t>实验模型优化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638507" y="1096134"/>
            <a:ext cx="260096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模型架构上的</a:t>
            </a:r>
            <a:r>
              <a:rPr lang="en-US" altLang="zh-CN" sz="1800"/>
              <a:t>trick</a:t>
            </a:r>
            <a:r>
              <a:rPr sz="1800"/>
              <a:t>  </a:t>
            </a:r>
            <a:endParaRPr sz="1800"/>
          </a:p>
        </p:txBody>
      </p:sp>
      <p:grpSp>
        <p:nvGrpSpPr>
          <p:cNvPr id="555" name="组合 49"/>
          <p:cNvGrpSpPr/>
          <p:nvPr/>
        </p:nvGrpSpPr>
        <p:grpSpPr>
          <a:xfrm>
            <a:off x="263967" y="1228109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6" name="矩形 59"/>
          <p:cNvSpPr txBox="1"/>
          <p:nvPr/>
        </p:nvSpPr>
        <p:spPr>
          <a:xfrm>
            <a:off x="353695" y="1694180"/>
            <a:ext cx="9341485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原设计：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action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输出长度为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Pod_num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的向量，向量规范化之后乘以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Node_num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得到范围为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[0,Node_num-1]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的有效动作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658110"/>
            <a:ext cx="5168900" cy="2019300"/>
          </a:xfrm>
          <a:prstGeom prst="rect">
            <a:avLst/>
          </a:prstGeom>
        </p:spPr>
      </p:pic>
      <p:sp>
        <p:nvSpPr>
          <p:cNvPr id="2" name="矩形 59"/>
          <p:cNvSpPr txBox="1"/>
          <p:nvPr/>
        </p:nvSpPr>
        <p:spPr>
          <a:xfrm>
            <a:off x="6046470" y="2802890"/>
            <a:ext cx="478028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最大最小归一化操作：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(x-x_min)/(x_max-x_min)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梯度：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1/(x_max-x_min) 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问题：</a:t>
            </a:r>
            <a:r>
              <a:rPr lang="en-US" altLang="zh-CN" sz="160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unbound</a:t>
            </a:r>
            <a:endParaRPr lang="en-US" altLang="zh-CN" sz="1600">
              <a:solidFill>
                <a:srgbClr val="FF0000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矩形 59"/>
          <p:cNvSpPr txBox="1"/>
          <p:nvPr/>
        </p:nvSpPr>
        <p:spPr>
          <a:xfrm>
            <a:off x="438150" y="4812665"/>
            <a:ext cx="9341485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改进：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gumbel_softmax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5271770"/>
            <a:ext cx="2558415" cy="583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" y="6013450"/>
            <a:ext cx="3312795" cy="383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385" y="5271770"/>
            <a:ext cx="1906270" cy="1002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235" y="4502150"/>
            <a:ext cx="1379220" cy="189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文字</Application>
  <PresentationFormat>宽屏</PresentationFormat>
  <Paragraphs>111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方正书宋_GBK</vt:lpstr>
      <vt:lpstr>Wingdings</vt:lpstr>
      <vt:lpstr>等线</vt:lpstr>
      <vt:lpstr>汉仪中等线KW</vt:lpstr>
      <vt:lpstr>等线 Light</vt:lpstr>
      <vt:lpstr>Arial</vt:lpstr>
      <vt:lpstr>明兰</vt:lpstr>
      <vt:lpstr>Thonburi</vt:lpstr>
      <vt:lpstr>微软雅黑 Light</vt:lpstr>
      <vt:lpstr>Wingdings</vt:lpstr>
      <vt:lpstr>宋体</vt:lpstr>
      <vt:lpstr>汉仪书宋二KW</vt:lpstr>
      <vt:lpstr>微软雅黑</vt:lpstr>
      <vt:lpstr>汉仪旗黑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a77</cp:lastModifiedBy>
  <cp:revision>74</cp:revision>
  <dcterms:created xsi:type="dcterms:W3CDTF">2022-03-18T05:21:32Z</dcterms:created>
  <dcterms:modified xsi:type="dcterms:W3CDTF">2022-03-18T05:21:32Z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