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</p:sldIdLst>
  <p:sldSz cx="9144000" cy="5143500" type="screen16x9"/>
  <p:notesSz cx="6858000" cy="9144000"/>
  <p:embeddedFontLst>
    <p:embeddedFont>
      <p:font typeface="Averag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95FFEE-2AA9-EE16-8C5F-2F28DF467441}" v="24" dt="2025-03-27T17:33:03.772"/>
    <p1510:client id="{DA8FBFCC-C9BE-176D-6EF3-FB671346E816}" v="57" dt="2025-03-27T18:51:43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ERY WILLETS" userId="S::avewille@uat.edu::01fbd909-b5a0-4b5a-a430-ea68df56aa83" providerId="AD" clId="Web-{D995FFEE-2AA9-EE16-8C5F-2F28DF467441}"/>
    <pc:docChg chg="addSld modSld">
      <pc:chgData name="AVERY WILLETS" userId="S::avewille@uat.edu::01fbd909-b5a0-4b5a-a430-ea68df56aa83" providerId="AD" clId="Web-{D995FFEE-2AA9-EE16-8C5F-2F28DF467441}" dt="2025-03-27T17:33:02.976" v="21" actId="20577"/>
      <pc:docMkLst>
        <pc:docMk/>
      </pc:docMkLst>
      <pc:sldChg chg="modSp add replId">
        <pc:chgData name="AVERY WILLETS" userId="S::avewille@uat.edu::01fbd909-b5a0-4b5a-a430-ea68df56aa83" providerId="AD" clId="Web-{D995FFEE-2AA9-EE16-8C5F-2F28DF467441}" dt="2025-03-27T17:33:02.976" v="21" actId="20577"/>
        <pc:sldMkLst>
          <pc:docMk/>
          <pc:sldMk cId="390530276" sldId="270"/>
        </pc:sldMkLst>
        <pc:spChg chg="mod">
          <ac:chgData name="AVERY WILLETS" userId="S::avewille@uat.edu::01fbd909-b5a0-4b5a-a430-ea68df56aa83" providerId="AD" clId="Web-{D995FFEE-2AA9-EE16-8C5F-2F28DF467441}" dt="2025-03-27T17:33:02.976" v="21" actId="20577"/>
          <ac:spMkLst>
            <pc:docMk/>
            <pc:sldMk cId="390530276" sldId="270"/>
            <ac:spMk id="82" creationId="{15283851-EAE1-AA3E-8DEC-92DE4D93C1DB}"/>
          </ac:spMkLst>
        </pc:spChg>
      </pc:sldChg>
    </pc:docChg>
  </pc:docChgLst>
  <pc:docChgLst>
    <pc:chgData name="AVERY WILLETS" userId="S::avewille@uat.edu::01fbd909-b5a0-4b5a-a430-ea68df56aa83" providerId="AD" clId="Web-{DA8FBFCC-C9BE-176D-6EF3-FB671346E816}"/>
    <pc:docChg chg="addSld modSld">
      <pc:chgData name="AVERY WILLETS" userId="S::avewille@uat.edu::01fbd909-b5a0-4b5a-a430-ea68df56aa83" providerId="AD" clId="Web-{DA8FBFCC-C9BE-176D-6EF3-FB671346E816}" dt="2025-03-27T18:51:40.241" v="43" actId="20577"/>
      <pc:docMkLst>
        <pc:docMk/>
      </pc:docMkLst>
      <pc:sldChg chg="modSp">
        <pc:chgData name="AVERY WILLETS" userId="S::avewille@uat.edu::01fbd909-b5a0-4b5a-a430-ea68df56aa83" providerId="AD" clId="Web-{DA8FBFCC-C9BE-176D-6EF3-FB671346E816}" dt="2025-03-27T17:28:25.060" v="14" actId="20577"/>
        <pc:sldMkLst>
          <pc:docMk/>
          <pc:sldMk cId="0" sldId="267"/>
        </pc:sldMkLst>
        <pc:spChg chg="mod">
          <ac:chgData name="AVERY WILLETS" userId="S::avewille@uat.edu::01fbd909-b5a0-4b5a-a430-ea68df56aa83" providerId="AD" clId="Web-{DA8FBFCC-C9BE-176D-6EF3-FB671346E816}" dt="2025-03-27T17:25:02.763" v="3" actId="20577"/>
          <ac:spMkLst>
            <pc:docMk/>
            <pc:sldMk cId="0" sldId="267"/>
            <ac:spMk id="158" creationId="{00000000-0000-0000-0000-000000000000}"/>
          </ac:spMkLst>
        </pc:spChg>
        <pc:spChg chg="mod">
          <ac:chgData name="AVERY WILLETS" userId="S::avewille@uat.edu::01fbd909-b5a0-4b5a-a430-ea68df56aa83" providerId="AD" clId="Web-{DA8FBFCC-C9BE-176D-6EF3-FB671346E816}" dt="2025-03-27T17:28:25.060" v="14" actId="20577"/>
          <ac:spMkLst>
            <pc:docMk/>
            <pc:sldMk cId="0" sldId="267"/>
            <ac:spMk id="159" creationId="{00000000-0000-0000-0000-000000000000}"/>
          </ac:spMkLst>
        </pc:spChg>
      </pc:sldChg>
      <pc:sldChg chg="addSp modSp new">
        <pc:chgData name="AVERY WILLETS" userId="S::avewille@uat.edu::01fbd909-b5a0-4b5a-a430-ea68df56aa83" providerId="AD" clId="Web-{DA8FBFCC-C9BE-176D-6EF3-FB671346E816}" dt="2025-03-27T18:51:40.241" v="43" actId="20577"/>
        <pc:sldMkLst>
          <pc:docMk/>
          <pc:sldMk cId="3039497136" sldId="271"/>
        </pc:sldMkLst>
        <pc:spChg chg="mod">
          <ac:chgData name="AVERY WILLETS" userId="S::avewille@uat.edu::01fbd909-b5a0-4b5a-a430-ea68df56aa83" providerId="AD" clId="Web-{DA8FBFCC-C9BE-176D-6EF3-FB671346E816}" dt="2025-03-27T18:48:48.727" v="23" actId="20577"/>
          <ac:spMkLst>
            <pc:docMk/>
            <pc:sldMk cId="3039497136" sldId="271"/>
            <ac:spMk id="2" creationId="{B65F96FA-46F1-ED88-F60F-F9A60D2A91C8}"/>
          </ac:spMkLst>
        </pc:spChg>
        <pc:spChg chg="add mod">
          <ac:chgData name="AVERY WILLETS" userId="S::avewille@uat.edu::01fbd909-b5a0-4b5a-a430-ea68df56aa83" providerId="AD" clId="Web-{DA8FBFCC-C9BE-176D-6EF3-FB671346E816}" dt="2025-03-27T18:51:40.241" v="43" actId="20577"/>
          <ac:spMkLst>
            <pc:docMk/>
            <pc:sldMk cId="3039497136" sldId="271"/>
            <ac:spMk id="3" creationId="{F34E8878-93DD-D99E-3144-50DA4FFDFE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3eb0a2e8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3eb0a2e8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3eb0a2e8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3eb0a2e8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57028750-5715-5EE1-332D-029C55169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3eb0a2e84_0_0:notes">
            <a:extLst>
              <a:ext uri="{FF2B5EF4-FFF2-40B4-BE49-F238E27FC236}">
                <a16:creationId xmlns:a16="http://schemas.microsoft.com/office/drawing/2014/main" id="{34C2B7C4-3E50-3741-90FE-B7BE873578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3eb0a2e84_0_0:notes">
            <a:extLst>
              <a:ext uri="{FF2B5EF4-FFF2-40B4-BE49-F238E27FC236}">
                <a16:creationId xmlns:a16="http://schemas.microsoft.com/office/drawing/2014/main" id="{111F18DB-FF9D-7013-4BB1-DE9B6DC9C4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203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3eb0a2e8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3eb0a2e8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3eb0a2e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3eb0a2e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3eb0a2e8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3eb0a2e8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3eb0a2e8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3eb0a2e8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3eb0a2e8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3eb0a2e8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3eb0a2e8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3eb0a2e8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frame.html" TargetMode="External"/><Relationship Id="rId7" Type="http://schemas.openxmlformats.org/officeDocument/2006/relationships/hyperlink" Target="https://www.youtube.com/user/UATProductions" TargetMode="External"/><Relationship Id="rId2" Type="http://schemas.openxmlformats.org/officeDocument/2006/relationships/hyperlink" Target="https://developers.google.com/youtube/v3/docs/video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eaborn.pydata.org/" TargetMode="External"/><Relationship Id="rId5" Type="http://schemas.openxmlformats.org/officeDocument/2006/relationships/hyperlink" Target="https://docs.python.org/3/library/re.html" TargetMode="External"/><Relationship Id="rId4" Type="http://schemas.openxmlformats.org/officeDocument/2006/relationships/hyperlink" Target="https://scikit-learn.org/stable/supervised_learning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UAT YouTube Metrics Analysis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27, 2025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835075" y="4689325"/>
            <a:ext cx="13089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Avery Willets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Tags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00" y="1175150"/>
            <a:ext cx="396006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000" y="1175150"/>
            <a:ext cx="296762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Views by Tag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75" y="1017725"/>
            <a:ext cx="5359274" cy="33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450" y="4362500"/>
            <a:ext cx="44005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9891C394-93BD-E0F9-DFC9-DE368084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15283851-EAE1-AA3E-8DEC-92DE4D93C1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39053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 b="1">
                <a:solidFill>
                  <a:schemeClr val="dk1"/>
                </a:solidFill>
              </a:rPr>
              <a:t>Short videos get more views.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Short videos (1-4) minutes get the most views of any category. Shorts (0-1) minute is second in this respect.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Client Implications: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Creating more short videos may draw in more views and grow UAT's audience.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However, maintaining engagement (particularly with YouTube Shorts) should not be neglected.</a:t>
            </a:r>
            <a:endParaRPr sz="1600"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100" b="1">
                <a:solidFill>
                  <a:schemeClr val="dk1"/>
                </a:solidFill>
              </a:rPr>
              <a:t>2.   1-4 Minute videos get the most likes.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Short videos (1-4) minutes have the highest correlation of any category between its respective view and like counts.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Client Implications: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Targeting video length towards this timeframe may boost engagement.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Deliverables</a:t>
            </a:r>
            <a:endParaRPr/>
          </a:p>
        </p:txBody>
      </p:sp>
      <p:grpSp>
        <p:nvGrpSpPr>
          <p:cNvPr id="165" name="Google Shape;165;p25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66" name="Google Shape;166;p25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25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Optimize Video Length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 txBox="1">
            <a:spLocks noGrp="1"/>
          </p:cNvSpPr>
          <p:nvPr>
            <p:ph type="body" idx="4294967295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Release a higher concentration of 1-4 min vids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Record results and level of growth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70" name="Google Shape;170;p25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71" name="Google Shape;171;p25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25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Research Trending Tags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4294967295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Research trending tags among UAT’s target audience groups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75" name="Google Shape;175;p25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76" name="Google Shape;176;p25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25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Optimize Tag Usage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4294967295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Implement trending tags to boost engagement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Record results and level of growth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0" name="Google Shape;180;p25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81" name="Google Shape;181;p25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25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Stretch: Sentiment Analysis on Comments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4294967295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Perform sentiment analysis on video comments to understand audience reactions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96FA-46F1-ED88-F60F-F9A60D2A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E8878-93DD-D99E-3144-50DA4FFDFEB3}"/>
              </a:ext>
            </a:extLst>
          </p:cNvPr>
          <p:cNvSpPr txBox="1"/>
          <p:nvPr/>
        </p:nvSpPr>
        <p:spPr>
          <a:xfrm>
            <a:off x="446810" y="1137805"/>
            <a:ext cx="8302334" cy="3469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200000"/>
              </a:lnSpc>
              <a:buFont typeface="Times New Roman"/>
              <a:buChar char="•"/>
            </a:pPr>
            <a:r>
              <a:rPr lang="en-US" sz="1600" dirty="0">
                <a:solidFill>
                  <a:schemeClr val="tx1"/>
                </a:solidFill>
                <a:latin typeface="Average"/>
                <a:cs typeface="Times New Roman"/>
              </a:rPr>
              <a:t>YouTube API Documentation:</a:t>
            </a:r>
            <a:r>
              <a:rPr lang="en-US" sz="1600" dirty="0">
                <a:latin typeface="Average"/>
                <a:cs typeface="Times New Roman"/>
              </a:rPr>
              <a:t> </a:t>
            </a:r>
            <a:r>
              <a:rPr lang="en-US" sz="1600" u="sng" dirty="0">
                <a:solidFill>
                  <a:srgbClr val="1155CC"/>
                </a:solidFill>
                <a:latin typeface="Average"/>
                <a:cs typeface="Times New Roman"/>
                <a:hlinkClick r:id="rId2"/>
              </a:rPr>
              <a:t>https://developers.google.com/youtube/v3/docs/videos</a:t>
            </a:r>
            <a:r>
              <a:rPr lang="en-US" sz="1600" dirty="0">
                <a:latin typeface="Average"/>
                <a:cs typeface="Times New Roman"/>
              </a:rPr>
              <a:t>  </a:t>
            </a:r>
            <a:endParaRPr lang="en-US"/>
          </a:p>
          <a:p>
            <a:pPr marL="228600" indent="-228600">
              <a:lnSpc>
                <a:spcPct val="200000"/>
              </a:lnSpc>
              <a:buFont typeface="Times New Roman"/>
              <a:buChar char="•"/>
            </a:pPr>
            <a:r>
              <a:rPr lang="en-US" sz="1600" dirty="0">
                <a:solidFill>
                  <a:schemeClr val="tx1"/>
                </a:solidFill>
                <a:latin typeface="Average"/>
                <a:cs typeface="Times New Roman"/>
              </a:rPr>
              <a:t>Pandas Documentation:</a:t>
            </a:r>
            <a:r>
              <a:rPr lang="en-US" sz="1600" dirty="0">
                <a:latin typeface="Average"/>
                <a:cs typeface="Times New Roman"/>
              </a:rPr>
              <a:t> </a:t>
            </a:r>
            <a:r>
              <a:rPr lang="en-US" sz="1600" u="sng" dirty="0">
                <a:solidFill>
                  <a:srgbClr val="1155CC"/>
                </a:solidFill>
                <a:latin typeface="Average"/>
                <a:cs typeface="Times New Roman"/>
                <a:hlinkClick r:id="rId3"/>
              </a:rPr>
              <a:t>https://pandas.pydata.org/docs/reference/frame.html</a:t>
            </a:r>
            <a:r>
              <a:rPr lang="en-US" sz="1600" dirty="0">
                <a:latin typeface="Average"/>
                <a:cs typeface="Times New Roman"/>
              </a:rPr>
              <a:t>  </a:t>
            </a:r>
          </a:p>
          <a:p>
            <a:pPr marL="228600" indent="-228600">
              <a:lnSpc>
                <a:spcPct val="200000"/>
              </a:lnSpc>
              <a:buFont typeface="Times New Roman"/>
              <a:buChar char="•"/>
            </a:pPr>
            <a:r>
              <a:rPr lang="en-US" sz="1600" dirty="0">
                <a:solidFill>
                  <a:schemeClr val="tx1"/>
                </a:solidFill>
                <a:latin typeface="Average"/>
                <a:cs typeface="Times New Roman"/>
              </a:rPr>
              <a:t>Scikit-learn Documentation:</a:t>
            </a:r>
            <a:r>
              <a:rPr lang="en-US" sz="1600" dirty="0">
                <a:latin typeface="Average"/>
                <a:cs typeface="Times New Roman"/>
              </a:rPr>
              <a:t> </a:t>
            </a:r>
            <a:r>
              <a:rPr lang="en-US" sz="1600" u="sng" dirty="0">
                <a:solidFill>
                  <a:srgbClr val="1155CC"/>
                </a:solidFill>
                <a:latin typeface="Average"/>
                <a:cs typeface="Times New Roman"/>
                <a:hlinkClick r:id="rId4"/>
              </a:rPr>
              <a:t>https://scikit-learn.org/stable/supervised_learning.html</a:t>
            </a:r>
            <a:r>
              <a:rPr lang="en-US" sz="1600" dirty="0">
                <a:latin typeface="Average"/>
                <a:cs typeface="Times New Roman"/>
              </a:rPr>
              <a:t>  </a:t>
            </a:r>
          </a:p>
          <a:p>
            <a:pPr marL="228600" indent="-228600">
              <a:lnSpc>
                <a:spcPct val="200000"/>
              </a:lnSpc>
              <a:buFont typeface="Times New Roman"/>
              <a:buChar char="•"/>
            </a:pPr>
            <a:r>
              <a:rPr lang="en-US" sz="1600" dirty="0">
                <a:solidFill>
                  <a:schemeClr val="tx1"/>
                </a:solidFill>
                <a:latin typeface="Average"/>
                <a:cs typeface="Times New Roman"/>
              </a:rPr>
              <a:t>Regular Expressions Documentation: </a:t>
            </a:r>
            <a:r>
              <a:rPr lang="en-US" sz="1600" u="sng" dirty="0">
                <a:solidFill>
                  <a:srgbClr val="1155CC"/>
                </a:solidFill>
                <a:latin typeface="Average"/>
                <a:cs typeface="Times New Roman"/>
                <a:hlinkClick r:id="rId5"/>
              </a:rPr>
              <a:t>https://docs.python.org/3/library/re.html</a:t>
            </a:r>
            <a:r>
              <a:rPr lang="en-US" sz="1600" dirty="0">
                <a:latin typeface="Average"/>
                <a:cs typeface="Times New Roman"/>
              </a:rPr>
              <a:t>  </a:t>
            </a:r>
          </a:p>
          <a:p>
            <a:pPr marL="228600" indent="-228600">
              <a:lnSpc>
                <a:spcPct val="200000"/>
              </a:lnSpc>
              <a:buFont typeface="Times New Roman"/>
              <a:buChar char="•"/>
            </a:pPr>
            <a:r>
              <a:rPr lang="en-US" sz="1600" dirty="0">
                <a:solidFill>
                  <a:schemeClr val="tx1"/>
                </a:solidFill>
                <a:latin typeface="Average"/>
                <a:cs typeface="Times New Roman"/>
              </a:rPr>
              <a:t>Seaborn Documentation:</a:t>
            </a:r>
            <a:r>
              <a:rPr lang="en-US" sz="1600" dirty="0">
                <a:latin typeface="Average"/>
                <a:cs typeface="Times New Roman"/>
              </a:rPr>
              <a:t> </a:t>
            </a:r>
            <a:r>
              <a:rPr lang="en-US" sz="1600" u="sng" dirty="0">
                <a:solidFill>
                  <a:srgbClr val="1155CC"/>
                </a:solidFill>
                <a:latin typeface="Average"/>
                <a:cs typeface="Times New Roman"/>
                <a:hlinkClick r:id="rId6"/>
              </a:rPr>
              <a:t>https://seaborn.pydata.org/</a:t>
            </a:r>
            <a:r>
              <a:rPr lang="en-US" sz="1600" dirty="0">
                <a:latin typeface="Average"/>
                <a:cs typeface="Times New Roman"/>
              </a:rPr>
              <a:t>  </a:t>
            </a:r>
          </a:p>
          <a:p>
            <a:pPr marL="228600" indent="-228600">
              <a:lnSpc>
                <a:spcPct val="200000"/>
              </a:lnSpc>
              <a:buFont typeface="Times New Roman"/>
              <a:buChar char="•"/>
            </a:pPr>
            <a:r>
              <a:rPr lang="en-US" sz="1600" dirty="0">
                <a:solidFill>
                  <a:schemeClr val="tx1"/>
                </a:solidFill>
                <a:latin typeface="Average"/>
                <a:cs typeface="Times New Roman"/>
              </a:rPr>
              <a:t>University of Advancing Technology (UAT) YouTube Channel:</a:t>
            </a:r>
            <a:r>
              <a:rPr lang="en-US" sz="1600" dirty="0">
                <a:latin typeface="Average"/>
                <a:cs typeface="Times New Roman"/>
              </a:rPr>
              <a:t> </a:t>
            </a:r>
            <a:r>
              <a:rPr lang="en-US" sz="1600" u="sng" dirty="0">
                <a:solidFill>
                  <a:srgbClr val="1155CC"/>
                </a:solidFill>
                <a:latin typeface="Average"/>
                <a:cs typeface="Times New Roman"/>
                <a:hlinkClick r:id="rId7"/>
              </a:rPr>
              <a:t>https://www.youtube.com/user/UATProductions</a:t>
            </a:r>
            <a:r>
              <a:rPr lang="en-US" sz="1600" dirty="0">
                <a:latin typeface="Average"/>
                <a:cs typeface="Times New Roman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03949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project is to analyze YouTube video performance data to better understand patterns within video engagement based on video metadata.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Key Question: </a:t>
            </a:r>
            <a:r>
              <a:rPr lang="en"/>
              <a:t>Based on the features present in the data, can the performance of a video (in views) be predicted? Which features influence that outcome the most?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/>
              <a:t>Project Objective: </a:t>
            </a:r>
            <a:endParaRPr sz="4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Examine and understand patterns in the data relating to video performance.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Categories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Shorts (0-1 min)</a:t>
            </a:r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9" name="Google Shape;89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8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Fast Facts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Count: 84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Total Views: 1,006,340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Characteristics: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 views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 engagement (Likes, comments)</a:t>
            </a:r>
            <a:endParaRPr sz="16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650" y="1304875"/>
            <a:ext cx="2830652" cy="19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0400" y="2917900"/>
            <a:ext cx="3018399" cy="19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0400" y="4799623"/>
            <a:ext cx="2252475" cy="3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6">
            <a:alphaModFix/>
          </a:blip>
          <a:srcRect t="1448"/>
          <a:stretch/>
        </p:blipFill>
        <p:spPr>
          <a:xfrm>
            <a:off x="6090400" y="371000"/>
            <a:ext cx="3018400" cy="24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Videos (1-4 mins)</a:t>
            </a:r>
            <a:endParaRPr/>
          </a:p>
        </p:txBody>
      </p:sp>
      <p:grpSp>
        <p:nvGrpSpPr>
          <p:cNvPr id="102" name="Google Shape;102;p19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3" name="Google Shape;103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9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Fast Facts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Count: 69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Total Views: 3,112,439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Characteristics: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 views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Higher engagement</a:t>
            </a:r>
            <a:endParaRPr sz="1600"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r="1642"/>
          <a:stretch/>
        </p:blipFill>
        <p:spPr>
          <a:xfrm>
            <a:off x="3198175" y="1304875"/>
            <a:ext cx="2745638" cy="1945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8725" y="2793825"/>
            <a:ext cx="3108976" cy="20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8725" y="4804953"/>
            <a:ext cx="2000100" cy="338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6">
            <a:alphaModFix/>
          </a:blip>
          <a:srcRect t="1960"/>
          <a:stretch/>
        </p:blipFill>
        <p:spPr>
          <a:xfrm>
            <a:off x="5988725" y="139100"/>
            <a:ext cx="3118951" cy="258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Videos (4-20 mins)</a:t>
            </a:r>
            <a:endParaRPr/>
          </a:p>
        </p:txBody>
      </p:sp>
      <p:grpSp>
        <p:nvGrpSpPr>
          <p:cNvPr id="116" name="Google Shape;116;p20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17" name="Google Shape;117;p2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20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Fast Facts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Count: 63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Total Views: 290,514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Characteristics: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Lower views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Higher engagement</a:t>
            </a:r>
            <a:endParaRPr sz="16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150" y="1304875"/>
            <a:ext cx="2979650" cy="201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175" y="2944883"/>
            <a:ext cx="2806200" cy="1776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4175" y="4721275"/>
            <a:ext cx="2657526" cy="4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4175" y="475975"/>
            <a:ext cx="2806201" cy="24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Videos (20+ mins)</a:t>
            </a:r>
            <a:endParaRPr/>
          </a:p>
        </p:txBody>
      </p:sp>
      <p:grpSp>
        <p:nvGrpSpPr>
          <p:cNvPr id="130" name="Google Shape;130;p21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31" name="Google Shape;131;p2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21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Fast Facts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Count: 72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Total Views: 52,574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Characteristics: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 views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Higher engagement</a:t>
            </a:r>
            <a:endParaRPr sz="1600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250" y="1304875"/>
            <a:ext cx="2478599" cy="168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3949" y="283500"/>
            <a:ext cx="3147350" cy="270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3950" y="3067050"/>
            <a:ext cx="2855600" cy="18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3950" y="4815025"/>
            <a:ext cx="1888625" cy="3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Slate</vt:lpstr>
      <vt:lpstr>UAT YouTube Metrics Analysis</vt:lpstr>
      <vt:lpstr>Overview</vt:lpstr>
      <vt:lpstr>Project Objective:  Examine and understand patterns in the data relating to video performance.</vt:lpstr>
      <vt:lpstr>Understanding the Data</vt:lpstr>
      <vt:lpstr>Video Categories</vt:lpstr>
      <vt:lpstr>YouTube Shorts (0-1 min)</vt:lpstr>
      <vt:lpstr>Short Videos (1-4 mins)</vt:lpstr>
      <vt:lpstr>Average Videos (4-20 mins)</vt:lpstr>
      <vt:lpstr>Long Videos (20+ mins)</vt:lpstr>
      <vt:lpstr>Popular Tags</vt:lpstr>
      <vt:lpstr>Predicting Views by Tag</vt:lpstr>
      <vt:lpstr>Moving Forward</vt:lpstr>
      <vt:lpstr>Insights</vt:lpstr>
      <vt:lpstr>Proposed Deliverables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18</cp:revision>
  <dcterms:modified xsi:type="dcterms:W3CDTF">2025-03-27T18:51:50Z</dcterms:modified>
</cp:coreProperties>
</file>