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0" r:id="rId5"/>
    <p:sldId id="259" r:id="rId6"/>
    <p:sldId id="261" r:id="rId7"/>
    <p:sldId id="263" r:id="rId8"/>
    <p:sldId id="264" r:id="rId9"/>
    <p:sldId id="266" r:id="rId10"/>
    <p:sldId id="267" r:id="rId11"/>
    <p:sldId id="268" r:id="rId12"/>
    <p:sldId id="269" r:id="rId13"/>
    <p:sldId id="270" r:id="rId14"/>
    <p:sldId id="271" r:id="rId15"/>
    <p:sldId id="272" r:id="rId16"/>
    <p:sldId id="273" r:id="rId17"/>
    <p:sldId id="274" r:id="rId18"/>
    <p:sldId id="280" r:id="rId19"/>
    <p:sldId id="276" r:id="rId20"/>
    <p:sldId id="277" r:id="rId21"/>
    <p:sldId id="278" r:id="rId22"/>
    <p:sldId id="284" r:id="rId23"/>
    <p:sldId id="279"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82"/>
  </p:normalViewPr>
  <p:slideViewPr>
    <p:cSldViewPr snapToGrid="0" snapToObjects="1">
      <p:cViewPr>
        <p:scale>
          <a:sx n="90" d="100"/>
          <a:sy n="90" d="100"/>
        </p:scale>
        <p:origin x="1192"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2E6C9-A85E-4044-AE03-0AD409D87033}" type="datetimeFigureOut">
              <a:rPr lang="en-US" smtClean="0"/>
              <a:t>4/5/17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F2B86-E344-9148-BDB0-89F9DACC5116}" type="slidenum">
              <a:rPr lang="en-US" smtClean="0"/>
              <a:t>‹#›</a:t>
            </a:fld>
            <a:endParaRPr lang="en-US"/>
          </a:p>
        </p:txBody>
      </p:sp>
    </p:spTree>
    <p:extLst>
      <p:ext uri="{BB962C8B-B14F-4D97-AF65-F5344CB8AC3E}">
        <p14:creationId xmlns:p14="http://schemas.microsoft.com/office/powerpoint/2010/main" val="134891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students create</a:t>
            </a:r>
            <a:r>
              <a:rPr lang="en-US" baseline="0" dirty="0" smtClean="0"/>
              <a:t> a new survey and go to the main survey overview page</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3</a:t>
            </a:fld>
            <a:endParaRPr lang="en-US"/>
          </a:p>
        </p:txBody>
      </p:sp>
    </p:spTree>
    <p:extLst>
      <p:ext uri="{BB962C8B-B14F-4D97-AF65-F5344CB8AC3E}">
        <p14:creationId xmlns:p14="http://schemas.microsoft.com/office/powerpoint/2010/main" val="101611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students create two empty questions, then look at block options, then copy block, then click on signal flow and look at the multiple blocks</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4</a:t>
            </a:fld>
            <a:endParaRPr lang="en-US"/>
          </a:p>
        </p:txBody>
      </p:sp>
    </p:spTree>
    <p:extLst>
      <p:ext uri="{BB962C8B-B14F-4D97-AF65-F5344CB8AC3E}">
        <p14:creationId xmlns:p14="http://schemas.microsoft.com/office/powerpoint/2010/main" val="160986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in survey flow, click "add element"</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5</a:t>
            </a:fld>
            <a:endParaRPr lang="en-US"/>
          </a:p>
        </p:txBody>
      </p:sp>
    </p:spTree>
    <p:extLst>
      <p:ext uri="{BB962C8B-B14F-4D97-AF65-F5344CB8AC3E}">
        <p14:creationId xmlns:p14="http://schemas.microsoft.com/office/powerpoint/2010/main" val="30633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"block</a:t>
            </a:r>
            <a:r>
              <a:rPr lang="en-US" baseline="0" dirty="0" smtClean="0"/>
              <a:t> options" and look at the drop down list</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6</a:t>
            </a:fld>
            <a:endParaRPr lang="en-US"/>
          </a:p>
        </p:txBody>
      </p:sp>
    </p:spTree>
    <p:extLst>
      <p:ext uri="{BB962C8B-B14F-4D97-AF65-F5344CB8AC3E}">
        <p14:creationId xmlns:p14="http://schemas.microsoft.com/office/powerpoint/2010/main" val="65121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the first question and look at the list on the right</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7</a:t>
            </a:fld>
            <a:endParaRPr lang="en-US"/>
          </a:p>
        </p:txBody>
      </p:sp>
    </p:spTree>
    <p:extLst>
      <p:ext uri="{BB962C8B-B14F-4D97-AF65-F5344CB8AC3E}">
        <p14:creationId xmlns:p14="http://schemas.microsoft.com/office/powerpoint/2010/main" val="203800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have them create a 5x5</a:t>
            </a:r>
            <a:r>
              <a:rPr lang="en-US" baseline="0" dirty="0" smtClean="0"/>
              <a:t> matrix table</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8</a:t>
            </a:fld>
            <a:endParaRPr lang="en-US"/>
          </a:p>
        </p:txBody>
      </p:sp>
    </p:spTree>
    <p:extLst>
      <p:ext uri="{BB962C8B-B14F-4D97-AF65-F5344CB8AC3E}">
        <p14:creationId xmlns:p14="http://schemas.microsoft.com/office/powerpoint/2010/main" val="370352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9</a:t>
            </a:fld>
            <a:endParaRPr lang="en-US"/>
          </a:p>
        </p:txBody>
      </p:sp>
    </p:spTree>
    <p:extLst>
      <p:ext uri="{BB962C8B-B14F-4D97-AF65-F5344CB8AC3E}">
        <p14:creationId xmlns:p14="http://schemas.microsoft.com/office/powerpoint/2010/main" val="50761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a:t>
            </a:r>
            <a:r>
              <a:rPr lang="en-US" baseline="0" dirty="0" smtClean="0"/>
              <a:t> delete one of the options of your 5x5 matrix when they get to the recode values step</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10</a:t>
            </a:fld>
            <a:endParaRPr lang="en-US"/>
          </a:p>
        </p:txBody>
      </p:sp>
    </p:spTree>
    <p:extLst>
      <p:ext uri="{BB962C8B-B14F-4D97-AF65-F5344CB8AC3E}">
        <p14:creationId xmlns:p14="http://schemas.microsoft.com/office/powerpoint/2010/main" val="166768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them import questions from Question Library --&gt; party and sex</a:t>
            </a:r>
            <a:endParaRPr lang="en-US" dirty="0"/>
          </a:p>
        </p:txBody>
      </p:sp>
      <p:sp>
        <p:nvSpPr>
          <p:cNvPr id="4" name="Slide Number Placeholder 3"/>
          <p:cNvSpPr>
            <a:spLocks noGrp="1"/>
          </p:cNvSpPr>
          <p:nvPr>
            <p:ph type="sldNum" sz="quarter" idx="10"/>
          </p:nvPr>
        </p:nvSpPr>
        <p:spPr/>
        <p:txBody>
          <a:bodyPr/>
          <a:lstStyle/>
          <a:p>
            <a:fld id="{DD7F2B86-E344-9148-BDB0-89F9DACC5116}" type="slidenum">
              <a:rPr lang="en-US" smtClean="0"/>
              <a:t>11</a:t>
            </a:fld>
            <a:endParaRPr lang="en-US"/>
          </a:p>
        </p:txBody>
      </p:sp>
    </p:spTree>
    <p:extLst>
      <p:ext uri="{BB962C8B-B14F-4D97-AF65-F5344CB8AC3E}">
        <p14:creationId xmlns:p14="http://schemas.microsoft.com/office/powerpoint/2010/main" val="106461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F7591B-77AC-3F45-9D0E-A31320DEC4F9}"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7591B-77AC-3F45-9D0E-A31320DEC4F9}"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7591B-77AC-3F45-9D0E-A31320DEC4F9}"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F7591B-77AC-3F45-9D0E-A31320DEC4F9}"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7591B-77AC-3F45-9D0E-A31320DEC4F9}"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F7591B-77AC-3F45-9D0E-A31320DEC4F9}"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F7591B-77AC-3F45-9D0E-A31320DEC4F9}" type="datetimeFigureOut">
              <a:rPr lang="en-US" smtClean="0"/>
              <a:t>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F7591B-77AC-3F45-9D0E-A31320DEC4F9}" type="datetimeFigureOut">
              <a:rPr lang="en-US" smtClean="0"/>
              <a:t>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7591B-77AC-3F45-9D0E-A31320DEC4F9}" type="datetimeFigureOut">
              <a:rPr lang="en-US" smtClean="0"/>
              <a:t>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7591B-77AC-3F45-9D0E-A31320DEC4F9}"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7591B-77AC-3F45-9D0E-A31320DEC4F9}"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054BE-5D53-0744-AD95-CF05DDBA81B2}"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7591B-77AC-3F45-9D0E-A31320DEC4F9}" type="datetimeFigureOut">
              <a:rPr lang="en-US" smtClean="0"/>
              <a:t>4/5/17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054BE-5D53-0744-AD95-CF05DDBA81B2}"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Qualtrics</a:t>
            </a:r>
            <a:endParaRPr lang="en-US" dirty="0"/>
          </a:p>
        </p:txBody>
      </p:sp>
      <p:sp>
        <p:nvSpPr>
          <p:cNvPr id="3" name="Subtitle 2"/>
          <p:cNvSpPr>
            <a:spLocks noGrp="1"/>
          </p:cNvSpPr>
          <p:nvPr>
            <p:ph type="subTitle" idx="1"/>
          </p:nvPr>
        </p:nvSpPr>
        <p:spPr/>
        <p:txBody>
          <a:bodyPr/>
          <a:lstStyle/>
          <a:p>
            <a:r>
              <a:rPr lang="en-US" dirty="0" smtClean="0"/>
              <a:t>Sean Freeder</a:t>
            </a:r>
          </a:p>
          <a:p>
            <a:r>
              <a:rPr lang="en-US" dirty="0" smtClean="0"/>
              <a:t>04/05/17</a:t>
            </a:r>
          </a:p>
          <a:p>
            <a:r>
              <a:rPr lang="en-US" dirty="0" smtClean="0"/>
              <a:t>D-Lab, University of California, Berkeley</a:t>
            </a:r>
            <a:endParaRPr 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Creating Simple Survey Questions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Question Options (located in the “gear”)</a:t>
            </a:r>
            <a:endParaRPr lang="en-US" sz="3200" i="1" dirty="0"/>
          </a:p>
        </p:txBody>
      </p:sp>
      <p:sp>
        <p:nvSpPr>
          <p:cNvPr id="6" name="TextBox 5"/>
          <p:cNvSpPr txBox="1"/>
          <p:nvPr/>
        </p:nvSpPr>
        <p:spPr>
          <a:xfrm>
            <a:off x="838198" y="1549738"/>
            <a:ext cx="8062916" cy="5262979"/>
          </a:xfrm>
          <a:prstGeom prst="rect">
            <a:avLst/>
          </a:prstGeom>
          <a:noFill/>
        </p:spPr>
        <p:txBody>
          <a:bodyPr wrap="square" rtlCol="0">
            <a:spAutoFit/>
          </a:bodyPr>
          <a:lstStyle/>
          <a:p>
            <a:pPr marL="285750" indent="-285750">
              <a:buFont typeface="Arial" charset="0"/>
              <a:buChar char="•"/>
            </a:pPr>
            <a:r>
              <a:rPr lang="en-US" sz="2800" b="1" dirty="0" smtClean="0"/>
              <a:t>Add Display/Skip Logic</a:t>
            </a:r>
            <a:r>
              <a:rPr lang="en-US" sz="2800" dirty="0" smtClean="0"/>
              <a:t>: Extremely useful for managing survey flow</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Carry Forward:</a:t>
            </a:r>
            <a:r>
              <a:rPr lang="en-US" sz="2800" dirty="0" smtClean="0"/>
              <a:t> Takes previously used options and displays them again</a:t>
            </a:r>
            <a:br>
              <a:rPr lang="en-US" sz="2800" dirty="0" smtClean="0"/>
            </a:br>
            <a:endParaRPr lang="en-US" sz="2800" dirty="0" smtClean="0"/>
          </a:p>
          <a:p>
            <a:pPr marL="285750" indent="-285750">
              <a:buFont typeface="Arial" charset="0"/>
              <a:buChar char="•"/>
            </a:pPr>
            <a:r>
              <a:rPr lang="en-US" sz="2800" b="1" dirty="0" smtClean="0"/>
              <a:t>Add </a:t>
            </a:r>
            <a:r>
              <a:rPr lang="en-US" sz="2800" b="1" dirty="0" err="1" smtClean="0"/>
              <a:t>Javascript</a:t>
            </a:r>
            <a:r>
              <a:rPr lang="en-US" sz="2800" b="1" dirty="0" smtClean="0"/>
              <a:t>: </a:t>
            </a:r>
            <a:r>
              <a:rPr lang="en-US" sz="2800" dirty="0" smtClean="0"/>
              <a:t>Advanced, but very useful </a:t>
            </a:r>
            <a:br>
              <a:rPr lang="en-US" sz="2800" dirty="0" smtClean="0"/>
            </a:br>
            <a:endParaRPr lang="en-US" sz="2800" dirty="0" smtClean="0"/>
          </a:p>
          <a:p>
            <a:pPr marL="285750" indent="-285750">
              <a:buFont typeface="Arial" charset="0"/>
              <a:buChar char="•"/>
            </a:pPr>
            <a:r>
              <a:rPr lang="en-US" sz="2800" b="1" dirty="0" smtClean="0"/>
              <a:t>Randomization: </a:t>
            </a:r>
            <a:r>
              <a:rPr lang="en-US" sz="2800" dirty="0" smtClean="0"/>
              <a:t>Change the order of options</a:t>
            </a:r>
          </a:p>
          <a:p>
            <a:pPr marL="285750" indent="-285750">
              <a:buFont typeface="Arial" charset="0"/>
              <a:buChar char="•"/>
            </a:pPr>
            <a:endParaRPr lang="en-US" sz="2800" dirty="0" smtClean="0"/>
          </a:p>
          <a:p>
            <a:pPr marL="285750" indent="-285750">
              <a:buFont typeface="Arial" charset="0"/>
              <a:buChar char="•"/>
            </a:pPr>
            <a:r>
              <a:rPr lang="en-US" sz="2800" b="1" dirty="0" smtClean="0"/>
              <a:t>Recode Values: </a:t>
            </a:r>
            <a:r>
              <a:rPr lang="en-US" sz="2800" dirty="0" smtClean="0"/>
              <a:t>Change output value/variable labels</a:t>
            </a:r>
            <a:endParaRPr lang="en-US" sz="2800" b="1" dirty="0" smtClean="0"/>
          </a:p>
          <a:p>
            <a:pPr marL="285750" indent="-285750">
              <a:buFont typeface="Arial" charset="0"/>
              <a:buChar char="•"/>
            </a:pPr>
            <a:endParaRPr lang="en-US" sz="2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153" y="957432"/>
            <a:ext cx="2730500" cy="5346700"/>
          </a:xfrm>
          <a:prstGeom prst="rect">
            <a:avLst/>
          </a:prstGeom>
        </p:spPr>
      </p:pic>
    </p:spTree>
    <p:extLst>
      <p:ext uri="{BB962C8B-B14F-4D97-AF65-F5344CB8AC3E}">
        <p14:creationId xmlns:p14="http://schemas.microsoft.com/office/powerpoint/2010/main" val="52215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“If/Then” Logic</a:t>
            </a:r>
            <a:endParaRPr lang="en-US" sz="3200" i="1" dirty="0"/>
          </a:p>
        </p:txBody>
      </p:sp>
      <p:sp>
        <p:nvSpPr>
          <p:cNvPr id="6" name="TextBox 5"/>
          <p:cNvSpPr txBox="1"/>
          <p:nvPr/>
        </p:nvSpPr>
        <p:spPr>
          <a:xfrm>
            <a:off x="838198" y="2142044"/>
            <a:ext cx="8062916" cy="3970318"/>
          </a:xfrm>
          <a:prstGeom prst="rect">
            <a:avLst/>
          </a:prstGeom>
          <a:noFill/>
        </p:spPr>
        <p:txBody>
          <a:bodyPr wrap="square" rtlCol="0">
            <a:spAutoFit/>
          </a:bodyPr>
          <a:lstStyle/>
          <a:p>
            <a:pPr marL="285750" indent="-285750">
              <a:buFont typeface="Arial" charset="0"/>
              <a:buChar char="•"/>
            </a:pPr>
            <a:r>
              <a:rPr lang="en-US" sz="2800" b="1" dirty="0" smtClean="0"/>
              <a:t>Display Logic: </a:t>
            </a:r>
            <a:r>
              <a:rPr lang="en-US" sz="2800" dirty="0" smtClean="0"/>
              <a:t>Controls whether </a:t>
            </a:r>
            <a:r>
              <a:rPr lang="en-US" sz="2800" u="sng" dirty="0" smtClean="0"/>
              <a:t>current question </a:t>
            </a:r>
            <a:r>
              <a:rPr lang="en-US" sz="2800" dirty="0" smtClean="0"/>
              <a:t>is displayed based on </a:t>
            </a:r>
            <a:r>
              <a:rPr lang="en-US" sz="2800" u="sng" dirty="0" smtClean="0"/>
              <a:t>previous question</a:t>
            </a:r>
            <a:r>
              <a:rPr lang="en-US" sz="2800" dirty="0" smtClean="0"/>
              <a:t> answers.</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Skip Logic: </a:t>
            </a:r>
            <a:r>
              <a:rPr lang="en-US" sz="2800" dirty="0" smtClean="0"/>
              <a:t>Controls whether </a:t>
            </a:r>
            <a:r>
              <a:rPr lang="en-US" sz="2800" u="sng" dirty="0" smtClean="0"/>
              <a:t>next question(s)</a:t>
            </a:r>
            <a:r>
              <a:rPr lang="en-US" sz="2800" dirty="0" smtClean="0"/>
              <a:t> are displayed based on </a:t>
            </a:r>
            <a:r>
              <a:rPr lang="en-US" sz="2800" u="sng" dirty="0" smtClean="0"/>
              <a:t>current question</a:t>
            </a:r>
            <a:r>
              <a:rPr lang="en-US" sz="2800" dirty="0" smtClean="0"/>
              <a:t> answers.</a:t>
            </a:r>
            <a:br>
              <a:rPr lang="en-US" sz="2800" dirty="0" smtClean="0"/>
            </a:br>
            <a:endParaRPr lang="en-US" sz="2800" dirty="0" smtClean="0"/>
          </a:p>
          <a:p>
            <a:pPr marL="285750" indent="-285750">
              <a:buFont typeface="Arial" charset="0"/>
              <a:buChar char="•"/>
            </a:pPr>
            <a:r>
              <a:rPr lang="en-US" sz="2800" b="1" dirty="0" smtClean="0"/>
              <a:t>Branch </a:t>
            </a:r>
            <a:r>
              <a:rPr lang="en-US" sz="2800" b="1" i="1" dirty="0" smtClean="0"/>
              <a:t>(in ”Survey Flow</a:t>
            </a:r>
            <a:r>
              <a:rPr lang="en-US" sz="2800" b="1" dirty="0" smtClean="0"/>
              <a:t>”): </a:t>
            </a:r>
            <a:r>
              <a:rPr lang="en-US" sz="2800" dirty="0" smtClean="0"/>
              <a:t>Controls whether a </a:t>
            </a:r>
            <a:r>
              <a:rPr lang="en-US" sz="2800" u="sng" dirty="0" smtClean="0"/>
              <a:t>block</a:t>
            </a:r>
            <a:r>
              <a:rPr lang="en-US" sz="2800" b="1" u="sng" dirty="0" smtClean="0"/>
              <a:t> </a:t>
            </a:r>
            <a:r>
              <a:rPr lang="en-US" sz="2800" dirty="0" smtClean="0"/>
              <a:t>is displayed based on </a:t>
            </a:r>
            <a:r>
              <a:rPr lang="en-US" sz="2800" u="sng" dirty="0" smtClean="0"/>
              <a:t>previous question </a:t>
            </a:r>
            <a:r>
              <a:rPr lang="en-US" sz="2800" dirty="0" smtClean="0"/>
              <a:t>answers.</a:t>
            </a:r>
            <a:endParaRPr lang="en-US" sz="2800" b="1" dirty="0" smtClean="0"/>
          </a:p>
          <a:p>
            <a:pPr marL="285750" indent="-285750">
              <a:buFont typeface="Arial" charset="0"/>
              <a:buChar char="•"/>
            </a:pPr>
            <a:endParaRPr lang="en-US" sz="2800" b="1" dirty="0"/>
          </a:p>
        </p:txBody>
      </p:sp>
    </p:spTree>
    <p:extLst>
      <p:ext uri="{BB962C8B-B14F-4D97-AF65-F5344CB8AC3E}">
        <p14:creationId xmlns:p14="http://schemas.microsoft.com/office/powerpoint/2010/main" val="884463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Randomization Options</a:t>
            </a:r>
            <a:endParaRPr lang="en-US" sz="3200" i="1" dirty="0"/>
          </a:p>
        </p:txBody>
      </p:sp>
      <p:sp>
        <p:nvSpPr>
          <p:cNvPr id="6" name="TextBox 5"/>
          <p:cNvSpPr txBox="1"/>
          <p:nvPr/>
        </p:nvSpPr>
        <p:spPr>
          <a:xfrm>
            <a:off x="838196" y="1549738"/>
            <a:ext cx="9791703" cy="5262979"/>
          </a:xfrm>
          <a:prstGeom prst="rect">
            <a:avLst/>
          </a:prstGeom>
          <a:noFill/>
        </p:spPr>
        <p:txBody>
          <a:bodyPr wrap="square" rtlCol="0">
            <a:spAutoFit/>
          </a:bodyPr>
          <a:lstStyle/>
          <a:p>
            <a:pPr marL="285750" indent="-285750">
              <a:buFont typeface="Arial" charset="0"/>
              <a:buChar char="•"/>
            </a:pPr>
            <a:r>
              <a:rPr lang="en-US" sz="2800" b="1" dirty="0" smtClean="0"/>
              <a:t>Randomization: </a:t>
            </a:r>
            <a:r>
              <a:rPr lang="en-US" sz="2800" dirty="0" smtClean="0"/>
              <a:t>Randomizes the order/appearance of </a:t>
            </a:r>
            <a:r>
              <a:rPr lang="en-US" sz="2800" u="sng" dirty="0" smtClean="0"/>
              <a:t>response/item options</a:t>
            </a:r>
            <a:r>
              <a:rPr lang="en-US" sz="2800" dirty="0" smtClean="0"/>
              <a:t> </a:t>
            </a:r>
            <a:r>
              <a:rPr lang="en-US" sz="2800" dirty="0" smtClean="0">
                <a:solidFill>
                  <a:schemeClr val="accent1">
                    <a:lumMod val="75000"/>
                  </a:schemeClr>
                </a:solidFill>
              </a:rPr>
              <a:t>(under “</a:t>
            </a:r>
            <a:r>
              <a:rPr lang="en-US" sz="2800" i="1" dirty="0" smtClean="0">
                <a:solidFill>
                  <a:schemeClr val="accent1">
                    <a:lumMod val="75000"/>
                  </a:schemeClr>
                </a:solidFill>
              </a:rPr>
              <a:t>gearbox</a:t>
            </a:r>
            <a:r>
              <a:rPr lang="en-US" sz="2800" dirty="0" smtClean="0">
                <a:solidFill>
                  <a:schemeClr val="accent1">
                    <a:lumMod val="75000"/>
                  </a:schemeClr>
                </a:solidFill>
              </a:rPr>
              <a:t>”)</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Answer Randomization: </a:t>
            </a:r>
            <a:r>
              <a:rPr lang="en-US" sz="2800" dirty="0" smtClean="0"/>
              <a:t>Randomizes the order/appearance of </a:t>
            </a:r>
            <a:r>
              <a:rPr lang="en-US" sz="2800" u="sng" dirty="0" smtClean="0"/>
              <a:t>scale options</a:t>
            </a:r>
            <a:r>
              <a:rPr lang="en-US" sz="2800" dirty="0" smtClean="0"/>
              <a:t> </a:t>
            </a:r>
            <a:r>
              <a:rPr lang="en-US" sz="2800" dirty="0" smtClean="0">
                <a:solidFill>
                  <a:schemeClr val="accent1">
                    <a:lumMod val="75000"/>
                  </a:schemeClr>
                </a:solidFill>
              </a:rPr>
              <a:t>(under “</a:t>
            </a:r>
            <a:r>
              <a:rPr lang="en-US" sz="2800" i="1" dirty="0" smtClean="0">
                <a:solidFill>
                  <a:schemeClr val="accent1">
                    <a:lumMod val="75000"/>
                  </a:schemeClr>
                </a:solidFill>
              </a:rPr>
              <a:t>gearbox</a:t>
            </a:r>
            <a:r>
              <a:rPr lang="en-US" sz="2800" dirty="0" smtClean="0">
                <a:solidFill>
                  <a:schemeClr val="accent1">
                    <a:lumMod val="75000"/>
                  </a:schemeClr>
                </a:solidFill>
              </a:rPr>
              <a:t>”, sometimes)</a:t>
            </a:r>
            <a:r>
              <a:rPr lang="en-US" sz="2800" dirty="0" smtClean="0"/>
              <a:t/>
            </a:r>
            <a:br>
              <a:rPr lang="en-US" sz="2800" dirty="0" smtClean="0"/>
            </a:br>
            <a:endParaRPr lang="en-US" sz="2800" dirty="0" smtClean="0"/>
          </a:p>
          <a:p>
            <a:pPr marL="285750" indent="-285750">
              <a:buFont typeface="Arial" charset="0"/>
              <a:buChar char="•"/>
            </a:pPr>
            <a:r>
              <a:rPr lang="en-US" sz="2800" b="1" dirty="0" smtClean="0"/>
              <a:t>Question Randomization: </a:t>
            </a:r>
            <a:r>
              <a:rPr lang="en-US" sz="2800" dirty="0" smtClean="0"/>
              <a:t>Randomizes the order/appearance of </a:t>
            </a:r>
            <a:r>
              <a:rPr lang="en-US" sz="2800" u="sng" dirty="0" smtClean="0"/>
              <a:t>questions</a:t>
            </a:r>
            <a:r>
              <a:rPr lang="en-US" sz="2800" dirty="0" smtClean="0"/>
              <a:t> </a:t>
            </a:r>
            <a:r>
              <a:rPr lang="en-US" sz="2800" dirty="0" smtClean="0">
                <a:solidFill>
                  <a:schemeClr val="accent1">
                    <a:lumMod val="75000"/>
                  </a:schemeClr>
                </a:solidFill>
              </a:rPr>
              <a:t>(under “</a:t>
            </a:r>
            <a:r>
              <a:rPr lang="en-US" sz="2800" i="1" dirty="0" smtClean="0">
                <a:solidFill>
                  <a:schemeClr val="accent1">
                    <a:lumMod val="75000"/>
                  </a:schemeClr>
                </a:solidFill>
              </a:rPr>
              <a:t>block options”</a:t>
            </a:r>
            <a:r>
              <a:rPr lang="en-US" sz="2800" dirty="0" smtClean="0">
                <a:solidFill>
                  <a:schemeClr val="accent1">
                    <a:lumMod val="75000"/>
                  </a:schemeClr>
                </a:solidFill>
              </a:rPr>
              <a:t>)</a:t>
            </a:r>
            <a:r>
              <a:rPr lang="en-US" sz="2800" dirty="0" smtClean="0"/>
              <a:t/>
            </a:r>
            <a:br>
              <a:rPr lang="en-US" sz="2800" dirty="0" smtClean="0"/>
            </a:br>
            <a:endParaRPr lang="en-US" sz="2800" dirty="0" smtClean="0"/>
          </a:p>
          <a:p>
            <a:pPr marL="285750" indent="-285750">
              <a:buFont typeface="Arial" charset="0"/>
              <a:buChar char="•"/>
            </a:pPr>
            <a:r>
              <a:rPr lang="en-US" sz="2800" b="1" dirty="0" smtClean="0"/>
              <a:t>Randomizer: </a:t>
            </a:r>
            <a:r>
              <a:rPr lang="en-US" sz="2800" dirty="0" smtClean="0"/>
              <a:t>Randomizes the order/appearance of               </a:t>
            </a:r>
            <a:r>
              <a:rPr lang="en-US" sz="2800" u="sng" dirty="0" smtClean="0"/>
              <a:t>survey elements</a:t>
            </a:r>
            <a:r>
              <a:rPr lang="en-US" sz="2800" dirty="0" smtClean="0"/>
              <a:t> </a:t>
            </a:r>
            <a:r>
              <a:rPr lang="en-US" sz="2800" dirty="0" smtClean="0">
                <a:solidFill>
                  <a:schemeClr val="accent1">
                    <a:lumMod val="75000"/>
                  </a:schemeClr>
                </a:solidFill>
              </a:rPr>
              <a:t>(under</a:t>
            </a:r>
            <a:r>
              <a:rPr lang="en-US" sz="2800" i="1" dirty="0" smtClean="0">
                <a:solidFill>
                  <a:schemeClr val="accent1">
                    <a:lumMod val="75000"/>
                  </a:schemeClr>
                </a:solidFill>
              </a:rPr>
              <a:t> “survey flow”</a:t>
            </a:r>
            <a:r>
              <a:rPr lang="en-US" sz="2800" dirty="0" smtClean="0">
                <a:solidFill>
                  <a:schemeClr val="accent1">
                    <a:lumMod val="75000"/>
                  </a:schemeClr>
                </a:solidFill>
              </a:rPr>
              <a:t>)</a:t>
            </a:r>
            <a:endParaRPr lang="en-US" sz="2800" b="1" u="sng" dirty="0" smtClean="0">
              <a:solidFill>
                <a:schemeClr val="accent1">
                  <a:lumMod val="75000"/>
                </a:schemeClr>
              </a:solidFill>
            </a:endParaRPr>
          </a:p>
          <a:p>
            <a:pPr marL="285750" indent="-285750">
              <a:buFont typeface="Arial" charset="0"/>
              <a:buChar char="•"/>
            </a:pPr>
            <a:endParaRPr lang="en-US" sz="2800" b="1" dirty="0"/>
          </a:p>
        </p:txBody>
      </p:sp>
    </p:spTree>
    <p:extLst>
      <p:ext uri="{BB962C8B-B14F-4D97-AF65-F5344CB8AC3E}">
        <p14:creationId xmlns:p14="http://schemas.microsoft.com/office/powerpoint/2010/main" val="1586899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Randomization Techniques</a:t>
            </a:r>
            <a:endParaRPr lang="en-US" sz="3200" i="1" dirty="0"/>
          </a:p>
        </p:txBody>
      </p:sp>
      <p:sp>
        <p:nvSpPr>
          <p:cNvPr id="6" name="TextBox 5"/>
          <p:cNvSpPr txBox="1"/>
          <p:nvPr/>
        </p:nvSpPr>
        <p:spPr>
          <a:xfrm>
            <a:off x="838196" y="1549738"/>
            <a:ext cx="10034591" cy="4401205"/>
          </a:xfrm>
          <a:prstGeom prst="rect">
            <a:avLst/>
          </a:prstGeom>
          <a:noFill/>
        </p:spPr>
        <p:txBody>
          <a:bodyPr wrap="square" rtlCol="0">
            <a:spAutoFit/>
          </a:bodyPr>
          <a:lstStyle/>
          <a:p>
            <a:pPr marL="285750" indent="-285750">
              <a:buFont typeface="Arial" charset="0"/>
              <a:buChar char="•"/>
            </a:pPr>
            <a:r>
              <a:rPr lang="en-US" sz="2800" b="1" dirty="0" smtClean="0"/>
              <a:t>Question/Answer Randomization</a:t>
            </a:r>
          </a:p>
          <a:p>
            <a:pPr marL="742950" lvl="1" indent="-285750">
              <a:buFont typeface="Arial" charset="0"/>
              <a:buChar char="•"/>
            </a:pPr>
            <a:r>
              <a:rPr lang="en-US" sz="2800" b="1" dirty="0" smtClean="0"/>
              <a:t>Randomize Order, All: </a:t>
            </a:r>
            <a:r>
              <a:rPr lang="en-US" sz="2800" dirty="0" smtClean="0"/>
              <a:t>Presents all options in a random order</a:t>
            </a:r>
          </a:p>
          <a:p>
            <a:pPr marL="742950" lvl="1" indent="-285750">
              <a:buFont typeface="Arial" charset="0"/>
              <a:buChar char="•"/>
            </a:pPr>
            <a:r>
              <a:rPr lang="en-US" sz="2800" b="1" dirty="0" smtClean="0"/>
              <a:t>Present Only</a:t>
            </a:r>
            <a:r>
              <a:rPr lang="mr-IN" sz="2800" b="1" dirty="0" smtClean="0"/>
              <a:t>…</a:t>
            </a:r>
            <a:r>
              <a:rPr lang="en-US" sz="2800" b="1" dirty="0" smtClean="0"/>
              <a:t>:</a:t>
            </a:r>
            <a:r>
              <a:rPr lang="en-US" sz="2800" dirty="0" smtClean="0"/>
              <a:t> Chooses N options from Y in a random order</a:t>
            </a:r>
          </a:p>
          <a:p>
            <a:pPr marL="742950" lvl="1" indent="-285750">
              <a:buFont typeface="Arial" charset="0"/>
              <a:buChar char="•"/>
            </a:pPr>
            <a:r>
              <a:rPr lang="en-US" sz="2800" b="1" dirty="0" smtClean="0"/>
              <a:t>Advanced: </a:t>
            </a:r>
            <a:r>
              <a:rPr lang="en-US" sz="2800" dirty="0" smtClean="0"/>
              <a:t>Allows you to apply the above randomizations to </a:t>
            </a:r>
            <a:r>
              <a:rPr lang="en-US" sz="2800" i="1" dirty="0" smtClean="0"/>
              <a:t>only a select subset </a:t>
            </a:r>
            <a:r>
              <a:rPr lang="en-US" sz="2800" dirty="0" smtClean="0"/>
              <a:t>of the options</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WARNING: </a:t>
            </a:r>
            <a:r>
              <a:rPr lang="en-US" sz="2800" dirty="0" smtClean="0"/>
              <a:t>Advanced randomization </a:t>
            </a:r>
            <a:r>
              <a:rPr lang="en-US" sz="2800" i="1" dirty="0" smtClean="0"/>
              <a:t>at the block level</a:t>
            </a:r>
            <a:r>
              <a:rPr lang="en-US" sz="2800" dirty="0" smtClean="0"/>
              <a:t> will disturb existing page breaks. If you use this AND need page breaks, you can set the number of questions allowed (usually 1) at the bottom of the Advanced Randomization panel.</a:t>
            </a:r>
            <a:endParaRPr lang="en-US" sz="2800" b="1" dirty="0"/>
          </a:p>
        </p:txBody>
      </p:sp>
    </p:spTree>
    <p:extLst>
      <p:ext uri="{BB962C8B-B14F-4D97-AF65-F5344CB8AC3E}">
        <p14:creationId xmlns:p14="http://schemas.microsoft.com/office/powerpoint/2010/main" val="1106208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Randomization Techniques, Continued</a:t>
            </a:r>
            <a:endParaRPr lang="en-US" sz="3200" i="1" dirty="0"/>
          </a:p>
        </p:txBody>
      </p:sp>
      <p:sp>
        <p:nvSpPr>
          <p:cNvPr id="6" name="TextBox 5"/>
          <p:cNvSpPr txBox="1"/>
          <p:nvPr/>
        </p:nvSpPr>
        <p:spPr>
          <a:xfrm>
            <a:off x="838196" y="1549738"/>
            <a:ext cx="10034591" cy="4832092"/>
          </a:xfrm>
          <a:prstGeom prst="rect">
            <a:avLst/>
          </a:prstGeom>
          <a:noFill/>
        </p:spPr>
        <p:txBody>
          <a:bodyPr wrap="square" rtlCol="0">
            <a:spAutoFit/>
          </a:bodyPr>
          <a:lstStyle/>
          <a:p>
            <a:pPr marL="285750" indent="-285750">
              <a:buFont typeface="Arial" charset="0"/>
              <a:buChar char="•"/>
            </a:pPr>
            <a:r>
              <a:rPr lang="en-US" sz="2800" b="1" dirty="0" smtClean="0"/>
              <a:t>Block Randomizer: </a:t>
            </a:r>
            <a:r>
              <a:rPr lang="en-US" sz="2800" dirty="0" smtClean="0"/>
              <a:t>Will present N of the Y blocks listed below in the signal flow</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Evenly Present Elements: </a:t>
            </a:r>
            <a:r>
              <a:rPr lang="en-US" sz="2800" dirty="0" smtClean="0"/>
              <a:t>Determines randomization technique for whether a given block shows up</a:t>
            </a:r>
            <a:endParaRPr lang="en-US" sz="2800" b="1" dirty="0" smtClean="0"/>
          </a:p>
          <a:p>
            <a:pPr marL="1200150" lvl="2" indent="-285750">
              <a:buFont typeface="Arial" charset="0"/>
              <a:buChar char="•"/>
            </a:pPr>
            <a:r>
              <a:rPr lang="en-US" sz="2800" b="1" i="1" dirty="0" smtClean="0"/>
              <a:t>Selected</a:t>
            </a:r>
            <a:r>
              <a:rPr lang="en-US" sz="2800" b="1" dirty="0" smtClean="0"/>
              <a:t>:</a:t>
            </a:r>
            <a:r>
              <a:rPr lang="en-US" sz="2800" dirty="0" smtClean="0"/>
              <a:t> Each new respondent will be shown the block </a:t>
            </a:r>
            <a:r>
              <a:rPr lang="en-US" sz="2800" i="1" dirty="0" smtClean="0"/>
              <a:t>after</a:t>
            </a:r>
            <a:r>
              <a:rPr lang="en-US" sz="2800" dirty="0" smtClean="0"/>
              <a:t> the one displayed to the previous respondent</a:t>
            </a:r>
          </a:p>
          <a:p>
            <a:pPr marL="1200150" lvl="2" indent="-285750">
              <a:buFont typeface="Arial" charset="0"/>
              <a:buChar char="•"/>
            </a:pPr>
            <a:r>
              <a:rPr lang="en-US" sz="2800" b="1" i="1" dirty="0" smtClean="0"/>
              <a:t>Not Selected</a:t>
            </a:r>
            <a:r>
              <a:rPr lang="en-US" sz="2800" b="1" dirty="0" smtClean="0"/>
              <a:t>: </a:t>
            </a:r>
            <a:r>
              <a:rPr lang="en-US" sz="2800" dirty="0" smtClean="0"/>
              <a:t>Any given block has probability P of showing</a:t>
            </a:r>
          </a:p>
          <a:p>
            <a:pPr marL="1200150" lvl="2" indent="-285750">
              <a:buFont typeface="Arial" charset="0"/>
              <a:buChar char="•"/>
            </a:pPr>
            <a:r>
              <a:rPr lang="en-US" sz="2800" dirty="0" smtClean="0"/>
              <a:t>Selecting will </a:t>
            </a:r>
            <a:r>
              <a:rPr lang="en-US" sz="2800" i="1" dirty="0" smtClean="0"/>
              <a:t>guarantee</a:t>
            </a:r>
            <a:r>
              <a:rPr lang="en-US" sz="2800" dirty="0" smtClean="0"/>
              <a:t> equal numbers of people see each condition, not selecting will create </a:t>
            </a:r>
            <a:r>
              <a:rPr lang="en-US" sz="2800" i="1" dirty="0" smtClean="0"/>
              <a:t>expectation</a:t>
            </a:r>
            <a:r>
              <a:rPr lang="en-US" sz="2800" dirty="0" smtClean="0"/>
              <a:t> of equality	</a:t>
            </a:r>
            <a:endParaRPr lang="en-US" sz="2800" dirty="0"/>
          </a:p>
        </p:txBody>
      </p:sp>
    </p:spTree>
    <p:extLst>
      <p:ext uri="{BB962C8B-B14F-4D97-AF65-F5344CB8AC3E}">
        <p14:creationId xmlns:p14="http://schemas.microsoft.com/office/powerpoint/2010/main" val="107308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Elements of Signal Flow: Embedded Data</a:t>
            </a:r>
            <a:endParaRPr lang="en-US" sz="3200" i="1" dirty="0"/>
          </a:p>
        </p:txBody>
      </p:sp>
      <p:sp>
        <p:nvSpPr>
          <p:cNvPr id="6" name="TextBox 5"/>
          <p:cNvSpPr txBox="1"/>
          <p:nvPr/>
        </p:nvSpPr>
        <p:spPr>
          <a:xfrm>
            <a:off x="838196" y="1549738"/>
            <a:ext cx="10034591" cy="4832092"/>
          </a:xfrm>
          <a:prstGeom prst="rect">
            <a:avLst/>
          </a:prstGeom>
          <a:noFill/>
        </p:spPr>
        <p:txBody>
          <a:bodyPr wrap="square" rtlCol="0">
            <a:spAutoFit/>
          </a:bodyPr>
          <a:lstStyle/>
          <a:p>
            <a:pPr marL="285750" indent="-285750">
              <a:buFont typeface="Arial" charset="0"/>
              <a:buChar char="•"/>
            </a:pPr>
            <a:r>
              <a:rPr lang="en-US" sz="2800" b="1" dirty="0" smtClean="0"/>
              <a:t>Embedded Data</a:t>
            </a:r>
            <a:r>
              <a:rPr lang="en-US" sz="2800" dirty="0" smtClean="0"/>
              <a:t> will attach a variable with a given value to any respondent who encounters it in the survey flow</a:t>
            </a:r>
            <a:br>
              <a:rPr lang="en-US" sz="2800" dirty="0" smtClean="0"/>
            </a:br>
            <a:endParaRPr lang="en-US" sz="2800" dirty="0" smtClean="0"/>
          </a:p>
          <a:p>
            <a:pPr marL="285750" indent="-285750">
              <a:buFont typeface="Arial" charset="0"/>
              <a:buChar char="•"/>
            </a:pPr>
            <a:r>
              <a:rPr lang="en-US" sz="2800" b="1" dirty="0" smtClean="0"/>
              <a:t>Embedding ”Set Values”: </a:t>
            </a:r>
            <a:r>
              <a:rPr lang="en-US" sz="2800" dirty="0" smtClean="0"/>
              <a:t>Name the variable anything, then set the value to a desired number or text</a:t>
            </a:r>
          </a:p>
          <a:p>
            <a:pPr marL="285750" indent="-285750">
              <a:buFont typeface="Arial" charset="0"/>
              <a:buChar char="•"/>
            </a:pPr>
            <a:r>
              <a:rPr lang="en-US" sz="2800" b="1" dirty="0" smtClean="0"/>
              <a:t>Embedding “URL Values”: </a:t>
            </a:r>
            <a:r>
              <a:rPr lang="en-US" sz="2800" dirty="0" smtClean="0"/>
              <a:t>Name the variable after the URL field you want to collect</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Uses of embedded data:</a:t>
            </a:r>
            <a:r>
              <a:rPr lang="en-US" sz="2800" dirty="0" smtClean="0"/>
              <a:t> Creating treatment/control groups, capturing IDs for repeat use of respondents in panel studies, setting up complex if/then logic chains	</a:t>
            </a:r>
            <a:endParaRPr lang="en-US" sz="2800" dirty="0"/>
          </a:p>
        </p:txBody>
      </p:sp>
    </p:spTree>
    <p:extLst>
      <p:ext uri="{BB962C8B-B14F-4D97-AF65-F5344CB8AC3E}">
        <p14:creationId xmlns:p14="http://schemas.microsoft.com/office/powerpoint/2010/main" val="163923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Managing Survey Flow and Randomization</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Elements of Signal Flow: End of Survey</a:t>
            </a:r>
            <a:endParaRPr lang="en-US" sz="3200" i="1" dirty="0"/>
          </a:p>
        </p:txBody>
      </p:sp>
      <p:sp>
        <p:nvSpPr>
          <p:cNvPr id="6" name="TextBox 5"/>
          <p:cNvSpPr txBox="1"/>
          <p:nvPr/>
        </p:nvSpPr>
        <p:spPr>
          <a:xfrm>
            <a:off x="838196" y="1549738"/>
            <a:ext cx="10034591" cy="4401205"/>
          </a:xfrm>
          <a:prstGeom prst="rect">
            <a:avLst/>
          </a:prstGeom>
          <a:noFill/>
        </p:spPr>
        <p:txBody>
          <a:bodyPr wrap="square" rtlCol="0">
            <a:spAutoFit/>
          </a:bodyPr>
          <a:lstStyle/>
          <a:p>
            <a:pPr marL="285750" indent="-285750">
              <a:buFont typeface="Arial" charset="0"/>
              <a:buChar char="•"/>
            </a:pPr>
            <a:r>
              <a:rPr lang="en-US" sz="2800" dirty="0" smtClean="0"/>
              <a:t>When a respondent encounters an </a:t>
            </a:r>
            <a:r>
              <a:rPr lang="en-US" sz="2800" b="1" dirty="0" smtClean="0"/>
              <a:t>End of Survey</a:t>
            </a:r>
            <a:r>
              <a:rPr lang="en-US" sz="2800" dirty="0" smtClean="0"/>
              <a:t> element, they will be shown a customizable message, and the survey will end.</a:t>
            </a:r>
            <a:br>
              <a:rPr lang="en-US" sz="2800" dirty="0" smtClean="0"/>
            </a:br>
            <a:endParaRPr lang="en-US" sz="2800" dirty="0" smtClean="0"/>
          </a:p>
          <a:p>
            <a:pPr marL="285750" indent="-285750">
              <a:buFont typeface="Arial" charset="0"/>
              <a:buChar char="•"/>
            </a:pPr>
            <a:r>
              <a:rPr lang="en-US" sz="2800" dirty="0" smtClean="0"/>
              <a:t>Surveys can have </a:t>
            </a:r>
            <a:r>
              <a:rPr lang="en-US" sz="2800" i="1" dirty="0" smtClean="0"/>
              <a:t>multiple </a:t>
            </a:r>
            <a:r>
              <a:rPr lang="en-US" sz="2800" b="1" dirty="0" smtClean="0"/>
              <a:t>End of Survey</a:t>
            </a:r>
            <a:r>
              <a:rPr lang="en-US" sz="2800" dirty="0" smtClean="0"/>
              <a:t> elements in them, triggered by different conditions, but any given respondent can only hit a single one.</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Uses of End of Survey:</a:t>
            </a:r>
            <a:r>
              <a:rPr lang="en-US" sz="2800" dirty="0" smtClean="0"/>
              <a:t> Providing a redemption code for workers, preventing access to the survey for an unqualified respondent, redirecting respondents to a different survey</a:t>
            </a:r>
            <a:endParaRPr lang="en-US" sz="2800" dirty="0"/>
          </a:p>
        </p:txBody>
      </p:sp>
    </p:spTree>
    <p:extLst>
      <p:ext uri="{BB962C8B-B14F-4D97-AF65-F5344CB8AC3E}">
        <p14:creationId xmlns:p14="http://schemas.microsoft.com/office/powerpoint/2010/main" val="130534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Quotas</a:t>
            </a:r>
            <a:endParaRPr lang="en-US" sz="3200" i="1" dirty="0"/>
          </a:p>
        </p:txBody>
      </p:sp>
      <p:sp>
        <p:nvSpPr>
          <p:cNvPr id="6" name="TextBox 5"/>
          <p:cNvSpPr txBox="1"/>
          <p:nvPr/>
        </p:nvSpPr>
        <p:spPr>
          <a:xfrm>
            <a:off x="838196" y="1549738"/>
            <a:ext cx="10034591" cy="4401205"/>
          </a:xfrm>
          <a:prstGeom prst="rect">
            <a:avLst/>
          </a:prstGeom>
          <a:noFill/>
        </p:spPr>
        <p:txBody>
          <a:bodyPr wrap="square" rtlCol="0">
            <a:spAutoFit/>
          </a:bodyPr>
          <a:lstStyle/>
          <a:p>
            <a:pPr marL="285750" indent="-285750">
              <a:buFont typeface="Arial" charset="0"/>
              <a:buChar char="•"/>
            </a:pPr>
            <a:r>
              <a:rPr lang="en-US" sz="2800" b="1" dirty="0" smtClean="0"/>
              <a:t>Quotas</a:t>
            </a:r>
            <a:r>
              <a:rPr lang="en-US" sz="2800" dirty="0" smtClean="0"/>
              <a:t> are found under ”Tools”, and used to ensure you only get a certain number of respondents of a certain type</a:t>
            </a:r>
            <a:br>
              <a:rPr lang="en-US" sz="2800" dirty="0" smtClean="0"/>
            </a:br>
            <a:endParaRPr lang="en-US" sz="2800" dirty="0" smtClean="0"/>
          </a:p>
          <a:p>
            <a:pPr marL="285750" indent="-285750">
              <a:buFont typeface="Arial" charset="0"/>
              <a:buChar char="•"/>
            </a:pPr>
            <a:r>
              <a:rPr lang="en-US" sz="2800" dirty="0" smtClean="0"/>
              <a:t>To use a quota, simply select a question that has response options you want to select on, then set the number of people allowed to select that option. When the actual number exceeds the quota, clicking that option will automatically end the survey.</a:t>
            </a:r>
            <a:r>
              <a:rPr lang="en-US" sz="2800" i="1" dirty="0" smtClean="0"/>
              <a:t/>
            </a:r>
            <a:br>
              <a:rPr lang="en-US" sz="2800" i="1" dirty="0" smtClean="0"/>
            </a:br>
            <a:endParaRPr lang="en-US" sz="2800" dirty="0" smtClean="0"/>
          </a:p>
          <a:p>
            <a:pPr marL="285750" indent="-285750">
              <a:buFont typeface="Arial" charset="0"/>
              <a:buChar char="•"/>
            </a:pPr>
            <a:r>
              <a:rPr lang="en-US" sz="2800" dirty="0" smtClean="0"/>
              <a:t>Generally, you want to put quota questions at the </a:t>
            </a:r>
            <a:r>
              <a:rPr lang="en-US" sz="2800" i="1" dirty="0" smtClean="0"/>
              <a:t>beginning</a:t>
            </a:r>
            <a:r>
              <a:rPr lang="en-US" sz="2800" dirty="0" smtClean="0"/>
              <a:t> of the survey. Otherwise, you’ll have very angry respondents!</a:t>
            </a:r>
            <a:endParaRPr lang="en-US" sz="2800" dirty="0"/>
          </a:p>
        </p:txBody>
      </p:sp>
    </p:spTree>
    <p:extLst>
      <p:ext uri="{BB962C8B-B14F-4D97-AF65-F5344CB8AC3E}">
        <p14:creationId xmlns:p14="http://schemas.microsoft.com/office/powerpoint/2010/main" val="99189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Using Timers</a:t>
            </a:r>
            <a:endParaRPr lang="en-US" sz="3200" i="1" dirty="0"/>
          </a:p>
        </p:txBody>
      </p:sp>
      <p:sp>
        <p:nvSpPr>
          <p:cNvPr id="6" name="TextBox 5"/>
          <p:cNvSpPr txBox="1"/>
          <p:nvPr/>
        </p:nvSpPr>
        <p:spPr>
          <a:xfrm>
            <a:off x="838196" y="1549738"/>
            <a:ext cx="10034591" cy="4832092"/>
          </a:xfrm>
          <a:prstGeom prst="rect">
            <a:avLst/>
          </a:prstGeom>
          <a:noFill/>
        </p:spPr>
        <p:txBody>
          <a:bodyPr wrap="square" rtlCol="0">
            <a:spAutoFit/>
          </a:bodyPr>
          <a:lstStyle/>
          <a:p>
            <a:pPr marL="285750" indent="-285750">
              <a:buFont typeface="Arial" charset="0"/>
              <a:buChar char="•"/>
            </a:pPr>
            <a:r>
              <a:rPr lang="en-US" sz="2800" b="1" dirty="0" smtClean="0"/>
              <a:t>Timers</a:t>
            </a:r>
            <a:r>
              <a:rPr lang="en-US" sz="2800" dirty="0" smtClean="0"/>
              <a:t> allow you to measure and control how much time is being spent on a given page</a:t>
            </a:r>
            <a:br>
              <a:rPr lang="en-US" sz="2800" dirty="0" smtClean="0"/>
            </a:br>
            <a:endParaRPr lang="en-US" sz="2800" dirty="0" smtClean="0"/>
          </a:p>
          <a:p>
            <a:pPr marL="285750" indent="-285750">
              <a:buFont typeface="Arial" charset="0"/>
              <a:buChar char="•"/>
            </a:pPr>
            <a:r>
              <a:rPr lang="en-US" sz="2800" dirty="0" smtClean="0"/>
              <a:t>Access: Question Options &gt; Advanced &gt; “Timing”</a:t>
            </a:r>
            <a:br>
              <a:rPr lang="en-US" sz="2800" dirty="0" smtClean="0"/>
            </a:br>
            <a:endParaRPr lang="en-US" sz="2800" i="1" dirty="0"/>
          </a:p>
          <a:p>
            <a:pPr marL="285750" indent="-285750">
              <a:buFont typeface="Arial" charset="0"/>
              <a:buChar char="•"/>
            </a:pPr>
            <a:r>
              <a:rPr lang="en-US" sz="2800" dirty="0" smtClean="0"/>
              <a:t>Placing it </a:t>
            </a:r>
            <a:r>
              <a:rPr lang="en-US" sz="2800" i="1" dirty="0" smtClean="0"/>
              <a:t>before </a:t>
            </a:r>
            <a:r>
              <a:rPr lang="en-US" sz="2800" dirty="0" smtClean="0"/>
              <a:t>a question will tell you how long is spent on a page. Timers record timing for </a:t>
            </a:r>
            <a:r>
              <a:rPr lang="en-US" sz="2800" i="1" dirty="0" smtClean="0"/>
              <a:t>pages</a:t>
            </a:r>
            <a:r>
              <a:rPr lang="en-US" sz="2800" dirty="0" smtClean="0"/>
              <a:t>, not </a:t>
            </a:r>
            <a:r>
              <a:rPr lang="en-US" sz="2800" i="1" dirty="0" smtClean="0"/>
              <a:t>questions or blocks</a:t>
            </a:r>
            <a:r>
              <a:rPr lang="en-US" sz="2800" dirty="0" smtClean="0"/>
              <a:t>.</a:t>
            </a:r>
            <a:br>
              <a:rPr lang="en-US" sz="2800" dirty="0" smtClean="0"/>
            </a:br>
            <a:endParaRPr lang="en-US" sz="2800" dirty="0" smtClean="0"/>
          </a:p>
          <a:p>
            <a:pPr marL="285750" indent="-285750">
              <a:buFont typeface="Arial" charset="0"/>
              <a:buChar char="•"/>
            </a:pPr>
            <a:r>
              <a:rPr lang="en-US" sz="2800" dirty="0" smtClean="0"/>
              <a:t>Under the options on the right, you can force people to stay on a given page either </a:t>
            </a:r>
            <a:r>
              <a:rPr lang="en-US" sz="2800" i="1" dirty="0" smtClean="0"/>
              <a:t>up to</a:t>
            </a:r>
            <a:r>
              <a:rPr lang="en-US" sz="2800" dirty="0" smtClean="0"/>
              <a:t> or </a:t>
            </a:r>
            <a:r>
              <a:rPr lang="en-US" sz="2800" i="1" dirty="0" smtClean="0"/>
              <a:t>no more than</a:t>
            </a:r>
            <a:r>
              <a:rPr lang="en-US" sz="2800" dirty="0" smtClean="0"/>
              <a:t> a specified length of time.</a:t>
            </a:r>
          </a:p>
          <a:p>
            <a:pPr marL="285750" indent="-285750">
              <a:buFont typeface="Arial" charset="0"/>
              <a:buChar char="•"/>
            </a:pPr>
            <a:endParaRPr lang="en-US" sz="2800" dirty="0"/>
          </a:p>
        </p:txBody>
      </p:sp>
    </p:spTree>
    <p:extLst>
      <p:ext uri="{BB962C8B-B14F-4D97-AF65-F5344CB8AC3E}">
        <p14:creationId xmlns:p14="http://schemas.microsoft.com/office/powerpoint/2010/main" val="195802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Testing Your Survey</a:t>
            </a:r>
            <a:endParaRPr lang="en-US" sz="3200" i="1" dirty="0"/>
          </a:p>
        </p:txBody>
      </p:sp>
      <p:sp>
        <p:nvSpPr>
          <p:cNvPr id="6" name="TextBox 5"/>
          <p:cNvSpPr txBox="1"/>
          <p:nvPr/>
        </p:nvSpPr>
        <p:spPr>
          <a:xfrm>
            <a:off x="838196" y="1549738"/>
            <a:ext cx="10034591" cy="5262979"/>
          </a:xfrm>
          <a:prstGeom prst="rect">
            <a:avLst/>
          </a:prstGeom>
          <a:noFill/>
        </p:spPr>
        <p:txBody>
          <a:bodyPr wrap="square" rtlCol="0">
            <a:spAutoFit/>
          </a:bodyPr>
          <a:lstStyle/>
          <a:p>
            <a:pPr marL="285750" indent="-285750">
              <a:buFont typeface="Arial" charset="0"/>
              <a:buChar char="•"/>
            </a:pPr>
            <a:r>
              <a:rPr lang="en-US" sz="2800" dirty="0" smtClean="0"/>
              <a:t>You can preview the survey an infinite number of times using the “</a:t>
            </a:r>
            <a:r>
              <a:rPr lang="en-US" sz="2800" b="1" dirty="0" smtClean="0"/>
              <a:t>Preview Survey</a:t>
            </a:r>
            <a:r>
              <a:rPr lang="en-US" sz="2800" dirty="0" smtClean="0"/>
              <a:t>” button at the top. You can also preview an individual question using “</a:t>
            </a:r>
            <a:r>
              <a:rPr lang="en-US" sz="2800" b="1" dirty="0" smtClean="0"/>
              <a:t>Preview Question</a:t>
            </a:r>
            <a:r>
              <a:rPr lang="en-US" sz="2800" dirty="0" smtClean="0"/>
              <a:t>” on the right question options panel, and preview a block by select “</a:t>
            </a:r>
            <a:r>
              <a:rPr lang="en-US" sz="2800" b="1" dirty="0" smtClean="0"/>
              <a:t>View Block</a:t>
            </a:r>
            <a:r>
              <a:rPr lang="en-US" sz="2800" dirty="0" smtClean="0"/>
              <a:t>” from Block Options.</a:t>
            </a:r>
            <a:br>
              <a:rPr lang="en-US" sz="2800" dirty="0" smtClean="0"/>
            </a:br>
            <a:endParaRPr lang="en-US" sz="2800" dirty="0" smtClean="0"/>
          </a:p>
          <a:p>
            <a:pPr marL="285750" indent="-285750">
              <a:buFont typeface="Arial" charset="0"/>
              <a:buChar char="•"/>
            </a:pPr>
            <a:r>
              <a:rPr lang="en-US" sz="2800" dirty="0" smtClean="0"/>
              <a:t>To make sure randomization is working, you can use “</a:t>
            </a:r>
            <a:r>
              <a:rPr lang="en-US" sz="2800" b="1" dirty="0" smtClean="0"/>
              <a:t>Test Survey</a:t>
            </a:r>
            <a:r>
              <a:rPr lang="en-US" sz="2800" dirty="0" smtClean="0"/>
              <a:t>” to pipe through fake respondents (up to 1000). NOTE: fake respondents will make all answer selections </a:t>
            </a:r>
            <a:r>
              <a:rPr lang="en-US" sz="2800" i="1" dirty="0" smtClean="0"/>
              <a:t>randomly</a:t>
            </a:r>
            <a:r>
              <a:rPr lang="en-US" sz="2800" dirty="0" smtClean="0"/>
              <a:t>.</a:t>
            </a:r>
            <a:br>
              <a:rPr lang="en-US" sz="2800" dirty="0" smtClean="0"/>
            </a:br>
            <a:endParaRPr lang="en-US" sz="2800" i="1" dirty="0"/>
          </a:p>
          <a:p>
            <a:pPr marL="285750" indent="-285750">
              <a:buFont typeface="Arial" charset="0"/>
              <a:buChar char="•"/>
            </a:pPr>
            <a:r>
              <a:rPr lang="en-US" sz="2800" dirty="0" smtClean="0"/>
              <a:t>Both </a:t>
            </a:r>
            <a:r>
              <a:rPr lang="en-US" sz="2800" i="1" dirty="0" smtClean="0"/>
              <a:t>previews</a:t>
            </a:r>
            <a:r>
              <a:rPr lang="en-US" sz="2800" dirty="0" smtClean="0"/>
              <a:t> and </a:t>
            </a:r>
            <a:r>
              <a:rPr lang="en-US" sz="2800" i="1" dirty="0" smtClean="0"/>
              <a:t>tests </a:t>
            </a:r>
            <a:r>
              <a:rPr lang="en-US" sz="2800" dirty="0" smtClean="0"/>
              <a:t>are automatically recorded, and will need to be deleted later before you download the data.</a:t>
            </a:r>
          </a:p>
        </p:txBody>
      </p:sp>
    </p:spTree>
    <p:extLst>
      <p:ext uri="{BB962C8B-B14F-4D97-AF65-F5344CB8AC3E}">
        <p14:creationId xmlns:p14="http://schemas.microsoft.com/office/powerpoint/2010/main" val="800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What We’ll Cover Today</a:t>
            </a:r>
            <a:endParaRPr lang="en-US" u="sng" dirty="0"/>
          </a:p>
        </p:txBody>
      </p:sp>
      <p:sp>
        <p:nvSpPr>
          <p:cNvPr id="3" name="Content Placeholder 2"/>
          <p:cNvSpPr>
            <a:spLocks noGrp="1"/>
          </p:cNvSpPr>
          <p:nvPr>
            <p:ph idx="1"/>
          </p:nvPr>
        </p:nvSpPr>
        <p:spPr/>
        <p:txBody>
          <a:bodyPr/>
          <a:lstStyle/>
          <a:p>
            <a:r>
              <a:rPr lang="en-US" dirty="0" smtClean="0"/>
              <a:t>Basics of </a:t>
            </a:r>
            <a:r>
              <a:rPr lang="en-US" dirty="0" err="1" smtClean="0"/>
              <a:t>Qualtrics</a:t>
            </a:r>
            <a:r>
              <a:rPr lang="en-US" dirty="0" smtClean="0"/>
              <a:t> user interface</a:t>
            </a:r>
          </a:p>
          <a:p>
            <a:r>
              <a:rPr lang="en-US" dirty="0" smtClean="0"/>
              <a:t>Creating simple survey questions</a:t>
            </a:r>
          </a:p>
          <a:p>
            <a:r>
              <a:rPr lang="en-US" dirty="0" smtClean="0"/>
              <a:t>Managing survey flow and randomization</a:t>
            </a:r>
          </a:p>
          <a:p>
            <a:r>
              <a:rPr lang="en-US" dirty="0" smtClean="0"/>
              <a:t>More advanced techniques</a:t>
            </a:r>
          </a:p>
          <a:p>
            <a:r>
              <a:rPr lang="en-US" dirty="0" smtClean="0"/>
              <a:t>Miscellaneous </a:t>
            </a:r>
            <a:r>
              <a:rPr lang="en-US" dirty="0" err="1" smtClean="0"/>
              <a:t>Qualtrics</a:t>
            </a:r>
            <a:r>
              <a:rPr lang="en-US" dirty="0" smtClean="0"/>
              <a:t> Tips</a:t>
            </a:r>
          </a:p>
          <a:p>
            <a:r>
              <a:rPr lang="en-US" dirty="0" smtClean="0"/>
              <a:t>Stupid human tricks</a:t>
            </a:r>
          </a:p>
          <a:p>
            <a:r>
              <a:rPr lang="en-US" dirty="0" smtClean="0"/>
              <a:t>Prepping data for external analysis</a:t>
            </a:r>
            <a:endParaRPr lang="en-US" dirty="0"/>
          </a:p>
        </p:txBody>
      </p:sp>
    </p:spTree>
    <p:extLst>
      <p:ext uri="{BB962C8B-B14F-4D97-AF65-F5344CB8AC3E}">
        <p14:creationId xmlns:p14="http://schemas.microsoft.com/office/powerpoint/2010/main" val="929148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Piped Text</a:t>
            </a:r>
            <a:endParaRPr lang="en-US" sz="3200" i="1" dirty="0"/>
          </a:p>
        </p:txBody>
      </p:sp>
      <p:sp>
        <p:nvSpPr>
          <p:cNvPr id="6" name="TextBox 5"/>
          <p:cNvSpPr txBox="1"/>
          <p:nvPr/>
        </p:nvSpPr>
        <p:spPr>
          <a:xfrm>
            <a:off x="838196" y="1549738"/>
            <a:ext cx="10034591" cy="5262979"/>
          </a:xfrm>
          <a:prstGeom prst="rect">
            <a:avLst/>
          </a:prstGeom>
          <a:noFill/>
        </p:spPr>
        <p:txBody>
          <a:bodyPr wrap="square" rtlCol="0">
            <a:spAutoFit/>
          </a:bodyPr>
          <a:lstStyle/>
          <a:p>
            <a:pPr marL="285750" indent="-285750">
              <a:buFont typeface="Arial" charset="0"/>
              <a:buChar char="•"/>
            </a:pPr>
            <a:r>
              <a:rPr lang="en-US" sz="2800" dirty="0" smtClean="0"/>
              <a:t>You can use the interface to pipe in text of all kinds into the text of a question, response options, or scale labels. </a:t>
            </a:r>
            <a:br>
              <a:rPr lang="en-US" sz="2800" dirty="0" smtClean="0"/>
            </a:br>
            <a:endParaRPr lang="en-US" sz="2800" dirty="0" smtClean="0"/>
          </a:p>
          <a:p>
            <a:pPr marL="285750" indent="-285750">
              <a:buFont typeface="Arial" charset="0"/>
              <a:buChar char="•"/>
            </a:pPr>
            <a:r>
              <a:rPr lang="en-US" sz="2800" dirty="0" smtClean="0"/>
              <a:t>Access piped text by clicking either on the question text box and selecting “Piped Text”, or by selecting a response/scale option and selecting “Piped Text” from the </a:t>
            </a:r>
            <a:r>
              <a:rPr lang="en-US" sz="2800" dirty="0" err="1" smtClean="0"/>
              <a:t>dragdown</a:t>
            </a:r>
            <a:r>
              <a:rPr lang="en-US" sz="2800" dirty="0" smtClean="0"/>
              <a:t> menu.</a:t>
            </a:r>
            <a:br>
              <a:rPr lang="en-US" sz="2800" dirty="0" smtClean="0"/>
            </a:br>
            <a:endParaRPr lang="en-US" sz="2800" dirty="0" smtClean="0"/>
          </a:p>
          <a:p>
            <a:pPr marL="285750" indent="-285750">
              <a:buFont typeface="Arial" charset="0"/>
              <a:buChar char="•"/>
            </a:pPr>
            <a:r>
              <a:rPr lang="en-US" sz="2800" dirty="0" smtClean="0"/>
              <a:t>All piped text appears in the editor as ${x://</a:t>
            </a:r>
            <a:r>
              <a:rPr lang="mr-IN" sz="2800" dirty="0" smtClean="0"/>
              <a:t>…</a:t>
            </a:r>
            <a:r>
              <a:rPr lang="en-US" sz="2800" dirty="0" smtClean="0"/>
              <a:t>/</a:t>
            </a:r>
            <a:r>
              <a:rPr lang="mr-IN" sz="2800" dirty="0" smtClean="0"/>
              <a:t>…</a:t>
            </a:r>
            <a:r>
              <a:rPr lang="en-US" sz="2800" dirty="0" smtClean="0"/>
              <a:t>}, where “x” is equal to</a:t>
            </a:r>
            <a:r>
              <a:rPr lang="mr-IN" sz="2800" dirty="0" smtClean="0"/>
              <a:t>…</a:t>
            </a:r>
            <a:endParaRPr lang="en-US" sz="2800" dirty="0" smtClean="0"/>
          </a:p>
          <a:p>
            <a:pPr marL="1200150" lvl="2" indent="-285750">
              <a:buFont typeface="Arial" charset="0"/>
              <a:buChar char="•"/>
            </a:pPr>
            <a:r>
              <a:rPr lang="en-US" sz="2800" dirty="0" smtClean="0"/>
              <a:t>q: text from previous questions and responses</a:t>
            </a:r>
          </a:p>
          <a:p>
            <a:pPr marL="1200150" lvl="2" indent="-285750">
              <a:buFont typeface="Arial" charset="0"/>
              <a:buChar char="•"/>
            </a:pPr>
            <a:r>
              <a:rPr lang="en-US" sz="2800" dirty="0" smtClean="0"/>
              <a:t>e: text from embedded data</a:t>
            </a:r>
          </a:p>
          <a:p>
            <a:pPr marL="1200150" lvl="2" indent="-285750">
              <a:buFont typeface="Arial" charset="0"/>
              <a:buChar char="•"/>
            </a:pPr>
            <a:r>
              <a:rPr lang="en-US" sz="2800" dirty="0" smtClean="0"/>
              <a:t>lm: text from a loop-and-merge</a:t>
            </a:r>
            <a:endParaRPr lang="en-US" sz="2800" i="1" dirty="0"/>
          </a:p>
        </p:txBody>
      </p:sp>
    </p:spTree>
    <p:extLst>
      <p:ext uri="{BB962C8B-B14F-4D97-AF65-F5344CB8AC3E}">
        <p14:creationId xmlns:p14="http://schemas.microsoft.com/office/powerpoint/2010/main" val="196331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Loop and Merge</a:t>
            </a:r>
            <a:endParaRPr lang="en-US" sz="3200" i="1" dirty="0"/>
          </a:p>
        </p:txBody>
      </p:sp>
      <p:sp>
        <p:nvSpPr>
          <p:cNvPr id="6" name="TextBox 5"/>
          <p:cNvSpPr txBox="1"/>
          <p:nvPr/>
        </p:nvSpPr>
        <p:spPr>
          <a:xfrm>
            <a:off x="838196" y="1549738"/>
            <a:ext cx="10034591" cy="4401205"/>
          </a:xfrm>
          <a:prstGeom prst="rect">
            <a:avLst/>
          </a:prstGeom>
          <a:noFill/>
        </p:spPr>
        <p:txBody>
          <a:bodyPr wrap="square" rtlCol="0">
            <a:spAutoFit/>
          </a:bodyPr>
          <a:lstStyle/>
          <a:p>
            <a:pPr marL="285750" indent="-285750">
              <a:buFont typeface="Arial" charset="0"/>
              <a:buChar char="•"/>
            </a:pPr>
            <a:r>
              <a:rPr lang="en-US" sz="2800" dirty="0" smtClean="0"/>
              <a:t>If you want people to answer a large number of very similar questions in a row, </a:t>
            </a:r>
            <a:r>
              <a:rPr lang="en-US" sz="2800" b="1" dirty="0" smtClean="0"/>
              <a:t>Loop And Merge</a:t>
            </a:r>
            <a:r>
              <a:rPr lang="en-US" sz="2800" dirty="0" smtClean="0"/>
              <a:t> provides an easy way</a:t>
            </a:r>
            <a:br>
              <a:rPr lang="en-US" sz="2800" dirty="0" smtClean="0"/>
            </a:br>
            <a:endParaRPr lang="en-US" sz="2800" dirty="0" smtClean="0"/>
          </a:p>
          <a:p>
            <a:pPr marL="285750" indent="-285750">
              <a:buFont typeface="Arial" charset="0"/>
              <a:buChar char="•"/>
            </a:pPr>
            <a:r>
              <a:rPr lang="en-US" sz="2800" dirty="0" smtClean="0"/>
              <a:t>Access this function by selecting “Loop and Merge” under Block Options</a:t>
            </a:r>
          </a:p>
          <a:p>
            <a:pPr marL="285750" indent="-285750">
              <a:buFont typeface="Arial" charset="0"/>
              <a:buChar char="•"/>
            </a:pPr>
            <a:endParaRPr lang="en-US" sz="2800" i="1" dirty="0"/>
          </a:p>
          <a:p>
            <a:pPr marL="285750" indent="-285750">
              <a:buFont typeface="Arial" charset="0"/>
              <a:buChar char="•"/>
            </a:pPr>
            <a:r>
              <a:rPr lang="en-US" sz="2800" dirty="0" smtClean="0"/>
              <a:t>”Loop and Merge” will repeat the entire block while displaying  new ”Field Value(s)” for each loop. Type in values as desired, then on the question text, enter </a:t>
            </a:r>
            <a:r>
              <a:rPr lang="mr-IN" sz="2800" dirty="0"/>
              <a:t>${</a:t>
            </a:r>
            <a:r>
              <a:rPr lang="mr-IN" sz="2800" dirty="0" err="1"/>
              <a:t>lm</a:t>
            </a:r>
            <a:r>
              <a:rPr lang="mr-IN" sz="2800" dirty="0"/>
              <a:t>://</a:t>
            </a:r>
            <a:r>
              <a:rPr lang="mr-IN" sz="2800" dirty="0" err="1" smtClean="0"/>
              <a:t>Field</a:t>
            </a:r>
            <a:r>
              <a:rPr lang="mr-IN" sz="2800" dirty="0" smtClean="0"/>
              <a:t>/</a:t>
            </a:r>
            <a:r>
              <a:rPr lang="en-US" sz="2800" dirty="0" smtClean="0"/>
              <a:t>x</a:t>
            </a:r>
            <a:r>
              <a:rPr lang="mr-IN" sz="2800" dirty="0" smtClean="0"/>
              <a:t>}</a:t>
            </a:r>
            <a:r>
              <a:rPr lang="en-US" sz="2800" dirty="0" smtClean="0"/>
              <a:t>, where “x” corresponds to the </a:t>
            </a:r>
            <a:r>
              <a:rPr lang="en-US" sz="2800" i="1" dirty="0" smtClean="0"/>
              <a:t>field column</a:t>
            </a:r>
            <a:r>
              <a:rPr lang="en-US" sz="2800" dirty="0" smtClean="0"/>
              <a:t> from the Loop and Merge page.</a:t>
            </a:r>
            <a:endParaRPr lang="en-US" sz="2800" dirty="0"/>
          </a:p>
        </p:txBody>
      </p:sp>
    </p:spTree>
    <p:extLst>
      <p:ext uri="{BB962C8B-B14F-4D97-AF65-F5344CB8AC3E}">
        <p14:creationId xmlns:p14="http://schemas.microsoft.com/office/powerpoint/2010/main" val="80545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More Advanced Techniques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Using </a:t>
            </a:r>
            <a:r>
              <a:rPr lang="en-US" sz="3200" i="1" dirty="0" err="1" smtClean="0"/>
              <a:t>Javascript</a:t>
            </a:r>
            <a:endParaRPr lang="en-US" sz="3200" i="1" dirty="0"/>
          </a:p>
        </p:txBody>
      </p:sp>
      <p:sp>
        <p:nvSpPr>
          <p:cNvPr id="6" name="TextBox 5"/>
          <p:cNvSpPr txBox="1"/>
          <p:nvPr/>
        </p:nvSpPr>
        <p:spPr>
          <a:xfrm>
            <a:off x="838198" y="1849775"/>
            <a:ext cx="10034591" cy="4401205"/>
          </a:xfrm>
          <a:prstGeom prst="rect">
            <a:avLst/>
          </a:prstGeom>
          <a:noFill/>
        </p:spPr>
        <p:txBody>
          <a:bodyPr wrap="square" rtlCol="0">
            <a:spAutoFit/>
          </a:bodyPr>
          <a:lstStyle/>
          <a:p>
            <a:pPr marL="285750" indent="-285750">
              <a:buFont typeface="Arial" charset="0"/>
              <a:buChar char="•"/>
            </a:pPr>
            <a:r>
              <a:rPr lang="en-US" sz="2800" dirty="0" err="1" smtClean="0"/>
              <a:t>Qualtrics</a:t>
            </a:r>
            <a:r>
              <a:rPr lang="en-US" sz="2800" dirty="0" smtClean="0"/>
              <a:t> is </a:t>
            </a:r>
            <a:r>
              <a:rPr lang="en-US" sz="2800" dirty="0" err="1" smtClean="0"/>
              <a:t>Javascript</a:t>
            </a:r>
            <a:r>
              <a:rPr lang="en-US" sz="2800" dirty="0" smtClean="0"/>
              <a:t>-compliant</a:t>
            </a:r>
            <a:br>
              <a:rPr lang="en-US" sz="2800" dirty="0" smtClean="0"/>
            </a:br>
            <a:endParaRPr lang="en-US" sz="2800" dirty="0" smtClean="0"/>
          </a:p>
          <a:p>
            <a:pPr marL="285750" indent="-285750">
              <a:buFont typeface="Arial" charset="0"/>
              <a:buChar char="•"/>
            </a:pPr>
            <a:r>
              <a:rPr lang="en-US" sz="2800" dirty="0" smtClean="0"/>
              <a:t>Most things you want to do in </a:t>
            </a:r>
            <a:r>
              <a:rPr lang="en-US" sz="2800" dirty="0" err="1" smtClean="0"/>
              <a:t>Qualtrics</a:t>
            </a:r>
            <a:r>
              <a:rPr lang="en-US" sz="2800" dirty="0" smtClean="0"/>
              <a:t> can be done </a:t>
            </a:r>
            <a:r>
              <a:rPr lang="en-US" sz="2800" i="1" dirty="0" smtClean="0"/>
              <a:t>without</a:t>
            </a:r>
            <a:r>
              <a:rPr lang="en-US" sz="2800" dirty="0" smtClean="0"/>
              <a:t> </a:t>
            </a:r>
            <a:r>
              <a:rPr lang="en-US" sz="2800" dirty="0" err="1" smtClean="0"/>
              <a:t>Javascript</a:t>
            </a:r>
            <a:r>
              <a:rPr lang="en-US" sz="2800" dirty="0" smtClean="0"/>
              <a:t>, but JS can be used to set up very complicated randomization schemes</a:t>
            </a:r>
            <a:br>
              <a:rPr lang="en-US" sz="2800" dirty="0" smtClean="0"/>
            </a:br>
            <a:endParaRPr lang="en-US" sz="2800" i="1" dirty="0"/>
          </a:p>
          <a:p>
            <a:pPr marL="285750" indent="-285750">
              <a:buFont typeface="Arial" charset="0"/>
              <a:buChar char="•"/>
            </a:pPr>
            <a:r>
              <a:rPr lang="en-US" sz="2800" dirty="0" smtClean="0"/>
              <a:t>To implement, click “add </a:t>
            </a:r>
            <a:r>
              <a:rPr lang="en-US" sz="2800" dirty="0" err="1" smtClean="0"/>
              <a:t>Javascript</a:t>
            </a:r>
            <a:r>
              <a:rPr lang="en-US" sz="2800" dirty="0" smtClean="0"/>
              <a:t>” from the Gear menu on the first question in your survey. Note that JS will not function until the page </a:t>
            </a:r>
            <a:r>
              <a:rPr lang="en-US" sz="2800" i="1" dirty="0" smtClean="0"/>
              <a:t>after</a:t>
            </a:r>
            <a:r>
              <a:rPr lang="en-US" sz="2800" dirty="0" smtClean="0"/>
              <a:t> the one it gets implemented on.</a:t>
            </a:r>
            <a:br>
              <a:rPr lang="en-US" sz="2800" dirty="0" smtClean="0"/>
            </a:br>
            <a:endParaRPr lang="en-US" sz="2800" dirty="0"/>
          </a:p>
        </p:txBody>
      </p:sp>
    </p:spTree>
    <p:extLst>
      <p:ext uri="{BB962C8B-B14F-4D97-AF65-F5344CB8AC3E}">
        <p14:creationId xmlns:p14="http://schemas.microsoft.com/office/powerpoint/2010/main" val="69049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Miscellaneous </a:t>
            </a:r>
            <a:r>
              <a:rPr lang="en-US" b="1" u="sng" dirty="0" err="1" smtClean="0">
                <a:solidFill>
                  <a:srgbClr val="FF0000"/>
                </a:solidFill>
              </a:rPr>
              <a:t>Qualtrics</a:t>
            </a:r>
            <a:r>
              <a:rPr lang="en-US" b="1" u="sng" dirty="0" smtClean="0">
                <a:solidFill>
                  <a:srgbClr val="FF0000"/>
                </a:solidFill>
              </a:rPr>
              <a:t> Tips</a:t>
            </a:r>
            <a:endParaRPr lang="en-US" b="1" u="sng" dirty="0">
              <a:solidFill>
                <a:srgbClr val="FF0000"/>
              </a:solidFill>
            </a:endParaRPr>
          </a:p>
        </p:txBody>
      </p:sp>
      <p:sp>
        <p:nvSpPr>
          <p:cNvPr id="6" name="TextBox 5"/>
          <p:cNvSpPr txBox="1"/>
          <p:nvPr/>
        </p:nvSpPr>
        <p:spPr>
          <a:xfrm>
            <a:off x="838196" y="1549738"/>
            <a:ext cx="10034591" cy="4401205"/>
          </a:xfrm>
          <a:prstGeom prst="rect">
            <a:avLst/>
          </a:prstGeom>
          <a:noFill/>
        </p:spPr>
        <p:txBody>
          <a:bodyPr wrap="square" rtlCol="0">
            <a:spAutoFit/>
          </a:bodyPr>
          <a:lstStyle/>
          <a:p>
            <a:pPr marL="285750" indent="-285750">
              <a:buFont typeface="Arial" charset="0"/>
              <a:buChar char="•"/>
            </a:pPr>
            <a:r>
              <a:rPr lang="en-US" sz="2000" dirty="0" smtClean="0"/>
              <a:t>When setting Display Logic, be very careful of AND versus OR.</a:t>
            </a:r>
            <a:br>
              <a:rPr lang="en-US" sz="2000" dirty="0" smtClean="0"/>
            </a:br>
            <a:endParaRPr lang="en-US" sz="2000" dirty="0" smtClean="0"/>
          </a:p>
          <a:p>
            <a:pPr marL="285750" indent="-285750">
              <a:buFont typeface="Arial" charset="0"/>
              <a:buChar char="•"/>
            </a:pPr>
            <a:r>
              <a:rPr lang="en-US" sz="2000" dirty="0" smtClean="0"/>
              <a:t>Data output for ”multiple answer” questions is annoying.</a:t>
            </a:r>
            <a:br>
              <a:rPr lang="en-US" sz="2000" dirty="0" smtClean="0"/>
            </a:br>
            <a:endParaRPr lang="en-US" sz="2000" dirty="0" smtClean="0"/>
          </a:p>
          <a:p>
            <a:pPr marL="285750" indent="-285750">
              <a:buFont typeface="Arial" charset="0"/>
              <a:buChar char="•"/>
            </a:pPr>
            <a:r>
              <a:rPr lang="en-US" sz="2000" dirty="0" smtClean="0"/>
              <a:t>Use the “Survey Flow” feature to move blocks around.</a:t>
            </a:r>
          </a:p>
          <a:p>
            <a:pPr marL="285750" indent="-285750">
              <a:buFont typeface="Arial" charset="0"/>
              <a:buChar char="•"/>
            </a:pPr>
            <a:endParaRPr lang="en-US" sz="2000" i="1" dirty="0" smtClean="0"/>
          </a:p>
          <a:p>
            <a:pPr marL="285750" indent="-285750">
              <a:buFont typeface="Arial" charset="0"/>
              <a:buChar char="•"/>
            </a:pPr>
            <a:r>
              <a:rPr lang="en-US" sz="2000" dirty="0" smtClean="0"/>
              <a:t>Try not to copy lots of versions of the same question until you KNOW that is going to be the final version of that question.</a:t>
            </a:r>
            <a:br>
              <a:rPr lang="en-US" sz="2000" dirty="0" smtClean="0"/>
            </a:br>
            <a:endParaRPr lang="en-US" sz="2000" dirty="0" smtClean="0"/>
          </a:p>
          <a:p>
            <a:pPr marL="285750" indent="-285750">
              <a:buFont typeface="Arial" charset="0"/>
              <a:buChar char="•"/>
            </a:pPr>
            <a:r>
              <a:rPr lang="en-US" sz="2000" dirty="0" smtClean="0"/>
              <a:t>Empty the trash regularly to prevent slowdown</a:t>
            </a:r>
            <a:br>
              <a:rPr lang="en-US" sz="2000" dirty="0" smtClean="0"/>
            </a:br>
            <a:endParaRPr lang="en-US" sz="2000" dirty="0" smtClean="0"/>
          </a:p>
          <a:p>
            <a:pPr marL="285750" indent="-285750">
              <a:buFont typeface="Arial" charset="0"/>
              <a:buChar char="•"/>
            </a:pPr>
            <a:r>
              <a:rPr lang="en-US" sz="2000" dirty="0" smtClean="0"/>
              <a:t>Label all questions in advance</a:t>
            </a:r>
            <a:br>
              <a:rPr lang="en-US" sz="2000" dirty="0" smtClean="0"/>
            </a:br>
            <a:endParaRPr lang="en-US" sz="2000" dirty="0" smtClean="0"/>
          </a:p>
          <a:p>
            <a:pPr marL="285750" indent="-285750">
              <a:buFont typeface="Arial" charset="0"/>
              <a:buChar char="•"/>
            </a:pPr>
            <a:r>
              <a:rPr lang="en-US" sz="2000" dirty="0" smtClean="0"/>
              <a:t>HIDE your affiliation with Berkeley! (Look &amp; Feel; shorten survey link w/ </a:t>
            </a:r>
            <a:r>
              <a:rPr lang="en-US" sz="2000" dirty="0" err="1" smtClean="0"/>
              <a:t>bitly.com</a:t>
            </a:r>
            <a:r>
              <a:rPr lang="en-US" sz="2000" dirty="0" smtClean="0"/>
              <a:t>)</a:t>
            </a:r>
          </a:p>
        </p:txBody>
      </p:sp>
    </p:spTree>
    <p:extLst>
      <p:ext uri="{BB962C8B-B14F-4D97-AF65-F5344CB8AC3E}">
        <p14:creationId xmlns:p14="http://schemas.microsoft.com/office/powerpoint/2010/main" val="866072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Stupid Human Tricks</a:t>
            </a:r>
            <a:endParaRPr lang="en-US" b="1" u="sng" dirty="0">
              <a:solidFill>
                <a:srgbClr val="FF0000"/>
              </a:solidFill>
            </a:endParaRPr>
          </a:p>
        </p:txBody>
      </p:sp>
      <p:sp>
        <p:nvSpPr>
          <p:cNvPr id="6" name="TextBox 5"/>
          <p:cNvSpPr txBox="1"/>
          <p:nvPr/>
        </p:nvSpPr>
        <p:spPr>
          <a:xfrm>
            <a:off x="838199" y="1149688"/>
            <a:ext cx="10034591" cy="4708981"/>
          </a:xfrm>
          <a:prstGeom prst="rect">
            <a:avLst/>
          </a:prstGeom>
          <a:noFill/>
        </p:spPr>
        <p:txBody>
          <a:bodyPr wrap="square" rtlCol="0">
            <a:spAutoFit/>
          </a:bodyPr>
          <a:lstStyle/>
          <a:p>
            <a:pPr marL="285750" indent="-285750">
              <a:buFont typeface="Arial" charset="0"/>
              <a:buChar char="•"/>
            </a:pPr>
            <a:r>
              <a:rPr lang="en-US" sz="2000" dirty="0" smtClean="0"/>
              <a:t>Use page breaks as often as makes sense</a:t>
            </a:r>
            <a:br>
              <a:rPr lang="en-US" sz="2000" dirty="0" smtClean="0"/>
            </a:br>
            <a:endParaRPr lang="en-US" sz="2000" dirty="0" smtClean="0"/>
          </a:p>
          <a:p>
            <a:pPr marL="285750" indent="-285750">
              <a:buFont typeface="Arial" charset="0"/>
              <a:buChar char="•"/>
            </a:pPr>
            <a:r>
              <a:rPr lang="en-US" sz="2000" dirty="0" smtClean="0"/>
              <a:t>Think carefully about the order of your questions </a:t>
            </a:r>
            <a:r>
              <a:rPr lang="mr-IN" sz="2000" dirty="0" smtClean="0"/>
              <a:t>–</a:t>
            </a:r>
            <a:r>
              <a:rPr lang="en-US" sz="2000" dirty="0" smtClean="0"/>
              <a:t> demographics often are best </a:t>
            </a:r>
            <a:r>
              <a:rPr lang="en-US" sz="2000" i="1" dirty="0" smtClean="0"/>
              <a:t>last</a:t>
            </a:r>
            <a:r>
              <a:rPr lang="en-US" sz="2000" dirty="0" smtClean="0"/>
              <a:t/>
            </a:r>
            <a:br>
              <a:rPr lang="en-US" sz="2000" dirty="0" smtClean="0"/>
            </a:br>
            <a:endParaRPr lang="en-US" sz="2000" dirty="0" smtClean="0"/>
          </a:p>
          <a:p>
            <a:pPr marL="285750" indent="-285750">
              <a:buFont typeface="Arial" charset="0"/>
              <a:buChar char="•"/>
            </a:pPr>
            <a:r>
              <a:rPr lang="en-US" sz="2000" dirty="0" smtClean="0"/>
              <a:t>Always put instructions on a separate page from activities</a:t>
            </a:r>
            <a:br>
              <a:rPr lang="en-US" sz="2000" dirty="0" smtClean="0"/>
            </a:br>
            <a:endParaRPr lang="en-US" sz="2000" dirty="0" smtClean="0"/>
          </a:p>
          <a:p>
            <a:pPr marL="285750" indent="-285750">
              <a:buFont typeface="Arial" charset="0"/>
              <a:buChar char="•"/>
            </a:pPr>
            <a:r>
              <a:rPr lang="en-US" sz="2000" dirty="0" smtClean="0"/>
              <a:t>Use </a:t>
            </a:r>
            <a:r>
              <a:rPr lang="en-US" sz="2000" b="1" dirty="0" smtClean="0"/>
              <a:t>bold</a:t>
            </a:r>
            <a:r>
              <a:rPr lang="en-US" sz="2000" dirty="0" smtClean="0"/>
              <a:t>, </a:t>
            </a:r>
            <a:r>
              <a:rPr lang="en-US" sz="2000" i="1" dirty="0" smtClean="0"/>
              <a:t>italics</a:t>
            </a:r>
            <a:r>
              <a:rPr lang="en-US" sz="2000" dirty="0" smtClean="0"/>
              <a:t>, and </a:t>
            </a:r>
            <a:r>
              <a:rPr lang="en-US" sz="2000" dirty="0" smtClean="0">
                <a:solidFill>
                  <a:srgbClr val="00B0F0"/>
                </a:solidFill>
              </a:rPr>
              <a:t>COLOR</a:t>
            </a:r>
            <a:r>
              <a:rPr lang="en-US" sz="2000" b="1" dirty="0" smtClean="0">
                <a:solidFill>
                  <a:srgbClr val="00B0F0"/>
                </a:solidFill>
              </a:rPr>
              <a:t> </a:t>
            </a:r>
            <a:r>
              <a:rPr lang="en-US" sz="2000" dirty="0" smtClean="0"/>
              <a:t>thoughtfully for </a:t>
            </a:r>
            <a:r>
              <a:rPr lang="en-US" sz="2000" u="sng" dirty="0" smtClean="0"/>
              <a:t>emphasis</a:t>
            </a:r>
            <a:r>
              <a:rPr lang="en-US" sz="2000" dirty="0" smtClean="0"/>
              <a:t>.</a:t>
            </a:r>
            <a:endParaRPr lang="en-US" sz="2000" u="sng" dirty="0" smtClean="0"/>
          </a:p>
          <a:p>
            <a:pPr marL="285750" indent="-285750">
              <a:buFont typeface="Arial" charset="0"/>
              <a:buChar char="•"/>
            </a:pPr>
            <a:endParaRPr lang="en-US" sz="2000" i="1" dirty="0" smtClean="0"/>
          </a:p>
          <a:p>
            <a:pPr marL="285750" indent="-285750">
              <a:buFont typeface="Arial" charset="0"/>
              <a:buChar char="•"/>
            </a:pPr>
            <a:r>
              <a:rPr lang="en-US" sz="2000" dirty="0" smtClean="0"/>
              <a:t>Do as much as you can to hide the purpose of your survey!</a:t>
            </a:r>
            <a:br>
              <a:rPr lang="en-US" sz="2000" dirty="0" smtClean="0"/>
            </a:br>
            <a:endParaRPr lang="en-US" sz="2000" dirty="0" smtClean="0"/>
          </a:p>
          <a:p>
            <a:pPr marL="285750" indent="-285750">
              <a:buFont typeface="Arial" charset="0"/>
              <a:buChar char="•"/>
            </a:pPr>
            <a:r>
              <a:rPr lang="en-US" sz="2000" dirty="0" smtClean="0"/>
              <a:t>Strongly consider using an attention check (or threat of one)</a:t>
            </a:r>
            <a:br>
              <a:rPr lang="en-US" sz="2000" dirty="0" smtClean="0"/>
            </a:br>
            <a:endParaRPr lang="en-US" sz="2000" dirty="0" smtClean="0"/>
          </a:p>
          <a:p>
            <a:pPr marL="285750" indent="-285750">
              <a:buFont typeface="Arial" charset="0"/>
              <a:buChar char="•"/>
            </a:pPr>
            <a:r>
              <a:rPr lang="en-US" sz="2000" dirty="0" smtClean="0"/>
              <a:t>Include a ”comments” section at the very end of the survey</a:t>
            </a:r>
          </a:p>
          <a:p>
            <a:pPr marL="285750" indent="-285750">
              <a:buFont typeface="Arial" charset="0"/>
              <a:buChar char="•"/>
            </a:pPr>
            <a:endParaRPr lang="en-US" sz="2000" dirty="0" smtClean="0"/>
          </a:p>
          <a:p>
            <a:pPr marL="285750" indent="-285750">
              <a:buFont typeface="Arial" charset="0"/>
              <a:buChar char="•"/>
            </a:pPr>
            <a:r>
              <a:rPr lang="en-US" sz="2000" dirty="0" smtClean="0"/>
              <a:t>Keep tasks and texts that respondents have to engage in as brief as possible</a:t>
            </a:r>
            <a:endParaRPr lang="en-US" sz="2800" dirty="0" smtClean="0"/>
          </a:p>
        </p:txBody>
      </p:sp>
    </p:spTree>
    <p:extLst>
      <p:ext uri="{BB962C8B-B14F-4D97-AF65-F5344CB8AC3E}">
        <p14:creationId xmlns:p14="http://schemas.microsoft.com/office/powerpoint/2010/main" val="59964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Prepping Data for External Analysis</a:t>
            </a:r>
            <a:endParaRPr lang="en-US" b="1" u="sng" dirty="0">
              <a:solidFill>
                <a:srgbClr val="FF0000"/>
              </a:solidFill>
            </a:endParaRPr>
          </a:p>
        </p:txBody>
      </p:sp>
      <p:sp>
        <p:nvSpPr>
          <p:cNvPr id="6" name="TextBox 5"/>
          <p:cNvSpPr txBox="1"/>
          <p:nvPr/>
        </p:nvSpPr>
        <p:spPr>
          <a:xfrm>
            <a:off x="838199" y="1149688"/>
            <a:ext cx="10034591" cy="4893647"/>
          </a:xfrm>
          <a:prstGeom prst="rect">
            <a:avLst/>
          </a:prstGeom>
          <a:noFill/>
        </p:spPr>
        <p:txBody>
          <a:bodyPr wrap="square" rtlCol="0">
            <a:spAutoFit/>
          </a:bodyPr>
          <a:lstStyle/>
          <a:p>
            <a:pPr marL="285750" indent="-285750">
              <a:buFont typeface="Arial" charset="0"/>
              <a:buChar char="•"/>
            </a:pPr>
            <a:r>
              <a:rPr lang="en-US" sz="2400" dirty="0" smtClean="0"/>
              <a:t>Make sure that you have cleared all Preview and Test data before downloading</a:t>
            </a:r>
          </a:p>
          <a:p>
            <a:pPr marL="1200150" lvl="2" indent="-285750">
              <a:buFont typeface="Arial" charset="0"/>
              <a:buChar char="•"/>
            </a:pPr>
            <a:r>
              <a:rPr lang="en-US" sz="2400" dirty="0" smtClean="0"/>
              <a:t>Select from the “Tools” tab under the “Data &amp; Analysis” header</a:t>
            </a:r>
            <a:br>
              <a:rPr lang="en-US" sz="2400" dirty="0" smtClean="0"/>
            </a:br>
            <a:endParaRPr lang="en-US" sz="2400" dirty="0" smtClean="0"/>
          </a:p>
          <a:p>
            <a:pPr marL="285750" indent="-285750">
              <a:buFont typeface="Arial" charset="0"/>
              <a:buChar char="•"/>
            </a:pPr>
            <a:r>
              <a:rPr lang="en-US" sz="2400" dirty="0" smtClean="0"/>
              <a:t>To download your data:</a:t>
            </a:r>
          </a:p>
          <a:p>
            <a:pPr marL="1200150" lvl="2" indent="-285750">
              <a:buFont typeface="Arial" charset="0"/>
              <a:buChar char="•"/>
            </a:pPr>
            <a:r>
              <a:rPr lang="en-US" sz="2400" dirty="0" smtClean="0"/>
              <a:t>”Export and Import” &gt; “Export Data”</a:t>
            </a:r>
          </a:p>
          <a:p>
            <a:pPr marL="1200150" lvl="2" indent="-285750">
              <a:buFont typeface="Arial" charset="0"/>
              <a:buChar char="•"/>
            </a:pPr>
            <a:r>
              <a:rPr lang="en-US" sz="2400" dirty="0" smtClean="0"/>
              <a:t>Choose “Download Data Table”</a:t>
            </a:r>
          </a:p>
          <a:p>
            <a:pPr marL="1657350" lvl="3" indent="-285750">
              <a:buFont typeface="Arial" charset="0"/>
              <a:buChar char="•"/>
            </a:pPr>
            <a:r>
              <a:rPr lang="en-US" sz="2400" i="1" dirty="0" smtClean="0"/>
              <a:t>If you later find that you cannot tell which blocks certain respondents were shown, go back and download the “Legacy Format”, which keeps this info.</a:t>
            </a:r>
          </a:p>
          <a:p>
            <a:pPr marL="1200150" lvl="2" indent="-285750">
              <a:buFont typeface="Arial" charset="0"/>
              <a:buChar char="•"/>
            </a:pPr>
            <a:r>
              <a:rPr lang="en-US" sz="2400" dirty="0" smtClean="0"/>
              <a:t>Under “Download all fields”, choose “Use numeric values”</a:t>
            </a:r>
          </a:p>
          <a:p>
            <a:pPr marL="1657350" lvl="3" indent="-285750">
              <a:buFont typeface="Arial" charset="0"/>
              <a:buChar char="•"/>
            </a:pPr>
            <a:r>
              <a:rPr lang="en-US" sz="2400" dirty="0" smtClean="0"/>
              <a:t>This is a personal preference, but it makes working with your data in STATA or R much easier in the long run</a:t>
            </a:r>
          </a:p>
        </p:txBody>
      </p:sp>
    </p:spTree>
    <p:extLst>
      <p:ext uri="{BB962C8B-B14F-4D97-AF65-F5344CB8AC3E}">
        <p14:creationId xmlns:p14="http://schemas.microsoft.com/office/powerpoint/2010/main" val="8965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49" y="3022601"/>
            <a:ext cx="10984455" cy="592306"/>
          </a:xfrm>
        </p:spPr>
        <p:txBody>
          <a:bodyPr>
            <a:noAutofit/>
          </a:bodyPr>
          <a:lstStyle/>
          <a:p>
            <a:r>
              <a:rPr lang="en-US" sz="8000" b="1" dirty="0" smtClean="0"/>
              <a:t>Good luck and thank you!</a:t>
            </a:r>
            <a:endParaRPr lang="en-US" sz="8000" b="1" dirty="0"/>
          </a:p>
        </p:txBody>
      </p:sp>
    </p:spTree>
    <p:extLst>
      <p:ext uri="{BB962C8B-B14F-4D97-AF65-F5344CB8AC3E}">
        <p14:creationId xmlns:p14="http://schemas.microsoft.com/office/powerpoint/2010/main" val="35387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Basics of </a:t>
            </a:r>
            <a:r>
              <a:rPr lang="en-US" b="1" u="sng" dirty="0" err="1" smtClean="0">
                <a:solidFill>
                  <a:srgbClr val="FF0000"/>
                </a:solidFill>
              </a:rPr>
              <a:t>Qualtrics</a:t>
            </a:r>
            <a:r>
              <a:rPr lang="en-US" b="1" u="sng" dirty="0" smtClean="0">
                <a:solidFill>
                  <a:srgbClr val="FF0000"/>
                </a:solidFill>
              </a:rPr>
              <a:t> User Interface:</a:t>
            </a:r>
            <a:endParaRPr lang="en-US" b="1" u="sng" dirty="0">
              <a:solidFill>
                <a:srgbClr val="FF0000"/>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152745"/>
            <a:ext cx="10986127" cy="826662"/>
          </a:xfrm>
        </p:spPr>
      </p:pic>
      <p:sp>
        <p:nvSpPr>
          <p:cNvPr id="7" name="TextBox 6"/>
          <p:cNvSpPr txBox="1"/>
          <p:nvPr/>
        </p:nvSpPr>
        <p:spPr>
          <a:xfrm>
            <a:off x="903642" y="2441984"/>
            <a:ext cx="10919012" cy="3693319"/>
          </a:xfrm>
          <a:prstGeom prst="rect">
            <a:avLst/>
          </a:prstGeom>
          <a:noFill/>
        </p:spPr>
        <p:txBody>
          <a:bodyPr wrap="square" rtlCol="0">
            <a:spAutoFit/>
          </a:bodyPr>
          <a:lstStyle/>
          <a:p>
            <a:pPr marL="285750" indent="-285750">
              <a:buFont typeface="Arial" charset="0"/>
              <a:buChar char="•"/>
            </a:pPr>
            <a:r>
              <a:rPr lang="en-US" b="1" dirty="0" smtClean="0"/>
              <a:t>Look &amp; Feel</a:t>
            </a:r>
            <a:r>
              <a:rPr lang="en-US" dirty="0" smtClean="0"/>
              <a:t>: Options for what the survey will generally look like to your respondents.</a:t>
            </a:r>
            <a:br>
              <a:rPr lang="en-US" dirty="0" smtClean="0"/>
            </a:br>
            <a:endParaRPr lang="en-US" dirty="0" smtClean="0"/>
          </a:p>
          <a:p>
            <a:pPr marL="285750" indent="-285750">
              <a:buFont typeface="Arial" charset="0"/>
              <a:buChar char="•"/>
            </a:pPr>
            <a:r>
              <a:rPr lang="en-US" b="1" dirty="0" smtClean="0"/>
              <a:t>Survey Flow</a:t>
            </a:r>
            <a:r>
              <a:rPr lang="en-US" dirty="0" smtClean="0"/>
              <a:t>: Extremely useful for managing survey order/randomization/content. More on this later.</a:t>
            </a:r>
          </a:p>
          <a:p>
            <a:pPr marL="285750" indent="-285750">
              <a:buFont typeface="Arial" charset="0"/>
              <a:buChar char="•"/>
            </a:pPr>
            <a:endParaRPr lang="en-US" b="1" dirty="0"/>
          </a:p>
          <a:p>
            <a:pPr marL="285750" indent="-285750">
              <a:buFont typeface="Arial" charset="0"/>
              <a:buChar char="•"/>
            </a:pPr>
            <a:r>
              <a:rPr lang="en-US" b="1" dirty="0" smtClean="0"/>
              <a:t>Survey Options: </a:t>
            </a:r>
            <a:r>
              <a:rPr lang="en-US" dirty="0" smtClean="0"/>
              <a:t>Mostly can be ignored. Some useful options for very specific problems.</a:t>
            </a:r>
            <a:br>
              <a:rPr lang="en-US" dirty="0" smtClean="0"/>
            </a:br>
            <a:endParaRPr lang="en-US" dirty="0" smtClean="0"/>
          </a:p>
          <a:p>
            <a:pPr marL="285750" indent="-285750">
              <a:buFont typeface="Arial" charset="0"/>
              <a:buChar char="•"/>
            </a:pPr>
            <a:r>
              <a:rPr lang="en-US" b="1" dirty="0" smtClean="0"/>
              <a:t>Tools: </a:t>
            </a:r>
            <a:r>
              <a:rPr lang="en-US" dirty="0" smtClean="0"/>
              <a:t>A few very useful options (“search-and-replace”, “test survey”, “quotas”) that we’ll cover later.</a:t>
            </a:r>
            <a:br>
              <a:rPr lang="en-US" dirty="0" smtClean="0"/>
            </a:br>
            <a:endParaRPr lang="en-US" dirty="0" smtClean="0"/>
          </a:p>
          <a:p>
            <a:pPr marL="285750" indent="-285750">
              <a:buFont typeface="Arial" charset="0"/>
              <a:buChar char="•"/>
            </a:pPr>
            <a:r>
              <a:rPr lang="en-US" b="1" dirty="0" smtClean="0"/>
              <a:t>Preview Survey:</a:t>
            </a:r>
            <a:r>
              <a:rPr lang="en-US" dirty="0" smtClean="0"/>
              <a:t> Allows you to see what respondents will eventually see. </a:t>
            </a:r>
            <a:r>
              <a:rPr lang="en-US" i="1" dirty="0" smtClean="0"/>
              <a:t>Should be used regularly</a:t>
            </a:r>
            <a:r>
              <a:rPr lang="en-US" dirty="0" smtClean="0"/>
              <a:t>.</a:t>
            </a:r>
          </a:p>
          <a:p>
            <a:pPr marL="285750" indent="-285750">
              <a:buFont typeface="Arial" charset="0"/>
              <a:buChar char="•"/>
            </a:pPr>
            <a:endParaRPr lang="en-US" b="1" i="1" dirty="0"/>
          </a:p>
          <a:p>
            <a:pPr marL="285750" indent="-285750">
              <a:buFont typeface="Arial" charset="0"/>
              <a:buChar char="•"/>
            </a:pPr>
            <a:r>
              <a:rPr lang="en-US" b="1" dirty="0" smtClean="0"/>
              <a:t>DISTRIBUTIONS:</a:t>
            </a:r>
            <a:r>
              <a:rPr lang="en-US" dirty="0" smtClean="0"/>
              <a:t> Used to create your survey link</a:t>
            </a:r>
          </a:p>
          <a:p>
            <a:pPr marL="285750" indent="-285750">
              <a:buFont typeface="Arial" charset="0"/>
              <a:buChar char="•"/>
            </a:pPr>
            <a:r>
              <a:rPr lang="en-US" b="1" dirty="0" smtClean="0"/>
              <a:t>DATA &amp; ANALYSIS: </a:t>
            </a:r>
            <a:r>
              <a:rPr lang="en-US" dirty="0" smtClean="0"/>
              <a:t>Used to export survey data and to check </a:t>
            </a:r>
            <a:r>
              <a:rPr lang="en-US" i="1" dirty="0" smtClean="0"/>
              <a:t>individual</a:t>
            </a:r>
            <a:r>
              <a:rPr lang="en-US" dirty="0" smtClean="0"/>
              <a:t> results</a:t>
            </a:r>
          </a:p>
          <a:p>
            <a:pPr marL="285750" indent="-285750">
              <a:buFont typeface="Arial" charset="0"/>
              <a:buChar char="•"/>
            </a:pPr>
            <a:r>
              <a:rPr lang="en-US" b="1" dirty="0" smtClean="0"/>
              <a:t>REPORTS:</a:t>
            </a:r>
            <a:r>
              <a:rPr lang="en-US" dirty="0" smtClean="0"/>
              <a:t> Used to quickly check </a:t>
            </a:r>
            <a:r>
              <a:rPr lang="en-US" i="1" dirty="0" smtClean="0"/>
              <a:t>aggregate</a:t>
            </a:r>
            <a:r>
              <a:rPr lang="en-US" dirty="0" smtClean="0"/>
              <a:t> results of survey without having to download dataset</a:t>
            </a:r>
            <a:endParaRPr lang="en-US" b="1" dirty="0"/>
          </a:p>
        </p:txBody>
      </p:sp>
    </p:spTree>
    <p:extLst>
      <p:ext uri="{BB962C8B-B14F-4D97-AF65-F5344CB8AC3E}">
        <p14:creationId xmlns:p14="http://schemas.microsoft.com/office/powerpoint/2010/main" val="519853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Basics of </a:t>
            </a:r>
            <a:r>
              <a:rPr lang="en-US" b="1" u="sng" dirty="0" err="1" smtClean="0">
                <a:solidFill>
                  <a:srgbClr val="FF0000"/>
                </a:solidFill>
              </a:rPr>
              <a:t>Qualtrics</a:t>
            </a:r>
            <a:r>
              <a:rPr lang="en-US" b="1" u="sng" dirty="0" smtClean="0">
                <a:solidFill>
                  <a:srgbClr val="FF0000"/>
                </a:solidFill>
              </a:rPr>
              <a:t> User Interface:</a:t>
            </a:r>
            <a:endParaRPr lang="en-US" b="1" u="sng" dirty="0">
              <a:solidFill>
                <a:srgbClr val="FF0000"/>
              </a:solidFill>
            </a:endParaRPr>
          </a:p>
        </p:txBody>
      </p:sp>
      <p:sp>
        <p:nvSpPr>
          <p:cNvPr id="3" name="Content Placeholder 2"/>
          <p:cNvSpPr>
            <a:spLocks noGrp="1"/>
          </p:cNvSpPr>
          <p:nvPr>
            <p:ph idx="1"/>
          </p:nvPr>
        </p:nvSpPr>
        <p:spPr>
          <a:xfrm>
            <a:off x="838200" y="1214438"/>
            <a:ext cx="10777538" cy="504348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dirty="0"/>
          </a:p>
          <a:p>
            <a:pPr>
              <a:lnSpc>
                <a:spcPct val="100000"/>
              </a:lnSpc>
              <a:spcBef>
                <a:spcPts val="0"/>
              </a:spcBef>
            </a:pPr>
            <a:r>
              <a:rPr lang="en-US" b="1" dirty="0" smtClean="0"/>
              <a:t>QUESTION:</a:t>
            </a:r>
            <a:r>
              <a:rPr lang="en-US" dirty="0" smtClean="0"/>
              <a:t> At minimum, a string of text. More often, text followed by one or more response options.</a:t>
            </a:r>
          </a:p>
          <a:p>
            <a:pPr>
              <a:lnSpc>
                <a:spcPct val="100000"/>
              </a:lnSpc>
              <a:spcBef>
                <a:spcPts val="0"/>
              </a:spcBef>
            </a:pPr>
            <a:endParaRPr lang="en-US" dirty="0"/>
          </a:p>
          <a:p>
            <a:pPr>
              <a:lnSpc>
                <a:spcPct val="100000"/>
              </a:lnSpc>
              <a:spcBef>
                <a:spcPts val="0"/>
              </a:spcBef>
            </a:pPr>
            <a:r>
              <a:rPr lang="en-US" b="1" dirty="0" smtClean="0"/>
              <a:t>BLOCK:</a:t>
            </a:r>
            <a:r>
              <a:rPr lang="en-US" dirty="0" smtClean="0"/>
              <a:t> A collection of any number of </a:t>
            </a:r>
            <a:r>
              <a:rPr lang="en-US" b="1" i="1" dirty="0" smtClean="0"/>
              <a:t>questions</a:t>
            </a:r>
            <a:r>
              <a:rPr lang="en-US" dirty="0" smtClean="0"/>
              <a:t>. Used for grouping related questions together for organization, randomization, or looping.</a:t>
            </a:r>
          </a:p>
          <a:p>
            <a:pPr>
              <a:lnSpc>
                <a:spcPct val="100000"/>
              </a:lnSpc>
              <a:spcBef>
                <a:spcPts val="0"/>
              </a:spcBef>
            </a:pPr>
            <a:endParaRPr lang="en-US" b="1" dirty="0"/>
          </a:p>
          <a:p>
            <a:pPr>
              <a:lnSpc>
                <a:spcPct val="100000"/>
              </a:lnSpc>
              <a:spcBef>
                <a:spcPts val="0"/>
              </a:spcBef>
            </a:pPr>
            <a:r>
              <a:rPr lang="en-US" b="1" dirty="0" smtClean="0"/>
              <a:t>SURVEY FLOW</a:t>
            </a:r>
            <a:r>
              <a:rPr lang="en-US" dirty="0" smtClean="0"/>
              <a:t>: A collection of any number of </a:t>
            </a:r>
            <a:r>
              <a:rPr lang="en-US" b="1" i="1" dirty="0" smtClean="0"/>
              <a:t>blocks, instructions or metadata</a:t>
            </a:r>
            <a:r>
              <a:rPr lang="en-US" dirty="0" smtClean="0"/>
              <a:t>. Used to determine what will be presented to your respondents, and in what order it will show up.</a:t>
            </a:r>
            <a:endParaRPr lang="en-US" b="1" dirty="0" smtClean="0"/>
          </a:p>
          <a:p>
            <a:pPr>
              <a:lnSpc>
                <a:spcPct val="100000"/>
              </a:lnSpc>
              <a:spcBef>
                <a:spcPts val="0"/>
              </a:spcBef>
            </a:pPr>
            <a:endParaRPr lang="en-US" b="1" dirty="0"/>
          </a:p>
        </p:txBody>
      </p:sp>
      <p:sp>
        <p:nvSpPr>
          <p:cNvPr id="5"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Levels of Control in </a:t>
            </a:r>
            <a:r>
              <a:rPr lang="en-US" sz="3200" i="1" dirty="0" err="1" smtClean="0"/>
              <a:t>Qualtrics</a:t>
            </a:r>
            <a:endParaRPr lang="en-US" sz="3200" i="1" dirty="0"/>
          </a:p>
        </p:txBody>
      </p:sp>
    </p:spTree>
    <p:extLst>
      <p:ext uri="{BB962C8B-B14F-4D97-AF65-F5344CB8AC3E}">
        <p14:creationId xmlns:p14="http://schemas.microsoft.com/office/powerpoint/2010/main" val="855469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Basics of </a:t>
            </a:r>
            <a:r>
              <a:rPr lang="en-US" b="1" u="sng" dirty="0" err="1" smtClean="0">
                <a:solidFill>
                  <a:srgbClr val="FF0000"/>
                </a:solidFill>
              </a:rPr>
              <a:t>Qualtrics</a:t>
            </a:r>
            <a:r>
              <a:rPr lang="en-US" b="1" u="sng" dirty="0" smtClean="0">
                <a:solidFill>
                  <a:srgbClr val="FF0000"/>
                </a:solidFill>
              </a:rPr>
              <a:t> User Interface:</a:t>
            </a:r>
            <a:endParaRPr lang="en-US" b="1" u="sng" dirty="0">
              <a:solidFill>
                <a:srgbClr val="FF0000"/>
              </a:solidFill>
            </a:endParaRPr>
          </a:p>
        </p:txBody>
      </p:sp>
      <p:sp>
        <p:nvSpPr>
          <p:cNvPr id="3" name="Content Placeholder 2"/>
          <p:cNvSpPr>
            <a:spLocks noGrp="1"/>
          </p:cNvSpPr>
          <p:nvPr>
            <p:ph idx="1"/>
          </p:nvPr>
        </p:nvSpPr>
        <p:spPr>
          <a:xfrm>
            <a:off x="838196" y="2854974"/>
            <a:ext cx="10984453" cy="4351338"/>
          </a:xfrm>
        </p:spPr>
        <p:txBody>
          <a:bodyPr/>
          <a:lstStyle/>
          <a:p>
            <a:r>
              <a:rPr lang="en-US" b="1" dirty="0" smtClean="0"/>
              <a:t>BLOCK</a:t>
            </a:r>
            <a:r>
              <a:rPr lang="en-US" dirty="0" smtClean="0"/>
              <a:t>: A set of </a:t>
            </a:r>
            <a:r>
              <a:rPr lang="en-US" i="1" dirty="0" smtClean="0"/>
              <a:t>survey questions</a:t>
            </a:r>
            <a:endParaRPr lang="en-US" dirty="0" smtClean="0"/>
          </a:p>
          <a:p>
            <a:r>
              <a:rPr lang="en-US" b="1" dirty="0" smtClean="0"/>
              <a:t>BRANCH</a:t>
            </a:r>
            <a:r>
              <a:rPr lang="en-US" dirty="0" smtClean="0"/>
              <a:t>: </a:t>
            </a:r>
            <a:r>
              <a:rPr lang="en-US" i="1" dirty="0" smtClean="0"/>
              <a:t>If/then instructions </a:t>
            </a:r>
            <a:r>
              <a:rPr lang="en-US" dirty="0" smtClean="0"/>
              <a:t>for displaying other elements</a:t>
            </a:r>
          </a:p>
          <a:p>
            <a:r>
              <a:rPr lang="en-US" b="1" dirty="0" smtClean="0"/>
              <a:t>EMBEDDED DATA:</a:t>
            </a:r>
            <a:r>
              <a:rPr lang="en-US" dirty="0" smtClean="0"/>
              <a:t> </a:t>
            </a:r>
            <a:r>
              <a:rPr lang="en-US" i="1" dirty="0" smtClean="0"/>
              <a:t>Metadata</a:t>
            </a:r>
            <a:r>
              <a:rPr lang="en-US" dirty="0" smtClean="0"/>
              <a:t> that can be set by the user</a:t>
            </a:r>
          </a:p>
          <a:p>
            <a:r>
              <a:rPr lang="en-US" b="1" dirty="0" smtClean="0"/>
              <a:t>RANDOMIZER:</a:t>
            </a:r>
            <a:r>
              <a:rPr lang="en-US" dirty="0" smtClean="0"/>
              <a:t> Used for </a:t>
            </a:r>
            <a:r>
              <a:rPr lang="en-US" i="1" dirty="0" smtClean="0"/>
              <a:t>randomizing</a:t>
            </a:r>
            <a:r>
              <a:rPr lang="en-US" dirty="0" smtClean="0"/>
              <a:t> order/display of elements</a:t>
            </a:r>
          </a:p>
          <a:p>
            <a:r>
              <a:rPr lang="en-US" b="1" dirty="0" smtClean="0"/>
              <a:t>WEB SERVICE: </a:t>
            </a:r>
            <a:r>
              <a:rPr lang="en-US" i="1" dirty="0" smtClean="0"/>
              <a:t>Accesses APIs </a:t>
            </a:r>
            <a:r>
              <a:rPr lang="mr-IN" dirty="0" smtClean="0"/>
              <a:t>–</a:t>
            </a:r>
            <a:r>
              <a:rPr lang="en-US" dirty="0" smtClean="0"/>
              <a:t> used rarely</a:t>
            </a:r>
          </a:p>
          <a:p>
            <a:r>
              <a:rPr lang="en-US" b="1" dirty="0" smtClean="0"/>
              <a:t>AUTHENTICATOR:</a:t>
            </a:r>
            <a:r>
              <a:rPr lang="en-US" dirty="0" smtClean="0"/>
              <a:t> </a:t>
            </a:r>
            <a:r>
              <a:rPr lang="en-US" i="1" dirty="0" smtClean="0"/>
              <a:t>Allows select respondents </a:t>
            </a:r>
            <a:r>
              <a:rPr lang="en-US" dirty="0" smtClean="0"/>
              <a:t>survey access </a:t>
            </a:r>
            <a:r>
              <a:rPr lang="mr-IN" dirty="0" smtClean="0"/>
              <a:t>–</a:t>
            </a:r>
            <a:r>
              <a:rPr lang="en-US" dirty="0" smtClean="0"/>
              <a:t> used rarely</a:t>
            </a:r>
          </a:p>
          <a:p>
            <a:r>
              <a:rPr lang="en-US" b="1" dirty="0" smtClean="0"/>
              <a:t>END OF SURVEY: </a:t>
            </a:r>
            <a:r>
              <a:rPr lang="en-US" i="1" dirty="0" smtClean="0"/>
              <a:t>Concludes survey</a:t>
            </a:r>
            <a:r>
              <a:rPr lang="en-US" dirty="0" smtClean="0"/>
              <a:t> upon reaching this element</a:t>
            </a:r>
          </a:p>
          <a:p>
            <a:r>
              <a:rPr lang="en-US" b="1" dirty="0" smtClean="0"/>
              <a:t>CONJOINT: </a:t>
            </a:r>
            <a:r>
              <a:rPr lang="en-US" i="1" dirty="0" smtClean="0"/>
              <a:t>Displays conjoint experiment </a:t>
            </a:r>
            <a:r>
              <a:rPr lang="en-US" dirty="0" smtClean="0"/>
              <a:t>(not covered today)</a:t>
            </a:r>
            <a:endParaRPr lang="en-US" b="1" i="1" dirty="0" smtClean="0"/>
          </a:p>
          <a:p>
            <a:endParaRPr lang="en-US" b="1" dirty="0"/>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Types of Building Blocks (</a:t>
            </a:r>
            <a:r>
              <a:rPr lang="en-US" sz="3200" b="1" i="1" dirty="0" smtClean="0"/>
              <a:t>Elements</a:t>
            </a:r>
            <a:r>
              <a:rPr lang="en-US" sz="3200" i="1" dirty="0" smtClean="0"/>
              <a:t>) in </a:t>
            </a:r>
            <a:r>
              <a:rPr lang="en-US" sz="3200" i="1" dirty="0" err="1" smtClean="0"/>
              <a:t>Qualtrics</a:t>
            </a:r>
            <a:endParaRPr lang="en-US" sz="3200"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6" y="1429113"/>
            <a:ext cx="10058400" cy="1425861"/>
          </a:xfrm>
          <a:prstGeom prst="rect">
            <a:avLst/>
          </a:prstGeom>
        </p:spPr>
      </p:pic>
    </p:spTree>
    <p:extLst>
      <p:ext uri="{BB962C8B-B14F-4D97-AF65-F5344CB8AC3E}">
        <p14:creationId xmlns:p14="http://schemas.microsoft.com/office/powerpoint/2010/main" val="208534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Basics of </a:t>
            </a:r>
            <a:r>
              <a:rPr lang="en-US" b="1" u="sng" dirty="0" err="1" smtClean="0">
                <a:solidFill>
                  <a:srgbClr val="FF0000"/>
                </a:solidFill>
              </a:rPr>
              <a:t>Qualtrics</a:t>
            </a:r>
            <a:r>
              <a:rPr lang="en-US" b="1" u="sng" dirty="0" smtClean="0">
                <a:solidFill>
                  <a:srgbClr val="FF0000"/>
                </a:solidFill>
              </a:rPr>
              <a:t> User Interface:</a:t>
            </a:r>
            <a:endParaRPr lang="en-US" b="1" u="sng" dirty="0">
              <a:solidFill>
                <a:srgbClr val="FF0000"/>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76745" y="525462"/>
            <a:ext cx="2653280" cy="5904483"/>
          </a:xfrm>
        </p:spPr>
      </p:pic>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Particularly Useful Block Options</a:t>
            </a:r>
            <a:endParaRPr lang="en-US" sz="3200" i="1" dirty="0"/>
          </a:p>
        </p:txBody>
      </p:sp>
      <p:sp>
        <p:nvSpPr>
          <p:cNvPr id="6" name="TextBox 5"/>
          <p:cNvSpPr txBox="1"/>
          <p:nvPr/>
        </p:nvSpPr>
        <p:spPr>
          <a:xfrm>
            <a:off x="838198" y="1706901"/>
            <a:ext cx="7334253" cy="5693866"/>
          </a:xfrm>
          <a:prstGeom prst="rect">
            <a:avLst/>
          </a:prstGeom>
          <a:noFill/>
        </p:spPr>
        <p:txBody>
          <a:bodyPr wrap="square" rtlCol="0">
            <a:spAutoFit/>
          </a:bodyPr>
          <a:lstStyle/>
          <a:p>
            <a:pPr marL="285750" indent="-285750">
              <a:buFont typeface="Arial" charset="0"/>
              <a:buChar char="•"/>
            </a:pPr>
            <a:r>
              <a:rPr lang="en-US" sz="2800" b="1" dirty="0" smtClean="0"/>
              <a:t>QUESTION RANDOMIZATION</a:t>
            </a:r>
            <a:r>
              <a:rPr lang="en-US" sz="2800" dirty="0" smtClean="0"/>
              <a:t>: Allows randomization at the </a:t>
            </a:r>
            <a:r>
              <a:rPr lang="en-US" sz="2800" i="1" dirty="0" smtClean="0"/>
              <a:t>block level</a:t>
            </a:r>
            <a:br>
              <a:rPr lang="en-US" sz="2800" i="1" dirty="0" smtClean="0"/>
            </a:br>
            <a:endParaRPr lang="en-US" sz="2800" dirty="0" smtClean="0"/>
          </a:p>
          <a:p>
            <a:pPr marL="285750" indent="-285750">
              <a:buFont typeface="Arial" charset="0"/>
              <a:buChar char="•"/>
            </a:pPr>
            <a:r>
              <a:rPr lang="en-US" sz="2800" b="1" dirty="0" smtClean="0"/>
              <a:t>LOOP &amp; MERGE:</a:t>
            </a:r>
            <a:r>
              <a:rPr lang="en-US" sz="2800" dirty="0" smtClean="0"/>
              <a:t> Allows slightly different versions of the same block to be completely repeatedly</a:t>
            </a:r>
            <a:br>
              <a:rPr lang="en-US" sz="2800" dirty="0" smtClean="0"/>
            </a:br>
            <a:endParaRPr lang="en-US" sz="2800" dirty="0" smtClean="0"/>
          </a:p>
          <a:p>
            <a:pPr marL="285750" indent="-285750">
              <a:buFont typeface="Arial" charset="0"/>
              <a:buChar char="•"/>
            </a:pPr>
            <a:r>
              <a:rPr lang="en-US" sz="2800" b="1" dirty="0" smtClean="0"/>
              <a:t>COPY BLOCK: </a:t>
            </a:r>
            <a:r>
              <a:rPr lang="en-US" sz="2800" dirty="0" smtClean="0"/>
              <a:t>Useful for quick duplication</a:t>
            </a:r>
            <a:br>
              <a:rPr lang="en-US" sz="2800" dirty="0" smtClean="0"/>
            </a:br>
            <a:endParaRPr lang="en-US" sz="2800" dirty="0" smtClean="0"/>
          </a:p>
          <a:p>
            <a:pPr marL="285750" indent="-285750">
              <a:buFont typeface="Arial" charset="0"/>
              <a:buChar char="•"/>
            </a:pPr>
            <a:r>
              <a:rPr lang="en-US" sz="2800" b="1" dirty="0" smtClean="0"/>
              <a:t>COPY BLOCK TO</a:t>
            </a:r>
            <a:r>
              <a:rPr lang="mr-IN" sz="2800" b="1" dirty="0" smtClean="0"/>
              <a:t>…</a:t>
            </a:r>
            <a:r>
              <a:rPr lang="en-US" sz="2800" b="1" dirty="0" smtClean="0"/>
              <a:t>: </a:t>
            </a:r>
            <a:r>
              <a:rPr lang="en-US" sz="2800" dirty="0" smtClean="0"/>
              <a:t>Useful for saving frequently used content across surveys</a:t>
            </a:r>
            <a:endParaRPr lang="en-US" sz="2800" b="1" dirty="0" smtClean="0"/>
          </a:p>
          <a:p>
            <a:pPr marL="285750" indent="-285750">
              <a:buFont typeface="Arial" charset="0"/>
              <a:buChar char="•"/>
            </a:pPr>
            <a:endParaRPr lang="en-US" sz="2800" b="1" dirty="0" smtClean="0"/>
          </a:p>
          <a:p>
            <a:pPr marL="285750" indent="-285750">
              <a:buFont typeface="Arial" charset="0"/>
              <a:buChar char="•"/>
            </a:pPr>
            <a:endParaRPr lang="en-US" sz="2800" b="1" dirty="0"/>
          </a:p>
        </p:txBody>
      </p:sp>
    </p:spTree>
    <p:extLst>
      <p:ext uri="{BB962C8B-B14F-4D97-AF65-F5344CB8AC3E}">
        <p14:creationId xmlns:p14="http://schemas.microsoft.com/office/powerpoint/2010/main" val="1577639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Creating Simple Survey Questions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Types of Questions</a:t>
            </a:r>
            <a:endParaRPr lang="en-US" sz="3200" i="1" dirty="0"/>
          </a:p>
        </p:txBody>
      </p:sp>
      <p:sp>
        <p:nvSpPr>
          <p:cNvPr id="6" name="TextBox 5"/>
          <p:cNvSpPr txBox="1"/>
          <p:nvPr/>
        </p:nvSpPr>
        <p:spPr>
          <a:xfrm>
            <a:off x="838198" y="1549738"/>
            <a:ext cx="6634166" cy="5693866"/>
          </a:xfrm>
          <a:prstGeom prst="rect">
            <a:avLst/>
          </a:prstGeom>
          <a:noFill/>
        </p:spPr>
        <p:txBody>
          <a:bodyPr wrap="square" rtlCol="0">
            <a:spAutoFit/>
          </a:bodyPr>
          <a:lstStyle/>
          <a:p>
            <a:pPr marL="285750" indent="-285750">
              <a:buFont typeface="Arial" charset="0"/>
              <a:buChar char="•"/>
            </a:pPr>
            <a:r>
              <a:rPr lang="en-US" sz="2800" b="1" dirty="0" smtClean="0"/>
              <a:t>Static Content: </a:t>
            </a:r>
            <a:r>
              <a:rPr lang="en-US" sz="2800" dirty="0" smtClean="0"/>
              <a:t>Useful for instructions and image display</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Standard Questions:</a:t>
            </a:r>
            <a:r>
              <a:rPr lang="en-US" sz="2800" dirty="0" smtClean="0"/>
              <a:t> Almost always use these questions</a:t>
            </a:r>
            <a:br>
              <a:rPr lang="en-US" sz="2800" dirty="0" smtClean="0"/>
            </a:br>
            <a:endParaRPr lang="en-US" sz="2800" dirty="0" smtClean="0"/>
          </a:p>
          <a:p>
            <a:pPr marL="285750" indent="-285750">
              <a:buFont typeface="Arial" charset="0"/>
              <a:buChar char="•"/>
            </a:pPr>
            <a:r>
              <a:rPr lang="en-US" sz="2800" b="1" dirty="0" smtClean="0"/>
              <a:t>Specialty Questions: </a:t>
            </a:r>
            <a:r>
              <a:rPr lang="en-US" sz="2800" dirty="0" smtClean="0"/>
              <a:t>Usually not useful, “Constant Sum” and “Drill Down” good</a:t>
            </a:r>
            <a:br>
              <a:rPr lang="en-US" sz="2800" dirty="0" smtClean="0"/>
            </a:br>
            <a:endParaRPr lang="en-US" sz="2800" dirty="0" smtClean="0"/>
          </a:p>
          <a:p>
            <a:pPr marL="285750" indent="-285750">
              <a:buFont typeface="Arial" charset="0"/>
              <a:buChar char="•"/>
            </a:pPr>
            <a:r>
              <a:rPr lang="en-US" sz="2800" b="1" dirty="0" smtClean="0"/>
              <a:t>Advanced: </a:t>
            </a:r>
            <a:r>
              <a:rPr lang="en-US" sz="2800" dirty="0" smtClean="0"/>
              <a:t>Collecting metadata, “timing” is especially useful</a:t>
            </a:r>
            <a:endParaRPr lang="en-US" sz="2800" b="1" dirty="0" smtClean="0"/>
          </a:p>
          <a:p>
            <a:pPr marL="285750" indent="-285750">
              <a:buFont typeface="Arial" charset="0"/>
              <a:buChar char="•"/>
            </a:pPr>
            <a:endParaRPr lang="en-US" sz="2800" b="1" dirty="0" smtClean="0"/>
          </a:p>
          <a:p>
            <a:pPr marL="285750" indent="-285750">
              <a:buFont typeface="Arial" charset="0"/>
              <a:buChar char="•"/>
            </a:pPr>
            <a:endParaRPr lang="en-US" sz="28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972" y="1100138"/>
            <a:ext cx="4126682" cy="5200650"/>
          </a:xfrm>
          <a:prstGeom prst="rect">
            <a:avLst/>
          </a:prstGeom>
        </p:spPr>
      </p:pic>
    </p:spTree>
    <p:extLst>
      <p:ext uri="{BB962C8B-B14F-4D97-AF65-F5344CB8AC3E}">
        <p14:creationId xmlns:p14="http://schemas.microsoft.com/office/powerpoint/2010/main" val="1233752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Creating Simple Survey Questions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Basic Question Tips</a:t>
            </a:r>
            <a:endParaRPr lang="en-US" sz="3200" i="1" dirty="0"/>
          </a:p>
        </p:txBody>
      </p:sp>
      <p:sp>
        <p:nvSpPr>
          <p:cNvPr id="6" name="TextBox 5"/>
          <p:cNvSpPr txBox="1"/>
          <p:nvPr/>
        </p:nvSpPr>
        <p:spPr>
          <a:xfrm>
            <a:off x="838198" y="1549738"/>
            <a:ext cx="6634166" cy="6124754"/>
          </a:xfrm>
          <a:prstGeom prst="rect">
            <a:avLst/>
          </a:prstGeom>
          <a:noFill/>
        </p:spPr>
        <p:txBody>
          <a:bodyPr wrap="square" rtlCol="0">
            <a:spAutoFit/>
          </a:bodyPr>
          <a:lstStyle/>
          <a:p>
            <a:pPr marL="285750" indent="-285750">
              <a:buFont typeface="Arial" charset="0"/>
              <a:buChar char="•"/>
            </a:pPr>
            <a:r>
              <a:rPr lang="en-US" sz="2800" b="1" dirty="0" smtClean="0"/>
              <a:t>Multiple Choice:</a:t>
            </a:r>
            <a:r>
              <a:rPr lang="en-US" sz="2800" dirty="0" smtClean="0"/>
              <a:t> Use “single/multiple”, “vertical/horizontal” options typically</a:t>
            </a:r>
            <a:r>
              <a:rPr lang="en-US" sz="2800" i="1" dirty="0" smtClean="0"/>
              <a:t/>
            </a:r>
            <a:br>
              <a:rPr lang="en-US" sz="2800" i="1" dirty="0" smtClean="0"/>
            </a:br>
            <a:endParaRPr lang="en-US" sz="2800" dirty="0" smtClean="0"/>
          </a:p>
          <a:p>
            <a:pPr marL="285750" indent="-285750">
              <a:buFont typeface="Arial" charset="0"/>
              <a:buChar char="•"/>
            </a:pPr>
            <a:r>
              <a:rPr lang="en-US" sz="2800" b="1" dirty="0" smtClean="0"/>
              <a:t>Matrix Table:</a:t>
            </a:r>
            <a:r>
              <a:rPr lang="en-US" sz="2800" dirty="0" smtClean="0"/>
              <a:t> For rating multiple things simultaneously. Use “</a:t>
            </a:r>
            <a:r>
              <a:rPr lang="en-US" sz="2800" dirty="0" err="1" smtClean="0"/>
              <a:t>likert</a:t>
            </a:r>
            <a:r>
              <a:rPr lang="en-US" sz="2800" dirty="0" smtClean="0"/>
              <a:t>”. “Bipolar” sometimes even useful for single answers.</a:t>
            </a:r>
            <a:br>
              <a:rPr lang="en-US" sz="2800" dirty="0" smtClean="0"/>
            </a:br>
            <a:endParaRPr lang="en-US" sz="2800" dirty="0" smtClean="0"/>
          </a:p>
          <a:p>
            <a:pPr marL="285750" indent="-285750">
              <a:buFont typeface="Arial" charset="0"/>
              <a:buChar char="•"/>
            </a:pPr>
            <a:r>
              <a:rPr lang="en-US" sz="2800" b="1" dirty="0" smtClean="0"/>
              <a:t>Text Entry: </a:t>
            </a:r>
            <a:r>
              <a:rPr lang="en-US" sz="2800" dirty="0" smtClean="0"/>
              <a:t>Multiline, increase box size</a:t>
            </a:r>
            <a:br>
              <a:rPr lang="en-US" sz="2800" dirty="0" smtClean="0"/>
            </a:br>
            <a:endParaRPr lang="en-US" sz="2800" dirty="0" smtClean="0"/>
          </a:p>
          <a:p>
            <a:pPr marL="285750" indent="-285750">
              <a:buFont typeface="Arial" charset="0"/>
              <a:buChar char="•"/>
            </a:pPr>
            <a:r>
              <a:rPr lang="en-US" sz="2800" b="1" dirty="0" smtClean="0"/>
              <a:t>Slider/Rank Order:</a:t>
            </a:r>
            <a:r>
              <a:rPr lang="en-US" sz="2800" dirty="0" smtClean="0"/>
              <a:t> Sometimes useful, but more confusing to respondents. “Rank Order” good for </a:t>
            </a:r>
            <a:r>
              <a:rPr lang="en-US" sz="2800" i="1" dirty="0" smtClean="0"/>
              <a:t>forcing</a:t>
            </a:r>
            <a:r>
              <a:rPr lang="en-US" sz="2800" dirty="0" smtClean="0"/>
              <a:t> rankings</a:t>
            </a:r>
            <a:endParaRPr lang="en-US" sz="2800" b="1" dirty="0" smtClean="0"/>
          </a:p>
          <a:p>
            <a:pPr marL="285750" indent="-285750">
              <a:buFont typeface="Arial" charset="0"/>
              <a:buChar char="•"/>
            </a:pPr>
            <a:endParaRPr lang="en-US" sz="2800" b="1" dirty="0" smtClean="0"/>
          </a:p>
          <a:p>
            <a:pPr marL="285750" indent="-285750">
              <a:buFont typeface="Arial" charset="0"/>
              <a:buChar char="•"/>
            </a:pPr>
            <a:endParaRPr lang="en-US" sz="2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954" y="1549738"/>
            <a:ext cx="4584700" cy="1955800"/>
          </a:xfrm>
          <a:prstGeom prst="rect">
            <a:avLst/>
          </a:prstGeom>
        </p:spPr>
      </p:pic>
    </p:spTree>
    <p:extLst>
      <p:ext uri="{BB962C8B-B14F-4D97-AF65-F5344CB8AC3E}">
        <p14:creationId xmlns:p14="http://schemas.microsoft.com/office/powerpoint/2010/main" val="1070315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84455" cy="592306"/>
          </a:xfrm>
        </p:spPr>
        <p:txBody>
          <a:bodyPr>
            <a:normAutofit fontScale="90000"/>
          </a:bodyPr>
          <a:lstStyle/>
          <a:p>
            <a:r>
              <a:rPr lang="en-US" b="1" u="sng" dirty="0" smtClean="0">
                <a:solidFill>
                  <a:srgbClr val="FF0000"/>
                </a:solidFill>
              </a:rPr>
              <a:t>Creating Simple Survey Questions</a:t>
            </a:r>
            <a:endParaRPr lang="en-US" b="1" u="sng" dirty="0">
              <a:solidFill>
                <a:srgbClr val="FF0000"/>
              </a:solidFill>
            </a:endParaRPr>
          </a:p>
        </p:txBody>
      </p:sp>
      <p:sp>
        <p:nvSpPr>
          <p:cNvPr id="4" name="Title 1"/>
          <p:cNvSpPr txBox="1">
            <a:spLocks/>
          </p:cNvSpPr>
          <p:nvPr/>
        </p:nvSpPr>
        <p:spPr>
          <a:xfrm>
            <a:off x="838198" y="957432"/>
            <a:ext cx="10984455" cy="59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smtClean="0"/>
              <a:t>Question Options (located on the right)</a:t>
            </a:r>
            <a:endParaRPr lang="en-US" sz="3200" i="1" dirty="0"/>
          </a:p>
        </p:txBody>
      </p:sp>
      <p:sp>
        <p:nvSpPr>
          <p:cNvPr id="6" name="TextBox 5"/>
          <p:cNvSpPr txBox="1"/>
          <p:nvPr/>
        </p:nvSpPr>
        <p:spPr>
          <a:xfrm>
            <a:off x="838198" y="1549738"/>
            <a:ext cx="10320340" cy="5693866"/>
          </a:xfrm>
          <a:prstGeom prst="rect">
            <a:avLst/>
          </a:prstGeom>
          <a:noFill/>
        </p:spPr>
        <p:txBody>
          <a:bodyPr wrap="square" rtlCol="0">
            <a:spAutoFit/>
          </a:bodyPr>
          <a:lstStyle/>
          <a:p>
            <a:pPr marL="285750" indent="-285750">
              <a:buFont typeface="Arial" charset="0"/>
              <a:buChar char="•"/>
            </a:pPr>
            <a:r>
              <a:rPr lang="en-US" sz="2800" b="1" dirty="0" smtClean="0"/>
              <a:t>Validation Options: </a:t>
            </a:r>
            <a:r>
              <a:rPr lang="en-US" sz="2800" dirty="0" smtClean="0"/>
              <a:t>Used to make sure respondents actually answer your questions</a:t>
            </a:r>
          </a:p>
          <a:p>
            <a:pPr marL="1200150" lvl="2" indent="-285750">
              <a:buFont typeface="Arial" charset="0"/>
              <a:buChar char="•"/>
            </a:pPr>
            <a:r>
              <a:rPr lang="en-US" sz="2800" b="1" dirty="0" smtClean="0"/>
              <a:t>FORCE</a:t>
            </a:r>
            <a:r>
              <a:rPr lang="en-US" sz="2800" dirty="0" smtClean="0"/>
              <a:t>: Question </a:t>
            </a:r>
            <a:r>
              <a:rPr lang="en-US" sz="2800" i="1" dirty="0" smtClean="0"/>
              <a:t>must</a:t>
            </a:r>
            <a:r>
              <a:rPr lang="en-US" sz="2800" dirty="0" smtClean="0"/>
              <a:t> be answered. Use on questions that survey flow relies on for logic.</a:t>
            </a:r>
          </a:p>
          <a:p>
            <a:pPr marL="1200150" lvl="2" indent="-285750">
              <a:buFont typeface="Arial" charset="0"/>
              <a:buChar char="•"/>
            </a:pPr>
            <a:r>
              <a:rPr lang="en-US" sz="2800" b="1" dirty="0" smtClean="0"/>
              <a:t>REQUEST:</a:t>
            </a:r>
            <a:r>
              <a:rPr lang="en-US" sz="2800" dirty="0" smtClean="0"/>
              <a:t> Reminds subjects to answer questions. Use on </a:t>
            </a:r>
            <a:r>
              <a:rPr lang="en-US" sz="2800" i="1" dirty="0" smtClean="0"/>
              <a:t>all</a:t>
            </a:r>
            <a:r>
              <a:rPr lang="en-US" sz="2800" dirty="0" smtClean="0"/>
              <a:t> other questions.</a:t>
            </a:r>
            <a:br>
              <a:rPr lang="en-US" sz="2800" dirty="0" smtClean="0"/>
            </a:br>
            <a:endParaRPr lang="en-US" sz="2800" dirty="0" smtClean="0"/>
          </a:p>
          <a:p>
            <a:pPr marL="285750" indent="-285750">
              <a:buFont typeface="Arial" charset="0"/>
              <a:buChar char="•"/>
            </a:pPr>
            <a:r>
              <a:rPr lang="en-US" sz="2800" b="1" dirty="0" smtClean="0"/>
              <a:t>Add Page Break: </a:t>
            </a:r>
            <a:r>
              <a:rPr lang="en-US" sz="2800" dirty="0" smtClean="0"/>
              <a:t>Used to separate questions from one another on the actual survey</a:t>
            </a:r>
          </a:p>
          <a:p>
            <a:pPr marL="1200150" lvl="2" indent="-285750">
              <a:buFont typeface="Arial" charset="0"/>
              <a:buChar char="•"/>
            </a:pPr>
            <a:r>
              <a:rPr lang="en-US" sz="2800" dirty="0" smtClean="0"/>
              <a:t>Use liberally!</a:t>
            </a:r>
          </a:p>
          <a:p>
            <a:pPr marL="1200150" lvl="2" indent="-285750">
              <a:buFont typeface="Arial" charset="0"/>
              <a:buChar char="•"/>
            </a:pPr>
            <a:r>
              <a:rPr lang="en-US" sz="2800" dirty="0" smtClean="0"/>
              <a:t>Randomization </a:t>
            </a:r>
            <a:r>
              <a:rPr lang="en-US" sz="2800" i="1" dirty="0" smtClean="0"/>
              <a:t>can</a:t>
            </a:r>
            <a:r>
              <a:rPr lang="en-US" sz="2800" dirty="0" smtClean="0"/>
              <a:t> mess up page breaks</a:t>
            </a:r>
          </a:p>
          <a:p>
            <a:pPr marL="285750" indent="-285750">
              <a:buFont typeface="Arial" charset="0"/>
              <a:buChar char="•"/>
            </a:pPr>
            <a:endParaRPr lang="en-US" sz="2800" b="1" dirty="0" smtClean="0"/>
          </a:p>
          <a:p>
            <a:pPr marL="285750" indent="-285750">
              <a:buFont typeface="Arial" charset="0"/>
              <a:buChar char="•"/>
            </a:pPr>
            <a:endParaRPr lang="en-US" sz="2800" b="1" dirty="0"/>
          </a:p>
        </p:txBody>
      </p:sp>
    </p:spTree>
    <p:extLst>
      <p:ext uri="{BB962C8B-B14F-4D97-AF65-F5344CB8AC3E}">
        <p14:creationId xmlns:p14="http://schemas.microsoft.com/office/powerpoint/2010/main" val="546895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859</Words>
  <Application>Microsoft Macintosh PowerPoint</Application>
  <PresentationFormat>Widescreen</PresentationFormat>
  <Paragraphs>194</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Mangal</vt:lpstr>
      <vt:lpstr>Office Theme</vt:lpstr>
      <vt:lpstr>Introduction to Qualtrics</vt:lpstr>
      <vt:lpstr>What We’ll Cover Today</vt:lpstr>
      <vt:lpstr>Basics of Qualtrics User Interface:</vt:lpstr>
      <vt:lpstr>Basics of Qualtrics User Interface:</vt:lpstr>
      <vt:lpstr>Basics of Qualtrics User Interface:</vt:lpstr>
      <vt:lpstr>Basics of Qualtrics User Interface:</vt:lpstr>
      <vt:lpstr>Creating Simple Survey Questions</vt:lpstr>
      <vt:lpstr>Creating Simple Survey Questions</vt:lpstr>
      <vt:lpstr>Creating Simple Survey Questions</vt:lpstr>
      <vt:lpstr>Creating Simple Survey Questions</vt:lpstr>
      <vt:lpstr>Managing Survey Flow and Randomization</vt:lpstr>
      <vt:lpstr>Managing Survey Flow and Randomization</vt:lpstr>
      <vt:lpstr>Managing Survey Flow and Randomization</vt:lpstr>
      <vt:lpstr>Managing Survey Flow and Randomization</vt:lpstr>
      <vt:lpstr>Managing Survey Flow and Randomization</vt:lpstr>
      <vt:lpstr>Managing Survey Flow and Randomization</vt:lpstr>
      <vt:lpstr>More Advanced Techniques</vt:lpstr>
      <vt:lpstr>More Advanced Techniques</vt:lpstr>
      <vt:lpstr>More Advanced Techniques</vt:lpstr>
      <vt:lpstr>More Advanced Techniques</vt:lpstr>
      <vt:lpstr>More Advanced Techniques</vt:lpstr>
      <vt:lpstr>More Advanced Techniques</vt:lpstr>
      <vt:lpstr>Miscellaneous Qualtrics Tips</vt:lpstr>
      <vt:lpstr>Stupid Human Tricks</vt:lpstr>
      <vt:lpstr>Prepping Data for External Analysis</vt:lpstr>
      <vt:lpstr>Good luck and 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Qualtrics</dc:title>
  <dc:creator>Microsoft Office User</dc:creator>
  <cp:lastModifiedBy>Microsoft Office User</cp:lastModifiedBy>
  <cp:revision>28</cp:revision>
  <dcterms:created xsi:type="dcterms:W3CDTF">2017-04-04T22:40:26Z</dcterms:created>
  <dcterms:modified xsi:type="dcterms:W3CDTF">2017-04-05T19:04:53Z</dcterms:modified>
</cp:coreProperties>
</file>