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0823" y="1971086"/>
            <a:ext cx="8915399" cy="1419478"/>
          </a:xfrm>
        </p:spPr>
        <p:txBody>
          <a:bodyPr>
            <a:normAutofit/>
          </a:bodyPr>
          <a:lstStyle/>
          <a:p>
            <a:pPr algn="ctr"/>
            <a:r>
              <a:rPr lang="en-US" sz="4000" b="1" u="sng" dirty="0">
                <a:solidFill>
                  <a:schemeClr val="accent3">
                    <a:lumMod val="75000"/>
                  </a:schemeClr>
                </a:solidFill>
                <a:effectLst>
                  <a:outerShdw blurRad="38100" dist="38100" dir="2700000" algn="tl">
                    <a:srgbClr val="000000">
                      <a:alpha val="43137"/>
                    </a:srgbClr>
                  </a:outerShdw>
                </a:effectLst>
              </a:rPr>
              <a:t>CAARTOONIFYING AN IMAGE USING MACHINE LEARNING</a:t>
            </a:r>
            <a:endParaRPr lang="en-IN" sz="4000" b="1" u="sng" dirty="0">
              <a:solidFill>
                <a:schemeClr val="accent3">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3626964"/>
            <a:ext cx="12191999" cy="2624134"/>
          </a:xfrm>
        </p:spPr>
        <p:txBody>
          <a:bodyPr>
            <a:noAutofit/>
          </a:bodyPr>
          <a:lstStyle/>
          <a:p>
            <a:r>
              <a:rPr lang="en-US" sz="2800" b="1" u="sng" dirty="0">
                <a:ln w="0"/>
                <a:effectLst>
                  <a:outerShdw blurRad="38100" dist="19050" dir="2700000" algn="tl" rotWithShape="0">
                    <a:schemeClr val="dk1">
                      <a:alpha val="40000"/>
                    </a:schemeClr>
                  </a:outerShdw>
                </a:effectLst>
              </a:rPr>
              <a:t>                    Name: Mohammad Aves</a:t>
            </a:r>
          </a:p>
          <a:p>
            <a:r>
              <a:rPr lang="en-US" sz="2800" b="1" u="sng" dirty="0">
                <a:ln w="0"/>
                <a:effectLst>
                  <a:outerShdw blurRad="38100" dist="19050" dir="2700000" algn="tl" rotWithShape="0">
                    <a:schemeClr val="dk1">
                      <a:alpha val="40000"/>
                    </a:schemeClr>
                  </a:outerShdw>
                </a:effectLst>
              </a:rPr>
              <a:t>                    University roll no:2017515</a:t>
            </a:r>
          </a:p>
          <a:p>
            <a:pPr algn="r"/>
            <a:r>
              <a:rPr lang="en-US" sz="2800" b="1" u="sng" dirty="0">
                <a:ln w="0"/>
                <a:effectLst>
                  <a:outerShdw blurRad="38100" dist="19050" dir="2700000" algn="tl" rotWithShape="0">
                    <a:schemeClr val="dk1">
                      <a:alpha val="40000"/>
                    </a:schemeClr>
                  </a:outerShdw>
                </a:effectLst>
              </a:rPr>
              <a:t>Section/roll no: CST/13</a:t>
            </a:r>
          </a:p>
          <a:p>
            <a:pPr algn="r"/>
            <a:r>
              <a:rPr lang="en-US" sz="2800" b="1" u="sng" dirty="0">
                <a:ln w="0"/>
                <a:effectLst>
                  <a:outerShdw blurRad="38100" dist="19050" dir="2700000" algn="tl" rotWithShape="0">
                    <a:schemeClr val="dk1">
                      <a:alpha val="40000"/>
                    </a:schemeClr>
                  </a:outerShdw>
                </a:effectLst>
              </a:rPr>
              <a:t>Enrollment no: GE-202017515</a:t>
            </a:r>
          </a:p>
          <a:p>
            <a:pPr algn="r"/>
            <a:r>
              <a:rPr lang="en-US" sz="2800" b="1" u="sng" dirty="0">
                <a:ln w="0"/>
                <a:effectLst>
                  <a:outerShdw blurRad="38100" dist="19050" dir="2700000" algn="tl" rotWithShape="0">
                    <a:schemeClr val="dk1">
                      <a:alpha val="40000"/>
                    </a:schemeClr>
                  </a:outerShdw>
                </a:effectLst>
              </a:rPr>
              <a:t>Under the guidance of- </a:t>
            </a:r>
            <a:r>
              <a:rPr lang="en-US" sz="2800" b="1" u="sng" dirty="0">
                <a:ln w="0"/>
                <a:solidFill>
                  <a:schemeClr val="bg2">
                    <a:lumMod val="25000"/>
                  </a:schemeClr>
                </a:solidFill>
                <a:effectLst>
                  <a:outerShdw blurRad="38100" dist="19050" dir="2700000" algn="tl" rotWithShape="0">
                    <a:schemeClr val="dk1">
                      <a:alpha val="40000"/>
                    </a:schemeClr>
                  </a:outerShdw>
                </a:effectLst>
              </a:rPr>
              <a:t>Mr. </a:t>
            </a:r>
            <a:r>
              <a:rPr lang="en-US" sz="2800" b="1" u="sng" dirty="0" err="1">
                <a:ln w="0"/>
                <a:solidFill>
                  <a:schemeClr val="bg2">
                    <a:lumMod val="25000"/>
                  </a:schemeClr>
                </a:solidFill>
                <a:effectLst>
                  <a:outerShdw blurRad="38100" dist="19050" dir="2700000" algn="tl" rotWithShape="0">
                    <a:schemeClr val="dk1">
                      <a:alpha val="40000"/>
                    </a:schemeClr>
                  </a:outerShdw>
                </a:effectLst>
              </a:rPr>
              <a:t>Vikas</a:t>
            </a:r>
            <a:r>
              <a:rPr lang="en-US" sz="2800" b="1" u="sng" dirty="0">
                <a:ln w="0"/>
                <a:solidFill>
                  <a:schemeClr val="bg2">
                    <a:lumMod val="25000"/>
                  </a:schemeClr>
                </a:solidFill>
                <a:effectLst>
                  <a:outerShdw blurRad="38100" dist="19050" dir="2700000" algn="tl" rotWithShape="0">
                    <a:schemeClr val="dk1">
                      <a:alpha val="40000"/>
                    </a:schemeClr>
                  </a:outerShdw>
                </a:effectLst>
              </a:rPr>
              <a:t> </a:t>
            </a:r>
            <a:r>
              <a:rPr lang="en-US" sz="2800" b="1" u="sng" dirty="0" err="1">
                <a:ln w="0"/>
                <a:solidFill>
                  <a:schemeClr val="bg2">
                    <a:lumMod val="25000"/>
                  </a:schemeClr>
                </a:solidFill>
                <a:effectLst>
                  <a:outerShdw blurRad="38100" dist="19050" dir="2700000" algn="tl" rotWithShape="0">
                    <a:schemeClr val="dk1">
                      <a:alpha val="40000"/>
                    </a:schemeClr>
                  </a:outerShdw>
                </a:effectLst>
              </a:rPr>
              <a:t>Tripathi</a:t>
            </a:r>
            <a:r>
              <a:rPr lang="en-US" sz="2800" b="1" u="sng" dirty="0">
                <a:ln w="0"/>
                <a:solidFill>
                  <a:schemeClr val="bg2">
                    <a:lumMod val="25000"/>
                  </a:schemeClr>
                </a:solidFill>
                <a:effectLst>
                  <a:outerShdw blurRad="38100" dist="19050" dir="2700000" algn="tl" rotWithShape="0">
                    <a:schemeClr val="dk1">
                      <a:alpha val="40000"/>
                    </a:schemeClr>
                  </a:outerShdw>
                </a:effectLst>
              </a:rPr>
              <a:t> Sir</a:t>
            </a:r>
          </a:p>
        </p:txBody>
      </p:sp>
      <p:pic>
        <p:nvPicPr>
          <p:cNvPr id="4" name="Picture 3"/>
          <p:cNvPicPr>
            <a:picLocks noChangeAspect="1"/>
          </p:cNvPicPr>
          <p:nvPr/>
        </p:nvPicPr>
        <p:blipFill>
          <a:blip r:embed="rId2"/>
          <a:stretch>
            <a:fillRect/>
          </a:stretch>
        </p:blipFill>
        <p:spPr>
          <a:xfrm>
            <a:off x="1869259" y="0"/>
            <a:ext cx="8876963" cy="1971085"/>
          </a:xfrm>
          <a:prstGeom prst="rect">
            <a:avLst/>
          </a:prstGeom>
        </p:spPr>
      </p:pic>
    </p:spTree>
    <p:extLst>
      <p:ext uri="{BB962C8B-B14F-4D97-AF65-F5344CB8AC3E}">
        <p14:creationId xmlns:p14="http://schemas.microsoft.com/office/powerpoint/2010/main" val="132501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lgerian" panose="04020705040A02060702" pitchFamily="82" charset="0"/>
              </a:rPr>
              <a:t>INTRODUCTION:</a:t>
            </a:r>
            <a:endParaRPr lang="en-IN" b="1" u="sng" dirty="0">
              <a:latin typeface="Algerian" panose="04020705040A02060702" pitchFamily="82" charset="0"/>
            </a:endParaRPr>
          </a:p>
        </p:txBody>
      </p:sp>
      <p:sp>
        <p:nvSpPr>
          <p:cNvPr id="12" name="Content Placeholder 11"/>
          <p:cNvSpPr>
            <a:spLocks noGrp="1"/>
          </p:cNvSpPr>
          <p:nvPr>
            <p:ph idx="1"/>
          </p:nvPr>
        </p:nvSpPr>
        <p:spPr>
          <a:xfrm>
            <a:off x="2443795" y="1602223"/>
            <a:ext cx="9645706" cy="3366287"/>
          </a:xfrm>
        </p:spPr>
        <p:txBody>
          <a:bodyPr>
            <a:noAutofit/>
          </a:bodyPr>
          <a:lstStyle/>
          <a:p>
            <a:r>
              <a:rPr lang="en-US" sz="2400" dirty="0">
                <a:latin typeface="Arial Narrow" panose="020B0606020202030204" pitchFamily="34" charset="0"/>
              </a:rPr>
              <a:t>In this project, we will build one interesting application that will </a:t>
            </a:r>
            <a:r>
              <a:rPr lang="en-US" sz="2400" dirty="0" err="1">
                <a:latin typeface="Arial Narrow" panose="020B0606020202030204" pitchFamily="34" charset="0"/>
              </a:rPr>
              <a:t>cartoonify</a:t>
            </a:r>
            <a:r>
              <a:rPr lang="en-US" sz="2400" dirty="0">
                <a:latin typeface="Arial Narrow" panose="020B0606020202030204" pitchFamily="34" charset="0"/>
              </a:rPr>
              <a:t> the image provided to it. To build this </a:t>
            </a:r>
            <a:r>
              <a:rPr lang="en-US" sz="2400" dirty="0" err="1">
                <a:latin typeface="Arial Narrow" panose="020B0606020202030204" pitchFamily="34" charset="0"/>
              </a:rPr>
              <a:t>cartoonifyer</a:t>
            </a:r>
            <a:r>
              <a:rPr lang="en-US" sz="2400" dirty="0">
                <a:latin typeface="Arial Narrow" panose="020B0606020202030204" pitchFamily="34" charset="0"/>
              </a:rPr>
              <a:t> application we will use python and </a:t>
            </a:r>
            <a:r>
              <a:rPr lang="en-US" sz="2400" dirty="0" err="1">
                <a:latin typeface="Arial Narrow" panose="020B0606020202030204" pitchFamily="34" charset="0"/>
              </a:rPr>
              <a:t>OpenCV</a:t>
            </a:r>
            <a:r>
              <a:rPr lang="en-US" sz="2400" dirty="0">
                <a:latin typeface="Arial Narrow" panose="020B0606020202030204" pitchFamily="34" charset="0"/>
              </a:rPr>
              <a:t>. This is one of the exciting and thrilling applications of Machine Learning. While building this application we will also see how to use libraries like </a:t>
            </a:r>
            <a:r>
              <a:rPr lang="en-US" sz="2400" dirty="0" err="1">
                <a:latin typeface="Arial Narrow" panose="020B0606020202030204" pitchFamily="34" charset="0"/>
              </a:rPr>
              <a:t>easygui</a:t>
            </a:r>
            <a:r>
              <a:rPr lang="en-US" sz="2400" dirty="0">
                <a:latin typeface="Arial Narrow" panose="020B0606020202030204" pitchFamily="34" charset="0"/>
              </a:rPr>
              <a:t>, </a:t>
            </a:r>
            <a:r>
              <a:rPr lang="en-US" sz="2400" dirty="0" err="1">
                <a:latin typeface="Arial Narrow" panose="020B0606020202030204" pitchFamily="34" charset="0"/>
              </a:rPr>
              <a:t>Tkinter</a:t>
            </a:r>
            <a:r>
              <a:rPr lang="en-US" sz="2400" dirty="0">
                <a:latin typeface="Arial Narrow" panose="020B0606020202030204" pitchFamily="34" charset="0"/>
              </a:rPr>
              <a:t>, and all. Here you have to select the image and then the application will convert that image into its cartoon form. Mainly, we build this application using </a:t>
            </a:r>
            <a:r>
              <a:rPr lang="en-US" sz="2400" dirty="0" err="1">
                <a:latin typeface="Arial Narrow" panose="020B0606020202030204" pitchFamily="34" charset="0"/>
              </a:rPr>
              <a:t>OpenCV</a:t>
            </a:r>
            <a:r>
              <a:rPr lang="en-US" sz="2400" dirty="0">
                <a:latin typeface="Arial Narrow" panose="020B0606020202030204" pitchFamily="34" charset="0"/>
              </a:rPr>
              <a:t> and python as the programming languages.</a:t>
            </a:r>
          </a:p>
        </p:txBody>
      </p:sp>
    </p:spTree>
    <p:extLst>
      <p:ext uri="{BB962C8B-B14F-4D97-AF65-F5344CB8AC3E}">
        <p14:creationId xmlns:p14="http://schemas.microsoft.com/office/powerpoint/2010/main" val="277196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lgerian" panose="04020705040A02060702" pitchFamily="82" charset="0"/>
              </a:rPr>
              <a:t>REQUIREMENTS</a:t>
            </a:r>
            <a:endParaRPr lang="en-IN" b="1" u="sng" dirty="0">
              <a:latin typeface="Algerian" panose="04020705040A02060702" pitchFamily="82" charset="0"/>
            </a:endParaRPr>
          </a:p>
        </p:txBody>
      </p:sp>
      <p:sp>
        <p:nvSpPr>
          <p:cNvPr id="3" name="Content Placeholder 2"/>
          <p:cNvSpPr>
            <a:spLocks noGrp="1"/>
          </p:cNvSpPr>
          <p:nvPr>
            <p:ph idx="1"/>
          </p:nvPr>
        </p:nvSpPr>
        <p:spPr>
          <a:xfrm>
            <a:off x="2419279" y="1429592"/>
            <a:ext cx="8915400" cy="5327257"/>
          </a:xfrm>
        </p:spPr>
        <p:txBody>
          <a:bodyPr>
            <a:noAutofit/>
          </a:bodyPr>
          <a:lstStyle/>
          <a:p>
            <a:r>
              <a:rPr lang="en-US" sz="2000" b="1" dirty="0">
                <a:latin typeface="Arial Narrow" panose="020B0606020202030204" pitchFamily="34" charset="0"/>
              </a:rPr>
              <a:t>Python: </a:t>
            </a:r>
            <a:r>
              <a:rPr lang="en-US" sz="2000" dirty="0">
                <a:latin typeface="Arial Narrow" panose="020B0606020202030204" pitchFamily="34" charset="0"/>
              </a:rPr>
              <a:t>We use python as a programming language for building the application.</a:t>
            </a:r>
          </a:p>
          <a:p>
            <a:r>
              <a:rPr lang="en-US" sz="2000" b="1" dirty="0">
                <a:latin typeface="Arial Narrow" panose="020B0606020202030204" pitchFamily="34" charset="0"/>
              </a:rPr>
              <a:t>cv2:</a:t>
            </a:r>
            <a:r>
              <a:rPr lang="en-US" sz="2000" dirty="0">
                <a:latin typeface="Arial Narrow" panose="020B0606020202030204" pitchFamily="34" charset="0"/>
              </a:rPr>
              <a:t> We use cv2 for image processing.</a:t>
            </a:r>
          </a:p>
          <a:p>
            <a:r>
              <a:rPr lang="en-US" sz="2000" b="1" dirty="0" err="1">
                <a:latin typeface="Arial Narrow" panose="020B0606020202030204" pitchFamily="34" charset="0"/>
              </a:rPr>
              <a:t>Numpy</a:t>
            </a:r>
            <a:r>
              <a:rPr lang="en-US" sz="2000" b="1" dirty="0">
                <a:latin typeface="Arial Narrow" panose="020B0606020202030204" pitchFamily="34" charset="0"/>
              </a:rPr>
              <a:t>:</a:t>
            </a:r>
            <a:r>
              <a:rPr lang="en-US" sz="2000" dirty="0">
                <a:latin typeface="Arial Narrow" panose="020B0606020202030204" pitchFamily="34" charset="0"/>
              </a:rPr>
              <a:t> Mainly </a:t>
            </a:r>
            <a:r>
              <a:rPr lang="en-US" sz="2000" dirty="0" err="1">
                <a:latin typeface="Arial Narrow" panose="020B0606020202030204" pitchFamily="34" charset="0"/>
              </a:rPr>
              <a:t>NumPy</a:t>
            </a:r>
            <a:r>
              <a:rPr lang="en-US" sz="2000" dirty="0">
                <a:latin typeface="Arial Narrow" panose="020B0606020202030204" pitchFamily="34" charset="0"/>
              </a:rPr>
              <a:t> is used for dealing with arrays. Here the images that we use are stored in the form of arrays. So for that, we use </a:t>
            </a:r>
            <a:r>
              <a:rPr lang="en-US" sz="2000" dirty="0" err="1">
                <a:latin typeface="Arial Narrow" panose="020B0606020202030204" pitchFamily="34" charset="0"/>
              </a:rPr>
              <a:t>NumPy</a:t>
            </a:r>
            <a:r>
              <a:rPr lang="en-US" sz="2000" dirty="0">
                <a:latin typeface="Arial Narrow" panose="020B0606020202030204" pitchFamily="34" charset="0"/>
              </a:rPr>
              <a:t>.</a:t>
            </a:r>
          </a:p>
          <a:p>
            <a:r>
              <a:rPr lang="en-US" sz="2000" b="1" dirty="0" err="1">
                <a:latin typeface="Arial Narrow" panose="020B0606020202030204" pitchFamily="34" charset="0"/>
              </a:rPr>
              <a:t>easygui</a:t>
            </a:r>
            <a:r>
              <a:rPr lang="en-US" sz="2000" b="1" dirty="0">
                <a:latin typeface="Arial Narrow" panose="020B0606020202030204" pitchFamily="34" charset="0"/>
              </a:rPr>
              <a:t>:</a:t>
            </a:r>
            <a:r>
              <a:rPr lang="en-US" sz="2000" dirty="0">
                <a:latin typeface="Arial Narrow" panose="020B0606020202030204" pitchFamily="34" charset="0"/>
              </a:rPr>
              <a:t> </a:t>
            </a:r>
            <a:r>
              <a:rPr lang="en-US" sz="2000" dirty="0" err="1">
                <a:latin typeface="Arial Narrow" panose="020B0606020202030204" pitchFamily="34" charset="0"/>
              </a:rPr>
              <a:t>easygui</a:t>
            </a:r>
            <a:r>
              <a:rPr lang="en-US" sz="2000" dirty="0">
                <a:latin typeface="Arial Narrow" panose="020B0606020202030204" pitchFamily="34" charset="0"/>
              </a:rPr>
              <a:t> is a module used for GUI programming in python. In our application </a:t>
            </a:r>
            <a:r>
              <a:rPr lang="en-US" sz="2000" dirty="0" err="1">
                <a:latin typeface="Arial Narrow" panose="020B0606020202030204" pitchFamily="34" charset="0"/>
              </a:rPr>
              <a:t>easygui</a:t>
            </a:r>
            <a:r>
              <a:rPr lang="en-US" sz="2000" dirty="0">
                <a:latin typeface="Arial Narrow" panose="020B0606020202030204" pitchFamily="34" charset="0"/>
              </a:rPr>
              <a:t> is used to open the file box to upload images from the local system.</a:t>
            </a:r>
          </a:p>
          <a:p>
            <a:r>
              <a:rPr lang="en-US" sz="2000" b="1" dirty="0" err="1">
                <a:latin typeface="Arial Narrow" panose="020B0606020202030204" pitchFamily="34" charset="0"/>
              </a:rPr>
              <a:t>Imageio</a:t>
            </a:r>
            <a:r>
              <a:rPr lang="en-US" sz="2000" b="1" dirty="0">
                <a:latin typeface="Arial Narrow" panose="020B0606020202030204" pitchFamily="34" charset="0"/>
              </a:rPr>
              <a:t>:</a:t>
            </a:r>
            <a:r>
              <a:rPr lang="en-US" sz="2000" dirty="0">
                <a:latin typeface="Arial Narrow" panose="020B0606020202030204" pitchFamily="34" charset="0"/>
              </a:rPr>
              <a:t> </a:t>
            </a:r>
            <a:r>
              <a:rPr lang="en-US" sz="2000" dirty="0" err="1">
                <a:latin typeface="Arial Narrow" panose="020B0606020202030204" pitchFamily="34" charset="0"/>
              </a:rPr>
              <a:t>Imageio</a:t>
            </a:r>
            <a:r>
              <a:rPr lang="en-US" sz="2000" dirty="0">
                <a:latin typeface="Arial Narrow" panose="020B0606020202030204" pitchFamily="34" charset="0"/>
              </a:rPr>
              <a:t> is a python library that reads and writes the images.</a:t>
            </a:r>
          </a:p>
          <a:p>
            <a:r>
              <a:rPr lang="en-US" sz="2000" b="1" dirty="0" err="1">
                <a:latin typeface="Arial Narrow" panose="020B0606020202030204" pitchFamily="34" charset="0"/>
              </a:rPr>
              <a:t>Matplotlib</a:t>
            </a:r>
            <a:r>
              <a:rPr lang="en-US" sz="2000" b="1" dirty="0">
                <a:latin typeface="Arial Narrow" panose="020B0606020202030204" pitchFamily="34" charset="0"/>
              </a:rPr>
              <a:t>:</a:t>
            </a:r>
            <a:r>
              <a:rPr lang="en-US" sz="2000" dirty="0">
                <a:latin typeface="Arial Narrow" panose="020B0606020202030204" pitchFamily="34" charset="0"/>
              </a:rPr>
              <a:t> </a:t>
            </a:r>
            <a:r>
              <a:rPr lang="en-US" sz="2000" dirty="0" err="1">
                <a:latin typeface="Arial Narrow" panose="020B0606020202030204" pitchFamily="34" charset="0"/>
              </a:rPr>
              <a:t>Matplotlib</a:t>
            </a:r>
            <a:r>
              <a:rPr lang="en-US" sz="2000" dirty="0">
                <a:latin typeface="Arial Narrow" panose="020B0606020202030204" pitchFamily="34" charset="0"/>
              </a:rPr>
              <a:t> is used for visualization purposes. Here we plot the images using </a:t>
            </a:r>
            <a:r>
              <a:rPr lang="en-US" sz="2000" dirty="0" err="1">
                <a:latin typeface="Arial Narrow" panose="020B0606020202030204" pitchFamily="34" charset="0"/>
              </a:rPr>
              <a:t>matplotlib</a:t>
            </a:r>
            <a:r>
              <a:rPr lang="en-US" sz="2000" dirty="0">
                <a:latin typeface="Arial Narrow" panose="020B0606020202030204" pitchFamily="34" charset="0"/>
              </a:rPr>
              <a:t>.</a:t>
            </a:r>
          </a:p>
          <a:p>
            <a:r>
              <a:rPr lang="en-US" sz="2000" b="1" dirty="0">
                <a:latin typeface="Arial Narrow" panose="020B0606020202030204" pitchFamily="34" charset="0"/>
              </a:rPr>
              <a:t>OS: </a:t>
            </a:r>
            <a:r>
              <a:rPr lang="en-US" sz="2000" dirty="0">
                <a:latin typeface="Arial Narrow" panose="020B0606020202030204" pitchFamily="34" charset="0"/>
              </a:rPr>
              <a:t>Here in our application </a:t>
            </a:r>
            <a:r>
              <a:rPr lang="en-US" sz="2000" dirty="0" err="1">
                <a:latin typeface="Arial Narrow" panose="020B0606020202030204" pitchFamily="34" charset="0"/>
              </a:rPr>
              <a:t>os</a:t>
            </a:r>
            <a:r>
              <a:rPr lang="en-US" sz="2000" dirty="0">
                <a:latin typeface="Arial Narrow" panose="020B0606020202030204" pitchFamily="34" charset="0"/>
              </a:rPr>
              <a:t> is used for dealing with paths like reading images from the path and saving the image to the path.</a:t>
            </a:r>
          </a:p>
          <a:p>
            <a:r>
              <a:rPr lang="en-US" sz="2000" b="1" dirty="0" err="1">
                <a:latin typeface="Arial Narrow" panose="020B0606020202030204" pitchFamily="34" charset="0"/>
              </a:rPr>
              <a:t>Tkinter</a:t>
            </a:r>
            <a:r>
              <a:rPr lang="en-US" sz="2000" b="1" dirty="0">
                <a:latin typeface="Arial Narrow" panose="020B0606020202030204" pitchFamily="34" charset="0"/>
              </a:rPr>
              <a:t>:</a:t>
            </a:r>
            <a:r>
              <a:rPr lang="en-US" sz="2000" dirty="0">
                <a:latin typeface="Arial Narrow" panose="020B0606020202030204" pitchFamily="34" charset="0"/>
              </a:rPr>
              <a:t> </a:t>
            </a:r>
            <a:r>
              <a:rPr lang="en-US" sz="2000" dirty="0" err="1">
                <a:latin typeface="Arial Narrow" panose="020B0606020202030204" pitchFamily="34" charset="0"/>
              </a:rPr>
              <a:t>Tkinter</a:t>
            </a:r>
            <a:r>
              <a:rPr lang="en-US" sz="2000" dirty="0">
                <a:latin typeface="Arial Narrow" panose="020B0606020202030204" pitchFamily="34" charset="0"/>
              </a:rPr>
              <a:t> is a standard Graphical User Interface(GUI) package.</a:t>
            </a:r>
          </a:p>
        </p:txBody>
      </p:sp>
    </p:spTree>
    <p:extLst>
      <p:ext uri="{BB962C8B-B14F-4D97-AF65-F5344CB8AC3E}">
        <p14:creationId xmlns:p14="http://schemas.microsoft.com/office/powerpoint/2010/main" val="44826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119" y="98127"/>
            <a:ext cx="10624842" cy="6828655"/>
          </a:xfrm>
        </p:spPr>
        <p:txBody>
          <a:bodyPr>
            <a:normAutofit fontScale="90000"/>
          </a:bodyPr>
          <a:lstStyle/>
          <a:p>
            <a:r>
              <a:rPr lang="en-US" b="1" u="sng" dirty="0">
                <a:latin typeface="Algerian" panose="04020705040A02060702" pitchFamily="82" charset="0"/>
              </a:rPr>
              <a:t>METHEDOLOGY:</a:t>
            </a:r>
            <a:br>
              <a:rPr lang="en-US" b="1" u="sng" dirty="0">
                <a:latin typeface="Algerian" panose="04020705040A02060702" pitchFamily="82" charset="0"/>
              </a:rPr>
            </a:br>
            <a:br>
              <a:rPr lang="en-US" b="1" u="sng" dirty="0">
                <a:latin typeface="Algerian" panose="04020705040A02060702" pitchFamily="82" charset="0"/>
              </a:rPr>
            </a:br>
            <a:r>
              <a:rPr lang="en-US" sz="2700" dirty="0">
                <a:solidFill>
                  <a:schemeClr val="tx2">
                    <a:lumMod val="75000"/>
                  </a:schemeClr>
                </a:solidFill>
                <a:latin typeface="Arial Narrow" panose="020B0606020202030204" pitchFamily="34" charset="0"/>
              </a:rPr>
              <a:t>The methodology that we are going to follow to build our </a:t>
            </a:r>
            <a:r>
              <a:rPr lang="en-US" sz="2700" dirty="0" err="1">
                <a:solidFill>
                  <a:schemeClr val="tx2">
                    <a:lumMod val="75000"/>
                  </a:schemeClr>
                </a:solidFill>
                <a:latin typeface="Arial Narrow" panose="020B0606020202030204" pitchFamily="34" charset="0"/>
              </a:rPr>
              <a:t>cartoonify</a:t>
            </a:r>
            <a:r>
              <a:rPr lang="en-US" sz="2700" dirty="0">
                <a:solidFill>
                  <a:schemeClr val="tx2">
                    <a:lumMod val="75000"/>
                  </a:schemeClr>
                </a:solidFill>
                <a:latin typeface="Arial Narrow" panose="020B0606020202030204" pitchFamily="34" charset="0"/>
              </a:rPr>
              <a:t> application. First of all using </a:t>
            </a:r>
            <a:r>
              <a:rPr lang="en-US" sz="2700" dirty="0" err="1">
                <a:solidFill>
                  <a:schemeClr val="tx2">
                    <a:lumMod val="75000"/>
                  </a:schemeClr>
                </a:solidFill>
                <a:latin typeface="Arial Narrow" panose="020B0606020202030204" pitchFamily="34" charset="0"/>
              </a:rPr>
              <a:t>easygui</a:t>
            </a:r>
            <a:r>
              <a:rPr lang="en-US" sz="2700" dirty="0">
                <a:solidFill>
                  <a:schemeClr val="tx2">
                    <a:lumMod val="75000"/>
                  </a:schemeClr>
                </a:solidFill>
                <a:latin typeface="Arial Narrow" panose="020B0606020202030204" pitchFamily="34" charset="0"/>
              </a:rPr>
              <a:t>, we will upload the image, and then the image is converted to a greyscale image.</a:t>
            </a:r>
            <a:br>
              <a:rPr lang="en-US" sz="2700" dirty="0">
                <a:solidFill>
                  <a:schemeClr val="tx2">
                    <a:lumMod val="75000"/>
                  </a:schemeClr>
                </a:solidFill>
                <a:latin typeface="Arial Narrow" panose="020B0606020202030204" pitchFamily="34" charset="0"/>
              </a:rPr>
            </a:br>
            <a:br>
              <a:rPr lang="en-US" sz="2700" dirty="0">
                <a:solidFill>
                  <a:schemeClr val="tx2">
                    <a:lumMod val="75000"/>
                  </a:schemeClr>
                </a:solidFill>
                <a:latin typeface="Arial Narrow" panose="020B0606020202030204" pitchFamily="34" charset="0"/>
              </a:rPr>
            </a:br>
            <a:r>
              <a:rPr lang="en-US" sz="2700" dirty="0">
                <a:solidFill>
                  <a:schemeClr val="tx2">
                    <a:lumMod val="75000"/>
                  </a:schemeClr>
                </a:solidFill>
                <a:latin typeface="Arial Narrow" panose="020B0606020202030204" pitchFamily="34" charset="0"/>
              </a:rPr>
              <a:t>The next two steps are the important steps to converting images into cartoon images. They are smoothening and then retrieving the edges. In this color of the image is smoothened to give the cartoon look and then we retrieve the edges and then highlight them in the final image.</a:t>
            </a:r>
            <a:br>
              <a:rPr lang="en-US" sz="2700" dirty="0">
                <a:solidFill>
                  <a:schemeClr val="tx2">
                    <a:lumMod val="75000"/>
                  </a:schemeClr>
                </a:solidFill>
                <a:latin typeface="Arial Narrow" panose="020B0606020202030204" pitchFamily="34" charset="0"/>
              </a:rPr>
            </a:br>
            <a:br>
              <a:rPr lang="en-US" sz="2700" dirty="0">
                <a:solidFill>
                  <a:schemeClr val="tx2">
                    <a:lumMod val="75000"/>
                  </a:schemeClr>
                </a:solidFill>
                <a:latin typeface="Arial Narrow" panose="020B0606020202030204" pitchFamily="34" charset="0"/>
              </a:rPr>
            </a:br>
            <a:r>
              <a:rPr lang="en-US" sz="2700" dirty="0">
                <a:solidFill>
                  <a:schemeClr val="tx2">
                    <a:lumMod val="75000"/>
                  </a:schemeClr>
                </a:solidFill>
                <a:latin typeface="Arial Narrow" panose="020B0606020202030204" pitchFamily="34" charset="0"/>
              </a:rPr>
              <a:t>Next, we will prepare a mask Image. In this, we use the bilateral filter with removes the noise and smoothen it to some extent. Now the final step is giving the cartoon effect. To the image which we got in the previous step, we combine our two important steps and finally give a mask-edged image that looks like a cartoon image.</a:t>
            </a:r>
            <a:br>
              <a:rPr lang="en-US" sz="4000" dirty="0">
                <a:solidFill>
                  <a:srgbClr val="38B81A"/>
                </a:solidFill>
                <a:latin typeface="Arial Narrow" panose="020B0606020202030204" pitchFamily="34" charset="0"/>
              </a:rPr>
            </a:br>
            <a:br>
              <a:rPr lang="en-US" b="1" u="sng" dirty="0">
                <a:latin typeface="Algerian" panose="04020705040A02060702" pitchFamily="82" charset="0"/>
              </a:rPr>
            </a:br>
            <a:br>
              <a:rPr lang="en-US" b="1" u="sng" dirty="0">
                <a:latin typeface="Algerian" panose="04020705040A02060702" pitchFamily="82" charset="0"/>
              </a:rPr>
            </a:br>
            <a:br>
              <a:rPr lang="en-US" b="1" u="sng" dirty="0">
                <a:latin typeface="Algerian" panose="04020705040A02060702" pitchFamily="82" charset="0"/>
              </a:rPr>
            </a:br>
            <a:br>
              <a:rPr lang="en-US" b="1" u="sng" dirty="0">
                <a:latin typeface="Algerian" panose="04020705040A02060702" pitchFamily="82" charset="0"/>
              </a:rPr>
            </a:br>
            <a:br>
              <a:rPr lang="en-US" b="1" u="sng" dirty="0">
                <a:latin typeface="Algerian" panose="04020705040A02060702" pitchFamily="82" charset="0"/>
              </a:rPr>
            </a:br>
            <a:br>
              <a:rPr lang="en-US" b="1" u="sng" dirty="0">
                <a:latin typeface="Algerian" panose="04020705040A02060702" pitchFamily="82" charset="0"/>
              </a:rPr>
            </a:br>
            <a:endParaRPr lang="en-IN" b="1" u="sng" dirty="0">
              <a:latin typeface="Algerian" panose="04020705040A02060702" pitchFamily="82" charset="0"/>
            </a:endParaRPr>
          </a:p>
        </p:txBody>
      </p:sp>
    </p:spTree>
    <p:extLst>
      <p:ext uri="{BB962C8B-B14F-4D97-AF65-F5344CB8AC3E}">
        <p14:creationId xmlns:p14="http://schemas.microsoft.com/office/powerpoint/2010/main" val="421926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8638" y="486419"/>
            <a:ext cx="6261939" cy="6124466"/>
          </a:xfrm>
          <a:prstGeom prst="rect">
            <a:avLst/>
          </a:prstGeom>
        </p:spPr>
      </p:pic>
    </p:spTree>
    <p:extLst>
      <p:ext uri="{BB962C8B-B14F-4D97-AF65-F5344CB8AC3E}">
        <p14:creationId xmlns:p14="http://schemas.microsoft.com/office/powerpoint/2010/main" val="233199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lgerian" panose="04020705040A02060702" pitchFamily="82" charset="0"/>
              </a:rPr>
              <a:t>RESULTS AND DISCUSSION:</a:t>
            </a:r>
            <a:endParaRPr lang="en-IN" b="1" u="sng" dirty="0">
              <a:latin typeface="Algerian" panose="04020705040A02060702" pitchFamily="82" charset="0"/>
            </a:endParaRPr>
          </a:p>
        </p:txBody>
      </p:sp>
      <p:pic>
        <p:nvPicPr>
          <p:cNvPr id="3074" name="Picture 2" descr="Converting An Image To A Cartoon Using OpenCV"/>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107" y="1529395"/>
            <a:ext cx="4165799" cy="23432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196" y="1529395"/>
            <a:ext cx="5668344" cy="4083357"/>
          </a:xfrm>
          <a:prstGeom prst="rect">
            <a:avLst/>
          </a:prstGeom>
        </p:spPr>
      </p:pic>
      <p:sp>
        <p:nvSpPr>
          <p:cNvPr id="5" name="Rectangle 4"/>
          <p:cNvSpPr/>
          <p:nvPr/>
        </p:nvSpPr>
        <p:spPr>
          <a:xfrm>
            <a:off x="4960412" y="5727160"/>
            <a:ext cx="6494085" cy="400110"/>
          </a:xfrm>
          <a:prstGeom prst="rect">
            <a:avLst/>
          </a:prstGeom>
          <a:noFill/>
        </p:spPr>
        <p:txBody>
          <a:bodyPr wrap="none" lIns="91440" tIns="45720" rIns="91440" bIns="45720">
            <a:spAutoFit/>
          </a:bodyPr>
          <a:lstStyle/>
          <a:p>
            <a:pPr algn="ctr"/>
            <a:r>
              <a:rPr lang="en-US" sz="2000" b="1"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THIS IS MY CAARTOONIFIED IMAGE IN 3 TRANSITIONS:</a:t>
            </a:r>
            <a:endParaRPr lang="en-US" sz="2000" b="1" cap="none" spc="0" dirty="0">
              <a:ln w="0"/>
              <a:solidFill>
                <a:srgbClr val="FF0000"/>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63574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lgerian" panose="04020705040A02060702" pitchFamily="82" charset="0"/>
              </a:rPr>
              <a:t>CONCLUSION:</a:t>
            </a:r>
            <a:endParaRPr lang="en-IN" b="1" u="sng" dirty="0">
              <a:latin typeface="Algerian" panose="04020705040A02060702" pitchFamily="82" charset="0"/>
            </a:endParaRPr>
          </a:p>
        </p:txBody>
      </p:sp>
      <p:sp>
        <p:nvSpPr>
          <p:cNvPr id="5" name="Content Placeholder 4"/>
          <p:cNvSpPr>
            <a:spLocks noGrp="1"/>
          </p:cNvSpPr>
          <p:nvPr>
            <p:ph idx="1"/>
          </p:nvPr>
        </p:nvSpPr>
        <p:spPr/>
        <p:txBody>
          <a:bodyPr>
            <a:noAutofit/>
          </a:bodyPr>
          <a:lstStyle/>
          <a:p>
            <a:r>
              <a:rPr lang="en-US" sz="2400" dirty="0">
                <a:latin typeface="Arial Narrow" panose="020B0606020202030204" pitchFamily="34" charset="0"/>
              </a:rPr>
              <a:t>It includes origin and history of image processing , different types of uncertain environment , existing </a:t>
            </a:r>
            <a:r>
              <a:rPr lang="en-US" sz="2400" dirty="0" err="1">
                <a:latin typeface="Arial Narrow" panose="020B0606020202030204" pitchFamily="34" charset="0"/>
              </a:rPr>
              <a:t>methos</a:t>
            </a:r>
            <a:r>
              <a:rPr lang="en-US" sz="2400" dirty="0">
                <a:latin typeface="Arial Narrow" panose="020B0606020202030204" pitchFamily="34" charset="0"/>
              </a:rPr>
              <a:t> for cartoon imaging. An </a:t>
            </a:r>
            <a:r>
              <a:rPr lang="en-US" sz="2400" dirty="0" err="1">
                <a:latin typeface="Arial Narrow" panose="020B0606020202030204" pitchFamily="34" charset="0"/>
              </a:rPr>
              <a:t>an</a:t>
            </a:r>
            <a:r>
              <a:rPr lang="en-US" sz="2400" dirty="0">
                <a:latin typeface="Arial Narrow" panose="020B0606020202030204" pitchFamily="34" charset="0"/>
              </a:rPr>
              <a:t> example image processing is helpful to issue in signature </a:t>
            </a:r>
            <a:r>
              <a:rPr lang="en-US" sz="2400" dirty="0" err="1">
                <a:latin typeface="Arial Narrow" panose="020B0606020202030204" pitchFamily="34" charset="0"/>
              </a:rPr>
              <a:t>recognisition</a:t>
            </a:r>
            <a:r>
              <a:rPr lang="en-US" sz="2400" dirty="0">
                <a:latin typeface="Arial Narrow" panose="020B0606020202030204" pitchFamily="34" charset="0"/>
              </a:rPr>
              <a:t> , Digital video Processing , Remote sensing and finance . This paper is presented for an efficient method for extracted cartoon effects. The test result shows that the developed method could extract meaningful object will in different characters and backgrounds. This application aims to enables people with visual impartment to live more independently. </a:t>
            </a:r>
            <a:r>
              <a:rPr lang="en-US" sz="2400" dirty="0" err="1">
                <a:latin typeface="Arial Narrow" panose="020B0606020202030204" pitchFamily="34" charset="0"/>
              </a:rPr>
              <a:t>Cartoonizing</a:t>
            </a:r>
            <a:r>
              <a:rPr lang="en-US" sz="2400" dirty="0">
                <a:latin typeface="Arial Narrow" panose="020B0606020202030204" pitchFamily="34" charset="0"/>
              </a:rPr>
              <a:t> an image will transform an image into its cartoon image. It makes an image looks vicious and like water paint , removing the roughness in </a:t>
            </a:r>
            <a:r>
              <a:rPr lang="en-US" sz="2400" dirty="0" err="1">
                <a:latin typeface="Arial Narrow" panose="020B0606020202030204" pitchFamily="34" charset="0"/>
              </a:rPr>
              <a:t>colours</a:t>
            </a:r>
            <a:r>
              <a:rPr lang="en-US" sz="2400" dirty="0">
                <a:latin typeface="Arial Narrow" panose="020B0606020202030204" pitchFamily="34" charset="0"/>
              </a:rPr>
              <a:t>. </a:t>
            </a:r>
            <a:endParaRPr lang="en-IN" sz="2400" b="1" dirty="0">
              <a:latin typeface="Arial Narrow" panose="020B0606020202030204" pitchFamily="34" charset="0"/>
            </a:endParaRPr>
          </a:p>
        </p:txBody>
      </p:sp>
    </p:spTree>
    <p:extLst>
      <p:ext uri="{BB962C8B-B14F-4D97-AF65-F5344CB8AC3E}">
        <p14:creationId xmlns:p14="http://schemas.microsoft.com/office/powerpoint/2010/main" val="150985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03" y="0"/>
            <a:ext cx="8915399" cy="873362"/>
          </a:xfrm>
        </p:spPr>
        <p:txBody>
          <a:bodyPr/>
          <a:lstStyle/>
          <a:p>
            <a:r>
              <a:rPr lang="en-US" b="1" u="sng" dirty="0">
                <a:latin typeface="Algerian" panose="04020705040A02060702" pitchFamily="82" charset="0"/>
              </a:rPr>
              <a:t>FUTURE WORK:</a:t>
            </a:r>
            <a:endParaRPr lang="en-IN" b="1" u="sng" dirty="0">
              <a:latin typeface="Algerian" panose="04020705040A02060702" pitchFamily="82" charset="0"/>
            </a:endParaRPr>
          </a:p>
        </p:txBody>
      </p:sp>
      <p:sp>
        <p:nvSpPr>
          <p:cNvPr id="3" name="Text Placeholder 2"/>
          <p:cNvSpPr>
            <a:spLocks noGrp="1"/>
          </p:cNvSpPr>
          <p:nvPr>
            <p:ph type="body" idx="1"/>
          </p:nvPr>
        </p:nvSpPr>
        <p:spPr>
          <a:xfrm>
            <a:off x="3827533" y="873362"/>
            <a:ext cx="7677078" cy="3517167"/>
          </a:xfrm>
        </p:spPr>
        <p:txBody>
          <a:bodyPr>
            <a:normAutofit/>
          </a:bodyPr>
          <a:lstStyle/>
          <a:p>
            <a:r>
              <a:rPr lang="en-US" sz="3200" dirty="0">
                <a:latin typeface="Arial Narrow" panose="020B0606020202030204" pitchFamily="34" charset="0"/>
              </a:rPr>
              <a:t>Currently the system is facing issues with face </a:t>
            </a:r>
            <a:r>
              <a:rPr lang="en-US" sz="3200" dirty="0" err="1">
                <a:latin typeface="Arial Narrow" panose="020B0606020202030204" pitchFamily="34" charset="0"/>
              </a:rPr>
              <a:t>cartoonization</a:t>
            </a:r>
            <a:r>
              <a:rPr lang="en-US" sz="3200" dirty="0">
                <a:latin typeface="Arial Narrow" panose="020B0606020202030204" pitchFamily="34" charset="0"/>
              </a:rPr>
              <a:t>. This can be improved by providing more facials data with different perspective to the model. The resolution of the output also need to be increased.</a:t>
            </a:r>
            <a:endParaRPr lang="en-IN" sz="3200" dirty="0">
              <a:latin typeface="Arial Narrow" panose="020B0606020202030204" pitchFamily="34" charset="0"/>
            </a:endParaRPr>
          </a:p>
        </p:txBody>
      </p:sp>
    </p:spTree>
    <p:extLst>
      <p:ext uri="{BB962C8B-B14F-4D97-AF65-F5344CB8AC3E}">
        <p14:creationId xmlns:p14="http://schemas.microsoft.com/office/powerpoint/2010/main" val="196027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88,599 Thank You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874" y="1957289"/>
            <a:ext cx="5505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177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1181</TotalTime>
  <Words>645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Arial Narrow</vt:lpstr>
      <vt:lpstr>Century Gothic</vt:lpstr>
      <vt:lpstr>Wingdings 3</vt:lpstr>
      <vt:lpstr>Wisp</vt:lpstr>
      <vt:lpstr>CAARTOONIFYING AN IMAGE USING MACHINE LEARNING</vt:lpstr>
      <vt:lpstr>INTRODUCTION:</vt:lpstr>
      <vt:lpstr>REQUIREMENTS</vt:lpstr>
      <vt:lpstr>METHEDOLOGY:  The methodology that we are going to follow to build our cartoonify application. First of all using easygui, we will upload the image, and then the image is converted to a greyscale image.  The next two steps are the important steps to converting images into cartoon images. They are smoothening and then retrieving the edges. In this color of the image is smoothened to give the cartoon look and then we retrieve the edges and then highlight them in the final image.  Next, we will prepare a mask Image. In this, we use the bilateral filter with removes the noise and smoothen it to some extent. Now the final step is giving the cartoon effect. To the image which we got in the previous step, we combine our two important steps and finally give a mask-edged image that looks like a cartoon image.       </vt:lpstr>
      <vt:lpstr>PowerPoint Presentation</vt:lpstr>
      <vt:lpstr>RESULTS AND DISCUSSION:</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CAARTOONIFYING AN IMAGE USING MACHINE LEARNING</dc:title>
  <dc:creator>Microsoft account</dc:creator>
  <cp:lastModifiedBy>Mohd Aves</cp:lastModifiedBy>
  <cp:revision>9</cp:revision>
  <dcterms:created xsi:type="dcterms:W3CDTF">2023-01-06T18:54:13Z</dcterms:created>
  <dcterms:modified xsi:type="dcterms:W3CDTF">2023-01-08T03:47:26Z</dcterms:modified>
</cp:coreProperties>
</file>