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 id="2581" r:id="rId22"/>
    <p:sldId id="2582" r:id="rId23"/>
    <p:sldId id="2583" r:id="rId24"/>
    <p:sldId id="25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dicting Lead Conversion: Enhancing Sales Prioritization with Machine Learning" id="{4D7ECF39-1EE8-4D4C-8E3D-050795648BAE}">
          <p14:sldIdLst>
            <p14:sldId id="2561"/>
            <p14:sldId id="2562"/>
          </p14:sldIdLst>
        </p14:section>
        <p14:section name="Problem Statement and Objective" id="{1CA26579-3FF0-4DE6-8F60-3CC43291547E}">
          <p14:sldIdLst>
            <p14:sldId id="2563"/>
            <p14:sldId id="2564"/>
            <p14:sldId id="2565"/>
            <p14:sldId id="2566"/>
            <p14:sldId id="2567"/>
          </p14:sldIdLst>
        </p14:section>
        <p14:section name="Analysis Approach" id="{D7A8D4C3-C4E0-42C9-8119-C5D569091F5B}">
          <p14:sldIdLst>
            <p14:sldId id="2568"/>
            <p14:sldId id="2569"/>
            <p14:sldId id="2570"/>
            <p14:sldId id="2571"/>
            <p14:sldId id="2572"/>
          </p14:sldIdLst>
        </p14:section>
        <p14:section name="Results in Business Terms" id="{B505A4ED-0826-49DE-8DA1-671932886422}">
          <p14:sldIdLst>
            <p14:sldId id="2573"/>
            <p14:sldId id="2574"/>
            <p14:sldId id="2575"/>
            <p14:sldId id="2576"/>
          </p14:sldIdLst>
        </p14:section>
        <p14:section name="Visualizations" id="{436C8423-7E07-4080-818A-1C4B7C4D869D}">
          <p14:sldIdLst>
            <p14:sldId id="2577"/>
            <p14:sldId id="2578"/>
            <p14:sldId id="2579"/>
          </p14:sldIdLst>
        </p14:section>
        <p14:section name="Summary of Results" id="{7D8A0D11-FC94-4F29-94A7-968507022BFF}">
          <p14:sldIdLst>
            <p14:sldId id="2580"/>
            <p14:sldId id="2581"/>
            <p14:sldId id="2582"/>
            <p14:sldId id="2583"/>
          </p14:sldIdLst>
        </p14:section>
        <p14:section name="Conclusion" id="{70118F39-74E8-4E7F-875C-6BAB083B9A9B}">
          <p14:sldIdLst>
            <p14:sldId id="258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91" autoAdjust="0"/>
    <p:restoredTop sz="94660"/>
  </p:normalViewPr>
  <p:slideViewPr>
    <p:cSldViewPr snapToGrid="0" showGuides="1">
      <p:cViewPr varScale="1">
        <p:scale>
          <a:sx n="104" d="100"/>
          <a:sy n="104" d="100"/>
        </p:scale>
        <p:origin x="1326" y="318"/>
      </p:cViewPr>
      <p:guideLst>
        <p:guide orient="horz" pos="2160"/>
        <p:guide pos="3840"/>
      </p:guideLst>
    </p:cSldViewPr>
  </p:slideViewPr>
  <p:notesTextViewPr>
    <p:cViewPr>
      <p:scale>
        <a:sx n="1" d="1"/>
        <a:sy n="1" d="1"/>
      </p:scale>
      <p:origin x="0" y="0"/>
    </p:cViewPr>
  </p:notesTextViewPr>
  <p:sorterViewPr>
    <p:cViewPr>
      <p:scale>
        <a:sx n="100" d="100"/>
        <a:sy n="100" d="100"/>
      </p:scale>
      <p:origin x="0" y="-1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ED92C1-A4F3-47C3-9426-51A373C3482A}" type="doc">
      <dgm:prSet loTypeId="urn:microsoft.com/office/officeart/2024/3/layout/verticalVisualTextBlock1" loCatId="Picture" qsTypeId="urn:microsoft.com/office/officeart/2005/8/quickstyle/simple4" qsCatId="simple" csTypeId="urn:microsoft.com/office/officeart/2005/8/colors/accent0_2" csCatId="mainScheme" phldr="1"/>
      <dgm:spPr/>
      <dgm:t>
        <a:bodyPr/>
        <a:lstStyle/>
        <a:p>
          <a:endParaRPr lang="en-IN"/>
        </a:p>
      </dgm:t>
    </dgm:pt>
    <dgm:pt modelId="{1E6E25D5-F7A8-47AF-9EBE-A5BE0C86E410}">
      <dgm:prSet/>
      <dgm:spPr/>
      <dgm:t>
        <a:bodyPr/>
        <a:lstStyle/>
        <a:p>
          <a:pPr>
            <a:lnSpc>
              <a:spcPct val="100000"/>
            </a:lnSpc>
            <a:defRPr b="1"/>
          </a:pPr>
          <a:r>
            <a:rPr lang="en-IN"/>
            <a:t>Model Building</a:t>
          </a:r>
        </a:p>
      </dgm:t>
    </dgm:pt>
    <dgm:pt modelId="{40F103EC-DEF8-4648-8847-51180A2EB7C1}" type="parTrans" cxnId="{CB022988-CBBD-460F-886C-04E18315C2A1}">
      <dgm:prSet/>
      <dgm:spPr/>
      <dgm:t>
        <a:bodyPr/>
        <a:lstStyle/>
        <a:p>
          <a:endParaRPr lang="en-IN"/>
        </a:p>
      </dgm:t>
    </dgm:pt>
    <dgm:pt modelId="{A45293AE-3F7B-40D6-ABD3-90A9C846A360}" type="sibTrans" cxnId="{CB022988-CBBD-460F-886C-04E18315C2A1}">
      <dgm:prSet/>
      <dgm:spPr/>
      <dgm:t>
        <a:bodyPr/>
        <a:lstStyle/>
        <a:p>
          <a:pPr>
            <a:lnSpc>
              <a:spcPct val="100000"/>
            </a:lnSpc>
            <a:defRPr b="1"/>
          </a:pPr>
          <a:endParaRPr lang="en-IN"/>
        </a:p>
      </dgm:t>
    </dgm:pt>
    <dgm:pt modelId="{3A85CBC6-FF75-4B69-A7FD-32FA319F9679}">
      <dgm:prSet/>
      <dgm:spPr/>
      <dgm:t>
        <a:bodyPr/>
        <a:lstStyle/>
        <a:p>
          <a:pPr>
            <a:lnSpc>
              <a:spcPct val="100000"/>
            </a:lnSpc>
          </a:pPr>
          <a:r>
            <a:rPr lang="en-IN"/>
            <a:t>Building machine learning models involves selecting the right algorithms and preparing the dataset for training.</a:t>
          </a:r>
        </a:p>
      </dgm:t>
    </dgm:pt>
    <dgm:pt modelId="{C703223E-AA2D-4F34-AC7F-447D2845333B}" type="parTrans" cxnId="{FD7FC10B-B06A-41CF-972C-69419FAEBA36}">
      <dgm:prSet/>
      <dgm:spPr/>
      <dgm:t>
        <a:bodyPr/>
        <a:lstStyle/>
        <a:p>
          <a:endParaRPr lang="en-IN"/>
        </a:p>
      </dgm:t>
    </dgm:pt>
    <dgm:pt modelId="{ECBBD461-0DCA-404C-A1C1-8475B3B035F9}" type="sibTrans" cxnId="{FD7FC10B-B06A-41CF-972C-69419FAEBA36}">
      <dgm:prSet/>
      <dgm:spPr/>
      <dgm:t>
        <a:bodyPr/>
        <a:lstStyle/>
        <a:p>
          <a:endParaRPr lang="en-IN"/>
        </a:p>
      </dgm:t>
    </dgm:pt>
    <dgm:pt modelId="{4961BC30-A3C3-4FF4-904D-ED02080C7D77}">
      <dgm:prSet/>
      <dgm:spPr/>
      <dgm:t>
        <a:bodyPr/>
        <a:lstStyle/>
        <a:p>
          <a:pPr>
            <a:lnSpc>
              <a:spcPct val="100000"/>
            </a:lnSpc>
            <a:defRPr b="1"/>
          </a:pPr>
          <a:r>
            <a:rPr lang="en-IN"/>
            <a:t>Model Tuning</a:t>
          </a:r>
        </a:p>
      </dgm:t>
    </dgm:pt>
    <dgm:pt modelId="{2D6141D2-E0A7-4C87-9EB3-65869CCB1E17}" type="parTrans" cxnId="{AB3D1368-A43C-45AB-BC0F-B3D843E75552}">
      <dgm:prSet/>
      <dgm:spPr/>
      <dgm:t>
        <a:bodyPr/>
        <a:lstStyle/>
        <a:p>
          <a:endParaRPr lang="en-IN"/>
        </a:p>
      </dgm:t>
    </dgm:pt>
    <dgm:pt modelId="{75E92165-062E-4829-8645-D8528F024463}" type="sibTrans" cxnId="{AB3D1368-A43C-45AB-BC0F-B3D843E75552}">
      <dgm:prSet/>
      <dgm:spPr/>
      <dgm:t>
        <a:bodyPr/>
        <a:lstStyle/>
        <a:p>
          <a:pPr>
            <a:lnSpc>
              <a:spcPct val="100000"/>
            </a:lnSpc>
            <a:defRPr b="1"/>
          </a:pPr>
          <a:endParaRPr lang="en-IN"/>
        </a:p>
      </dgm:t>
    </dgm:pt>
    <dgm:pt modelId="{E3CA207E-655A-4D52-9224-E4B738E67C50}">
      <dgm:prSet/>
      <dgm:spPr/>
      <dgm:t>
        <a:bodyPr/>
        <a:lstStyle/>
        <a:p>
          <a:pPr>
            <a:lnSpc>
              <a:spcPct val="100000"/>
            </a:lnSpc>
          </a:pPr>
          <a:r>
            <a:rPr lang="en-IN"/>
            <a:t>Tuning models is crucial to optimizing performance, which can be achieved through techniques like hyperparameter adjustment.</a:t>
          </a:r>
        </a:p>
      </dgm:t>
    </dgm:pt>
    <dgm:pt modelId="{C459DFEE-DFDC-4B42-A799-DB863655E83A}" type="parTrans" cxnId="{184BC4EA-1E08-4888-8B86-0B161DD9BA0A}">
      <dgm:prSet/>
      <dgm:spPr/>
      <dgm:t>
        <a:bodyPr/>
        <a:lstStyle/>
        <a:p>
          <a:endParaRPr lang="en-IN"/>
        </a:p>
      </dgm:t>
    </dgm:pt>
    <dgm:pt modelId="{18799412-0808-4C8B-BFD6-E47FB3052752}" type="sibTrans" cxnId="{184BC4EA-1E08-4888-8B86-0B161DD9BA0A}">
      <dgm:prSet/>
      <dgm:spPr/>
      <dgm:t>
        <a:bodyPr/>
        <a:lstStyle/>
        <a:p>
          <a:endParaRPr lang="en-IN"/>
        </a:p>
      </dgm:t>
    </dgm:pt>
    <dgm:pt modelId="{476A7CC4-293C-46CA-BF89-5752A2B6132C}">
      <dgm:prSet/>
      <dgm:spPr/>
      <dgm:t>
        <a:bodyPr/>
        <a:lstStyle/>
        <a:p>
          <a:pPr>
            <a:lnSpc>
              <a:spcPct val="100000"/>
            </a:lnSpc>
            <a:defRPr b="1"/>
          </a:pPr>
          <a:r>
            <a:rPr lang="en-IN"/>
            <a:t>Model Evaluation</a:t>
          </a:r>
        </a:p>
      </dgm:t>
    </dgm:pt>
    <dgm:pt modelId="{2909C2DE-717A-445F-BDEB-EAAE0B6871D0}" type="parTrans" cxnId="{B9502624-E6B4-4129-A3C2-395B79FC00D3}">
      <dgm:prSet/>
      <dgm:spPr/>
      <dgm:t>
        <a:bodyPr/>
        <a:lstStyle/>
        <a:p>
          <a:endParaRPr lang="en-IN"/>
        </a:p>
      </dgm:t>
    </dgm:pt>
    <dgm:pt modelId="{5F9AD7D3-F576-4065-ABCC-B3B32B3F585E}" type="sibTrans" cxnId="{B9502624-E6B4-4129-A3C2-395B79FC00D3}">
      <dgm:prSet/>
      <dgm:spPr/>
      <dgm:t>
        <a:bodyPr/>
        <a:lstStyle/>
        <a:p>
          <a:endParaRPr lang="en-IN"/>
        </a:p>
      </dgm:t>
    </dgm:pt>
    <dgm:pt modelId="{621F1037-A434-4803-A491-FFC4AAB9457B}">
      <dgm:prSet/>
      <dgm:spPr/>
      <dgm:t>
        <a:bodyPr/>
        <a:lstStyle/>
        <a:p>
          <a:pPr>
            <a:lnSpc>
              <a:spcPct val="100000"/>
            </a:lnSpc>
          </a:pPr>
          <a:r>
            <a:rPr lang="en-IN"/>
            <a:t>Evaluating models helps in understanding their effectiveness in predicting lead conversions and involves metrics like accuracy and precision.</a:t>
          </a:r>
        </a:p>
      </dgm:t>
    </dgm:pt>
    <dgm:pt modelId="{1BBBADA0-BF1D-4F5D-9C10-0D414FF48D38}" type="parTrans" cxnId="{BF476A47-B9EF-4F59-9E83-7BF0DE067EEA}">
      <dgm:prSet/>
      <dgm:spPr/>
      <dgm:t>
        <a:bodyPr/>
        <a:lstStyle/>
        <a:p>
          <a:endParaRPr lang="en-IN"/>
        </a:p>
      </dgm:t>
    </dgm:pt>
    <dgm:pt modelId="{A8B1B7D6-A0A8-412B-B5DE-673C063777E7}" type="sibTrans" cxnId="{BF476A47-B9EF-4F59-9E83-7BF0DE067EEA}">
      <dgm:prSet/>
      <dgm:spPr/>
      <dgm:t>
        <a:bodyPr/>
        <a:lstStyle/>
        <a:p>
          <a:endParaRPr lang="en-IN"/>
        </a:p>
      </dgm:t>
    </dgm:pt>
    <dgm:pt modelId="{A6180507-0FC1-4A4B-9A7B-390EC2F5B939}" type="pres">
      <dgm:prSet presAssocID="{16ED92C1-A4F3-47C3-9426-51A373C3482A}" presName="Root" presStyleCnt="0">
        <dgm:presLayoutVars>
          <dgm:dir/>
          <dgm:resizeHandles val="exact"/>
        </dgm:presLayoutVars>
      </dgm:prSet>
      <dgm:spPr/>
    </dgm:pt>
    <dgm:pt modelId="{484DA025-D1D6-4B07-B6DC-963B0490496B}" type="pres">
      <dgm:prSet presAssocID="{1E6E25D5-F7A8-47AF-9EBE-A5BE0C86E410}" presName="Composite" presStyleCnt="0"/>
      <dgm:spPr/>
    </dgm:pt>
    <dgm:pt modelId="{AA135E38-590E-45C8-A7F9-3F87B751C5D3}" type="pres">
      <dgm:prSet presAssocID="{1E6E25D5-F7A8-47AF-9EBE-A5BE0C86E410}"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1464" r="13540" b="5"/>
          <a:stretch/>
        </a:blipFill>
      </dgm:spPr>
      <dgm:extLst>
        <a:ext uri="{E40237B7-FDA0-4F09-8148-C483321AD2D9}">
          <dgm14:cNvPr xmlns:dgm14="http://schemas.microsoft.com/office/drawing/2010/diagram" id="0" name="" descr="Cloud computing concept isolated on white background"/>
        </a:ext>
      </dgm:extLst>
    </dgm:pt>
    <dgm:pt modelId="{FF8BAE24-0F4A-43E6-8ED3-1228C71E3C65}" type="pres">
      <dgm:prSet presAssocID="{1E6E25D5-F7A8-47AF-9EBE-A5BE0C86E410}" presName="Subtitle" presStyleLbl="revTx" presStyleIdx="0" presStyleCnt="6">
        <dgm:presLayoutVars>
          <dgm:chMax val="0"/>
          <dgm:bulletEnabled/>
        </dgm:presLayoutVars>
      </dgm:prSet>
      <dgm:spPr/>
    </dgm:pt>
    <dgm:pt modelId="{96332425-2E4B-4CAC-9487-1C972FCBE6D9}" type="pres">
      <dgm:prSet presAssocID="{1E6E25D5-F7A8-47AF-9EBE-A5BE0C86E410}" presName="Description" presStyleLbl="revTx" presStyleIdx="1" presStyleCnt="6">
        <dgm:presLayoutVars>
          <dgm:bulletEnabled/>
        </dgm:presLayoutVars>
      </dgm:prSet>
      <dgm:spPr/>
    </dgm:pt>
    <dgm:pt modelId="{85E35430-3C2A-4066-8BC6-5BC122097B55}" type="pres">
      <dgm:prSet presAssocID="{A45293AE-3F7B-40D6-ABD3-90A9C846A360}" presName="sibTrans" presStyleLbl="sibTrans2D1" presStyleIdx="0" presStyleCnt="0"/>
      <dgm:spPr/>
    </dgm:pt>
    <dgm:pt modelId="{4A8F9009-4A61-4537-A9C5-F599C6740632}" type="pres">
      <dgm:prSet presAssocID="{4961BC30-A3C3-4FF4-904D-ED02080C7D77}" presName="Composite" presStyleCnt="0"/>
      <dgm:spPr/>
    </dgm:pt>
    <dgm:pt modelId="{8257868E-B07B-4D11-B99A-F2416F817778}" type="pres">
      <dgm:prSet presAssocID="{4961BC30-A3C3-4FF4-904D-ED02080C7D77}"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21278" r="11973" b="2"/>
          <a:stretch/>
        </a:blipFill>
      </dgm:spPr>
      <dgm:extLst>
        <a:ext uri="{E40237B7-FDA0-4F09-8148-C483321AD2D9}">
          <dgm14:cNvPr xmlns:dgm14="http://schemas.microsoft.com/office/drawing/2010/diagram" id="0" name="" descr="https://farm8.staticflickr.com/7700/17261985626_ebe57815a4_o.jpg"/>
        </a:ext>
      </dgm:extLst>
    </dgm:pt>
    <dgm:pt modelId="{AEB83DB9-55B9-4336-BBB2-9BB391035571}" type="pres">
      <dgm:prSet presAssocID="{4961BC30-A3C3-4FF4-904D-ED02080C7D77}" presName="Subtitle" presStyleLbl="revTx" presStyleIdx="2" presStyleCnt="6">
        <dgm:presLayoutVars>
          <dgm:chMax val="0"/>
          <dgm:bulletEnabled/>
        </dgm:presLayoutVars>
      </dgm:prSet>
      <dgm:spPr/>
    </dgm:pt>
    <dgm:pt modelId="{329ADF2C-D999-471E-AEE3-218DB6EE7FEA}" type="pres">
      <dgm:prSet presAssocID="{4961BC30-A3C3-4FF4-904D-ED02080C7D77}" presName="Description" presStyleLbl="revTx" presStyleIdx="3" presStyleCnt="6">
        <dgm:presLayoutVars>
          <dgm:bulletEnabled/>
        </dgm:presLayoutVars>
      </dgm:prSet>
      <dgm:spPr/>
    </dgm:pt>
    <dgm:pt modelId="{00D22726-3E63-499A-9CFA-5EAD9295BF5C}" type="pres">
      <dgm:prSet presAssocID="{75E92165-062E-4829-8645-D8528F024463}" presName="sibTrans" presStyleLbl="sibTrans2D1" presStyleIdx="0" presStyleCnt="0"/>
      <dgm:spPr/>
    </dgm:pt>
    <dgm:pt modelId="{6169EF51-F5A6-46B9-9E59-24B377C6FF38}" type="pres">
      <dgm:prSet presAssocID="{476A7CC4-293C-46CA-BF89-5752A2B6132C}" presName="Composite" presStyleCnt="0"/>
      <dgm:spPr/>
    </dgm:pt>
    <dgm:pt modelId="{7DBC1C57-D97C-44B1-A378-374F3EB74517}" type="pres">
      <dgm:prSet presAssocID="{476A7CC4-293C-46CA-BF89-5752A2B6132C}"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30873" r="2379" b="2"/>
          <a:stretch/>
        </a:blipFill>
      </dgm:spPr>
      <dgm:extLst>
        <a:ext uri="{E40237B7-FDA0-4F09-8148-C483321AD2D9}">
          <dgm14:cNvPr xmlns:dgm14="http://schemas.microsoft.com/office/drawing/2010/diagram" id="0" name="" descr="Pen and calculator on business graph"/>
        </a:ext>
      </dgm:extLst>
    </dgm:pt>
    <dgm:pt modelId="{7DAB9422-A732-4209-913A-33F35CF87571}" type="pres">
      <dgm:prSet presAssocID="{476A7CC4-293C-46CA-BF89-5752A2B6132C}" presName="Subtitle" presStyleLbl="revTx" presStyleIdx="4" presStyleCnt="6">
        <dgm:presLayoutVars>
          <dgm:chMax val="0"/>
          <dgm:bulletEnabled/>
        </dgm:presLayoutVars>
      </dgm:prSet>
      <dgm:spPr/>
    </dgm:pt>
    <dgm:pt modelId="{74914DD1-126A-49AD-9DD2-E658FBB44118}" type="pres">
      <dgm:prSet presAssocID="{476A7CC4-293C-46CA-BF89-5752A2B6132C}" presName="Description" presStyleLbl="revTx" presStyleIdx="5" presStyleCnt="6">
        <dgm:presLayoutVars>
          <dgm:bulletEnabled/>
        </dgm:presLayoutVars>
      </dgm:prSet>
      <dgm:spPr/>
    </dgm:pt>
  </dgm:ptLst>
  <dgm:cxnLst>
    <dgm:cxn modelId="{FD7FC10B-B06A-41CF-972C-69419FAEBA36}" srcId="{1E6E25D5-F7A8-47AF-9EBE-A5BE0C86E410}" destId="{3A85CBC6-FF75-4B69-A7FD-32FA319F9679}" srcOrd="0" destOrd="0" parTransId="{C703223E-AA2D-4F34-AC7F-447D2845333B}" sibTransId="{ECBBD461-0DCA-404C-A1C1-8475B3B035F9}"/>
    <dgm:cxn modelId="{70CD2F1A-046C-4302-A0BF-DB96FA745877}" type="presOf" srcId="{75E92165-062E-4829-8645-D8528F024463}" destId="{00D22726-3E63-499A-9CFA-5EAD9295BF5C}" srcOrd="0" destOrd="0" presId="urn:microsoft.com/office/officeart/2024/3/layout/verticalVisualTextBlock1"/>
    <dgm:cxn modelId="{9D2C011E-6A18-4368-AFA7-668FAB622EEB}" type="presOf" srcId="{16ED92C1-A4F3-47C3-9426-51A373C3482A}" destId="{A6180507-0FC1-4A4B-9A7B-390EC2F5B939}" srcOrd="0" destOrd="0" presId="urn:microsoft.com/office/officeart/2024/3/layout/verticalVisualTextBlock1"/>
    <dgm:cxn modelId="{B9502624-E6B4-4129-A3C2-395B79FC00D3}" srcId="{16ED92C1-A4F3-47C3-9426-51A373C3482A}" destId="{476A7CC4-293C-46CA-BF89-5752A2B6132C}" srcOrd="2" destOrd="0" parTransId="{2909C2DE-717A-445F-BDEB-EAAE0B6871D0}" sibTransId="{5F9AD7D3-F576-4065-ABCC-B3B32B3F585E}"/>
    <dgm:cxn modelId="{FC3EFC46-1B47-42CE-8686-B4CAD9FE84FE}" type="presOf" srcId="{4961BC30-A3C3-4FF4-904D-ED02080C7D77}" destId="{AEB83DB9-55B9-4336-BBB2-9BB391035571}" srcOrd="0" destOrd="0" presId="urn:microsoft.com/office/officeart/2024/3/layout/verticalVisualTextBlock1"/>
    <dgm:cxn modelId="{BF476A47-B9EF-4F59-9E83-7BF0DE067EEA}" srcId="{476A7CC4-293C-46CA-BF89-5752A2B6132C}" destId="{621F1037-A434-4803-A491-FFC4AAB9457B}" srcOrd="0" destOrd="0" parTransId="{1BBBADA0-BF1D-4F5D-9C10-0D414FF48D38}" sibTransId="{A8B1B7D6-A0A8-412B-B5DE-673C063777E7}"/>
    <dgm:cxn modelId="{AB3D1368-A43C-45AB-BC0F-B3D843E75552}" srcId="{16ED92C1-A4F3-47C3-9426-51A373C3482A}" destId="{4961BC30-A3C3-4FF4-904D-ED02080C7D77}" srcOrd="1" destOrd="0" parTransId="{2D6141D2-E0A7-4C87-9EB3-65869CCB1E17}" sibTransId="{75E92165-062E-4829-8645-D8528F024463}"/>
    <dgm:cxn modelId="{4AD91875-1233-4F83-BAA5-FC090658BBF6}" type="presOf" srcId="{A45293AE-3F7B-40D6-ABD3-90A9C846A360}" destId="{85E35430-3C2A-4066-8BC6-5BC122097B55}" srcOrd="0" destOrd="0" presId="urn:microsoft.com/office/officeart/2024/3/layout/verticalVisualTextBlock1"/>
    <dgm:cxn modelId="{6F5BA655-54DE-4071-93C5-34B696BA7A81}" type="presOf" srcId="{E3CA207E-655A-4D52-9224-E4B738E67C50}" destId="{329ADF2C-D999-471E-AEE3-218DB6EE7FEA}" srcOrd="0" destOrd="0" presId="urn:microsoft.com/office/officeart/2024/3/layout/verticalVisualTextBlock1"/>
    <dgm:cxn modelId="{CB022988-CBBD-460F-886C-04E18315C2A1}" srcId="{16ED92C1-A4F3-47C3-9426-51A373C3482A}" destId="{1E6E25D5-F7A8-47AF-9EBE-A5BE0C86E410}" srcOrd="0" destOrd="0" parTransId="{40F103EC-DEF8-4648-8847-51180A2EB7C1}" sibTransId="{A45293AE-3F7B-40D6-ABD3-90A9C846A360}"/>
    <dgm:cxn modelId="{E08349A2-672C-409F-BE3D-32AE6C96DEE0}" type="presOf" srcId="{3A85CBC6-FF75-4B69-A7FD-32FA319F9679}" destId="{96332425-2E4B-4CAC-9487-1C972FCBE6D9}" srcOrd="0" destOrd="0" presId="urn:microsoft.com/office/officeart/2024/3/layout/verticalVisualTextBlock1"/>
    <dgm:cxn modelId="{EFB70CC0-473C-4698-9824-9D6E0A3FC14B}" type="presOf" srcId="{621F1037-A434-4803-A491-FFC4AAB9457B}" destId="{74914DD1-126A-49AD-9DD2-E658FBB44118}" srcOrd="0" destOrd="0" presId="urn:microsoft.com/office/officeart/2024/3/layout/verticalVisualTextBlock1"/>
    <dgm:cxn modelId="{6AB69EC3-4B81-4FB1-BF14-FBA810DC27EB}" type="presOf" srcId="{1E6E25D5-F7A8-47AF-9EBE-A5BE0C86E410}" destId="{FF8BAE24-0F4A-43E6-8ED3-1228C71E3C65}" srcOrd="0" destOrd="0" presId="urn:microsoft.com/office/officeart/2024/3/layout/verticalVisualTextBlock1"/>
    <dgm:cxn modelId="{184BC4EA-1E08-4888-8B86-0B161DD9BA0A}" srcId="{4961BC30-A3C3-4FF4-904D-ED02080C7D77}" destId="{E3CA207E-655A-4D52-9224-E4B738E67C50}" srcOrd="0" destOrd="0" parTransId="{C459DFEE-DFDC-4B42-A799-DB863655E83A}" sibTransId="{18799412-0808-4C8B-BFD6-E47FB3052752}"/>
    <dgm:cxn modelId="{298566F5-6D60-4C01-8BD0-CAF01B03D4A6}" type="presOf" srcId="{476A7CC4-293C-46CA-BF89-5752A2B6132C}" destId="{7DAB9422-A732-4209-913A-33F35CF87571}" srcOrd="0" destOrd="0" presId="urn:microsoft.com/office/officeart/2024/3/layout/verticalVisualTextBlock1"/>
    <dgm:cxn modelId="{A0FC75EF-555A-4436-ADA6-155AC54DC3EC}" type="presParOf" srcId="{A6180507-0FC1-4A4B-9A7B-390EC2F5B939}" destId="{484DA025-D1D6-4B07-B6DC-963B0490496B}" srcOrd="0" destOrd="0" presId="urn:microsoft.com/office/officeart/2024/3/layout/verticalVisualTextBlock1"/>
    <dgm:cxn modelId="{30F071BA-F537-46B0-9781-C807E4A996EF}" type="presParOf" srcId="{484DA025-D1D6-4B07-B6DC-963B0490496B}" destId="{AA135E38-590E-45C8-A7F9-3F87B751C5D3}" srcOrd="0" destOrd="0" presId="urn:microsoft.com/office/officeart/2024/3/layout/verticalVisualTextBlock1"/>
    <dgm:cxn modelId="{AC798B45-A0D3-440C-ACD1-4215AF079249}" type="presParOf" srcId="{484DA025-D1D6-4B07-B6DC-963B0490496B}" destId="{FF8BAE24-0F4A-43E6-8ED3-1228C71E3C65}" srcOrd="1" destOrd="0" presId="urn:microsoft.com/office/officeart/2024/3/layout/verticalVisualTextBlock1"/>
    <dgm:cxn modelId="{C97665A1-0A00-4A4E-8131-D88052E705A5}" type="presParOf" srcId="{484DA025-D1D6-4B07-B6DC-963B0490496B}" destId="{96332425-2E4B-4CAC-9487-1C972FCBE6D9}" srcOrd="2" destOrd="0" presId="urn:microsoft.com/office/officeart/2024/3/layout/verticalVisualTextBlock1"/>
    <dgm:cxn modelId="{DB9CE19A-3C42-40E0-9D3B-92DA2636CF12}" type="presParOf" srcId="{A6180507-0FC1-4A4B-9A7B-390EC2F5B939}" destId="{85E35430-3C2A-4066-8BC6-5BC122097B55}" srcOrd="1" destOrd="0" presId="urn:microsoft.com/office/officeart/2024/3/layout/verticalVisualTextBlock1"/>
    <dgm:cxn modelId="{36FE0448-241C-440E-B246-92F830E6A3F7}" type="presParOf" srcId="{A6180507-0FC1-4A4B-9A7B-390EC2F5B939}" destId="{4A8F9009-4A61-4537-A9C5-F599C6740632}" srcOrd="2" destOrd="0" presId="urn:microsoft.com/office/officeart/2024/3/layout/verticalVisualTextBlock1"/>
    <dgm:cxn modelId="{75DCF1B0-535C-4E62-868F-5DF4CCC66663}" type="presParOf" srcId="{4A8F9009-4A61-4537-A9C5-F599C6740632}" destId="{8257868E-B07B-4D11-B99A-F2416F817778}" srcOrd="0" destOrd="0" presId="urn:microsoft.com/office/officeart/2024/3/layout/verticalVisualTextBlock1"/>
    <dgm:cxn modelId="{B0353A41-177D-49E2-9DF5-5233F5C8E290}" type="presParOf" srcId="{4A8F9009-4A61-4537-A9C5-F599C6740632}" destId="{AEB83DB9-55B9-4336-BBB2-9BB391035571}" srcOrd="1" destOrd="0" presId="urn:microsoft.com/office/officeart/2024/3/layout/verticalVisualTextBlock1"/>
    <dgm:cxn modelId="{63CF69C2-D559-4E77-AC03-1A90E16FB285}" type="presParOf" srcId="{4A8F9009-4A61-4537-A9C5-F599C6740632}" destId="{329ADF2C-D999-471E-AEE3-218DB6EE7FEA}" srcOrd="2" destOrd="0" presId="urn:microsoft.com/office/officeart/2024/3/layout/verticalVisualTextBlock1"/>
    <dgm:cxn modelId="{738FB067-0E6C-4BAE-A0AC-5D48DFB02171}" type="presParOf" srcId="{A6180507-0FC1-4A4B-9A7B-390EC2F5B939}" destId="{00D22726-3E63-499A-9CFA-5EAD9295BF5C}" srcOrd="3" destOrd="0" presId="urn:microsoft.com/office/officeart/2024/3/layout/verticalVisualTextBlock1"/>
    <dgm:cxn modelId="{F36DCA4A-3467-4815-9C95-8AE36BCB9979}" type="presParOf" srcId="{A6180507-0FC1-4A4B-9A7B-390EC2F5B939}" destId="{6169EF51-F5A6-46B9-9E59-24B377C6FF38}" srcOrd="4" destOrd="0" presId="urn:microsoft.com/office/officeart/2024/3/layout/verticalVisualTextBlock1"/>
    <dgm:cxn modelId="{D46C8A90-FD00-4B65-8D2A-A178EE5B8C49}" type="presParOf" srcId="{6169EF51-F5A6-46B9-9E59-24B377C6FF38}" destId="{7DBC1C57-D97C-44B1-A378-374F3EB74517}" srcOrd="0" destOrd="0" presId="urn:microsoft.com/office/officeart/2024/3/layout/verticalVisualTextBlock1"/>
    <dgm:cxn modelId="{33497A47-683C-46E3-9934-5E14DA3C08B7}" type="presParOf" srcId="{6169EF51-F5A6-46B9-9E59-24B377C6FF38}" destId="{7DAB9422-A732-4209-913A-33F35CF87571}" srcOrd="1" destOrd="0" presId="urn:microsoft.com/office/officeart/2024/3/layout/verticalVisualTextBlock1"/>
    <dgm:cxn modelId="{255D41BC-D878-4261-B48C-18F7F499F5D7}" type="presParOf" srcId="{6169EF51-F5A6-46B9-9E59-24B377C6FF38}" destId="{74914DD1-126A-49AD-9DD2-E658FBB44118}"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CF3547-CF74-4FCC-BA60-BF66C0A0D8DA}"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F99349E0-391C-4C05-83CE-D4C947B213DD}">
      <dgm:prSet/>
      <dgm:spPr/>
      <dgm:t>
        <a:bodyPr/>
        <a:lstStyle/>
        <a:p>
          <a:pPr>
            <a:lnSpc>
              <a:spcPct val="100000"/>
            </a:lnSpc>
            <a:defRPr b="1"/>
          </a:pPr>
          <a:r>
            <a:rPr lang="en-US"/>
            <a:t>Insights from Machine Learning</a:t>
          </a:r>
        </a:p>
      </dgm:t>
    </dgm:pt>
    <dgm:pt modelId="{F4625DFF-65D5-4806-94C8-9CE7F2523BCF}" type="parTrans" cxnId="{32AB5F01-14A8-4B57-A0E6-AA4E243FD1BB}">
      <dgm:prSet/>
      <dgm:spPr/>
      <dgm:t>
        <a:bodyPr/>
        <a:lstStyle/>
        <a:p>
          <a:endParaRPr lang="en-US"/>
        </a:p>
      </dgm:t>
    </dgm:pt>
    <dgm:pt modelId="{F8848D47-73AB-4636-8EDF-C119E08FCDA9}" type="sibTrans" cxnId="{32AB5F01-14A8-4B57-A0E6-AA4E243FD1BB}">
      <dgm:prSet/>
      <dgm:spPr/>
      <dgm:t>
        <a:bodyPr/>
        <a:lstStyle/>
        <a:p>
          <a:pPr>
            <a:lnSpc>
              <a:spcPct val="100000"/>
            </a:lnSpc>
            <a:defRPr b="1"/>
          </a:pPr>
          <a:endParaRPr lang="en-US"/>
        </a:p>
      </dgm:t>
    </dgm:pt>
    <dgm:pt modelId="{48748E89-57FF-4A1A-88CA-CFD7DBF01D51}">
      <dgm:prSet/>
      <dgm:spPr/>
      <dgm:t>
        <a:bodyPr/>
        <a:lstStyle/>
        <a:p>
          <a:pPr>
            <a:lnSpc>
              <a:spcPct val="100000"/>
            </a:lnSpc>
          </a:pPr>
          <a:r>
            <a:rPr lang="en-US"/>
            <a:t>Our analysis revealed valuable insights into lead conversion, highlighting the power of machine learning in sales strategies.</a:t>
          </a:r>
        </a:p>
      </dgm:t>
    </dgm:pt>
    <dgm:pt modelId="{0A0972A1-5987-4E6E-A18D-F490E8EE52CC}" type="parTrans" cxnId="{6372A83D-6B57-45FA-92C1-067E71F2AD17}">
      <dgm:prSet/>
      <dgm:spPr/>
      <dgm:t>
        <a:bodyPr/>
        <a:lstStyle/>
        <a:p>
          <a:endParaRPr lang="en-US"/>
        </a:p>
      </dgm:t>
    </dgm:pt>
    <dgm:pt modelId="{4A175EC6-FD94-4495-87F2-7ADCB9D1C423}" type="sibTrans" cxnId="{6372A83D-6B57-45FA-92C1-067E71F2AD17}">
      <dgm:prSet/>
      <dgm:spPr/>
      <dgm:t>
        <a:bodyPr/>
        <a:lstStyle/>
        <a:p>
          <a:endParaRPr lang="en-US"/>
        </a:p>
      </dgm:t>
    </dgm:pt>
    <dgm:pt modelId="{2E4CFFF2-A433-45A8-B327-8FD76BFF7753}">
      <dgm:prSet/>
      <dgm:spPr/>
      <dgm:t>
        <a:bodyPr/>
        <a:lstStyle/>
        <a:p>
          <a:pPr>
            <a:lnSpc>
              <a:spcPct val="100000"/>
            </a:lnSpc>
            <a:defRPr b="1"/>
          </a:pPr>
          <a:r>
            <a:rPr lang="en-US"/>
            <a:t>Prioritizing High-Probability Leads</a:t>
          </a:r>
        </a:p>
      </dgm:t>
    </dgm:pt>
    <dgm:pt modelId="{02D7769E-E2D6-4145-8AC7-4832D188DA51}" type="parTrans" cxnId="{BE2F044A-005F-4B29-9C70-209484A48A7D}">
      <dgm:prSet/>
      <dgm:spPr/>
      <dgm:t>
        <a:bodyPr/>
        <a:lstStyle/>
        <a:p>
          <a:endParaRPr lang="en-US"/>
        </a:p>
      </dgm:t>
    </dgm:pt>
    <dgm:pt modelId="{5320007F-BF67-4E03-81C8-6FD01A5C0C6F}" type="sibTrans" cxnId="{BE2F044A-005F-4B29-9C70-209484A48A7D}">
      <dgm:prSet/>
      <dgm:spPr/>
      <dgm:t>
        <a:bodyPr/>
        <a:lstStyle/>
        <a:p>
          <a:pPr>
            <a:lnSpc>
              <a:spcPct val="100000"/>
            </a:lnSpc>
            <a:defRPr b="1"/>
          </a:pPr>
          <a:endParaRPr lang="en-US"/>
        </a:p>
      </dgm:t>
    </dgm:pt>
    <dgm:pt modelId="{24BD2D61-BFCA-4955-A535-AF0EC2B12E75}">
      <dgm:prSet/>
      <dgm:spPr/>
      <dgm:t>
        <a:bodyPr/>
        <a:lstStyle/>
        <a:p>
          <a:pPr>
            <a:lnSpc>
              <a:spcPct val="100000"/>
            </a:lnSpc>
          </a:pPr>
          <a:r>
            <a:rPr lang="en-US"/>
            <a:t>By focusing on high-probability leads, businesses can enhance their chances of successful conversions and maximize sales.</a:t>
          </a:r>
        </a:p>
      </dgm:t>
    </dgm:pt>
    <dgm:pt modelId="{0D2E5588-5095-4AAA-9ACB-5A7CDB5B2CA9}" type="parTrans" cxnId="{5598C704-A068-4126-B74C-374A893A1567}">
      <dgm:prSet/>
      <dgm:spPr/>
      <dgm:t>
        <a:bodyPr/>
        <a:lstStyle/>
        <a:p>
          <a:endParaRPr lang="en-US"/>
        </a:p>
      </dgm:t>
    </dgm:pt>
    <dgm:pt modelId="{33E89D0F-DBBF-4D1B-B350-5964E48F4CA3}" type="sibTrans" cxnId="{5598C704-A068-4126-B74C-374A893A1567}">
      <dgm:prSet/>
      <dgm:spPr/>
      <dgm:t>
        <a:bodyPr/>
        <a:lstStyle/>
        <a:p>
          <a:endParaRPr lang="en-US"/>
        </a:p>
      </dgm:t>
    </dgm:pt>
    <dgm:pt modelId="{08E89FAB-FD23-4C18-83FA-A2B11F91317A}">
      <dgm:prSet/>
      <dgm:spPr/>
      <dgm:t>
        <a:bodyPr/>
        <a:lstStyle/>
        <a:p>
          <a:pPr>
            <a:lnSpc>
              <a:spcPct val="100000"/>
            </a:lnSpc>
            <a:defRPr b="1"/>
          </a:pPr>
          <a:r>
            <a:rPr lang="en-US"/>
            <a:t>Data-Driven Strategies</a:t>
          </a:r>
        </a:p>
      </dgm:t>
    </dgm:pt>
    <dgm:pt modelId="{32811A3F-BB50-4EEA-9D90-9489CCE30976}" type="parTrans" cxnId="{87274F93-6254-4075-B2DE-D7F47FBB1244}">
      <dgm:prSet/>
      <dgm:spPr/>
      <dgm:t>
        <a:bodyPr/>
        <a:lstStyle/>
        <a:p>
          <a:endParaRPr lang="en-US"/>
        </a:p>
      </dgm:t>
    </dgm:pt>
    <dgm:pt modelId="{69B941DD-13ED-4F5F-A85C-7A7C72D8E8AA}" type="sibTrans" cxnId="{87274F93-6254-4075-B2DE-D7F47FBB1244}">
      <dgm:prSet/>
      <dgm:spPr/>
      <dgm:t>
        <a:bodyPr/>
        <a:lstStyle/>
        <a:p>
          <a:endParaRPr lang="en-US"/>
        </a:p>
      </dgm:t>
    </dgm:pt>
    <dgm:pt modelId="{E7BDDFD7-26E2-47BB-9D38-9023746EFCDD}">
      <dgm:prSet/>
      <dgm:spPr/>
      <dgm:t>
        <a:bodyPr/>
        <a:lstStyle/>
        <a:p>
          <a:pPr>
            <a:lnSpc>
              <a:spcPct val="100000"/>
            </a:lnSpc>
          </a:pPr>
          <a:r>
            <a:rPr lang="en-US"/>
            <a:t>Implementing data-driven strategies allows businesses to refine their approaches and improve overall sales outcomes.</a:t>
          </a:r>
        </a:p>
      </dgm:t>
    </dgm:pt>
    <dgm:pt modelId="{CD54C4AB-7BD4-4629-914B-2B0689059FC2}" type="parTrans" cxnId="{013DD5D0-D44E-47E8-99F9-97BABB1D2F1F}">
      <dgm:prSet/>
      <dgm:spPr/>
      <dgm:t>
        <a:bodyPr/>
        <a:lstStyle/>
        <a:p>
          <a:endParaRPr lang="en-US"/>
        </a:p>
      </dgm:t>
    </dgm:pt>
    <dgm:pt modelId="{BB7FB1DF-BC29-431B-8321-AAB417D39E3F}" type="sibTrans" cxnId="{013DD5D0-D44E-47E8-99F9-97BABB1D2F1F}">
      <dgm:prSet/>
      <dgm:spPr/>
      <dgm:t>
        <a:bodyPr/>
        <a:lstStyle/>
        <a:p>
          <a:endParaRPr lang="en-US"/>
        </a:p>
      </dgm:t>
    </dgm:pt>
    <dgm:pt modelId="{97D830B3-141E-4AA2-B344-E49A538A35AC}" type="pres">
      <dgm:prSet presAssocID="{DDCF3547-CF74-4FCC-BA60-BF66C0A0D8DA}" presName="Name0" presStyleCnt="0">
        <dgm:presLayoutVars>
          <dgm:dir/>
          <dgm:resizeHandles val="exact"/>
        </dgm:presLayoutVars>
      </dgm:prSet>
      <dgm:spPr/>
    </dgm:pt>
    <dgm:pt modelId="{64E4AFD1-B522-40B7-AB00-06F6A5EF1621}" type="pres">
      <dgm:prSet presAssocID="{F99349E0-391C-4C05-83CE-D4C947B213DD}" presName="compNode" presStyleCnt="0"/>
      <dgm:spPr/>
    </dgm:pt>
    <dgm:pt modelId="{9076C78D-FCEF-4A04-B6F2-B85537ADCCB6}" type="pres">
      <dgm:prSet presAssocID="{F99349E0-391C-4C05-83CE-D4C947B213DD}" presName="pictRect" presStyleLbl="revTx" presStyleIdx="0" presStyleCnt="6">
        <dgm:presLayoutVars>
          <dgm:chMax val="0"/>
          <dgm:bulletEnabled/>
        </dgm:presLayoutVars>
      </dgm:prSet>
      <dgm:spPr/>
    </dgm:pt>
    <dgm:pt modelId="{69E07652-8F65-450D-8E38-384B570EB6B5}" type="pres">
      <dgm:prSet presAssocID="{F99349E0-391C-4C05-83CE-D4C947B213DD}" presName="textRect" presStyleLbl="revTx" presStyleIdx="1" presStyleCnt="6">
        <dgm:presLayoutVars>
          <dgm:bulletEnabled/>
        </dgm:presLayoutVars>
      </dgm:prSet>
      <dgm:spPr/>
    </dgm:pt>
    <dgm:pt modelId="{ACD11F67-B23A-4284-AE46-14E082354186}" type="pres">
      <dgm:prSet presAssocID="{F8848D47-73AB-4636-8EDF-C119E08FCDA9}" presName="sibTrans" presStyleLbl="sibTrans2D1" presStyleIdx="0" presStyleCnt="0"/>
      <dgm:spPr/>
    </dgm:pt>
    <dgm:pt modelId="{2C13F720-8E6A-42B9-8F6D-3F506B7B7EF9}" type="pres">
      <dgm:prSet presAssocID="{2E4CFFF2-A433-45A8-B327-8FD76BFF7753}" presName="compNode" presStyleCnt="0"/>
      <dgm:spPr/>
    </dgm:pt>
    <dgm:pt modelId="{949F536B-A872-489D-AAE5-DFC5267F9472}" type="pres">
      <dgm:prSet presAssocID="{2E4CFFF2-A433-45A8-B327-8FD76BFF7753}" presName="pictRect" presStyleLbl="revTx" presStyleIdx="2" presStyleCnt="6">
        <dgm:presLayoutVars>
          <dgm:chMax val="0"/>
          <dgm:bulletEnabled/>
        </dgm:presLayoutVars>
      </dgm:prSet>
      <dgm:spPr/>
    </dgm:pt>
    <dgm:pt modelId="{DF6BEFFE-8221-439C-8B76-A095DFE90CFE}" type="pres">
      <dgm:prSet presAssocID="{2E4CFFF2-A433-45A8-B327-8FD76BFF7753}" presName="textRect" presStyleLbl="revTx" presStyleIdx="3" presStyleCnt="6">
        <dgm:presLayoutVars>
          <dgm:bulletEnabled/>
        </dgm:presLayoutVars>
      </dgm:prSet>
      <dgm:spPr/>
    </dgm:pt>
    <dgm:pt modelId="{254669BB-4886-4453-8A1A-516B0D761885}" type="pres">
      <dgm:prSet presAssocID="{5320007F-BF67-4E03-81C8-6FD01A5C0C6F}" presName="sibTrans" presStyleLbl="sibTrans2D1" presStyleIdx="0" presStyleCnt="0"/>
      <dgm:spPr/>
    </dgm:pt>
    <dgm:pt modelId="{8B60A169-8813-4A52-805C-98F3C30C4FD6}" type="pres">
      <dgm:prSet presAssocID="{08E89FAB-FD23-4C18-83FA-A2B11F91317A}" presName="compNode" presStyleCnt="0"/>
      <dgm:spPr/>
    </dgm:pt>
    <dgm:pt modelId="{B60DB0DA-2504-4C8E-9F19-C78ED3E2606F}" type="pres">
      <dgm:prSet presAssocID="{08E89FAB-FD23-4C18-83FA-A2B11F91317A}" presName="pictRect" presStyleLbl="revTx" presStyleIdx="4" presStyleCnt="6">
        <dgm:presLayoutVars>
          <dgm:chMax val="0"/>
          <dgm:bulletEnabled/>
        </dgm:presLayoutVars>
      </dgm:prSet>
      <dgm:spPr/>
    </dgm:pt>
    <dgm:pt modelId="{8E32BAB0-165E-4CEA-8676-30EAEF19E990}" type="pres">
      <dgm:prSet presAssocID="{08E89FAB-FD23-4C18-83FA-A2B11F91317A}" presName="textRect" presStyleLbl="revTx" presStyleIdx="5" presStyleCnt="6">
        <dgm:presLayoutVars>
          <dgm:bulletEnabled/>
        </dgm:presLayoutVars>
      </dgm:prSet>
      <dgm:spPr/>
    </dgm:pt>
  </dgm:ptLst>
  <dgm:cxnLst>
    <dgm:cxn modelId="{32AB5F01-14A8-4B57-A0E6-AA4E243FD1BB}" srcId="{DDCF3547-CF74-4FCC-BA60-BF66C0A0D8DA}" destId="{F99349E0-391C-4C05-83CE-D4C947B213DD}" srcOrd="0" destOrd="0" parTransId="{F4625DFF-65D5-4806-94C8-9CE7F2523BCF}" sibTransId="{F8848D47-73AB-4636-8EDF-C119E08FCDA9}"/>
    <dgm:cxn modelId="{5598C704-A068-4126-B74C-374A893A1567}" srcId="{2E4CFFF2-A433-45A8-B327-8FD76BFF7753}" destId="{24BD2D61-BFCA-4955-A535-AF0EC2B12E75}" srcOrd="0" destOrd="0" parTransId="{0D2E5588-5095-4AAA-9ACB-5A7CDB5B2CA9}" sibTransId="{33E89D0F-DBBF-4D1B-B350-5964E48F4CA3}"/>
    <dgm:cxn modelId="{6B4DCC1B-28C6-49B5-90CC-52E17E466095}" type="presOf" srcId="{F8848D47-73AB-4636-8EDF-C119E08FCDA9}" destId="{ACD11F67-B23A-4284-AE46-14E082354186}" srcOrd="0" destOrd="0" presId="urn:microsoft.com/office/officeart/2024/3/layout/hArchList1"/>
    <dgm:cxn modelId="{6372A83D-6B57-45FA-92C1-067E71F2AD17}" srcId="{F99349E0-391C-4C05-83CE-D4C947B213DD}" destId="{48748E89-57FF-4A1A-88CA-CFD7DBF01D51}" srcOrd="0" destOrd="0" parTransId="{0A0972A1-5987-4E6E-A18D-F490E8EE52CC}" sibTransId="{4A175EC6-FD94-4495-87F2-7ADCB9D1C423}"/>
    <dgm:cxn modelId="{E66C2161-D03D-468C-9462-873420EB27E5}" type="presOf" srcId="{5320007F-BF67-4E03-81C8-6FD01A5C0C6F}" destId="{254669BB-4886-4453-8A1A-516B0D761885}" srcOrd="0" destOrd="0" presId="urn:microsoft.com/office/officeart/2024/3/layout/hArchList1"/>
    <dgm:cxn modelId="{F09D0F42-C8DC-4C7C-8B73-23DA81D70B22}" type="presOf" srcId="{48748E89-57FF-4A1A-88CA-CFD7DBF01D51}" destId="{69E07652-8F65-450D-8E38-384B570EB6B5}" srcOrd="0" destOrd="0" presId="urn:microsoft.com/office/officeart/2024/3/layout/hArchList1"/>
    <dgm:cxn modelId="{BE2F044A-005F-4B29-9C70-209484A48A7D}" srcId="{DDCF3547-CF74-4FCC-BA60-BF66C0A0D8DA}" destId="{2E4CFFF2-A433-45A8-B327-8FD76BFF7753}" srcOrd="1" destOrd="0" parTransId="{02D7769E-E2D6-4145-8AC7-4832D188DA51}" sibTransId="{5320007F-BF67-4E03-81C8-6FD01A5C0C6F}"/>
    <dgm:cxn modelId="{6C813474-D1B5-4909-AA78-CBA55A62AF7D}" type="presOf" srcId="{DDCF3547-CF74-4FCC-BA60-BF66C0A0D8DA}" destId="{97D830B3-141E-4AA2-B344-E49A538A35AC}" srcOrd="0" destOrd="0" presId="urn:microsoft.com/office/officeart/2024/3/layout/hArchList1"/>
    <dgm:cxn modelId="{87274F93-6254-4075-B2DE-D7F47FBB1244}" srcId="{DDCF3547-CF74-4FCC-BA60-BF66C0A0D8DA}" destId="{08E89FAB-FD23-4C18-83FA-A2B11F91317A}" srcOrd="2" destOrd="0" parTransId="{32811A3F-BB50-4EEA-9D90-9489CCE30976}" sibTransId="{69B941DD-13ED-4F5F-A85C-7A7C72D8E8AA}"/>
    <dgm:cxn modelId="{70B8F1A2-EC41-443D-879E-EAE03694808B}" type="presOf" srcId="{08E89FAB-FD23-4C18-83FA-A2B11F91317A}" destId="{B60DB0DA-2504-4C8E-9F19-C78ED3E2606F}" srcOrd="0" destOrd="0" presId="urn:microsoft.com/office/officeart/2024/3/layout/hArchList1"/>
    <dgm:cxn modelId="{A64A25A5-555F-4DEB-BC7A-B9AA7BC8A3A3}" type="presOf" srcId="{24BD2D61-BFCA-4955-A535-AF0EC2B12E75}" destId="{DF6BEFFE-8221-439C-8B76-A095DFE90CFE}" srcOrd="0" destOrd="0" presId="urn:microsoft.com/office/officeart/2024/3/layout/hArchList1"/>
    <dgm:cxn modelId="{E53598D0-0B7E-482B-8D91-9F5D1E239D86}" type="presOf" srcId="{2E4CFFF2-A433-45A8-B327-8FD76BFF7753}" destId="{949F536B-A872-489D-AAE5-DFC5267F9472}" srcOrd="0" destOrd="0" presId="urn:microsoft.com/office/officeart/2024/3/layout/hArchList1"/>
    <dgm:cxn modelId="{013DD5D0-D44E-47E8-99F9-97BABB1D2F1F}" srcId="{08E89FAB-FD23-4C18-83FA-A2B11F91317A}" destId="{E7BDDFD7-26E2-47BB-9D38-9023746EFCDD}" srcOrd="0" destOrd="0" parTransId="{CD54C4AB-7BD4-4629-914B-2B0689059FC2}" sibTransId="{BB7FB1DF-BC29-431B-8321-AAB417D39E3F}"/>
    <dgm:cxn modelId="{A75D1DEF-131A-4CAC-A72D-987117601C3A}" type="presOf" srcId="{F99349E0-391C-4C05-83CE-D4C947B213DD}" destId="{9076C78D-FCEF-4A04-B6F2-B85537ADCCB6}" srcOrd="0" destOrd="0" presId="urn:microsoft.com/office/officeart/2024/3/layout/hArchList1"/>
    <dgm:cxn modelId="{54CB0CFC-B31C-4F0E-9C7E-BBCE4B64A093}" type="presOf" srcId="{E7BDDFD7-26E2-47BB-9D38-9023746EFCDD}" destId="{8E32BAB0-165E-4CEA-8676-30EAEF19E990}" srcOrd="0" destOrd="0" presId="urn:microsoft.com/office/officeart/2024/3/layout/hArchList1"/>
    <dgm:cxn modelId="{44166BBC-9A7A-4257-8B34-B241185F5BD7}" type="presParOf" srcId="{97D830B3-141E-4AA2-B344-E49A538A35AC}" destId="{64E4AFD1-B522-40B7-AB00-06F6A5EF1621}" srcOrd="0" destOrd="0" presId="urn:microsoft.com/office/officeart/2024/3/layout/hArchList1"/>
    <dgm:cxn modelId="{26B80FDA-EA08-452E-B5B5-7233AE2D6E49}" type="presParOf" srcId="{64E4AFD1-B522-40B7-AB00-06F6A5EF1621}" destId="{9076C78D-FCEF-4A04-B6F2-B85537ADCCB6}" srcOrd="0" destOrd="0" presId="urn:microsoft.com/office/officeart/2024/3/layout/hArchList1"/>
    <dgm:cxn modelId="{1D84F2B1-D1AE-4B01-86D4-7E369206DCFC}" type="presParOf" srcId="{64E4AFD1-B522-40B7-AB00-06F6A5EF1621}" destId="{69E07652-8F65-450D-8E38-384B570EB6B5}" srcOrd="1" destOrd="0" presId="urn:microsoft.com/office/officeart/2024/3/layout/hArchList1"/>
    <dgm:cxn modelId="{CCB01CD6-17C2-433A-B34E-92331574274D}" type="presParOf" srcId="{97D830B3-141E-4AA2-B344-E49A538A35AC}" destId="{ACD11F67-B23A-4284-AE46-14E082354186}" srcOrd="1" destOrd="0" presId="urn:microsoft.com/office/officeart/2024/3/layout/hArchList1"/>
    <dgm:cxn modelId="{7A88B45E-159E-4426-8B20-3777D509141E}" type="presParOf" srcId="{97D830B3-141E-4AA2-B344-E49A538A35AC}" destId="{2C13F720-8E6A-42B9-8F6D-3F506B7B7EF9}" srcOrd="2" destOrd="0" presId="urn:microsoft.com/office/officeart/2024/3/layout/hArchList1"/>
    <dgm:cxn modelId="{F86C1074-1BA2-430A-AE6D-AB5AA97699F2}" type="presParOf" srcId="{2C13F720-8E6A-42B9-8F6D-3F506B7B7EF9}" destId="{949F536B-A872-489D-AAE5-DFC5267F9472}" srcOrd="0" destOrd="0" presId="urn:microsoft.com/office/officeart/2024/3/layout/hArchList1"/>
    <dgm:cxn modelId="{BAF9D7E5-57F2-40CF-A829-F40785EA20C2}" type="presParOf" srcId="{2C13F720-8E6A-42B9-8F6D-3F506B7B7EF9}" destId="{DF6BEFFE-8221-439C-8B76-A095DFE90CFE}" srcOrd="1" destOrd="0" presId="urn:microsoft.com/office/officeart/2024/3/layout/hArchList1"/>
    <dgm:cxn modelId="{4C25D7CA-E8B7-46F7-871E-9FC3278B8D88}" type="presParOf" srcId="{97D830B3-141E-4AA2-B344-E49A538A35AC}" destId="{254669BB-4886-4453-8A1A-516B0D761885}" srcOrd="3" destOrd="0" presId="urn:microsoft.com/office/officeart/2024/3/layout/hArchList1"/>
    <dgm:cxn modelId="{91A2A545-301E-488C-80FE-13A6997B778F}" type="presParOf" srcId="{97D830B3-141E-4AA2-B344-E49A538A35AC}" destId="{8B60A169-8813-4A52-805C-98F3C30C4FD6}" srcOrd="4" destOrd="0" presId="urn:microsoft.com/office/officeart/2024/3/layout/hArchList1"/>
    <dgm:cxn modelId="{A55EC463-7157-4BD4-8F84-9011FDAB2920}" type="presParOf" srcId="{8B60A169-8813-4A52-805C-98F3C30C4FD6}" destId="{B60DB0DA-2504-4C8E-9F19-C78ED3E2606F}" srcOrd="0" destOrd="0" presId="urn:microsoft.com/office/officeart/2024/3/layout/hArchList1"/>
    <dgm:cxn modelId="{91BA1FEE-0243-4855-ADA5-38F1F9D3F33B}" type="presParOf" srcId="{8B60A169-8813-4A52-805C-98F3C30C4FD6}" destId="{8E32BAB0-165E-4CEA-8676-30EAEF19E990}"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135E38-590E-45C8-A7F9-3F87B751C5D3}">
      <dsp:nvSpPr>
        <dsp:cNvPr id="0" name=""/>
        <dsp:cNvSpPr/>
      </dsp:nvSpPr>
      <dsp:spPr>
        <a:xfrm>
          <a:off x="0" y="0"/>
          <a:ext cx="1558717" cy="155871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1464" r="13540" b="5"/>
          <a:stretch/>
        </a:blipFill>
        <a:ln>
          <a:noFill/>
        </a:ln>
        <a:effectLst/>
      </dsp:spPr>
      <dsp:style>
        <a:lnRef idx="0">
          <a:scrgbClr r="0" g="0" b="0"/>
        </a:lnRef>
        <a:fillRef idx="3">
          <a:scrgbClr r="0" g="0" b="0"/>
        </a:fillRef>
        <a:effectRef idx="2">
          <a:scrgbClr r="0" g="0" b="0"/>
        </a:effectRef>
        <a:fontRef idx="minor">
          <a:schemeClr val="lt1"/>
        </a:fontRef>
      </dsp:style>
    </dsp:sp>
    <dsp:sp modelId="{FF8BAE24-0F4A-43E6-8ED3-1228C71E3C65}">
      <dsp:nvSpPr>
        <dsp:cNvPr id="0" name=""/>
        <dsp:cNvSpPr/>
      </dsp:nvSpPr>
      <dsp:spPr>
        <a:xfrm>
          <a:off x="1738717" y="0"/>
          <a:ext cx="4881538" cy="324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Model Building</a:t>
          </a:r>
        </a:p>
      </dsp:txBody>
      <dsp:txXfrm>
        <a:off x="1738717" y="0"/>
        <a:ext cx="4881538" cy="324316"/>
      </dsp:txXfrm>
    </dsp:sp>
    <dsp:sp modelId="{96332425-2E4B-4CAC-9487-1C972FCBE6D9}">
      <dsp:nvSpPr>
        <dsp:cNvPr id="0" name=""/>
        <dsp:cNvSpPr/>
      </dsp:nvSpPr>
      <dsp:spPr>
        <a:xfrm>
          <a:off x="1738717" y="324316"/>
          <a:ext cx="4881538" cy="1234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Building machine learning models involves selecting the right algorithms and preparing the dataset for training.</a:t>
          </a:r>
        </a:p>
      </dsp:txBody>
      <dsp:txXfrm>
        <a:off x="1738717" y="324316"/>
        <a:ext cx="4881538" cy="1234401"/>
      </dsp:txXfrm>
    </dsp:sp>
    <dsp:sp modelId="{8257868E-B07B-4D11-B99A-F2416F817778}">
      <dsp:nvSpPr>
        <dsp:cNvPr id="0" name=""/>
        <dsp:cNvSpPr/>
      </dsp:nvSpPr>
      <dsp:spPr>
        <a:xfrm>
          <a:off x="0" y="1683415"/>
          <a:ext cx="1558717" cy="155871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21278" r="11973" b="2"/>
          <a:stretch/>
        </a:blipFill>
        <a:ln>
          <a:noFill/>
        </a:ln>
        <a:effectLst/>
      </dsp:spPr>
      <dsp:style>
        <a:lnRef idx="0">
          <a:scrgbClr r="0" g="0" b="0"/>
        </a:lnRef>
        <a:fillRef idx="3">
          <a:scrgbClr r="0" g="0" b="0"/>
        </a:fillRef>
        <a:effectRef idx="2">
          <a:scrgbClr r="0" g="0" b="0"/>
        </a:effectRef>
        <a:fontRef idx="minor">
          <a:schemeClr val="lt1"/>
        </a:fontRef>
      </dsp:style>
    </dsp:sp>
    <dsp:sp modelId="{AEB83DB9-55B9-4336-BBB2-9BB391035571}">
      <dsp:nvSpPr>
        <dsp:cNvPr id="0" name=""/>
        <dsp:cNvSpPr/>
      </dsp:nvSpPr>
      <dsp:spPr>
        <a:xfrm>
          <a:off x="1738717" y="1683415"/>
          <a:ext cx="4881538" cy="324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Model Tuning</a:t>
          </a:r>
        </a:p>
      </dsp:txBody>
      <dsp:txXfrm>
        <a:off x="1738717" y="1683415"/>
        <a:ext cx="4881538" cy="324316"/>
      </dsp:txXfrm>
    </dsp:sp>
    <dsp:sp modelId="{329ADF2C-D999-471E-AEE3-218DB6EE7FEA}">
      <dsp:nvSpPr>
        <dsp:cNvPr id="0" name=""/>
        <dsp:cNvSpPr/>
      </dsp:nvSpPr>
      <dsp:spPr>
        <a:xfrm>
          <a:off x="1738717" y="2007731"/>
          <a:ext cx="4881538" cy="1234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Tuning models is crucial to optimizing performance, which can be achieved through techniques like hyperparameter adjustment.</a:t>
          </a:r>
        </a:p>
      </dsp:txBody>
      <dsp:txXfrm>
        <a:off x="1738717" y="2007731"/>
        <a:ext cx="4881538" cy="1234401"/>
      </dsp:txXfrm>
    </dsp:sp>
    <dsp:sp modelId="{7DBC1C57-D97C-44B1-A378-374F3EB74517}">
      <dsp:nvSpPr>
        <dsp:cNvPr id="0" name=""/>
        <dsp:cNvSpPr/>
      </dsp:nvSpPr>
      <dsp:spPr>
        <a:xfrm>
          <a:off x="0" y="3366830"/>
          <a:ext cx="1558717" cy="155871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30873" r="2379" b="2"/>
          <a:stretch/>
        </a:blipFill>
        <a:ln>
          <a:noFill/>
        </a:ln>
        <a:effectLst/>
      </dsp:spPr>
      <dsp:style>
        <a:lnRef idx="0">
          <a:scrgbClr r="0" g="0" b="0"/>
        </a:lnRef>
        <a:fillRef idx="3">
          <a:scrgbClr r="0" g="0" b="0"/>
        </a:fillRef>
        <a:effectRef idx="2">
          <a:scrgbClr r="0" g="0" b="0"/>
        </a:effectRef>
        <a:fontRef idx="minor">
          <a:schemeClr val="lt1"/>
        </a:fontRef>
      </dsp:style>
    </dsp:sp>
    <dsp:sp modelId="{7DAB9422-A732-4209-913A-33F35CF87571}">
      <dsp:nvSpPr>
        <dsp:cNvPr id="0" name=""/>
        <dsp:cNvSpPr/>
      </dsp:nvSpPr>
      <dsp:spPr>
        <a:xfrm>
          <a:off x="1738717" y="3366830"/>
          <a:ext cx="4881538" cy="324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Model Evaluation</a:t>
          </a:r>
        </a:p>
      </dsp:txBody>
      <dsp:txXfrm>
        <a:off x="1738717" y="3366830"/>
        <a:ext cx="4881538" cy="324316"/>
      </dsp:txXfrm>
    </dsp:sp>
    <dsp:sp modelId="{74914DD1-126A-49AD-9DD2-E658FBB44118}">
      <dsp:nvSpPr>
        <dsp:cNvPr id="0" name=""/>
        <dsp:cNvSpPr/>
      </dsp:nvSpPr>
      <dsp:spPr>
        <a:xfrm>
          <a:off x="1738717" y="3691146"/>
          <a:ext cx="4881538" cy="1234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Evaluating models helps in understanding their effectiveness in predicting lead conversions and involves metrics like accuracy and precision.</a:t>
          </a:r>
        </a:p>
      </dsp:txBody>
      <dsp:txXfrm>
        <a:off x="1738717" y="3691146"/>
        <a:ext cx="4881538" cy="1234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76C78D-FCEF-4A04-B6F2-B85537ADCCB6}">
      <dsp:nvSpPr>
        <dsp:cNvPr id="0" name=""/>
        <dsp:cNvSpPr/>
      </dsp:nvSpPr>
      <dsp:spPr>
        <a:xfrm>
          <a:off x="0" y="0"/>
          <a:ext cx="3377565" cy="60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Insights from Machine Learning</a:t>
          </a:r>
        </a:p>
      </dsp:txBody>
      <dsp:txXfrm>
        <a:off x="0" y="0"/>
        <a:ext cx="3377565" cy="602934"/>
      </dsp:txXfrm>
    </dsp:sp>
    <dsp:sp modelId="{69E07652-8F65-450D-8E38-384B570EB6B5}">
      <dsp:nvSpPr>
        <dsp:cNvPr id="0" name=""/>
        <dsp:cNvSpPr/>
      </dsp:nvSpPr>
      <dsp:spPr>
        <a:xfrm>
          <a:off x="0" y="602934"/>
          <a:ext cx="3377565" cy="18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Our analysis revealed valuable insights into lead conversion, highlighting the power of machine learning in sales strategies.</a:t>
          </a:r>
        </a:p>
      </dsp:txBody>
      <dsp:txXfrm>
        <a:off x="0" y="602934"/>
        <a:ext cx="3377565" cy="1892815"/>
      </dsp:txXfrm>
    </dsp:sp>
    <dsp:sp modelId="{949F536B-A872-489D-AAE5-DFC5267F9472}">
      <dsp:nvSpPr>
        <dsp:cNvPr id="0" name=""/>
        <dsp:cNvSpPr/>
      </dsp:nvSpPr>
      <dsp:spPr>
        <a:xfrm>
          <a:off x="3715321" y="0"/>
          <a:ext cx="3377565" cy="60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Prioritizing High-Probability Leads</a:t>
          </a:r>
        </a:p>
      </dsp:txBody>
      <dsp:txXfrm>
        <a:off x="3715321" y="0"/>
        <a:ext cx="3377565" cy="602934"/>
      </dsp:txXfrm>
    </dsp:sp>
    <dsp:sp modelId="{DF6BEFFE-8221-439C-8B76-A095DFE90CFE}">
      <dsp:nvSpPr>
        <dsp:cNvPr id="0" name=""/>
        <dsp:cNvSpPr/>
      </dsp:nvSpPr>
      <dsp:spPr>
        <a:xfrm>
          <a:off x="3715321" y="602934"/>
          <a:ext cx="3377565" cy="18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By focusing on high-probability leads, businesses can enhance their chances of successful conversions and maximize sales.</a:t>
          </a:r>
        </a:p>
      </dsp:txBody>
      <dsp:txXfrm>
        <a:off x="3715321" y="602934"/>
        <a:ext cx="3377565" cy="1892815"/>
      </dsp:txXfrm>
    </dsp:sp>
    <dsp:sp modelId="{B60DB0DA-2504-4C8E-9F19-C78ED3E2606F}">
      <dsp:nvSpPr>
        <dsp:cNvPr id="0" name=""/>
        <dsp:cNvSpPr/>
      </dsp:nvSpPr>
      <dsp:spPr>
        <a:xfrm>
          <a:off x="7430643" y="0"/>
          <a:ext cx="3377565" cy="60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Data-Driven Strategies</a:t>
          </a:r>
        </a:p>
      </dsp:txBody>
      <dsp:txXfrm>
        <a:off x="7430643" y="0"/>
        <a:ext cx="3377565" cy="602934"/>
      </dsp:txXfrm>
    </dsp:sp>
    <dsp:sp modelId="{8E32BAB0-165E-4CEA-8676-30EAEF19E990}">
      <dsp:nvSpPr>
        <dsp:cNvPr id="0" name=""/>
        <dsp:cNvSpPr/>
      </dsp:nvSpPr>
      <dsp:spPr>
        <a:xfrm>
          <a:off x="7430643" y="602934"/>
          <a:ext cx="3377565" cy="18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Implementing data-driven strategies allows businesses to refine their approaches and improve overall sales outcomes.</a:t>
          </a:r>
        </a:p>
      </dsp:txBody>
      <dsp:txXfrm>
        <a:off x="7430643" y="602934"/>
        <a:ext cx="3377565" cy="1892815"/>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02DA9-C84E-4D57-8D8A-ED8645366272}" type="datetimeFigureOut">
              <a:rPr lang="en-IN" smtClean="0"/>
              <a:t>12-04-2025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6E1CE-0F52-4A38-B807-B6DC296A1B4D}" type="slidenum">
              <a:rPr lang="en-IN" smtClean="0"/>
              <a:t>‹#›</a:t>
            </a:fld>
            <a:endParaRPr lang="en-IN"/>
          </a:p>
        </p:txBody>
      </p:sp>
    </p:spTree>
    <p:extLst>
      <p:ext uri="{BB962C8B-B14F-4D97-AF65-F5344CB8AC3E}">
        <p14:creationId xmlns:p14="http://schemas.microsoft.com/office/powerpoint/2010/main" val="418286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AI-generated content may be incorrect.
---
This presentation explores the use of machine learning to predict lead conversion likelihood, thus enhancing sales prioritization. We aim to leverage data-driven insights to optimize sales strategies and improve overall conversion rates.
</a:t>
            </a:r>
          </a:p>
        </p:txBody>
      </p:sp>
      <p:sp>
        <p:nvSpPr>
          <p:cNvPr id="4" name="Slide Number Placeholder 3"/>
          <p:cNvSpPr>
            <a:spLocks noGrp="1"/>
          </p:cNvSpPr>
          <p:nvPr>
            <p:ph type="sldNum" sz="quarter" idx="5"/>
          </p:nvPr>
        </p:nvSpPr>
        <p:spPr/>
        <p:txBody>
          <a:bodyPr/>
          <a:lstStyle/>
          <a:p>
            <a:fld id="{C3F68ACD-2BFE-4DB9-A044-E598DFBCC15B}" type="slidenum">
              <a:rPr lang="en-IN" smtClean="0"/>
              <a:t>1</a:t>
            </a:fld>
            <a:endParaRPr lang="en-IN"/>
          </a:p>
        </p:txBody>
      </p:sp>
    </p:spTree>
    <p:extLst>
      <p:ext uri="{BB962C8B-B14F-4D97-AF65-F5344CB8AC3E}">
        <p14:creationId xmlns:p14="http://schemas.microsoft.com/office/powerpoint/2010/main" val="3043673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Feature engineering is vital for improving model performance. This includes removing high-cardinality columns, irrelevant features, and applying one-hot encoding to categorical variables.</a:t>
            </a:r>
          </a:p>
        </p:txBody>
      </p:sp>
      <p:sp>
        <p:nvSpPr>
          <p:cNvPr id="4" name="Slide Number Placeholder 3"/>
          <p:cNvSpPr>
            <a:spLocks noGrp="1"/>
          </p:cNvSpPr>
          <p:nvPr>
            <p:ph type="sldNum" sz="quarter" idx="5"/>
          </p:nvPr>
        </p:nvSpPr>
        <p:spPr/>
        <p:txBody>
          <a:bodyPr/>
          <a:lstStyle/>
          <a:p>
            <a:fld id="{C3F68ACD-2BFE-4DB9-A044-E598DFBCC15B}" type="slidenum">
              <a:rPr lang="en-IN" smtClean="0"/>
              <a:t>10</a:t>
            </a:fld>
            <a:endParaRPr lang="en-IN"/>
          </a:p>
        </p:txBody>
      </p:sp>
    </p:spTree>
    <p:extLst>
      <p:ext uri="{BB962C8B-B14F-4D97-AF65-F5344CB8AC3E}">
        <p14:creationId xmlns:p14="http://schemas.microsoft.com/office/powerpoint/2010/main" val="141519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built several models, including Logistic Regression, Random Forest, and Support Vector Machine (SVM). Hyperparameter tuning was applied to optimize their performance.</a:t>
            </a:r>
          </a:p>
        </p:txBody>
      </p:sp>
      <p:sp>
        <p:nvSpPr>
          <p:cNvPr id="4" name="Slide Number Placeholder 3"/>
          <p:cNvSpPr>
            <a:spLocks noGrp="1"/>
          </p:cNvSpPr>
          <p:nvPr>
            <p:ph type="sldNum" sz="quarter" idx="5"/>
          </p:nvPr>
        </p:nvSpPr>
        <p:spPr/>
        <p:txBody>
          <a:bodyPr/>
          <a:lstStyle/>
          <a:p>
            <a:fld id="{C3F68ACD-2BFE-4DB9-A044-E598DFBCC15B}" type="slidenum">
              <a:rPr lang="en-IN" smtClean="0"/>
              <a:t>11</a:t>
            </a:fld>
            <a:endParaRPr lang="en-IN"/>
          </a:p>
        </p:txBody>
      </p:sp>
    </p:spTree>
    <p:extLst>
      <p:ext uri="{BB962C8B-B14F-4D97-AF65-F5344CB8AC3E}">
        <p14:creationId xmlns:p14="http://schemas.microsoft.com/office/powerpoint/2010/main" val="458930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Model evaluation focuses on accuracy, precision, and recall metrics to assess the performance of our predictive models and ensure reliable outcomes.</a:t>
            </a:r>
          </a:p>
        </p:txBody>
      </p:sp>
      <p:sp>
        <p:nvSpPr>
          <p:cNvPr id="4" name="Slide Number Placeholder 3"/>
          <p:cNvSpPr>
            <a:spLocks noGrp="1"/>
          </p:cNvSpPr>
          <p:nvPr>
            <p:ph type="sldNum" sz="quarter" idx="5"/>
          </p:nvPr>
        </p:nvSpPr>
        <p:spPr/>
        <p:txBody>
          <a:bodyPr/>
          <a:lstStyle/>
          <a:p>
            <a:fld id="{C3F68ACD-2BFE-4DB9-A044-E598DFBCC15B}" type="slidenum">
              <a:rPr lang="en-IN" smtClean="0"/>
              <a:t>12</a:t>
            </a:fld>
            <a:endParaRPr lang="en-IN"/>
          </a:p>
        </p:txBody>
      </p:sp>
    </p:spTree>
    <p:extLst>
      <p:ext uri="{BB962C8B-B14F-4D97-AF65-F5344CB8AC3E}">
        <p14:creationId xmlns:p14="http://schemas.microsoft.com/office/powerpoint/2010/main" val="2692467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results of our analysis translate directly into actionable business insights. We will discuss the key findings and recommendations for sales prioritization.</a:t>
            </a:r>
          </a:p>
        </p:txBody>
      </p:sp>
      <p:sp>
        <p:nvSpPr>
          <p:cNvPr id="4" name="Slide Number Placeholder 3"/>
          <p:cNvSpPr>
            <a:spLocks noGrp="1"/>
          </p:cNvSpPr>
          <p:nvPr>
            <p:ph type="sldNum" sz="quarter" idx="5"/>
          </p:nvPr>
        </p:nvSpPr>
        <p:spPr/>
        <p:txBody>
          <a:bodyPr/>
          <a:lstStyle/>
          <a:p>
            <a:fld id="{C3F68ACD-2BFE-4DB9-A044-E598DFBCC15B}" type="slidenum">
              <a:rPr lang="en-IN" smtClean="0"/>
              <a:t>13</a:t>
            </a:fld>
            <a:endParaRPr lang="en-IN"/>
          </a:p>
        </p:txBody>
      </p:sp>
    </p:spTree>
    <p:extLst>
      <p:ext uri="{BB962C8B-B14F-4D97-AF65-F5344CB8AC3E}">
        <p14:creationId xmlns:p14="http://schemas.microsoft.com/office/powerpoint/2010/main" val="1365475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Random Forest model highlighted key features that contribute significantly to lead conversion, allowing us to focus on what matters most.</a:t>
            </a:r>
          </a:p>
        </p:txBody>
      </p:sp>
      <p:sp>
        <p:nvSpPr>
          <p:cNvPr id="4" name="Slide Number Placeholder 3"/>
          <p:cNvSpPr>
            <a:spLocks noGrp="1"/>
          </p:cNvSpPr>
          <p:nvPr>
            <p:ph type="sldNum" sz="quarter" idx="5"/>
          </p:nvPr>
        </p:nvSpPr>
        <p:spPr/>
        <p:txBody>
          <a:bodyPr/>
          <a:lstStyle/>
          <a:p>
            <a:fld id="{C3F68ACD-2BFE-4DB9-A044-E598DFBCC15B}" type="slidenum">
              <a:rPr lang="en-IN" smtClean="0"/>
              <a:t>14</a:t>
            </a:fld>
            <a:endParaRPr lang="en-IN"/>
          </a:p>
        </p:txBody>
      </p:sp>
    </p:spTree>
    <p:extLst>
      <p:ext uri="{BB962C8B-B14F-4D97-AF65-F5344CB8AC3E}">
        <p14:creationId xmlns:p14="http://schemas.microsoft.com/office/powerpoint/2010/main" val="3649694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Using Logistic Regression and SVM, we developed a lead scoring system that allows sales teams to prioritize their efforts based on conversion likelihood.</a:t>
            </a:r>
          </a:p>
        </p:txBody>
      </p:sp>
      <p:sp>
        <p:nvSpPr>
          <p:cNvPr id="4" name="Slide Number Placeholder 3"/>
          <p:cNvSpPr>
            <a:spLocks noGrp="1"/>
          </p:cNvSpPr>
          <p:nvPr>
            <p:ph type="sldNum" sz="quarter" idx="5"/>
          </p:nvPr>
        </p:nvSpPr>
        <p:spPr/>
        <p:txBody>
          <a:bodyPr/>
          <a:lstStyle/>
          <a:p>
            <a:fld id="{C3F68ACD-2BFE-4DB9-A044-E598DFBCC15B}" type="slidenum">
              <a:rPr lang="en-IN" smtClean="0"/>
              <a:t>15</a:t>
            </a:fld>
            <a:endParaRPr lang="en-IN"/>
          </a:p>
        </p:txBody>
      </p:sp>
    </p:spTree>
    <p:extLst>
      <p:ext uri="{BB962C8B-B14F-4D97-AF65-F5344CB8AC3E}">
        <p14:creationId xmlns:p14="http://schemas.microsoft.com/office/powerpoint/2010/main" val="1291128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Our recommendations include concentrating on high-probability leads for follow-ups while reducing efforts on leads with a low likelihood of conversion, optimizing resource allocation.</a:t>
            </a:r>
          </a:p>
        </p:txBody>
      </p:sp>
      <p:sp>
        <p:nvSpPr>
          <p:cNvPr id="4" name="Slide Number Placeholder 3"/>
          <p:cNvSpPr>
            <a:spLocks noGrp="1"/>
          </p:cNvSpPr>
          <p:nvPr>
            <p:ph type="sldNum" sz="quarter" idx="5"/>
          </p:nvPr>
        </p:nvSpPr>
        <p:spPr/>
        <p:txBody>
          <a:bodyPr/>
          <a:lstStyle/>
          <a:p>
            <a:fld id="{C3F68ACD-2BFE-4DB9-A044-E598DFBCC15B}" type="slidenum">
              <a:rPr lang="en-IN" smtClean="0"/>
              <a:t>16</a:t>
            </a:fld>
            <a:endParaRPr lang="en-IN"/>
          </a:p>
        </p:txBody>
      </p:sp>
    </p:spTree>
    <p:extLst>
      <p:ext uri="{BB962C8B-B14F-4D97-AF65-F5344CB8AC3E}">
        <p14:creationId xmlns:p14="http://schemas.microsoft.com/office/powerpoint/2010/main" val="1263196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Visualizations play a crucial role in communicating our findings. We will present visual data representations that provide insights into lead conversion.</a:t>
            </a:r>
          </a:p>
        </p:txBody>
      </p:sp>
      <p:sp>
        <p:nvSpPr>
          <p:cNvPr id="4" name="Slide Number Placeholder 3"/>
          <p:cNvSpPr>
            <a:spLocks noGrp="1"/>
          </p:cNvSpPr>
          <p:nvPr>
            <p:ph type="sldNum" sz="quarter" idx="5"/>
          </p:nvPr>
        </p:nvSpPr>
        <p:spPr/>
        <p:txBody>
          <a:bodyPr/>
          <a:lstStyle/>
          <a:p>
            <a:fld id="{C3F68ACD-2BFE-4DB9-A044-E598DFBCC15B}" type="slidenum">
              <a:rPr lang="en-IN" smtClean="0"/>
              <a:t>17</a:t>
            </a:fld>
            <a:endParaRPr lang="en-IN"/>
          </a:p>
        </p:txBody>
      </p:sp>
    </p:spTree>
    <p:extLst>
      <p:ext uri="{BB962C8B-B14F-4D97-AF65-F5344CB8AC3E}">
        <p14:creationId xmlns:p14="http://schemas.microsoft.com/office/powerpoint/2010/main" val="2257327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lead conversion funnel visualization provides a clear bar plot of conversion rates at different stages, helping us identify potential bottlenecks.</a:t>
            </a:r>
          </a:p>
        </p:txBody>
      </p:sp>
      <p:sp>
        <p:nvSpPr>
          <p:cNvPr id="4" name="Slide Number Placeholder 3"/>
          <p:cNvSpPr>
            <a:spLocks noGrp="1"/>
          </p:cNvSpPr>
          <p:nvPr>
            <p:ph type="sldNum" sz="quarter" idx="5"/>
          </p:nvPr>
        </p:nvSpPr>
        <p:spPr/>
        <p:txBody>
          <a:bodyPr/>
          <a:lstStyle/>
          <a:p>
            <a:fld id="{C3F68ACD-2BFE-4DB9-A044-E598DFBCC15B}" type="slidenum">
              <a:rPr lang="en-IN" smtClean="0"/>
              <a:t>18</a:t>
            </a:fld>
            <a:endParaRPr lang="en-IN"/>
          </a:p>
        </p:txBody>
      </p:sp>
    </p:spTree>
    <p:extLst>
      <p:ext uri="{BB962C8B-B14F-4D97-AF65-F5344CB8AC3E}">
        <p14:creationId xmlns:p14="http://schemas.microsoft.com/office/powerpoint/2010/main" val="1230557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 feature importance chart illustrates which variables have the most significant impact on lead conversion, guiding our future sales strategies.</a:t>
            </a:r>
          </a:p>
        </p:txBody>
      </p:sp>
      <p:sp>
        <p:nvSpPr>
          <p:cNvPr id="4" name="Slide Number Placeholder 3"/>
          <p:cNvSpPr>
            <a:spLocks noGrp="1"/>
          </p:cNvSpPr>
          <p:nvPr>
            <p:ph type="sldNum" sz="quarter" idx="5"/>
          </p:nvPr>
        </p:nvSpPr>
        <p:spPr/>
        <p:txBody>
          <a:bodyPr/>
          <a:lstStyle/>
          <a:p>
            <a:fld id="{C3F68ACD-2BFE-4DB9-A044-E598DFBCC15B}" type="slidenum">
              <a:rPr lang="en-IN" smtClean="0"/>
              <a:t>19</a:t>
            </a:fld>
            <a:endParaRPr lang="en-IN"/>
          </a:p>
        </p:txBody>
      </p:sp>
    </p:spTree>
    <p:extLst>
      <p:ext uri="{BB962C8B-B14F-4D97-AF65-F5344CB8AC3E}">
        <p14:creationId xmlns:p14="http://schemas.microsoft.com/office/powerpoint/2010/main" val="2877997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will begin with the problem statement and objectives regarding lead conversion prediction. Next, we will outline our analysis approach, including data cleaning and model building. We will then share the results in business terms, discuss visualizations, and culminate with a summary of key findings.</a:t>
            </a:r>
          </a:p>
        </p:txBody>
      </p:sp>
      <p:sp>
        <p:nvSpPr>
          <p:cNvPr id="4" name="Slide Number Placeholder 3"/>
          <p:cNvSpPr>
            <a:spLocks noGrp="1"/>
          </p:cNvSpPr>
          <p:nvPr>
            <p:ph type="sldNum" sz="quarter" idx="5"/>
          </p:nvPr>
        </p:nvSpPr>
        <p:spPr/>
        <p:txBody>
          <a:bodyPr/>
          <a:lstStyle/>
          <a:p>
            <a:fld id="{C3F68ACD-2BFE-4DB9-A044-E598DFBCC15B}" type="slidenum">
              <a:rPr lang="en-IN" smtClean="0"/>
              <a:t>2</a:t>
            </a:fld>
            <a:endParaRPr lang="en-IN"/>
          </a:p>
        </p:txBody>
      </p:sp>
    </p:spTree>
    <p:extLst>
      <p:ext uri="{BB962C8B-B14F-4D97-AF65-F5344CB8AC3E}">
        <p14:creationId xmlns:p14="http://schemas.microsoft.com/office/powerpoint/2010/main" val="22747961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conclusion, we will summarize the key results of our analysis, focusing on actionable insights derived from our machine learning models.</a:t>
            </a:r>
          </a:p>
        </p:txBody>
      </p:sp>
      <p:sp>
        <p:nvSpPr>
          <p:cNvPr id="4" name="Slide Number Placeholder 3"/>
          <p:cNvSpPr>
            <a:spLocks noGrp="1"/>
          </p:cNvSpPr>
          <p:nvPr>
            <p:ph type="sldNum" sz="quarter" idx="5"/>
          </p:nvPr>
        </p:nvSpPr>
        <p:spPr/>
        <p:txBody>
          <a:bodyPr/>
          <a:lstStyle/>
          <a:p>
            <a:fld id="{C3F68ACD-2BFE-4DB9-A044-E598DFBCC15B}" type="slidenum">
              <a:rPr lang="en-IN" smtClean="0"/>
              <a:t>20</a:t>
            </a:fld>
            <a:endParaRPr lang="en-IN"/>
          </a:p>
        </p:txBody>
      </p:sp>
    </p:spTree>
    <p:extLst>
      <p:ext uri="{BB962C8B-B14F-4D97-AF65-F5344CB8AC3E}">
        <p14:creationId xmlns:p14="http://schemas.microsoft.com/office/powerpoint/2010/main" val="1730529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Random Forest model effectively identified the top features driving conversion, which is essential for targeting our sales strategies.</a:t>
            </a:r>
          </a:p>
        </p:txBody>
      </p:sp>
      <p:sp>
        <p:nvSpPr>
          <p:cNvPr id="4" name="Slide Number Placeholder 3"/>
          <p:cNvSpPr>
            <a:spLocks noGrp="1"/>
          </p:cNvSpPr>
          <p:nvPr>
            <p:ph type="sldNum" sz="quarter" idx="5"/>
          </p:nvPr>
        </p:nvSpPr>
        <p:spPr/>
        <p:txBody>
          <a:bodyPr/>
          <a:lstStyle/>
          <a:p>
            <a:fld id="{C3F68ACD-2BFE-4DB9-A044-E598DFBCC15B}" type="slidenum">
              <a:rPr lang="en-IN" smtClean="0"/>
              <a:t>21</a:t>
            </a:fld>
            <a:endParaRPr lang="en-IN"/>
          </a:p>
        </p:txBody>
      </p:sp>
    </p:spTree>
    <p:extLst>
      <p:ext uri="{BB962C8B-B14F-4D97-AF65-F5344CB8AC3E}">
        <p14:creationId xmlns:p14="http://schemas.microsoft.com/office/powerpoint/2010/main" val="21608264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Two critical dummy features identified include 'Lead Source_Email' and 'Last Activity_SMS', indicating significant factors influencing conversion likelihood.</a:t>
            </a:r>
          </a:p>
        </p:txBody>
      </p:sp>
      <p:sp>
        <p:nvSpPr>
          <p:cNvPr id="4" name="Slide Number Placeholder 3"/>
          <p:cNvSpPr>
            <a:spLocks noGrp="1"/>
          </p:cNvSpPr>
          <p:nvPr>
            <p:ph type="sldNum" sz="quarter" idx="5"/>
          </p:nvPr>
        </p:nvSpPr>
        <p:spPr/>
        <p:txBody>
          <a:bodyPr/>
          <a:lstStyle/>
          <a:p>
            <a:fld id="{C3F68ACD-2BFE-4DB9-A044-E598DFBCC15B}" type="slidenum">
              <a:rPr lang="en-IN" smtClean="0"/>
              <a:t>22</a:t>
            </a:fld>
            <a:endParaRPr lang="en-IN"/>
          </a:p>
        </p:txBody>
      </p:sp>
    </p:spTree>
    <p:extLst>
      <p:ext uri="{BB962C8B-B14F-4D97-AF65-F5344CB8AC3E}">
        <p14:creationId xmlns:p14="http://schemas.microsoft.com/office/powerpoint/2010/main" val="3216248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We recommend aggressive follow-up strategies for high-probability leads, while adopting a more measured approach for low-probability leads to enhance efficiency.</a:t>
            </a:r>
          </a:p>
        </p:txBody>
      </p:sp>
      <p:sp>
        <p:nvSpPr>
          <p:cNvPr id="4" name="Slide Number Placeholder 3"/>
          <p:cNvSpPr>
            <a:spLocks noGrp="1"/>
          </p:cNvSpPr>
          <p:nvPr>
            <p:ph type="sldNum" sz="quarter" idx="5"/>
          </p:nvPr>
        </p:nvSpPr>
        <p:spPr/>
        <p:txBody>
          <a:bodyPr/>
          <a:lstStyle/>
          <a:p>
            <a:fld id="{C3F68ACD-2BFE-4DB9-A044-E598DFBCC15B}" type="slidenum">
              <a:rPr lang="en-IN" smtClean="0"/>
              <a:t>23</a:t>
            </a:fld>
            <a:endParaRPr lang="en-IN"/>
          </a:p>
        </p:txBody>
      </p:sp>
    </p:spTree>
    <p:extLst>
      <p:ext uri="{BB962C8B-B14F-4D97-AF65-F5344CB8AC3E}">
        <p14:creationId xmlns:p14="http://schemas.microsoft.com/office/powerpoint/2010/main" val="3411616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summary, our analysis using machine learning has provided valuable insights into lead conversion. By prioritizing high-probability leads and implementing data-driven strategies, businesses can improve their sales outcomes.</a:t>
            </a:r>
          </a:p>
        </p:txBody>
      </p:sp>
      <p:sp>
        <p:nvSpPr>
          <p:cNvPr id="4" name="Slide Number Placeholder 3"/>
          <p:cNvSpPr>
            <a:spLocks noGrp="1"/>
          </p:cNvSpPr>
          <p:nvPr>
            <p:ph type="sldNum" sz="quarter" idx="5"/>
          </p:nvPr>
        </p:nvSpPr>
        <p:spPr/>
        <p:txBody>
          <a:bodyPr/>
          <a:lstStyle/>
          <a:p>
            <a:fld id="{C3F68ACD-2BFE-4DB9-A044-E598DFBCC15B}" type="slidenum">
              <a:rPr lang="en-IN" smtClean="0"/>
              <a:t>24</a:t>
            </a:fld>
            <a:endParaRPr lang="en-IN"/>
          </a:p>
        </p:txBody>
      </p:sp>
    </p:spTree>
    <p:extLst>
      <p:ext uri="{BB962C8B-B14F-4D97-AF65-F5344CB8AC3E}">
        <p14:creationId xmlns:p14="http://schemas.microsoft.com/office/powerpoint/2010/main" val="2413279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Understanding the lead conversion process is critical for sales success. Our aim is to predict which leads are likely to convert and to optimize our sales efforts accordingly.</a:t>
            </a:r>
          </a:p>
        </p:txBody>
      </p:sp>
      <p:sp>
        <p:nvSpPr>
          <p:cNvPr id="4" name="Slide Number Placeholder 3"/>
          <p:cNvSpPr>
            <a:spLocks noGrp="1"/>
          </p:cNvSpPr>
          <p:nvPr>
            <p:ph type="sldNum" sz="quarter" idx="5"/>
          </p:nvPr>
        </p:nvSpPr>
        <p:spPr/>
        <p:txBody>
          <a:bodyPr/>
          <a:lstStyle/>
          <a:p>
            <a:fld id="{C3F68ACD-2BFE-4DB9-A044-E598DFBCC15B}" type="slidenum">
              <a:rPr lang="en-IN" smtClean="0"/>
              <a:t>3</a:t>
            </a:fld>
            <a:endParaRPr lang="en-IN"/>
          </a:p>
        </p:txBody>
      </p:sp>
    </p:spTree>
    <p:extLst>
      <p:ext uri="{BB962C8B-B14F-4D97-AF65-F5344CB8AC3E}">
        <p14:creationId xmlns:p14="http://schemas.microsoft.com/office/powerpoint/2010/main" val="2048995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challenge lies in accurately predicting which leads are most likely to convert into customers. This insight is essential for prioritizing sales efforts and resources effectively.</a:t>
            </a:r>
          </a:p>
        </p:txBody>
      </p:sp>
      <p:sp>
        <p:nvSpPr>
          <p:cNvPr id="4" name="Slide Number Placeholder 3"/>
          <p:cNvSpPr>
            <a:spLocks noGrp="1"/>
          </p:cNvSpPr>
          <p:nvPr>
            <p:ph type="sldNum" sz="quarter" idx="5"/>
          </p:nvPr>
        </p:nvSpPr>
        <p:spPr/>
        <p:txBody>
          <a:bodyPr/>
          <a:lstStyle/>
          <a:p>
            <a:fld id="{C3F68ACD-2BFE-4DB9-A044-E598DFBCC15B}" type="slidenum">
              <a:rPr lang="en-IN" smtClean="0"/>
              <a:t>4</a:t>
            </a:fld>
            <a:endParaRPr lang="en-IN"/>
          </a:p>
        </p:txBody>
      </p:sp>
    </p:spTree>
    <p:extLst>
      <p:ext uri="{BB962C8B-B14F-4D97-AF65-F5344CB8AC3E}">
        <p14:creationId xmlns:p14="http://schemas.microsoft.com/office/powerpoint/2010/main" val="3327875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first objective is to clean and prepare the data, which involves handling missing values, irrelevant features, and ensuring the data is suitable for analysis.</a:t>
            </a:r>
          </a:p>
        </p:txBody>
      </p:sp>
      <p:sp>
        <p:nvSpPr>
          <p:cNvPr id="4" name="Slide Number Placeholder 3"/>
          <p:cNvSpPr>
            <a:spLocks noGrp="1"/>
          </p:cNvSpPr>
          <p:nvPr>
            <p:ph type="sldNum" sz="quarter" idx="5"/>
          </p:nvPr>
        </p:nvSpPr>
        <p:spPr/>
        <p:txBody>
          <a:bodyPr/>
          <a:lstStyle/>
          <a:p>
            <a:fld id="{C3F68ACD-2BFE-4DB9-A044-E598DFBCC15B}" type="slidenum">
              <a:rPr lang="en-IN" smtClean="0"/>
              <a:t>5</a:t>
            </a:fld>
            <a:endParaRPr lang="en-IN"/>
          </a:p>
        </p:txBody>
      </p:sp>
    </p:spTree>
    <p:extLst>
      <p:ext uri="{BB962C8B-B14F-4D97-AF65-F5344CB8AC3E}">
        <p14:creationId xmlns:p14="http://schemas.microsoft.com/office/powerpoint/2010/main" val="972533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Our second objective is to build, tune, and evaluate various machine learning models to determine the best approach for predicting lead conversions.</a:t>
            </a:r>
          </a:p>
        </p:txBody>
      </p:sp>
      <p:sp>
        <p:nvSpPr>
          <p:cNvPr id="4" name="Slide Number Placeholder 3"/>
          <p:cNvSpPr>
            <a:spLocks noGrp="1"/>
          </p:cNvSpPr>
          <p:nvPr>
            <p:ph type="sldNum" sz="quarter" idx="5"/>
          </p:nvPr>
        </p:nvSpPr>
        <p:spPr/>
        <p:txBody>
          <a:bodyPr/>
          <a:lstStyle/>
          <a:p>
            <a:fld id="{C3F68ACD-2BFE-4DB9-A044-E598DFBCC15B}" type="slidenum">
              <a:rPr lang="en-IN" smtClean="0"/>
              <a:t>6</a:t>
            </a:fld>
            <a:endParaRPr lang="en-IN"/>
          </a:p>
        </p:txBody>
      </p:sp>
    </p:spTree>
    <p:extLst>
      <p:ext uri="{BB962C8B-B14F-4D97-AF65-F5344CB8AC3E}">
        <p14:creationId xmlns:p14="http://schemas.microsoft.com/office/powerpoint/2010/main" val="2826543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Finally, we aim to provide actionable insights based on our analysis, enabling sales teams to focus their efforts on leads with the highest likelihood of conversion.</a:t>
            </a:r>
          </a:p>
        </p:txBody>
      </p:sp>
      <p:sp>
        <p:nvSpPr>
          <p:cNvPr id="4" name="Slide Number Placeholder 3"/>
          <p:cNvSpPr>
            <a:spLocks noGrp="1"/>
          </p:cNvSpPr>
          <p:nvPr>
            <p:ph type="sldNum" sz="quarter" idx="5"/>
          </p:nvPr>
        </p:nvSpPr>
        <p:spPr/>
        <p:txBody>
          <a:bodyPr/>
          <a:lstStyle/>
          <a:p>
            <a:fld id="{C3F68ACD-2BFE-4DB9-A044-E598DFBCC15B}" type="slidenum">
              <a:rPr lang="en-IN" smtClean="0"/>
              <a:t>7</a:t>
            </a:fld>
            <a:endParaRPr lang="en-IN"/>
          </a:p>
        </p:txBody>
      </p:sp>
    </p:spTree>
    <p:extLst>
      <p:ext uri="{BB962C8B-B14F-4D97-AF65-F5344CB8AC3E}">
        <p14:creationId xmlns:p14="http://schemas.microsoft.com/office/powerpoint/2010/main" val="3650092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Our analysis approach consists of several key steps, including data cleaning, feature engineering, model building, and evaluation. Each step is crucial for ensuring accurate predictions.</a:t>
            </a:r>
          </a:p>
        </p:txBody>
      </p:sp>
      <p:sp>
        <p:nvSpPr>
          <p:cNvPr id="4" name="Slide Number Placeholder 3"/>
          <p:cNvSpPr>
            <a:spLocks noGrp="1"/>
          </p:cNvSpPr>
          <p:nvPr>
            <p:ph type="sldNum" sz="quarter" idx="5"/>
          </p:nvPr>
        </p:nvSpPr>
        <p:spPr/>
        <p:txBody>
          <a:bodyPr/>
          <a:lstStyle/>
          <a:p>
            <a:fld id="{C3F68ACD-2BFE-4DB9-A044-E598DFBCC15B}" type="slidenum">
              <a:rPr lang="en-IN" smtClean="0"/>
              <a:t>8</a:t>
            </a:fld>
            <a:endParaRPr lang="en-IN"/>
          </a:p>
        </p:txBody>
      </p:sp>
    </p:spTree>
    <p:extLst>
      <p:ext uri="{BB962C8B-B14F-4D97-AF65-F5344CB8AC3E}">
        <p14:creationId xmlns:p14="http://schemas.microsoft.com/office/powerpoint/2010/main" val="1297439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Effective data cleaning involves identifying and addressing missing values and removing irrelevant data points that could skew our analysis, ensuring data integrity.</a:t>
            </a:r>
          </a:p>
        </p:txBody>
      </p:sp>
      <p:sp>
        <p:nvSpPr>
          <p:cNvPr id="4" name="Slide Number Placeholder 3"/>
          <p:cNvSpPr>
            <a:spLocks noGrp="1"/>
          </p:cNvSpPr>
          <p:nvPr>
            <p:ph type="sldNum" sz="quarter" idx="5"/>
          </p:nvPr>
        </p:nvSpPr>
        <p:spPr/>
        <p:txBody>
          <a:bodyPr/>
          <a:lstStyle/>
          <a:p>
            <a:fld id="{C3F68ACD-2BFE-4DB9-A044-E598DFBCC15B}" type="slidenum">
              <a:rPr lang="en-IN" smtClean="0"/>
              <a:t>9</a:t>
            </a:fld>
            <a:endParaRPr lang="en-IN"/>
          </a:p>
        </p:txBody>
      </p:sp>
    </p:spTree>
    <p:extLst>
      <p:ext uri="{BB962C8B-B14F-4D97-AF65-F5344CB8AC3E}">
        <p14:creationId xmlns:p14="http://schemas.microsoft.com/office/powerpoint/2010/main" val="1264628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4/12/2025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1336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4/12/2025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27720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4/12/2025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710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4/12/2025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43699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4/12/2025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92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4/12/2025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8525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4/12/2025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9139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4/12/2025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26751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4/12/2025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6405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4/12/2025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6879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4/12/2025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68532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4/12/2025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2504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E989C-529F-23EE-FB5F-35E06C452B52}"/>
              </a:ext>
            </a:extLst>
          </p:cNvPr>
          <p:cNvSpPr>
            <a:spLocks noGrp="1"/>
          </p:cNvSpPr>
          <p:nvPr>
            <p:ph type="ctrTitle"/>
          </p:nvPr>
        </p:nvSpPr>
        <p:spPr>
          <a:xfrm>
            <a:off x="1946564" y="1249217"/>
            <a:ext cx="8298873" cy="2258284"/>
          </a:xfrm>
        </p:spPr>
        <p:txBody>
          <a:bodyPr anchor="b">
            <a:normAutofit/>
          </a:bodyPr>
          <a:lstStyle/>
          <a:p>
            <a:pPr algn="ctr">
              <a:lnSpc>
                <a:spcPct val="90000"/>
              </a:lnSpc>
            </a:pPr>
            <a:r>
              <a:rPr lang="en-IN" sz="4600" dirty="0"/>
              <a:t>Predicting Lead Conversion: Enhancing Sales Prioritization with Machine Learning</a:t>
            </a:r>
          </a:p>
        </p:txBody>
      </p:sp>
      <p:sp>
        <p:nvSpPr>
          <p:cNvPr id="3" name="Subtitle 2">
            <a:extLst>
              <a:ext uri="{FF2B5EF4-FFF2-40B4-BE49-F238E27FC236}">
                <a16:creationId xmlns:a16="http://schemas.microsoft.com/office/drawing/2014/main" id="{42AABA37-4A43-87A1-AD63-695B05A32A48}"/>
              </a:ext>
            </a:extLst>
          </p:cNvPr>
          <p:cNvSpPr>
            <a:spLocks noGrp="1"/>
          </p:cNvSpPr>
          <p:nvPr>
            <p:ph type="subTitle" idx="1"/>
          </p:nvPr>
        </p:nvSpPr>
        <p:spPr>
          <a:xfrm>
            <a:off x="1946564" y="4490100"/>
            <a:ext cx="8298873" cy="1282843"/>
          </a:xfrm>
        </p:spPr>
        <p:txBody>
          <a:bodyPr anchor="t">
            <a:normAutofit/>
          </a:bodyPr>
          <a:lstStyle/>
          <a:p>
            <a:pPr algn="ctr"/>
            <a:r>
              <a:rPr lang="en-IN" sz="2400"/>
              <a:t>Utilizing data for better sales decision-making</a:t>
            </a:r>
          </a:p>
        </p:txBody>
      </p:sp>
      <p:cxnSp>
        <p:nvCxnSpPr>
          <p:cNvPr id="10" name="Straight Connector 9">
            <a:extLst>
              <a:ext uri="{FF2B5EF4-FFF2-40B4-BE49-F238E27FC236}">
                <a16:creationId xmlns:a16="http://schemas.microsoft.com/office/drawing/2014/main" id="{5E10C1D6-7EDE-467F-89EA-E0244EB623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0240" y="4290504"/>
            <a:ext cx="7315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35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C3D57-E6DE-EF2B-6635-E51F6B7C799A}"/>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2200"/>
              <a:t>Feature Engineering: Removing High-Cardinality and Irrelevant Columns, Applying One-Hot Encoding</a:t>
            </a:r>
          </a:p>
        </p:txBody>
      </p:sp>
      <p:sp>
        <p:nvSpPr>
          <p:cNvPr id="4" name="Content Placeholder 3">
            <a:extLst>
              <a:ext uri="{FF2B5EF4-FFF2-40B4-BE49-F238E27FC236}">
                <a16:creationId xmlns:a16="http://schemas.microsoft.com/office/drawing/2014/main" id="{CF6DB6C9-2292-A2E6-880B-6C215B7B63C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Importance of Feature Engineering</a:t>
            </a:r>
          </a:p>
          <a:p>
            <a:pPr marL="0" lvl="1" indent="0">
              <a:buNone/>
            </a:pPr>
            <a:r>
              <a:rPr lang="en-US" sz="1400"/>
              <a:t>Feature engineering is crucial for enhancing the performance of machine learning models by refining input data.</a:t>
            </a:r>
          </a:p>
          <a:p>
            <a:pPr marL="0" indent="0">
              <a:spcBef>
                <a:spcPts val="2500"/>
              </a:spcBef>
              <a:buNone/>
            </a:pPr>
            <a:r>
              <a:rPr lang="en-US" sz="1400" b="1"/>
              <a:t>Removing High-Cardinality Columns</a:t>
            </a:r>
          </a:p>
          <a:p>
            <a:pPr marL="0" lvl="1" indent="0">
              <a:buNone/>
            </a:pPr>
            <a:r>
              <a:rPr lang="en-US" sz="1400"/>
              <a:t>Removable high-cardinality features can lead to overfitting; hence, identifying and removing them is essential.</a:t>
            </a:r>
          </a:p>
          <a:p>
            <a:pPr marL="0" indent="0">
              <a:spcBef>
                <a:spcPts val="2500"/>
              </a:spcBef>
              <a:buNone/>
            </a:pPr>
            <a:r>
              <a:rPr lang="en-US" sz="1400" b="1"/>
              <a:t>Applying One-Hot Encoding</a:t>
            </a:r>
          </a:p>
          <a:p>
            <a:pPr marL="0" lvl="1" indent="0">
              <a:buNone/>
            </a:pPr>
            <a:r>
              <a:rPr lang="en-US" sz="1400"/>
              <a:t>One-hot encoding transforms categorical variables into a format suitable for machine learning algorithms, improving model accuracy.</a:t>
            </a:r>
            <a:endParaRPr lang="en-IN" sz="1400"/>
          </a:p>
        </p:txBody>
      </p:sp>
      <p:pic>
        <p:nvPicPr>
          <p:cNvPr id="5" name="Content Placeholder 4" descr="abstract programm binary code  and colored array cube Database">
            <a:extLst>
              <a:ext uri="{FF2B5EF4-FFF2-40B4-BE49-F238E27FC236}">
                <a16:creationId xmlns:a16="http://schemas.microsoft.com/office/drawing/2014/main" id="{8A23BB29-7F26-4B47-8E1F-7DE78E315CB3}"/>
              </a:ext>
            </a:extLst>
          </p:cNvPr>
          <p:cNvPicPr>
            <a:picLocks noGrp="1" noChangeAspect="1"/>
          </p:cNvPicPr>
          <p:nvPr>
            <p:ph sz="half" idx="1"/>
          </p:nvPr>
        </p:nvPicPr>
        <p:blipFill>
          <a:blip r:embed="rId3"/>
          <a:srcRect l="48907" r="824" b="-2"/>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926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F599B5D0-24C1-E967-A097-33BB6415797F}"/>
              </a:ext>
            </a:extLst>
          </p:cNvPr>
          <p:cNvSpPr>
            <a:spLocks noGrp="1"/>
          </p:cNvSpPr>
          <p:nvPr>
            <p:ph type="title"/>
          </p:nvPr>
        </p:nvSpPr>
        <p:spPr>
          <a:xfrm>
            <a:off x="640080" y="914401"/>
            <a:ext cx="4306824" cy="1477817"/>
          </a:xfrm>
        </p:spPr>
        <p:txBody>
          <a:bodyPr vert="horz" lIns="91440" tIns="45720" rIns="91440" bIns="45720" rtlCol="0" anchor="t">
            <a:normAutofit/>
          </a:bodyPr>
          <a:lstStyle/>
          <a:p>
            <a:pPr>
              <a:lnSpc>
                <a:spcPct val="90000"/>
              </a:lnSpc>
            </a:pPr>
            <a:r>
              <a:rPr lang="en-US" sz="2500"/>
              <a:t>Model Building: Logistic Regression, Random Forest, and SVM with Hyperparameter Tuning</a:t>
            </a:r>
          </a:p>
        </p:txBody>
      </p:sp>
      <p:pic>
        <p:nvPicPr>
          <p:cNvPr id="5" name="Content Placeholder 4" descr="Global communication and collaboration intricately involving electronic ropes and keys through social networking of smart phones equipped with AI.">
            <a:extLst>
              <a:ext uri="{FF2B5EF4-FFF2-40B4-BE49-F238E27FC236}">
                <a16:creationId xmlns:a16="http://schemas.microsoft.com/office/drawing/2014/main" id="{8A30C1CA-181B-4D63-AEC2-21D25204A2F3}"/>
              </a:ext>
            </a:extLst>
          </p:cNvPr>
          <p:cNvPicPr>
            <a:picLocks noGrp="1" noChangeAspect="1"/>
          </p:cNvPicPr>
          <p:nvPr>
            <p:ph sz="half" idx="1"/>
          </p:nvPr>
        </p:nvPicPr>
        <p:blipFill>
          <a:blip r:embed="rId3"/>
          <a:srcRect l="9117" r="1381" b="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FAC076F-E503-1752-A975-09CB273EC47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Logistic Regression</a:t>
            </a:r>
          </a:p>
          <a:p>
            <a:pPr marL="0" lvl="1" indent="0">
              <a:buNone/>
            </a:pPr>
            <a:r>
              <a:rPr lang="en-US" sz="1400"/>
              <a:t>Logistic Regression is a statistical method for predicting binary outcomes. Its simplicity and efficiency make it a popular choice for many applications.</a:t>
            </a:r>
          </a:p>
          <a:p>
            <a:pPr marL="0" indent="0">
              <a:spcBef>
                <a:spcPts val="2500"/>
              </a:spcBef>
              <a:buNone/>
            </a:pPr>
            <a:r>
              <a:rPr lang="en-US" sz="1400" b="1"/>
              <a:t>Random Forest</a:t>
            </a:r>
          </a:p>
          <a:p>
            <a:pPr marL="0" lvl="1" indent="0">
              <a:buNone/>
            </a:pPr>
            <a:r>
              <a:rPr lang="en-US" sz="1400"/>
              <a:t>Random Forest is an ensemble learning method that operates by constructing multiple decision trees for improved accuracy and robustness.</a:t>
            </a:r>
          </a:p>
          <a:p>
            <a:pPr marL="0" indent="0">
              <a:spcBef>
                <a:spcPts val="2500"/>
              </a:spcBef>
              <a:buNone/>
            </a:pPr>
            <a:r>
              <a:rPr lang="en-US" sz="1400" b="1"/>
              <a:t>Support Vector Machine (SVM)</a:t>
            </a:r>
          </a:p>
          <a:p>
            <a:pPr marL="0" lvl="1" indent="0">
              <a:buNone/>
            </a:pPr>
            <a:r>
              <a:rPr lang="en-US" sz="1400"/>
              <a:t>SVM is a powerful classification technique that finds the optimal hyperplane to separate different classes in a dataset.</a:t>
            </a:r>
          </a:p>
          <a:p>
            <a:pPr marL="0" indent="0">
              <a:spcBef>
                <a:spcPts val="2500"/>
              </a:spcBef>
              <a:buNone/>
            </a:pPr>
            <a:r>
              <a:rPr lang="en-US" sz="1400" b="1"/>
              <a:t>Hyperparameter Tuning</a:t>
            </a:r>
          </a:p>
          <a:p>
            <a:pPr marL="0" lvl="1" indent="0">
              <a:buNone/>
            </a:pPr>
            <a:r>
              <a:rPr lang="en-US" sz="1400"/>
              <a:t>Hyperparameter tuning is essential to optimize the performance of machine learning models, enhancing their predictive capabilities.</a:t>
            </a:r>
            <a:endParaRPr lang="en-IN" sz="1400"/>
          </a:p>
        </p:txBody>
      </p:sp>
    </p:spTree>
    <p:extLst>
      <p:ext uri="{BB962C8B-B14F-4D97-AF65-F5344CB8AC3E}">
        <p14:creationId xmlns:p14="http://schemas.microsoft.com/office/powerpoint/2010/main" val="2339086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1CB577-886C-3019-C7DA-098E2D2901D5}"/>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Evaluation: Accuracy, Precision, and Recall Metrics</a:t>
            </a:r>
          </a:p>
        </p:txBody>
      </p:sp>
      <p:sp>
        <p:nvSpPr>
          <p:cNvPr id="4" name="Content Placeholder 3">
            <a:extLst>
              <a:ext uri="{FF2B5EF4-FFF2-40B4-BE49-F238E27FC236}">
                <a16:creationId xmlns:a16="http://schemas.microsoft.com/office/drawing/2014/main" id="{A4FD5AC0-E5DD-58B1-7E4E-07215EBA266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Understanding Accuracy</a:t>
            </a:r>
          </a:p>
          <a:p>
            <a:pPr marL="0" lvl="1" indent="0">
              <a:buNone/>
            </a:pPr>
            <a:r>
              <a:rPr lang="en-US" sz="1400"/>
              <a:t>Accuracy measures the overall correctness of a predictive model, representing the ratio of correctly predicted instances to total instances.</a:t>
            </a:r>
          </a:p>
          <a:p>
            <a:pPr marL="0" indent="0">
              <a:spcBef>
                <a:spcPts val="2500"/>
              </a:spcBef>
              <a:buNone/>
            </a:pPr>
            <a:r>
              <a:rPr lang="en-US" sz="1400" b="1"/>
              <a:t>Precision Explained</a:t>
            </a:r>
          </a:p>
          <a:p>
            <a:pPr marL="0" lvl="1" indent="0">
              <a:buNone/>
            </a:pPr>
            <a:r>
              <a:rPr lang="en-US" sz="1400"/>
              <a:t>Precision indicates the proportion of true positive predictions among all positive predictions made by the model, reflecting the quality of positive predictions.</a:t>
            </a:r>
          </a:p>
          <a:p>
            <a:pPr marL="0" indent="0">
              <a:spcBef>
                <a:spcPts val="2500"/>
              </a:spcBef>
              <a:buNone/>
            </a:pPr>
            <a:r>
              <a:rPr lang="en-US" sz="1400" b="1"/>
              <a:t>Recall Importance</a:t>
            </a:r>
          </a:p>
          <a:p>
            <a:pPr marL="0" lvl="1" indent="0">
              <a:buNone/>
            </a:pPr>
            <a:r>
              <a:rPr lang="en-US" sz="1400"/>
              <a:t>Recall measures the ability of the model to identify all relevant instances, indicating the proportion of true positives among actual positives.</a:t>
            </a:r>
            <a:endParaRPr lang="en-IN" sz="1400"/>
          </a:p>
        </p:txBody>
      </p:sp>
      <p:pic>
        <p:nvPicPr>
          <p:cNvPr id="5" name="Content Placeholder 4" descr="Shot of a businessman holding on to a bunch of cryptocurrency balloons on top of a graph against a white background">
            <a:extLst>
              <a:ext uri="{FF2B5EF4-FFF2-40B4-BE49-F238E27FC236}">
                <a16:creationId xmlns:a16="http://schemas.microsoft.com/office/drawing/2014/main" id="{E90E4BCC-0B01-4990-9C2E-D6E8E9E2FD53}"/>
              </a:ext>
            </a:extLst>
          </p:cNvPr>
          <p:cNvPicPr>
            <a:picLocks noGrp="1" noChangeAspect="1"/>
          </p:cNvPicPr>
          <p:nvPr>
            <p:ph sz="half" idx="1"/>
          </p:nvPr>
        </p:nvPicPr>
        <p:blipFill>
          <a:blip r:embed="rId3"/>
          <a:srcRect l="29337" r="-2" b="-2"/>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5986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5AF2B56F-32AE-461B-B057-0CF7162D745E}"/>
              </a:ext>
            </a:extLst>
          </p:cNvPr>
          <p:cNvSpPr>
            <a:spLocks noGrp="1"/>
          </p:cNvSpPr>
          <p:nvPr>
            <p:ph type="ctrTitle"/>
          </p:nvPr>
        </p:nvSpPr>
        <p:spPr>
          <a:xfrm>
            <a:off x="559219" y="1115844"/>
            <a:ext cx="7680960" cy="4631911"/>
          </a:xfrm>
        </p:spPr>
        <p:txBody>
          <a:bodyPr anchor="b">
            <a:normAutofit/>
          </a:bodyPr>
          <a:lstStyle/>
          <a:p>
            <a:r>
              <a:rPr lang="en-IN" sz="6500"/>
              <a:t>Results in Business Terms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1537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309B2-6CB6-90D4-67F2-E47F994402B5}"/>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2500"/>
              <a:t>Insights: Key Features Identified by Random Forest</a:t>
            </a:r>
          </a:p>
        </p:txBody>
      </p:sp>
      <p:sp>
        <p:nvSpPr>
          <p:cNvPr id="4" name="Content Placeholder 3">
            <a:extLst>
              <a:ext uri="{FF2B5EF4-FFF2-40B4-BE49-F238E27FC236}">
                <a16:creationId xmlns:a16="http://schemas.microsoft.com/office/drawing/2014/main" id="{852A2875-1925-FCA4-4DBF-3206DA006CA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None/>
            </a:pPr>
            <a:r>
              <a:rPr lang="en-US" sz="1400" b="1"/>
              <a:t>Lead Conversion Factors</a:t>
            </a:r>
          </a:p>
          <a:p>
            <a:pPr marL="0" lvl="1" indent="0">
              <a:buNone/>
            </a:pPr>
            <a:r>
              <a:rPr lang="en-US" sz="1400"/>
              <a:t>The Random Forest model identified crucial factors that significantly influence lead conversion rates, providing actionable insights for improvement.</a:t>
            </a:r>
          </a:p>
          <a:p>
            <a:pPr marL="0" indent="0">
              <a:spcBef>
                <a:spcPts val="2500"/>
              </a:spcBef>
              <a:buNone/>
            </a:pPr>
            <a:r>
              <a:rPr lang="en-US" sz="1400" b="1"/>
              <a:t>Focus on Essentials</a:t>
            </a:r>
          </a:p>
          <a:p>
            <a:pPr marL="0" lvl="1" indent="0">
              <a:buNone/>
            </a:pPr>
            <a:r>
              <a:rPr lang="en-US" sz="1400"/>
              <a:t>By identifying key features, we can prioritize our strategies and resources on what is most impactful for lead conversions.</a:t>
            </a:r>
            <a:endParaRPr lang="en-IN" sz="1400"/>
          </a:p>
        </p:txBody>
      </p:sp>
      <p:pic>
        <p:nvPicPr>
          <p:cNvPr id="5" name="Content Placeholder 4" descr="Red Communication bubbles with copy space are connected each other with black arrows. This image shows the social media, and online communication between people.">
            <a:extLst>
              <a:ext uri="{FF2B5EF4-FFF2-40B4-BE49-F238E27FC236}">
                <a16:creationId xmlns:a16="http://schemas.microsoft.com/office/drawing/2014/main" id="{CB3C4B82-0085-4920-9E31-45611496C637}"/>
              </a:ext>
            </a:extLst>
          </p:cNvPr>
          <p:cNvPicPr>
            <a:picLocks noGrp="1" noChangeAspect="1"/>
          </p:cNvPicPr>
          <p:nvPr>
            <p:ph sz="half" idx="1"/>
          </p:nvPr>
        </p:nvPicPr>
        <p:blipFill>
          <a:blip r:embed="rId3"/>
          <a:srcRect l="2398" r="16299" b="2"/>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6270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DF80F5-BCF1-3014-94FC-A1996BCD94FA}"/>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Lead Scoring: Prioritization with Logistic Regression and SVM</a:t>
            </a:r>
          </a:p>
        </p:txBody>
      </p:sp>
      <p:sp>
        <p:nvSpPr>
          <p:cNvPr id="4" name="Content Placeholder 3">
            <a:extLst>
              <a:ext uri="{FF2B5EF4-FFF2-40B4-BE49-F238E27FC236}">
                <a16:creationId xmlns:a16="http://schemas.microsoft.com/office/drawing/2014/main" id="{502FC8D4-31B5-89B6-BF40-1523B6EE2D8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Lead Scoring System</a:t>
            </a:r>
          </a:p>
          <a:p>
            <a:pPr marL="0" lvl="1" indent="0">
              <a:buNone/>
            </a:pPr>
            <a:r>
              <a:rPr lang="en-US" sz="1400"/>
              <a:t>A lead scoring system helps sales teams identify high-priority leads based on their likelihood to convert.</a:t>
            </a:r>
          </a:p>
          <a:p>
            <a:pPr marL="0" indent="0">
              <a:spcBef>
                <a:spcPts val="2500"/>
              </a:spcBef>
              <a:buNone/>
            </a:pPr>
            <a:r>
              <a:rPr lang="en-US" sz="1400" b="1"/>
              <a:t>Logistic Regression</a:t>
            </a:r>
          </a:p>
          <a:p>
            <a:pPr marL="0" lvl="1" indent="0">
              <a:buNone/>
            </a:pPr>
            <a:r>
              <a:rPr lang="en-US" sz="1400"/>
              <a:t>Logistic Regression is used to predict the probability of a lead converting, providing a statistical basis for scoring.</a:t>
            </a:r>
          </a:p>
          <a:p>
            <a:pPr marL="0" indent="0">
              <a:spcBef>
                <a:spcPts val="2500"/>
              </a:spcBef>
              <a:buNone/>
            </a:pPr>
            <a:r>
              <a:rPr lang="en-US" sz="1400" b="1"/>
              <a:t>Support Vector Machine (SVM)</a:t>
            </a:r>
          </a:p>
          <a:p>
            <a:pPr marL="0" lvl="1" indent="0">
              <a:buNone/>
            </a:pPr>
            <a:r>
              <a:rPr lang="en-US" sz="1400"/>
              <a:t>SVM enhances the lead scoring process by effectively separating leads into different categories for better prioritization.</a:t>
            </a:r>
            <a:endParaRPr lang="en-IN" sz="1400"/>
          </a:p>
        </p:txBody>
      </p:sp>
      <p:pic>
        <p:nvPicPr>
          <p:cNvPr id="5" name="Content Placeholder 4" descr="Female drawing flow chart">
            <a:extLst>
              <a:ext uri="{FF2B5EF4-FFF2-40B4-BE49-F238E27FC236}">
                <a16:creationId xmlns:a16="http://schemas.microsoft.com/office/drawing/2014/main" id="{FD0394CF-BDEE-4819-BAD9-F9A34557DE5A}"/>
              </a:ext>
            </a:extLst>
          </p:cNvPr>
          <p:cNvPicPr>
            <a:picLocks noGrp="1" noChangeAspect="1"/>
          </p:cNvPicPr>
          <p:nvPr>
            <p:ph sz="half" idx="1"/>
          </p:nvPr>
        </p:nvPicPr>
        <p:blipFill>
          <a:blip r:embed="rId3"/>
          <a:srcRect l="21330" r="24694"/>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8783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802FA-19BB-198B-D425-C5B936B239D9}"/>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2200"/>
              <a:t>Recommendations: Focus on High-Probability Leads, Reduce Efforts on Low-Probability Leads</a:t>
            </a:r>
          </a:p>
        </p:txBody>
      </p:sp>
      <p:pic>
        <p:nvPicPr>
          <p:cNvPr id="5" name="Content Placeholder 4" descr="Leadership, Lead, Crowd, Business, Pawn - Chess Piece">
            <a:extLst>
              <a:ext uri="{FF2B5EF4-FFF2-40B4-BE49-F238E27FC236}">
                <a16:creationId xmlns:a16="http://schemas.microsoft.com/office/drawing/2014/main" id="{73A8561D-C1BD-4FFB-868E-D0EACBA09B06}"/>
              </a:ext>
            </a:extLst>
          </p:cNvPr>
          <p:cNvPicPr>
            <a:picLocks noGrp="1" noChangeAspect="1"/>
          </p:cNvPicPr>
          <p:nvPr>
            <p:ph sz="half" idx="1"/>
          </p:nvPr>
        </p:nvPicPr>
        <p:blipFill>
          <a:blip r:embed="rId3"/>
          <a:srcRect l="26103" r="18831"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40DEE16-D95D-BF14-93CD-81A3BA8637B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High-Probability Leads</a:t>
            </a:r>
          </a:p>
          <a:p>
            <a:pPr marL="0" lvl="1" indent="0">
              <a:buNone/>
            </a:pPr>
            <a:r>
              <a:rPr lang="en-US" sz="1400"/>
              <a:t>Focusing on high-probability leads ensures efficient follow-ups and maximizes conversion rates, leading to better outcomes.</a:t>
            </a:r>
          </a:p>
          <a:p>
            <a:pPr marL="0" indent="0">
              <a:spcBef>
                <a:spcPts val="2500"/>
              </a:spcBef>
              <a:buNone/>
            </a:pPr>
            <a:r>
              <a:rPr lang="en-US" sz="1400" b="1"/>
              <a:t>Reducing Low-Probability Efforts</a:t>
            </a:r>
          </a:p>
          <a:p>
            <a:pPr marL="0" lvl="1" indent="0">
              <a:buNone/>
            </a:pPr>
            <a:r>
              <a:rPr lang="en-US" sz="1400"/>
              <a:t>Minimizing efforts on low-probability leads frees up valuable resources for high-impact opportunities, optimizing overall performance.</a:t>
            </a:r>
          </a:p>
          <a:p>
            <a:pPr marL="0" indent="0">
              <a:spcBef>
                <a:spcPts val="2500"/>
              </a:spcBef>
              <a:buNone/>
            </a:pPr>
            <a:r>
              <a:rPr lang="en-US" sz="1400" b="1"/>
              <a:t>Optimizing Resource Allocation</a:t>
            </a:r>
          </a:p>
          <a:p>
            <a:pPr marL="0" lvl="1" indent="0">
              <a:buNone/>
            </a:pPr>
            <a:r>
              <a:rPr lang="en-US" sz="1400"/>
              <a:t>Effective resource allocation is essential to enhance productivity and ensure a focus on the most promising leads.</a:t>
            </a:r>
            <a:endParaRPr lang="en-IN" sz="1400"/>
          </a:p>
        </p:txBody>
      </p:sp>
    </p:spTree>
    <p:extLst>
      <p:ext uri="{BB962C8B-B14F-4D97-AF65-F5344CB8AC3E}">
        <p14:creationId xmlns:p14="http://schemas.microsoft.com/office/powerpoint/2010/main" val="10761248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BBBC594F-A541-FA8D-58DA-67F6C282C8EC}"/>
              </a:ext>
            </a:extLst>
          </p:cNvPr>
          <p:cNvSpPr>
            <a:spLocks noGrp="1"/>
          </p:cNvSpPr>
          <p:nvPr>
            <p:ph type="ctrTitle"/>
          </p:nvPr>
        </p:nvSpPr>
        <p:spPr>
          <a:xfrm>
            <a:off x="559219" y="1115844"/>
            <a:ext cx="7680960" cy="4631911"/>
          </a:xfrm>
        </p:spPr>
        <p:txBody>
          <a:bodyPr anchor="b">
            <a:normAutofit/>
          </a:bodyPr>
          <a:lstStyle/>
          <a:p>
            <a:r>
              <a:rPr lang="en-IN" sz="6500"/>
              <a:t>Visualizations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319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392E65-C7D8-F152-9C67-76C571B72108}"/>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Lead Conversion Funnel: Bar Plot of Conversion Rates</a:t>
            </a:r>
          </a:p>
        </p:txBody>
      </p:sp>
      <p:pic>
        <p:nvPicPr>
          <p:cNvPr id="5" name="Content Placeholder 4" descr="Pictorial representation of a graph chart">
            <a:extLst>
              <a:ext uri="{FF2B5EF4-FFF2-40B4-BE49-F238E27FC236}">
                <a16:creationId xmlns:a16="http://schemas.microsoft.com/office/drawing/2014/main" id="{B9706AF7-9916-4E50-8153-D92DA431C338}"/>
              </a:ext>
            </a:extLst>
          </p:cNvPr>
          <p:cNvPicPr>
            <a:picLocks noGrp="1" noChangeAspect="1"/>
          </p:cNvPicPr>
          <p:nvPr>
            <p:ph sz="half" idx="1"/>
          </p:nvPr>
        </p:nvPicPr>
        <p:blipFill>
          <a:blip r:embed="rId3"/>
          <a:srcRect l="15189" r="29745" b="2"/>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0DC291B-CF9E-7CF0-C725-2C454B2FCB5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Lead Conversion Stages</a:t>
            </a:r>
          </a:p>
          <a:p>
            <a:pPr marL="0" lvl="1" indent="0">
              <a:buNone/>
            </a:pPr>
            <a:r>
              <a:rPr lang="en-US" sz="1400"/>
              <a:t>The lead conversion funnel consists of multiple stages that track the journey of leads from initial contact to final conversion.</a:t>
            </a:r>
          </a:p>
          <a:p>
            <a:pPr marL="0" indent="0">
              <a:spcBef>
                <a:spcPts val="2500"/>
              </a:spcBef>
              <a:buNone/>
            </a:pPr>
            <a:r>
              <a:rPr lang="en-US" sz="1400" b="1"/>
              <a:t>Conversion Rate Analysis</a:t>
            </a:r>
          </a:p>
          <a:p>
            <a:pPr marL="0" lvl="1" indent="0">
              <a:buNone/>
            </a:pPr>
            <a:r>
              <a:rPr lang="en-US" sz="1400"/>
              <a:t>Analyzing conversion rates at each stage helps us understand effectiveness and identify areas needing improvement.</a:t>
            </a:r>
          </a:p>
          <a:p>
            <a:pPr marL="0" indent="0">
              <a:spcBef>
                <a:spcPts val="2500"/>
              </a:spcBef>
              <a:buNone/>
            </a:pPr>
            <a:r>
              <a:rPr lang="en-US" sz="1400" b="1"/>
              <a:t>Identifying Bottlenecks</a:t>
            </a:r>
          </a:p>
          <a:p>
            <a:pPr marL="0" lvl="1" indent="0">
              <a:buNone/>
            </a:pPr>
            <a:r>
              <a:rPr lang="en-US" sz="1400"/>
              <a:t>Identifying potential bottlenecks in the funnel is crucial for optimizing the lead conversion process and increasing sales.</a:t>
            </a:r>
            <a:endParaRPr lang="en-IN" sz="1400"/>
          </a:p>
        </p:txBody>
      </p:sp>
    </p:spTree>
    <p:extLst>
      <p:ext uri="{BB962C8B-B14F-4D97-AF65-F5344CB8AC3E}">
        <p14:creationId xmlns:p14="http://schemas.microsoft.com/office/powerpoint/2010/main" val="36734160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096055-ABF4-4339-88CC-B3A733D876E5}"/>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2300"/>
              <a:t>Feature Importance: Key Variables Impacting Lead Conversion</a:t>
            </a:r>
          </a:p>
        </p:txBody>
      </p:sp>
      <p:pic>
        <p:nvPicPr>
          <p:cNvPr id="5" name="Content Placeholder 4" descr="Financial graphs on a dark display">
            <a:extLst>
              <a:ext uri="{FF2B5EF4-FFF2-40B4-BE49-F238E27FC236}">
                <a16:creationId xmlns:a16="http://schemas.microsoft.com/office/drawing/2014/main" id="{31140807-9D14-4B3C-BBA4-040CB5422489}"/>
              </a:ext>
            </a:extLst>
          </p:cNvPr>
          <p:cNvPicPr>
            <a:picLocks noGrp="1" noChangeAspect="1"/>
          </p:cNvPicPr>
          <p:nvPr>
            <p:ph sz="half" idx="1"/>
          </p:nvPr>
        </p:nvPicPr>
        <p:blipFill>
          <a:blip r:embed="rId3"/>
          <a:srcRect l="7747" r="14533"/>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4A499DC-E9F4-5862-C86D-A26EE2CB212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US" sz="1400" b="1"/>
              <a:t>Understanding Feature Importance</a:t>
            </a:r>
          </a:p>
          <a:p>
            <a:pPr marL="0" lvl="1" indent="0">
              <a:buNone/>
            </a:pPr>
            <a:r>
              <a:rPr lang="en-US" sz="1400"/>
              <a:t>Feature importance helps identify which variables most significantly influence lead conversion rates, informing effective sales strategies.</a:t>
            </a:r>
          </a:p>
          <a:p>
            <a:pPr marL="0" indent="0">
              <a:spcBef>
                <a:spcPts val="2500"/>
              </a:spcBef>
              <a:buNone/>
            </a:pPr>
            <a:r>
              <a:rPr lang="en-US" sz="1400" b="1"/>
              <a:t>Guiding Sales Strategies</a:t>
            </a:r>
          </a:p>
          <a:p>
            <a:pPr marL="0" lvl="1" indent="0">
              <a:buNone/>
            </a:pPr>
            <a:r>
              <a:rPr lang="en-US" sz="1400"/>
              <a:t>Identifying key variables allows teams to prioritize efforts on the most impactful areas for improving conversions.</a:t>
            </a:r>
            <a:endParaRPr lang="en-IN" sz="1400"/>
          </a:p>
        </p:txBody>
      </p:sp>
    </p:spTree>
    <p:extLst>
      <p:ext uri="{BB962C8B-B14F-4D97-AF65-F5344CB8AC3E}">
        <p14:creationId xmlns:p14="http://schemas.microsoft.com/office/powerpoint/2010/main" val="931044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1DFDB0-0570-3E96-666B-493F1C945DAD}"/>
              </a:ext>
            </a:extLst>
          </p:cNvPr>
          <p:cNvSpPr>
            <a:spLocks noGrp="1"/>
          </p:cNvSpPr>
          <p:nvPr>
            <p:ph type="title"/>
          </p:nvPr>
        </p:nvSpPr>
        <p:spPr>
          <a:xfrm>
            <a:off x="640080" y="1371600"/>
            <a:ext cx="3502152" cy="3591463"/>
          </a:xfrm>
        </p:spPr>
        <p:txBody>
          <a:bodyPr anchor="t">
            <a:normAutofit/>
          </a:bodyPr>
          <a:lstStyle/>
          <a:p>
            <a:r>
              <a:rPr lang="en-IN"/>
              <a:t>Agenda Items</a:t>
            </a:r>
          </a:p>
        </p:txBody>
      </p:sp>
      <p:cxnSp>
        <p:nvCxnSpPr>
          <p:cNvPr id="10" name="Straight Connector 9">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95C9D4-5884-3D0B-896D-5E578442E382}"/>
              </a:ext>
            </a:extLst>
          </p:cNvPr>
          <p:cNvSpPr>
            <a:spLocks noGrp="1"/>
          </p:cNvSpPr>
          <p:nvPr>
            <p:ph idx="1"/>
            <p:extLst>
              <p:ext uri="{E7BDC344-281C-4309-B0C6-D0EE65EED2A8}">
                <p202:designPr xmlns:p202="http://schemas.microsoft.com/office/powerpoint/2020/02/main">
                  <p202:designTagLst>
                    <p202:designTag name="ARCH:1:CLS" val="BulletedText"/>
                  </p202:designTagLst>
                </p202:designPr>
              </p:ext>
            </p:extLst>
          </p:nvPr>
        </p:nvSpPr>
        <p:spPr>
          <a:xfrm>
            <a:off x="4931664" y="1371601"/>
            <a:ext cx="6620256" cy="4926318"/>
          </a:xfrm>
        </p:spPr>
        <p:txBody>
          <a:bodyPr>
            <a:normAutofit/>
          </a:bodyPr>
          <a:lstStyle/>
          <a:p>
            <a:r>
              <a:rPr lang="en-US"/>
              <a:t>Problem Statement and Objective</a:t>
            </a:r>
          </a:p>
          <a:p>
            <a:r>
              <a:rPr lang="en-US"/>
              <a:t>Analysis Approach</a:t>
            </a:r>
          </a:p>
          <a:p>
            <a:r>
              <a:rPr lang="en-US"/>
              <a:t>Results in Business Terms</a:t>
            </a:r>
          </a:p>
          <a:p>
            <a:r>
              <a:rPr lang="en-US"/>
              <a:t>Visualizations</a:t>
            </a:r>
          </a:p>
          <a:p>
            <a:r>
              <a:rPr lang="en-US"/>
              <a:t>Summary of Results</a:t>
            </a:r>
            <a:endParaRPr lang="en-IN"/>
          </a:p>
        </p:txBody>
      </p:sp>
    </p:spTree>
    <p:extLst>
      <p:ext uri="{BB962C8B-B14F-4D97-AF65-F5344CB8AC3E}">
        <p14:creationId xmlns:p14="http://schemas.microsoft.com/office/powerpoint/2010/main" val="3709360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B320F1AD-2AA5-E8E4-B255-C34B7E569A66}"/>
              </a:ext>
            </a:extLst>
          </p:cNvPr>
          <p:cNvSpPr>
            <a:spLocks noGrp="1"/>
          </p:cNvSpPr>
          <p:nvPr>
            <p:ph type="ctrTitle"/>
          </p:nvPr>
        </p:nvSpPr>
        <p:spPr>
          <a:xfrm>
            <a:off x="559219" y="1115844"/>
            <a:ext cx="7680960" cy="4631911"/>
          </a:xfrm>
        </p:spPr>
        <p:txBody>
          <a:bodyPr anchor="b">
            <a:normAutofit/>
          </a:bodyPr>
          <a:lstStyle/>
          <a:p>
            <a:r>
              <a:rPr lang="en-IN" sz="6500"/>
              <a:t>Summary of Results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2031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AE10D-9F37-4EE8-70E2-FC3D289F5241}"/>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2300"/>
              <a:t>Top Features Driving Conversion Identified by Random Forest</a:t>
            </a:r>
          </a:p>
        </p:txBody>
      </p:sp>
      <p:pic>
        <p:nvPicPr>
          <p:cNvPr id="5" name="Content Placeholder 4" descr="Shot of a businessman looking thoughtfully at signs against a white background">
            <a:extLst>
              <a:ext uri="{FF2B5EF4-FFF2-40B4-BE49-F238E27FC236}">
                <a16:creationId xmlns:a16="http://schemas.microsoft.com/office/drawing/2014/main" id="{FBABD627-3106-42E6-94B2-0E9B00B8B8CB}"/>
              </a:ext>
            </a:extLst>
          </p:cNvPr>
          <p:cNvPicPr>
            <a:picLocks noGrp="1" noChangeAspect="1"/>
          </p:cNvPicPr>
          <p:nvPr>
            <p:ph sz="half" idx="1"/>
          </p:nvPr>
        </p:nvPicPr>
        <p:blipFill>
          <a:blip r:embed="rId3"/>
          <a:srcRect l="16994" r="2" b="2"/>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0A7D4EC-F51A-FB26-967F-F8676944037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US" sz="1400" b="1"/>
              <a:t>Effective Feature Identification</a:t>
            </a:r>
          </a:p>
          <a:p>
            <a:pPr marL="0" lvl="1" indent="0">
              <a:buNone/>
            </a:pPr>
            <a:r>
              <a:rPr lang="en-US" sz="1400"/>
              <a:t>The Random Forest model is renowned for its ability to accurately identify key features influencing conversion rates.</a:t>
            </a:r>
          </a:p>
          <a:p>
            <a:pPr marL="0" indent="0">
              <a:spcBef>
                <a:spcPts val="2500"/>
              </a:spcBef>
              <a:buNone/>
            </a:pPr>
            <a:r>
              <a:rPr lang="en-US" sz="1400" b="1"/>
              <a:t>Sales Strategy Optimization</a:t>
            </a:r>
          </a:p>
          <a:p>
            <a:pPr marL="0" lvl="1" indent="0">
              <a:buNone/>
            </a:pPr>
            <a:r>
              <a:rPr lang="en-US" sz="1400"/>
              <a:t>Understanding the identified features allows for better targeting of sales strategies and improving conversion rates.</a:t>
            </a:r>
            <a:endParaRPr lang="en-IN" sz="1400"/>
          </a:p>
        </p:txBody>
      </p:sp>
    </p:spTree>
    <p:extLst>
      <p:ext uri="{BB962C8B-B14F-4D97-AF65-F5344CB8AC3E}">
        <p14:creationId xmlns:p14="http://schemas.microsoft.com/office/powerpoint/2010/main" val="28897184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CB0DA-7AD3-EEC2-4057-0D0798788E8E}"/>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2300"/>
              <a:t>Important Dummy Features: 'Lead Source_Email' And 'Last Activity_SMS'</a:t>
            </a:r>
          </a:p>
        </p:txBody>
      </p:sp>
      <p:pic>
        <p:nvPicPr>
          <p:cNvPr id="5" name="Content Placeholder 4" descr="Email online message internet search">
            <a:extLst>
              <a:ext uri="{FF2B5EF4-FFF2-40B4-BE49-F238E27FC236}">
                <a16:creationId xmlns:a16="http://schemas.microsoft.com/office/drawing/2014/main" id="{D4557B41-93E7-4A0E-9255-86C62D995E50}"/>
              </a:ext>
            </a:extLst>
          </p:cNvPr>
          <p:cNvPicPr>
            <a:picLocks noGrp="1" noChangeAspect="1"/>
          </p:cNvPicPr>
          <p:nvPr>
            <p:ph sz="half" idx="1"/>
          </p:nvPr>
        </p:nvPicPr>
        <p:blipFill>
          <a:blip r:embed="rId3"/>
          <a:srcRect r="16996" b="2"/>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5FD17DE-38D6-4726-80F6-3A1E00A4713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US" sz="1400" b="1"/>
              <a:t>Lead Source: Email</a:t>
            </a:r>
          </a:p>
          <a:p>
            <a:pPr marL="0" lvl="1" indent="0">
              <a:buNone/>
            </a:pPr>
            <a:r>
              <a:rPr lang="en-US" sz="1400"/>
              <a:t>The 'Lead Source_Email' feature is crucial in determining how leads originate and their potential for conversion.</a:t>
            </a:r>
          </a:p>
          <a:p>
            <a:pPr marL="0" indent="0">
              <a:spcBef>
                <a:spcPts val="2500"/>
              </a:spcBef>
              <a:buNone/>
            </a:pPr>
            <a:r>
              <a:rPr lang="en-US" sz="1400" b="1"/>
              <a:t>Last Activity: SMS</a:t>
            </a:r>
          </a:p>
          <a:p>
            <a:pPr marL="0" lvl="1" indent="0">
              <a:buNone/>
            </a:pPr>
            <a:r>
              <a:rPr lang="en-US" sz="1400"/>
              <a:t>The 'Last Activity_SMS' feature highlights the impact of recent SMS interactions on lead conversion rates.</a:t>
            </a:r>
            <a:endParaRPr lang="en-IN" sz="1400"/>
          </a:p>
        </p:txBody>
      </p:sp>
    </p:spTree>
    <p:extLst>
      <p:ext uri="{BB962C8B-B14F-4D97-AF65-F5344CB8AC3E}">
        <p14:creationId xmlns:p14="http://schemas.microsoft.com/office/powerpoint/2010/main" val="4085164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95DE5-83F9-31A8-9D11-03BB13DAEBEC}"/>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1700"/>
              <a:t>Follow-Up Strategies: Aggressive Follow-Ups with High-Probability Leads, Reduced Effort on Low-Probability Leads</a:t>
            </a:r>
          </a:p>
        </p:txBody>
      </p:sp>
      <p:sp>
        <p:nvSpPr>
          <p:cNvPr id="4" name="Content Placeholder 3">
            <a:extLst>
              <a:ext uri="{FF2B5EF4-FFF2-40B4-BE49-F238E27FC236}">
                <a16:creationId xmlns:a16="http://schemas.microsoft.com/office/drawing/2014/main" id="{440A0AE8-2191-5721-91B0-31BAE7D36BA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None/>
            </a:pPr>
            <a:r>
              <a:rPr lang="en-US" sz="1400" b="1"/>
              <a:t>Aggressive Follow-Ups</a:t>
            </a:r>
          </a:p>
          <a:p>
            <a:pPr marL="0" lvl="1" indent="0">
              <a:buNone/>
            </a:pPr>
            <a:r>
              <a:rPr lang="en-US" sz="1400"/>
              <a:t>Implement aggressive follow-up strategies to engage high-probability leads effectively and increase conversion rates.</a:t>
            </a:r>
          </a:p>
          <a:p>
            <a:pPr marL="0" indent="0">
              <a:spcBef>
                <a:spcPts val="2500"/>
              </a:spcBef>
              <a:buNone/>
            </a:pPr>
            <a:r>
              <a:rPr lang="en-US" sz="1400" b="1"/>
              <a:t>Measured Approach</a:t>
            </a:r>
          </a:p>
          <a:p>
            <a:pPr marL="0" lvl="1" indent="0">
              <a:buNone/>
            </a:pPr>
            <a:r>
              <a:rPr lang="en-US" sz="1400"/>
              <a:t>Adopt a more measured and strategic approach for low-probability leads to optimize resource allocation and effort.</a:t>
            </a:r>
            <a:endParaRPr lang="en-IN" sz="1400"/>
          </a:p>
        </p:txBody>
      </p:sp>
      <p:pic>
        <p:nvPicPr>
          <p:cNvPr id="5" name="Content Placeholder 4" descr="Asian office manager checking information on sales report carefully">
            <a:extLst>
              <a:ext uri="{FF2B5EF4-FFF2-40B4-BE49-F238E27FC236}">
                <a16:creationId xmlns:a16="http://schemas.microsoft.com/office/drawing/2014/main" id="{88CFD070-BAA4-4B5A-985B-B687114BD3A8}"/>
              </a:ext>
            </a:extLst>
          </p:cNvPr>
          <p:cNvPicPr>
            <a:picLocks noGrp="1" noChangeAspect="1"/>
          </p:cNvPicPr>
          <p:nvPr>
            <p:ph sz="half" idx="1"/>
          </p:nvPr>
        </p:nvPicPr>
        <p:blipFill>
          <a:blip r:embed="rId3"/>
          <a:srcRect l="7856" r="10840" b="2"/>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582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7017425F-CDA5-1EFD-2819-850101C8EC2A}"/>
              </a:ext>
            </a:extLst>
          </p:cNvPr>
          <p:cNvSpPr>
            <a:spLocks noGrp="1"/>
          </p:cNvSpPr>
          <p:nvPr>
            <p:ph type="title"/>
          </p:nvPr>
        </p:nvSpPr>
        <p:spPr>
          <a:xfrm>
            <a:off x="640079" y="1572768"/>
            <a:ext cx="8162176" cy="1406993"/>
          </a:xfrm>
        </p:spPr>
        <p:txBody>
          <a:bodyPr anchor="b">
            <a:normAutofit/>
          </a:bodyPr>
          <a:lstStyle/>
          <a:p>
            <a:r>
              <a:rPr lang="en-IN" sz="6000"/>
              <a:t>Conclusion</a:t>
            </a:r>
          </a:p>
        </p:txBody>
      </p:sp>
      <p:cxnSp>
        <p:nvCxnSpPr>
          <p:cNvPr id="10" name="Straight Connector 9">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1" name="Content Placeholder 2">
            <a:extLst>
              <a:ext uri="{FF2B5EF4-FFF2-40B4-BE49-F238E27FC236}">
                <a16:creationId xmlns:a16="http://schemas.microsoft.com/office/drawing/2014/main" id="{5718ED66-97AE-5783-5596-77D32F01F99B}"/>
              </a:ext>
            </a:extLst>
          </p:cNvPr>
          <p:cNvGraphicFramePr>
            <a:graphicFrameLocks noGrp="1"/>
          </p:cNvGraphicFrame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79193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168D1D27-074C-ACBE-B23B-1856D6A4833F}"/>
              </a:ext>
            </a:extLst>
          </p:cNvPr>
          <p:cNvSpPr>
            <a:spLocks noGrp="1"/>
          </p:cNvSpPr>
          <p:nvPr>
            <p:ph type="ctrTitle"/>
          </p:nvPr>
        </p:nvSpPr>
        <p:spPr>
          <a:xfrm>
            <a:off x="559219" y="1115844"/>
            <a:ext cx="7680960" cy="4631911"/>
          </a:xfrm>
        </p:spPr>
        <p:txBody>
          <a:bodyPr anchor="b">
            <a:normAutofit/>
          </a:bodyPr>
          <a:lstStyle/>
          <a:p>
            <a:r>
              <a:rPr lang="en-IN" sz="6500"/>
              <a:t>Problem Statement and Objective</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802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347F1D-01AF-76E2-DFFC-6B2EB6757551}"/>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Problem Statement: Predicting Lead Conversion Likelihood</a:t>
            </a:r>
          </a:p>
        </p:txBody>
      </p:sp>
      <p:sp>
        <p:nvSpPr>
          <p:cNvPr id="4" name="Content Placeholder 3">
            <a:extLst>
              <a:ext uri="{FF2B5EF4-FFF2-40B4-BE49-F238E27FC236}">
                <a16:creationId xmlns:a16="http://schemas.microsoft.com/office/drawing/2014/main" id="{8CAC30DB-3037-BCF2-F5CB-B25E1316637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Lead Conversion Challenge</a:t>
            </a:r>
          </a:p>
          <a:p>
            <a:pPr marL="0" lvl="1" indent="0">
              <a:buNone/>
            </a:pPr>
            <a:r>
              <a:rPr lang="en-US" sz="1400"/>
              <a:t>Accurately predicting lead conversion likelihood is crucial for optimizing sales strategies and improving conversion rates.</a:t>
            </a:r>
          </a:p>
          <a:p>
            <a:pPr marL="0" indent="0">
              <a:spcBef>
                <a:spcPts val="2500"/>
              </a:spcBef>
              <a:buNone/>
            </a:pPr>
            <a:r>
              <a:rPr lang="en-US" sz="1400" b="1"/>
              <a:t>Prioritizing Sales Efforts</a:t>
            </a:r>
          </a:p>
          <a:p>
            <a:pPr marL="0" lvl="1" indent="0">
              <a:buNone/>
            </a:pPr>
            <a:r>
              <a:rPr lang="en-US" sz="1400"/>
              <a:t>Understanding which leads are most likely to convert helps in effectively prioritizing sales efforts and resource allocation.</a:t>
            </a:r>
          </a:p>
          <a:p>
            <a:pPr marL="0" indent="0">
              <a:spcBef>
                <a:spcPts val="2500"/>
              </a:spcBef>
              <a:buNone/>
            </a:pPr>
            <a:r>
              <a:rPr lang="en-US" sz="1400" b="1"/>
              <a:t>Resource Allocation</a:t>
            </a:r>
          </a:p>
          <a:p>
            <a:pPr marL="0" lvl="1" indent="0">
              <a:buNone/>
            </a:pPr>
            <a:r>
              <a:rPr lang="en-US" sz="1400"/>
              <a:t>Effective resource allocation is essential in maximizing the return on investment in sales activities and lead management.</a:t>
            </a:r>
            <a:endParaRPr lang="en-IN" sz="1400"/>
          </a:p>
        </p:txBody>
      </p:sp>
      <p:pic>
        <p:nvPicPr>
          <p:cNvPr id="5" name="Content Placeholder 4" descr="Shoulder view of an unrecognizable woman holding a digital pen and using it for tablet in front of her. Whole touch screen is visible.">
            <a:extLst>
              <a:ext uri="{FF2B5EF4-FFF2-40B4-BE49-F238E27FC236}">
                <a16:creationId xmlns:a16="http://schemas.microsoft.com/office/drawing/2014/main" id="{9DD6003C-8B69-4166-827D-5C3F06645485}"/>
              </a:ext>
            </a:extLst>
          </p:cNvPr>
          <p:cNvPicPr>
            <a:picLocks noGrp="1" noChangeAspect="1"/>
          </p:cNvPicPr>
          <p:nvPr>
            <p:ph sz="half" idx="1"/>
          </p:nvPr>
        </p:nvPicPr>
        <p:blipFill>
          <a:blip r:embed="rId3"/>
          <a:srcRect l="25507" r="19075" b="1"/>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708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85709-C4C6-37CB-D22C-3C338A2FA716}"/>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Objective 1: Cleaning and Preparing Data for Analysis</a:t>
            </a:r>
          </a:p>
        </p:txBody>
      </p:sp>
      <p:pic>
        <p:nvPicPr>
          <p:cNvPr id="5" name="Content Placeholder 4" descr="3d illustration">
            <a:extLst>
              <a:ext uri="{FF2B5EF4-FFF2-40B4-BE49-F238E27FC236}">
                <a16:creationId xmlns:a16="http://schemas.microsoft.com/office/drawing/2014/main" id="{49D0E490-3A32-4AE6-8D5C-870E44629AE0}"/>
              </a:ext>
            </a:extLst>
          </p:cNvPr>
          <p:cNvPicPr>
            <a:picLocks noGrp="1" noChangeAspect="1"/>
          </p:cNvPicPr>
          <p:nvPr>
            <p:ph sz="half" idx="1"/>
          </p:nvPr>
        </p:nvPicPr>
        <p:blipFill>
          <a:blip r:embed="rId3"/>
          <a:srcRect l="2184" r="15319" b="1"/>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3E5E2A2-3A11-A64A-F821-4DD5FCFE11B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a:t>Handling Missing Values</a:t>
            </a:r>
          </a:p>
          <a:p>
            <a:pPr marL="0" lvl="1" indent="0">
              <a:buNone/>
            </a:pPr>
            <a:r>
              <a:rPr lang="en-US" sz="1400"/>
              <a:t>Properly addressing missing values is crucial to ensure accurate analysis and insights from the dataset.</a:t>
            </a:r>
          </a:p>
          <a:p>
            <a:pPr marL="0" indent="0">
              <a:spcBef>
                <a:spcPts val="2500"/>
              </a:spcBef>
              <a:buNone/>
            </a:pPr>
            <a:r>
              <a:rPr lang="en-US" sz="1400" b="1"/>
              <a:t>Removing Irrelevant Features</a:t>
            </a:r>
          </a:p>
          <a:p>
            <a:pPr marL="0" lvl="1" indent="0">
              <a:buNone/>
            </a:pPr>
            <a:r>
              <a:rPr lang="en-US" sz="1400"/>
              <a:t>Identifying and removing irrelevant features is essential to enhance the quality of data and focus on important variables.</a:t>
            </a:r>
          </a:p>
          <a:p>
            <a:pPr marL="0" indent="0">
              <a:spcBef>
                <a:spcPts val="2500"/>
              </a:spcBef>
              <a:buNone/>
            </a:pPr>
            <a:r>
              <a:rPr lang="en-US" sz="1400" b="1"/>
              <a:t>Data Suitability</a:t>
            </a:r>
          </a:p>
          <a:p>
            <a:pPr marL="0" lvl="1" indent="0">
              <a:buNone/>
            </a:pPr>
            <a:r>
              <a:rPr lang="en-US" sz="1400"/>
              <a:t>Ensuring data is suitable for analysis involves transforming and normalizing data to meet analytical requirements.</a:t>
            </a:r>
            <a:endParaRPr lang="en-IN" sz="1400"/>
          </a:p>
        </p:txBody>
      </p:sp>
    </p:spTree>
    <p:extLst>
      <p:ext uri="{BB962C8B-B14F-4D97-AF65-F5344CB8AC3E}">
        <p14:creationId xmlns:p14="http://schemas.microsoft.com/office/powerpoint/2010/main" val="29690155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6D6DE-0D1F-9481-5391-452B39727CAB}"/>
              </a:ext>
            </a:extLst>
          </p:cNvPr>
          <p:cNvSpPr>
            <a:spLocks noGrp="1"/>
          </p:cNvSpPr>
          <p:nvPr>
            <p:ph type="title"/>
          </p:nvPr>
        </p:nvSpPr>
        <p:spPr>
          <a:xfrm>
            <a:off x="640080" y="1371600"/>
            <a:ext cx="3502152" cy="3591463"/>
          </a:xfrm>
        </p:spPr>
        <p:txBody>
          <a:bodyPr anchor="t">
            <a:normAutofit/>
          </a:bodyPr>
          <a:lstStyle/>
          <a:p>
            <a:pPr>
              <a:lnSpc>
                <a:spcPct val="90000"/>
              </a:lnSpc>
            </a:pPr>
            <a:r>
              <a:rPr lang="en-IN" sz="3400"/>
              <a:t>Objective 2: Building, Tuning, and Evaluating Machine Learning Models</a:t>
            </a:r>
          </a:p>
        </p:txBody>
      </p:sp>
      <p:cxnSp>
        <p:nvCxnSpPr>
          <p:cNvPr id="11" name="Straight Connector 10">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4" name="Content Placeholder 4">
            <a:extLst>
              <a:ext uri="{FF2B5EF4-FFF2-40B4-BE49-F238E27FC236}">
                <a16:creationId xmlns:a16="http://schemas.microsoft.com/office/drawing/2014/main" id="{32173456-30F4-43A2-B1B6-373D15FFB9CC}"/>
              </a:ext>
            </a:extLst>
          </p:cNvPr>
          <p:cNvGraphicFramePr>
            <a:graphicFrameLocks noGrp="1"/>
          </p:cNvGraphicFramePr>
          <p:nvPr>
            <p:ph idx="1"/>
            <p:extLst>
              <p:ext uri="{D42A27DB-BD31-4B8C-83A1-F6EECF244321}">
                <p14:modId xmlns:p14="http://schemas.microsoft.com/office/powerpoint/2010/main" val="3086673055"/>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931664" y="1371601"/>
          <a:ext cx="6620256" cy="4926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70833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3D1E4-2C4C-6E22-CE00-DB0084E1BF06}"/>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3300"/>
              <a:t>Objective 3: Providing Actionable Insights</a:t>
            </a:r>
          </a:p>
        </p:txBody>
      </p:sp>
      <p:sp>
        <p:nvSpPr>
          <p:cNvPr id="4" name="Content Placeholder 3">
            <a:extLst>
              <a:ext uri="{FF2B5EF4-FFF2-40B4-BE49-F238E27FC236}">
                <a16:creationId xmlns:a16="http://schemas.microsoft.com/office/drawing/2014/main" id="{2D953183-5C74-05DE-C33F-E35DDA1E18A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None/>
            </a:pPr>
            <a:r>
              <a:rPr lang="en-US" sz="1400" b="1"/>
              <a:t>Actionable Insights</a:t>
            </a:r>
          </a:p>
          <a:p>
            <a:pPr marL="0" lvl="1" indent="0">
              <a:buNone/>
            </a:pPr>
            <a:r>
              <a:rPr lang="en-US" sz="1400"/>
              <a:t>Our analysis aims to deliver actionable insights that drive effective decision-making within sales teams.</a:t>
            </a:r>
          </a:p>
          <a:p>
            <a:pPr marL="0" indent="0">
              <a:spcBef>
                <a:spcPts val="2500"/>
              </a:spcBef>
              <a:buNone/>
            </a:pPr>
            <a:r>
              <a:rPr lang="en-US" sz="1400" b="1"/>
              <a:t>Focus on High-Value Leads</a:t>
            </a:r>
          </a:p>
          <a:p>
            <a:pPr marL="0" lvl="1" indent="0">
              <a:buNone/>
            </a:pPr>
            <a:r>
              <a:rPr lang="en-US" sz="1400"/>
              <a:t>By identifying leads with the highest likelihood of conversion, sales teams can optimize their efforts and resources.</a:t>
            </a:r>
            <a:endParaRPr lang="en-IN" sz="1400"/>
          </a:p>
        </p:txBody>
      </p:sp>
      <p:pic>
        <p:nvPicPr>
          <p:cNvPr id="5" name="Content Placeholder 4" descr="Teamwork concept with two businessman, &quot;searching&quot; and &quot;idea&quot; symbols.">
            <a:extLst>
              <a:ext uri="{FF2B5EF4-FFF2-40B4-BE49-F238E27FC236}">
                <a16:creationId xmlns:a16="http://schemas.microsoft.com/office/drawing/2014/main" id="{C1748679-3273-41DF-9723-20A4F6FC1DAF}"/>
              </a:ext>
            </a:extLst>
          </p:cNvPr>
          <p:cNvPicPr>
            <a:picLocks noGrp="1" noChangeAspect="1"/>
          </p:cNvPicPr>
          <p:nvPr>
            <p:ph sz="half" idx="1"/>
          </p:nvPr>
        </p:nvPicPr>
        <p:blipFill>
          <a:blip r:embed="rId3"/>
          <a:srcRect l="1741" r="2640" b="-3"/>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480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6BA302EE-F39B-6278-1ED1-972A6514AA82}"/>
              </a:ext>
            </a:extLst>
          </p:cNvPr>
          <p:cNvSpPr>
            <a:spLocks noGrp="1"/>
          </p:cNvSpPr>
          <p:nvPr>
            <p:ph type="ctrTitle"/>
          </p:nvPr>
        </p:nvSpPr>
        <p:spPr>
          <a:xfrm>
            <a:off x="559219" y="1115844"/>
            <a:ext cx="7680960" cy="4631911"/>
          </a:xfrm>
        </p:spPr>
        <p:txBody>
          <a:bodyPr anchor="b">
            <a:normAutofit/>
          </a:bodyPr>
          <a:lstStyle/>
          <a:p>
            <a:r>
              <a:rPr lang="en-IN" sz="6500"/>
              <a:t>Analysis Approach</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046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628A8-0C4E-1E4D-D7FA-4E5D83365CC0}"/>
              </a:ext>
            </a:extLst>
          </p:cNvPr>
          <p:cNvSpPr>
            <a:spLocks noGrp="1"/>
          </p:cNvSpPr>
          <p:nvPr>
            <p:ph type="title"/>
          </p:nvPr>
        </p:nvSpPr>
        <p:spPr>
          <a:xfrm>
            <a:off x="640080" y="1371600"/>
            <a:ext cx="5737859" cy="1097280"/>
          </a:xfrm>
        </p:spPr>
        <p:txBody>
          <a:bodyPr vert="horz" lIns="91440" tIns="45720" rIns="91440" bIns="45720" rtlCol="0" anchor="t">
            <a:normAutofit/>
          </a:bodyPr>
          <a:lstStyle/>
          <a:p>
            <a:pPr>
              <a:lnSpc>
                <a:spcPct val="90000"/>
              </a:lnSpc>
            </a:pPr>
            <a:r>
              <a:rPr lang="en-US" sz="3100"/>
              <a:t>Data Cleaning: Handling Missing and Irrelevant Values</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D5DDFA1-7FC3-F2B1-578A-07DAEEC9CA5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633236"/>
            <a:ext cx="5737860" cy="3666980"/>
          </a:xfrm>
        </p:spPr>
        <p:txBody>
          <a:bodyPr>
            <a:normAutofit/>
          </a:bodyPr>
          <a:lstStyle/>
          <a:p>
            <a:pPr marL="0" indent="0">
              <a:spcBef>
                <a:spcPts val="2500"/>
              </a:spcBef>
              <a:buNone/>
            </a:pPr>
            <a:r>
              <a:rPr lang="en-US" sz="1400" b="1"/>
              <a:t>Identifying Missing Values</a:t>
            </a:r>
          </a:p>
          <a:p>
            <a:pPr marL="0" lvl="1" indent="0">
              <a:buNone/>
            </a:pPr>
            <a:r>
              <a:rPr lang="en-US" sz="1400"/>
              <a:t>Identifying missing values is crucial in data cleaning, as it helps maintain the integrity of data.</a:t>
            </a:r>
          </a:p>
          <a:p>
            <a:pPr marL="0" indent="0">
              <a:spcBef>
                <a:spcPts val="2500"/>
              </a:spcBef>
              <a:buNone/>
            </a:pPr>
            <a:r>
              <a:rPr lang="en-US" sz="1400" b="1"/>
              <a:t>Removing Irrelevant Data</a:t>
            </a:r>
          </a:p>
          <a:p>
            <a:pPr marL="0" lvl="1" indent="0">
              <a:buNone/>
            </a:pPr>
            <a:r>
              <a:rPr lang="en-US" sz="1400"/>
              <a:t>Removing irrelevant data points is essential to avoid skewed analysis and ensure accurate results in data processing.</a:t>
            </a:r>
          </a:p>
          <a:p>
            <a:pPr marL="0" indent="0">
              <a:spcBef>
                <a:spcPts val="2500"/>
              </a:spcBef>
              <a:buNone/>
            </a:pPr>
            <a:r>
              <a:rPr lang="en-US" sz="1400" b="1"/>
              <a:t>Ensuring Data Integrity</a:t>
            </a:r>
          </a:p>
          <a:p>
            <a:pPr marL="0" lvl="1" indent="0">
              <a:buNone/>
            </a:pPr>
            <a:r>
              <a:rPr lang="en-US" sz="1400"/>
              <a:t>Ensuring data integrity is the ultimate goal of effective data cleaning, leading to reliable analysis and conclusions.</a:t>
            </a:r>
            <a:endParaRPr lang="en-IN" sz="1400"/>
          </a:p>
        </p:txBody>
      </p:sp>
      <p:pic>
        <p:nvPicPr>
          <p:cNvPr id="5" name="Content Placeholder 4" descr="Graph">
            <a:extLst>
              <a:ext uri="{FF2B5EF4-FFF2-40B4-BE49-F238E27FC236}">
                <a16:creationId xmlns:a16="http://schemas.microsoft.com/office/drawing/2014/main" id="{5BB8D001-2D56-4C70-8182-9E5E0FEFE65D}"/>
              </a:ext>
            </a:extLst>
          </p:cNvPr>
          <p:cNvPicPr>
            <a:picLocks noGrp="1" noChangeAspect="1"/>
          </p:cNvPicPr>
          <p:nvPr>
            <p:ph sz="half" idx="1"/>
          </p:nvPr>
        </p:nvPicPr>
        <p:blipFill>
          <a:blip r:embed="rId3"/>
          <a:stretch>
            <a:fillRect/>
          </a:stretch>
        </p:blipFill>
        <p:spPr>
          <a:xfrm>
            <a:off x="7155179" y="3565322"/>
            <a:ext cx="4375829" cy="2734893"/>
          </a:xfrm>
          <a:prstGeom prst="rect">
            <a:avLst/>
          </a:prstGeom>
        </p:spPr>
      </p:pic>
    </p:spTree>
    <p:extLst>
      <p:ext uri="{BB962C8B-B14F-4D97-AF65-F5344CB8AC3E}">
        <p14:creationId xmlns:p14="http://schemas.microsoft.com/office/powerpoint/2010/main" val="254676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TotalTime>
  <Words>1863</Words>
  <Application>Microsoft Office PowerPoint</Application>
  <PresentationFormat>Widescreen</PresentationFormat>
  <Paragraphs>170</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Arial</vt:lpstr>
      <vt:lpstr>Grandview Display</vt:lpstr>
      <vt:lpstr>DashVTI</vt:lpstr>
      <vt:lpstr>Predicting Lead Conversion: Enhancing Sales Prioritization with Machine Learning</vt:lpstr>
      <vt:lpstr>Agenda Items</vt:lpstr>
      <vt:lpstr>Problem Statement and Objective</vt:lpstr>
      <vt:lpstr>Problem Statement: Predicting Lead Conversion Likelihood</vt:lpstr>
      <vt:lpstr>Objective 1: Cleaning and Preparing Data for Analysis</vt:lpstr>
      <vt:lpstr>Objective 2: Building, Tuning, and Evaluating Machine Learning Models</vt:lpstr>
      <vt:lpstr>Objective 3: Providing Actionable Insights</vt:lpstr>
      <vt:lpstr>Analysis Approach</vt:lpstr>
      <vt:lpstr>Data Cleaning: Handling Missing and Irrelevant Values</vt:lpstr>
      <vt:lpstr>Feature Engineering: Removing High-Cardinality and Irrelevant Columns, Applying One-Hot Encoding</vt:lpstr>
      <vt:lpstr>Model Building: Logistic Regression, Random Forest, and SVM with Hyperparameter Tuning</vt:lpstr>
      <vt:lpstr>Evaluation: Accuracy, Precision, and Recall Metrics</vt:lpstr>
      <vt:lpstr>Results in Business Terms</vt:lpstr>
      <vt:lpstr>Insights: Key Features Identified by Random Forest</vt:lpstr>
      <vt:lpstr>Lead Scoring: Prioritization with Logistic Regression and SVM</vt:lpstr>
      <vt:lpstr>Recommendations: Focus on High-Probability Leads, Reduce Efforts on Low-Probability Leads</vt:lpstr>
      <vt:lpstr>Visualizations</vt:lpstr>
      <vt:lpstr>Lead Conversion Funnel: Bar Plot of Conversion Rates</vt:lpstr>
      <vt:lpstr>Feature Importance: Key Variables Impacting Lead Conversion</vt:lpstr>
      <vt:lpstr>Summary of Results</vt:lpstr>
      <vt:lpstr>Top Features Driving Conversion Identified by Random Forest</vt:lpstr>
      <vt:lpstr>Important Dummy Features: 'Lead Source_Email' And 'Last Activity_SMS'</vt:lpstr>
      <vt:lpstr>Follow-Up Strategies: Aggressive Follow-Ups with High-Probability Leads, Reduced Effort on Low-Probability Leads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Avesh Gupta</dc:creator>
  <cp:lastModifiedBy>Avesh Gupta</cp:lastModifiedBy>
  <cp:revision>9</cp:revision>
  <dcterms:created xsi:type="dcterms:W3CDTF">2025-04-12T05:26:22Z</dcterms:created>
  <dcterms:modified xsi:type="dcterms:W3CDTF">2025-04-12T07:45:51Z</dcterms:modified>
</cp:coreProperties>
</file>