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843" autoAdjust="0"/>
  </p:normalViewPr>
  <p:slideViewPr>
    <p:cSldViewPr snapToGrid="0">
      <p:cViewPr varScale="1">
        <p:scale>
          <a:sx n="58" d="100"/>
          <a:sy n="58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38DAA-187D-4798-A4D6-1D5023F5D176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F60DC-D1C3-400F-96BC-2437B0F60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6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F60DC-D1C3-400F-96BC-2437B0F60C3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7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When the rain has started and stopped</a:t>
            </a:r>
          </a:p>
          <a:p>
            <a:r>
              <a:rPr lang="en-IN" dirty="0"/>
              <a:t>Intensity</a:t>
            </a:r>
          </a:p>
          <a:p>
            <a:r>
              <a:rPr lang="en-IN" dirty="0"/>
              <a:t>Integrated humidity</a:t>
            </a:r>
          </a:p>
          <a:p>
            <a:endParaRPr lang="en-IN" dirty="0"/>
          </a:p>
          <a:p>
            <a:r>
              <a:rPr lang="en-IN" dirty="0"/>
              <a:t>Dust level on the solar panel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F60DC-D1C3-400F-96BC-2437B0F60C3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7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6B4F-A3D3-4567-AA0E-F95B1752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EC98D-31E9-4C7A-84D7-B05C448B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3B7E-F248-4E67-A68A-097A7066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B003-8F85-490E-A207-B79E3C7FD6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E2F7-E019-4641-A75E-576300BC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C218-FA26-4234-957D-D1721122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FC48-3616-4941-8370-D2E6C2D6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8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17E6-5316-4970-910A-9C09985D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CE964-3DBC-4918-B854-48B264471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3991-841E-4B05-B32D-DE9DD425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B003-8F85-490E-A207-B79E3C7FD6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AEDF6-CA16-44CE-A959-7E750989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2CE1-E9B6-4799-B6AD-4A9C2078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FC48-3616-4941-8370-D2E6C2D6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6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20F91-E1EE-4678-A7D1-6E3EEBFCB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FE2C2-9DF0-41E0-8604-4E38ACCC7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D16A-A098-4455-9A45-9D18F8DF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B003-8F85-490E-A207-B79E3C7FD6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A7273-3D53-4C51-938C-32496E5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202FC-BF35-4749-BC91-ACA52159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FC48-3616-4941-8370-D2E6C2D6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5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7E9E-8E6F-4FC9-95F7-E80F6F31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FB62-74B0-4CDB-8CBF-E12C9CBB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F8D4-0090-498C-B728-93F3D38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B003-8F85-490E-A207-B79E3C7FD6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576B-A192-4409-B5E8-07AAF3F2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06F3-4B30-4960-AAFB-68299B64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FC48-3616-4941-8370-D2E6C2D6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8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A82F-7CB8-4C08-8F28-E652A1BC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FE2C2-4824-4855-91E8-5A332480B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EAF8-BBB0-40F0-A1E1-DF998CE6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B003-8F85-490E-A207-B79E3C7FD6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67C6C-6AE8-422D-A613-2A513259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725B8-479A-4B62-88FD-7981367E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FC48-3616-4941-8370-D2E6C2D6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9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6E68-F426-4D0F-BE48-B03775A1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3B4-3984-4DF6-8041-21B515A0C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FD3E1-6562-46E5-BD41-543657FB9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46A88-FCB9-402E-B2A5-3D222A82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B003-8F85-490E-A207-B79E3C7FD6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57F8-A80B-4A63-B4EC-9C537AB3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03B1E-B4C9-4EC1-AF54-00A69E19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FC48-3616-4941-8370-D2E6C2D6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9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1AB7-7DD4-4C89-A922-65441588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1D8A3-B328-40D1-90F5-0419B189C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DBF0C-9177-4349-9CF0-EE1A0C0AD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02088-125F-4A2D-95C9-A52E78A56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BD445-8981-4135-A87A-A1E2758D4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90C07-C246-437A-89C5-ABD4F2ED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B003-8F85-490E-A207-B79E3C7FD6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96D5D-C1B6-4C62-8748-8341A1FB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ECB85-1B0C-421D-89E7-B48C04B7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FC48-3616-4941-8370-D2E6C2D6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9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58EB-0931-4F17-BDF7-016DCF9B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7FBE1-7A75-4B1C-97DC-6A7AD248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B003-8F85-490E-A207-B79E3C7FD6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C4057-BDE2-4291-9AED-65688D28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AEEE7-1069-4DB0-B61A-6B9812E9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FC48-3616-4941-8370-D2E6C2D6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2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601D7-2CB4-4FAD-9355-825E0F35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B003-8F85-490E-A207-B79E3C7FD6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DF5C3-8113-4E9F-A135-E181A530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50185-0E47-4575-9E4E-4719CE72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FC48-3616-4941-8370-D2E6C2D6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2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BA82-78EE-40CA-9CEA-2CA69C5B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D834-0CF2-4730-A597-55A5133A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867A8-6EE3-4572-AD6D-CB0280D08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95D67-2CC7-4F3B-8CD3-7D34E217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B003-8F85-490E-A207-B79E3C7FD6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208E5-5458-46AF-8650-D97D93E0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6AE05-024D-483E-8A2A-F535A255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FC48-3616-4941-8370-D2E6C2D6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4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D0A0-9F94-4DFC-A036-CC9989B2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14A96-E487-4668-A7A1-24344A8DD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76E2-6826-46D5-B920-CC18568C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E4E03-33A3-463F-ABA4-620EFDB2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B003-8F85-490E-A207-B79E3C7FD6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85D97-F1A0-4E47-8F0D-DB30A84B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F2F9E-D3B0-45CE-815F-7AF2CD6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FC48-3616-4941-8370-D2E6C2D6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7B63A-6EE3-4623-8D5E-5B8C7534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A7644-A738-42D7-AD9E-DA2201B7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669E-8EE0-4C3B-BABB-74FB9FC3D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B003-8F85-490E-A207-B79E3C7FD6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CB99-8567-4203-A0FA-507AF55E7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EE6D-922F-4AB5-AC83-F5DCA99CC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FC48-3616-4941-8370-D2E6C2D6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8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hyperlink" Target="https://robu.in/product/waveshare-industrial-modbus-rtu-8-channel-relay-module-rs485-bus-multi-protection/?gclid=CjwKCAjwzMeFBhBwEiwAzwS8zMNzE6ijrWZTy9-GzgPkVZ_t14JZhfYvnqqZsnlCwVvDjT30n2QXHhoCk2EQAvD_BwE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www.semtech.com/products/wireless-rf/lora-24ghz/sx1280" TargetMode="External"/><Relationship Id="rId17" Type="http://schemas.microsoft.com/office/2007/relationships/hdphoto" Target="../media/hdphoto8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hyperlink" Target="https://store.arduino.cc/usa/arduino-nano" TargetMode="External"/><Relationship Id="rId5" Type="http://schemas.openxmlformats.org/officeDocument/2006/relationships/image" Target="../media/image4.png"/><Relationship Id="rId15" Type="http://schemas.microsoft.com/office/2007/relationships/hdphoto" Target="../media/hdphoto7.wdp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6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tech.com/products/wireless-rf/lora-24ghz/sx1280" TargetMode="External"/><Relationship Id="rId2" Type="http://schemas.openxmlformats.org/officeDocument/2006/relationships/hyperlink" Target="https://robu.in/product/waveshare-industrial-modbus-rtu-8-channel-relay-module-rs485-bus-multi-protection/?gclid=CjwKCAjwzMeFBhBwEiwAzwS8zMNzE6ijrWZTy9-GzgPkVZ_t14JZhfYvnqqZsnlCwVvDjT30n2QXHhoCk2EQAvD_Bw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munity.ruggedboard.com/product-page/multi-protocol-IoT-gateway" TargetMode="External"/><Relationship Id="rId4" Type="http://schemas.openxmlformats.org/officeDocument/2006/relationships/hyperlink" Target="https://store.arduino.cc/usa/arduino-na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350959-C28A-4F92-90BD-9C242213BAAF}"/>
              </a:ext>
            </a:extLst>
          </p:cNvPr>
          <p:cNvSpPr/>
          <p:nvPr/>
        </p:nvSpPr>
        <p:spPr>
          <a:xfrm>
            <a:off x="4006735" y="1014153"/>
            <a:ext cx="1255221" cy="7148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Slave Unit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5D8DB-0A31-4091-B4D9-685DC256614B}"/>
              </a:ext>
            </a:extLst>
          </p:cNvPr>
          <p:cNvSpPr/>
          <p:nvPr/>
        </p:nvSpPr>
        <p:spPr>
          <a:xfrm>
            <a:off x="5705300" y="972589"/>
            <a:ext cx="1094509" cy="798022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Valve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B9FDD8-FE6B-4DB0-AC9F-7D5C80946E84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5261956" y="1371600"/>
            <a:ext cx="44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6FEAA55-3F47-4275-A45C-AFC9FDEEEB84}"/>
              </a:ext>
            </a:extLst>
          </p:cNvPr>
          <p:cNvSpPr/>
          <p:nvPr/>
        </p:nvSpPr>
        <p:spPr>
          <a:xfrm>
            <a:off x="717666" y="2804160"/>
            <a:ext cx="1255221" cy="7148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Slave Unit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379714-C5B1-4DD4-AEEE-BCBB8F8F53F2}"/>
              </a:ext>
            </a:extLst>
          </p:cNvPr>
          <p:cNvSpPr/>
          <p:nvPr/>
        </p:nvSpPr>
        <p:spPr>
          <a:xfrm>
            <a:off x="2416231" y="2762596"/>
            <a:ext cx="1094509" cy="798022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Valve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310FA-933C-454C-828A-E430AAEA9BC1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1972887" y="3161607"/>
            <a:ext cx="44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34B75F-F123-462B-9E4F-AACE3FC84014}"/>
              </a:ext>
            </a:extLst>
          </p:cNvPr>
          <p:cNvSpPr/>
          <p:nvPr/>
        </p:nvSpPr>
        <p:spPr>
          <a:xfrm>
            <a:off x="2047702" y="5580611"/>
            <a:ext cx="1255221" cy="7148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Slave Unit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42D6EB-24C9-41FA-8C6D-07E30FA2668D}"/>
              </a:ext>
            </a:extLst>
          </p:cNvPr>
          <p:cNvSpPr/>
          <p:nvPr/>
        </p:nvSpPr>
        <p:spPr>
          <a:xfrm>
            <a:off x="3746267" y="5539047"/>
            <a:ext cx="1094509" cy="798022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Valve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FC0F97-94BF-4463-8321-006D393F3D20}"/>
              </a:ext>
            </a:extLst>
          </p:cNvPr>
          <p:cNvCxnSpPr>
            <a:stCxn id="12" idx="3"/>
            <a:endCxn id="13" idx="2"/>
          </p:cNvCxnSpPr>
          <p:nvPr/>
        </p:nvCxnSpPr>
        <p:spPr>
          <a:xfrm>
            <a:off x="3302923" y="5938058"/>
            <a:ext cx="44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25DC9-3B4C-4BAD-934A-2F67DB54B7BA}"/>
              </a:ext>
            </a:extLst>
          </p:cNvPr>
          <p:cNvSpPr/>
          <p:nvPr/>
        </p:nvSpPr>
        <p:spPr>
          <a:xfrm>
            <a:off x="8839196" y="2762596"/>
            <a:ext cx="1255221" cy="7148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Slave Unit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1A05D8-A3ED-4EC0-8D1F-60356C9E5BB1}"/>
              </a:ext>
            </a:extLst>
          </p:cNvPr>
          <p:cNvSpPr/>
          <p:nvPr/>
        </p:nvSpPr>
        <p:spPr>
          <a:xfrm>
            <a:off x="10537761" y="2721032"/>
            <a:ext cx="1094509" cy="798022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Valve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7306C2-73A9-4703-AC3B-8D5B6CBFC307}"/>
              </a:ext>
            </a:extLst>
          </p:cNvPr>
          <p:cNvCxnSpPr>
            <a:stCxn id="15" idx="3"/>
            <a:endCxn id="16" idx="2"/>
          </p:cNvCxnSpPr>
          <p:nvPr/>
        </p:nvCxnSpPr>
        <p:spPr>
          <a:xfrm>
            <a:off x="10094417" y="3120043"/>
            <a:ext cx="44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0B4DB5-678B-4956-A7FC-9D1EEAACA0D7}"/>
              </a:ext>
            </a:extLst>
          </p:cNvPr>
          <p:cNvSpPr/>
          <p:nvPr/>
        </p:nvSpPr>
        <p:spPr>
          <a:xfrm>
            <a:off x="8434651" y="5358939"/>
            <a:ext cx="1255221" cy="7148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Slave Unit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487ED2-0BAB-4490-A012-B65521FB87FC}"/>
              </a:ext>
            </a:extLst>
          </p:cNvPr>
          <p:cNvSpPr/>
          <p:nvPr/>
        </p:nvSpPr>
        <p:spPr>
          <a:xfrm>
            <a:off x="10133216" y="5317375"/>
            <a:ext cx="1094509" cy="798022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Valve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704F0E-69FB-4F37-BACD-2531A14328C8}"/>
              </a:ext>
            </a:extLst>
          </p:cNvPr>
          <p:cNvCxnSpPr>
            <a:stCxn id="18" idx="3"/>
            <a:endCxn id="19" idx="2"/>
          </p:cNvCxnSpPr>
          <p:nvPr/>
        </p:nvCxnSpPr>
        <p:spPr>
          <a:xfrm>
            <a:off x="9689872" y="5716386"/>
            <a:ext cx="443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B32870C-9C82-43CD-8F23-2FDCC8EB21E4}"/>
              </a:ext>
            </a:extLst>
          </p:cNvPr>
          <p:cNvSpPr/>
          <p:nvPr/>
        </p:nvSpPr>
        <p:spPr>
          <a:xfrm>
            <a:off x="5180220" y="2804160"/>
            <a:ext cx="2186247" cy="130509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Master Unit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3D1D3B-0121-4129-84EB-F8AD2A020304}"/>
              </a:ext>
            </a:extLst>
          </p:cNvPr>
          <p:cNvCxnSpPr/>
          <p:nvPr/>
        </p:nvCxnSpPr>
        <p:spPr>
          <a:xfrm>
            <a:off x="5029200" y="1828800"/>
            <a:ext cx="764771" cy="933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0A0FF8-9456-4C44-9896-FC5FB2218AE0}"/>
              </a:ext>
            </a:extLst>
          </p:cNvPr>
          <p:cNvCxnSpPr>
            <a:cxnSpLocks/>
          </p:cNvCxnSpPr>
          <p:nvPr/>
        </p:nvCxnSpPr>
        <p:spPr>
          <a:xfrm>
            <a:off x="3686693" y="3203171"/>
            <a:ext cx="13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81CAD1-B4AB-4624-94E0-0837AE2DE64F}"/>
              </a:ext>
            </a:extLst>
          </p:cNvPr>
          <p:cNvCxnSpPr>
            <a:cxnSpLocks/>
          </p:cNvCxnSpPr>
          <p:nvPr/>
        </p:nvCxnSpPr>
        <p:spPr>
          <a:xfrm flipV="1">
            <a:off x="4634345" y="4256116"/>
            <a:ext cx="968433" cy="1061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720DE4-94B4-4999-89F7-E485548A7109}"/>
              </a:ext>
            </a:extLst>
          </p:cNvPr>
          <p:cNvCxnSpPr>
            <a:cxnSpLocks/>
          </p:cNvCxnSpPr>
          <p:nvPr/>
        </p:nvCxnSpPr>
        <p:spPr>
          <a:xfrm>
            <a:off x="7431578" y="4256116"/>
            <a:ext cx="1003073" cy="1061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E96F20-F312-4955-9229-9577BE39CD16}"/>
              </a:ext>
            </a:extLst>
          </p:cNvPr>
          <p:cNvCxnSpPr>
            <a:cxnSpLocks/>
          </p:cNvCxnSpPr>
          <p:nvPr/>
        </p:nvCxnSpPr>
        <p:spPr>
          <a:xfrm>
            <a:off x="7431578" y="3161607"/>
            <a:ext cx="13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Free Icon | Wifi">
            <a:extLst>
              <a:ext uri="{FF2B5EF4-FFF2-40B4-BE49-F238E27FC236}">
                <a16:creationId xmlns:a16="http://schemas.microsoft.com/office/drawing/2014/main" id="{2F235120-7942-43F9-A3AF-F41C7F297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787" y1="51183" x2="43787" y2="51183"/>
                        <a14:foregroundMark x1="53254" y1="71006" x2="53254" y2="710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11" y="2817928"/>
            <a:ext cx="385243" cy="38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Free Icon | Wifi">
            <a:extLst>
              <a:ext uri="{FF2B5EF4-FFF2-40B4-BE49-F238E27FC236}">
                <a16:creationId xmlns:a16="http://schemas.microsoft.com/office/drawing/2014/main" id="{61C11F2C-49D2-4391-B63D-83A36538B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787" y1="51183" x2="43787" y2="51183"/>
                        <a14:foregroundMark x1="53254" y1="71006" x2="53254" y2="710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628" y="2035188"/>
            <a:ext cx="385243" cy="38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Free Icon | Wifi">
            <a:extLst>
              <a:ext uri="{FF2B5EF4-FFF2-40B4-BE49-F238E27FC236}">
                <a16:creationId xmlns:a16="http://schemas.microsoft.com/office/drawing/2014/main" id="{FBDE292F-17C6-4901-A85E-DF3A896D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787" y1="51183" x2="43787" y2="51183"/>
                        <a14:foregroundMark x1="53254" y1="71006" x2="53254" y2="710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733" y="2779135"/>
            <a:ext cx="385243" cy="38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Free Icon | Wifi">
            <a:extLst>
              <a:ext uri="{FF2B5EF4-FFF2-40B4-BE49-F238E27FC236}">
                <a16:creationId xmlns:a16="http://schemas.microsoft.com/office/drawing/2014/main" id="{ED6FAAE3-B674-471D-A31F-15466C1D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787" y1="51183" x2="43787" y2="51183"/>
                        <a14:foregroundMark x1="53254" y1="71006" x2="53254" y2="710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114" y="4516495"/>
            <a:ext cx="385243" cy="38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Free Icon | Wifi">
            <a:extLst>
              <a:ext uri="{FF2B5EF4-FFF2-40B4-BE49-F238E27FC236}">
                <a16:creationId xmlns:a16="http://schemas.microsoft.com/office/drawing/2014/main" id="{5793D5FB-AF7E-4E41-965D-5EB3A8794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787" y1="51183" x2="43787" y2="51183"/>
                        <a14:foregroundMark x1="53254" y1="71006" x2="53254" y2="710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561" y="4844805"/>
            <a:ext cx="385243" cy="38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71229-E410-4C9B-9026-CA45528519F1}"/>
              </a:ext>
            </a:extLst>
          </p:cNvPr>
          <p:cNvSpPr txBox="1"/>
          <p:nvPr/>
        </p:nvSpPr>
        <p:spPr>
          <a:xfrm>
            <a:off x="120327" y="128047"/>
            <a:ext cx="5439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Slave Unit: Customized </a:t>
            </a:r>
            <a:r>
              <a:rPr lang="en-IN" dirty="0" err="1"/>
              <a:t>LoRaWAN</a:t>
            </a:r>
            <a:r>
              <a:rPr lang="en-IN" dirty="0"/>
              <a:t> board for valve control</a:t>
            </a:r>
          </a:p>
          <a:p>
            <a:r>
              <a:rPr lang="en-IN" dirty="0"/>
              <a:t>Master Unit: LoRa Gateway integrated with BLE for UI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6292AA-AB65-40F8-B045-9D25D1F15B63}"/>
              </a:ext>
            </a:extLst>
          </p:cNvPr>
          <p:cNvSpPr txBox="1"/>
          <p:nvPr/>
        </p:nvSpPr>
        <p:spPr>
          <a:xfrm>
            <a:off x="8434651" y="405046"/>
            <a:ext cx="114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Single Site</a:t>
            </a:r>
          </a:p>
        </p:txBody>
      </p:sp>
    </p:spTree>
    <p:extLst>
      <p:ext uri="{BB962C8B-B14F-4D97-AF65-F5344CB8AC3E}">
        <p14:creationId xmlns:p14="http://schemas.microsoft.com/office/powerpoint/2010/main" val="1942255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008FD-2E9E-49EE-83D5-4B9792EFA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1" t="38148" r="14480" b="17778"/>
          <a:stretch/>
        </p:blipFill>
        <p:spPr>
          <a:xfrm>
            <a:off x="2451100" y="1600200"/>
            <a:ext cx="6337300" cy="3022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681102-A290-437F-88EC-8EC59960A781}"/>
              </a:ext>
            </a:extLst>
          </p:cNvPr>
          <p:cNvSpPr txBox="1"/>
          <p:nvPr/>
        </p:nvSpPr>
        <p:spPr>
          <a:xfrm>
            <a:off x="1413164" y="1600200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OD 21mm</a:t>
            </a:r>
          </a:p>
          <a:p>
            <a:r>
              <a:rPr lang="en-IN" dirty="0"/>
              <a:t>ID 15 mm</a:t>
            </a:r>
          </a:p>
        </p:txBody>
      </p:sp>
    </p:spTree>
    <p:extLst>
      <p:ext uri="{BB962C8B-B14F-4D97-AF65-F5344CB8AC3E}">
        <p14:creationId xmlns:p14="http://schemas.microsoft.com/office/powerpoint/2010/main" val="407095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243DA49-6F14-4111-B50D-2A646D435A4B}"/>
              </a:ext>
            </a:extLst>
          </p:cNvPr>
          <p:cNvGrpSpPr/>
          <p:nvPr/>
        </p:nvGrpSpPr>
        <p:grpSpPr>
          <a:xfrm>
            <a:off x="923706" y="1116247"/>
            <a:ext cx="11041080" cy="3445688"/>
            <a:chOff x="923706" y="1116247"/>
            <a:chExt cx="11041080" cy="34456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F7E4425-E5DF-4285-9BDF-E8407F66E7FE}"/>
                </a:ext>
              </a:extLst>
            </p:cNvPr>
            <p:cNvGrpSpPr/>
            <p:nvPr/>
          </p:nvGrpSpPr>
          <p:grpSpPr>
            <a:xfrm>
              <a:off x="923706" y="1116247"/>
              <a:ext cx="10457393" cy="3445688"/>
              <a:chOff x="923706" y="1116247"/>
              <a:chExt cx="10457393" cy="344568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0058262-28B3-47E2-BD01-BFCF3C38456F}"/>
                  </a:ext>
                </a:extLst>
              </p:cNvPr>
              <p:cNvGrpSpPr/>
              <p:nvPr/>
            </p:nvGrpSpPr>
            <p:grpSpPr>
              <a:xfrm>
                <a:off x="1043657" y="1116247"/>
                <a:ext cx="10337442" cy="1878168"/>
                <a:chOff x="927279" y="334851"/>
                <a:chExt cx="10337442" cy="187816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1261BA7-25E4-4DF5-9C53-C8A762093CE6}"/>
                    </a:ext>
                  </a:extLst>
                </p:cNvPr>
                <p:cNvSpPr/>
                <p:nvPr/>
              </p:nvSpPr>
              <p:spPr>
                <a:xfrm>
                  <a:off x="3760631" y="334851"/>
                  <a:ext cx="3889420" cy="5280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Application Framework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58D4B68-5A8D-42EF-922B-CFD8FAAD9FB8}"/>
                    </a:ext>
                  </a:extLst>
                </p:cNvPr>
                <p:cNvSpPr/>
                <p:nvPr/>
              </p:nvSpPr>
              <p:spPr>
                <a:xfrm>
                  <a:off x="927279" y="1596980"/>
                  <a:ext cx="1442434" cy="6053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Test Module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6BC5B4-1691-4814-8BB0-0A8417324C8E}"/>
                    </a:ext>
                  </a:extLst>
                </p:cNvPr>
                <p:cNvSpPr/>
                <p:nvPr/>
              </p:nvSpPr>
              <p:spPr>
                <a:xfrm>
                  <a:off x="3526665" y="1596980"/>
                  <a:ext cx="1830946" cy="6053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Communication Module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D947C66-D868-4A74-8B6A-53BBB9C4EC81}"/>
                    </a:ext>
                  </a:extLst>
                </p:cNvPr>
                <p:cNvSpPr/>
                <p:nvPr/>
              </p:nvSpPr>
              <p:spPr>
                <a:xfrm>
                  <a:off x="6615448" y="1607712"/>
                  <a:ext cx="1830946" cy="6053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Mode/Cycle Module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9E8E1CD-CDA4-42C4-A6D4-AB9200FB3A6C}"/>
                    </a:ext>
                  </a:extLst>
                </p:cNvPr>
                <p:cNvSpPr/>
                <p:nvPr/>
              </p:nvSpPr>
              <p:spPr>
                <a:xfrm>
                  <a:off x="9433775" y="1596979"/>
                  <a:ext cx="1830946" cy="60530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Digital Interfacing Module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B0C29F51-C442-48C1-AD52-74C692EA8DA3}"/>
                    </a:ext>
                  </a:extLst>
                </p:cNvPr>
                <p:cNvCxnSpPr>
                  <a:stCxn id="4" idx="2"/>
                </p:cNvCxnSpPr>
                <p:nvPr/>
              </p:nvCxnSpPr>
              <p:spPr>
                <a:xfrm>
                  <a:off x="5705341" y="862885"/>
                  <a:ext cx="0" cy="3348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D65BAEE9-6916-48F0-AB6E-9761A2271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1229" y="1197735"/>
                  <a:ext cx="8537171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D15B660-D0CC-4261-8D19-28DBDC5AE1D0}"/>
                    </a:ext>
                  </a:extLst>
                </p:cNvPr>
                <p:cNvCxnSpPr/>
                <p:nvPr/>
              </p:nvCxnSpPr>
              <p:spPr>
                <a:xfrm>
                  <a:off x="1512916" y="1197735"/>
                  <a:ext cx="0" cy="3992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76412259-1C15-406B-A92C-8C88190DD072}"/>
                    </a:ext>
                  </a:extLst>
                </p:cNvPr>
                <p:cNvCxnSpPr/>
                <p:nvPr/>
              </p:nvCxnSpPr>
              <p:spPr>
                <a:xfrm>
                  <a:off x="4682836" y="1197735"/>
                  <a:ext cx="0" cy="3992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1AAA2CB-2688-44DD-BFFE-320B80129BF9}"/>
                    </a:ext>
                  </a:extLst>
                </p:cNvPr>
                <p:cNvCxnSpPr/>
                <p:nvPr/>
              </p:nvCxnSpPr>
              <p:spPr>
                <a:xfrm>
                  <a:off x="7553088" y="1197735"/>
                  <a:ext cx="0" cy="3992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471407-372E-4E81-A5EE-5F228D098A42}"/>
                    </a:ext>
                  </a:extLst>
                </p:cNvPr>
                <p:cNvCxnSpPr/>
                <p:nvPr/>
              </p:nvCxnSpPr>
              <p:spPr>
                <a:xfrm>
                  <a:off x="10055629" y="1208468"/>
                  <a:ext cx="0" cy="39924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5B1B28-FB86-4850-9981-2BF79AC99B7F}"/>
                  </a:ext>
                </a:extLst>
              </p:cNvPr>
              <p:cNvSpPr txBox="1"/>
              <p:nvPr/>
            </p:nvSpPr>
            <p:spPr>
              <a:xfrm flipH="1">
                <a:off x="923706" y="3084607"/>
                <a:ext cx="15623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LoRa Link Test</a:t>
                </a:r>
              </a:p>
              <a:p>
                <a:r>
                  <a:rPr lang="en-IN" dirty="0"/>
                  <a:t>RTC Clock Test</a:t>
                </a:r>
              </a:p>
              <a:p>
                <a:r>
                  <a:rPr lang="en-IN" dirty="0"/>
                  <a:t>Interface Test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A29758-60D4-4E27-AC52-4955EFF4F2F2}"/>
                  </a:ext>
                </a:extLst>
              </p:cNvPr>
              <p:cNvSpPr txBox="1"/>
              <p:nvPr/>
            </p:nvSpPr>
            <p:spPr>
              <a:xfrm flipH="1">
                <a:off x="3561609" y="3084607"/>
                <a:ext cx="276437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LoRa P2P</a:t>
                </a:r>
              </a:p>
              <a:p>
                <a:r>
                  <a:rPr lang="en-IN" dirty="0"/>
                  <a:t>MQTT Service</a:t>
                </a:r>
              </a:p>
              <a:p>
                <a:r>
                  <a:rPr lang="en-IN" dirty="0" err="1"/>
                  <a:t>Wifi</a:t>
                </a:r>
                <a:r>
                  <a:rPr lang="en-IN" dirty="0"/>
                  <a:t> Broadcasting for mobile HMI</a:t>
                </a:r>
              </a:p>
              <a:p>
                <a:endParaRPr lang="en-IN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202F94-6A74-40C8-81BF-B532EF41D86B}"/>
                  </a:ext>
                </a:extLst>
              </p:cNvPr>
              <p:cNvSpPr txBox="1"/>
              <p:nvPr/>
            </p:nvSpPr>
            <p:spPr>
              <a:xfrm flipH="1">
                <a:off x="6731825" y="3081225"/>
                <a:ext cx="2495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Time-Slotted Actuation</a:t>
                </a:r>
              </a:p>
              <a:p>
                <a:r>
                  <a:rPr lang="en-IN" dirty="0"/>
                  <a:t>User Control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EE88EA-4602-4DD2-A0ED-E7369553AE74}"/>
                </a:ext>
              </a:extLst>
            </p:cNvPr>
            <p:cNvSpPr txBox="1"/>
            <p:nvPr/>
          </p:nvSpPr>
          <p:spPr>
            <a:xfrm flipH="1">
              <a:off x="9469484" y="3105834"/>
              <a:ext cx="24953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Modbus</a:t>
              </a:r>
            </a:p>
            <a:p>
              <a:r>
                <a:rPr lang="en-IN" dirty="0"/>
                <a:t>UART</a:t>
              </a:r>
            </a:p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71515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EC895F-2836-4958-91D0-D650966A0487}"/>
              </a:ext>
            </a:extLst>
          </p:cNvPr>
          <p:cNvSpPr txBox="1"/>
          <p:nvPr/>
        </p:nvSpPr>
        <p:spPr>
          <a:xfrm>
            <a:off x="648393" y="565266"/>
            <a:ext cx="269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Master Unit Block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11DC44-8388-4485-9C93-C4BC721A558C}"/>
              </a:ext>
            </a:extLst>
          </p:cNvPr>
          <p:cNvGrpSpPr/>
          <p:nvPr/>
        </p:nvGrpSpPr>
        <p:grpSpPr>
          <a:xfrm>
            <a:off x="5611090" y="655493"/>
            <a:ext cx="6458989" cy="3833380"/>
            <a:chOff x="2984269" y="1786024"/>
            <a:chExt cx="6458989" cy="38333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BDF603-D56C-4867-8198-18A071F5314F}"/>
                </a:ext>
              </a:extLst>
            </p:cNvPr>
            <p:cNvSpPr/>
            <p:nvPr/>
          </p:nvSpPr>
          <p:spPr>
            <a:xfrm>
              <a:off x="2984269" y="2493818"/>
              <a:ext cx="6458989" cy="312558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50" name="Picture 2" descr="Antenna icon - Free download on Iconfinder">
              <a:extLst>
                <a:ext uri="{FF2B5EF4-FFF2-40B4-BE49-F238E27FC236}">
                  <a16:creationId xmlns:a16="http://schemas.microsoft.com/office/drawing/2014/main" id="{45902AF7-46D3-471A-9B72-3CE86BDFD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00" b="97333" l="9778" r="89778">
                          <a14:foregroundMark x1="19111" y1="11556" x2="18667" y2="11111"/>
                          <a14:foregroundMark x1="27111" y1="4444" x2="27111" y2="4444"/>
                          <a14:foregroundMark x1="28000" y1="15111" x2="28000" y2="15111"/>
                          <a14:foregroundMark x1="50222" y1="93333" x2="49778" y2="92889"/>
                          <a14:foregroundMark x1="50222" y1="97333" x2="49778" y2="96889"/>
                          <a14:foregroundMark x1="71556" y1="15556" x2="71556" y2="15556"/>
                          <a14:foregroundMark x1="82222" y1="13333" x2="82222" y2="1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7829" y="1786024"/>
              <a:ext cx="707794" cy="70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Antenna icon - Free download on Iconfinder">
              <a:extLst>
                <a:ext uri="{FF2B5EF4-FFF2-40B4-BE49-F238E27FC236}">
                  <a16:creationId xmlns:a16="http://schemas.microsoft.com/office/drawing/2014/main" id="{51413FE1-F862-4BA5-834A-277F86B8D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00" b="97333" l="9778" r="89778">
                          <a14:foregroundMark x1="19111" y1="11556" x2="18667" y2="11111"/>
                          <a14:foregroundMark x1="27111" y1="4444" x2="27111" y2="4444"/>
                          <a14:foregroundMark x1="28000" y1="15111" x2="28000" y2="15111"/>
                          <a14:foregroundMark x1="50222" y1="93333" x2="49778" y2="92889"/>
                          <a14:foregroundMark x1="50222" y1="97333" x2="49778" y2="96889"/>
                          <a14:foregroundMark x1="71556" y1="15556" x2="71556" y2="15556"/>
                          <a14:foregroundMark x1="82222" y1="13333" x2="82222" y2="1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6964" y="1786024"/>
              <a:ext cx="707794" cy="707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B08395-5588-4897-8EA0-F249C503269E}"/>
                </a:ext>
              </a:extLst>
            </p:cNvPr>
            <p:cNvSpPr/>
            <p:nvPr/>
          </p:nvSpPr>
          <p:spPr>
            <a:xfrm>
              <a:off x="3445021" y="3000894"/>
              <a:ext cx="2021204" cy="989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r>
                <a:rPr lang="en-IN" dirty="0"/>
                <a:t>LoRa Module</a:t>
              </a:r>
            </a:p>
            <a:p>
              <a:pPr algn="ctr"/>
              <a:r>
                <a:rPr lang="en-IN" b="0" i="0" dirty="0" err="1">
                  <a:solidFill>
                    <a:schemeClr val="bg1"/>
                  </a:solidFill>
                  <a:effectLst/>
                  <a:latin typeface="Fira Sans"/>
                </a:rPr>
                <a:t>Semtech</a:t>
              </a:r>
              <a:r>
                <a:rPr lang="en-IN" b="0" i="0" dirty="0">
                  <a:solidFill>
                    <a:schemeClr val="bg1"/>
                  </a:solidFill>
                  <a:effectLst/>
                  <a:latin typeface="Fira Sans"/>
                </a:rPr>
                <a:t> SX1262</a:t>
              </a:r>
            </a:p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B78CE5-5E93-4607-86CE-A0929DB401F8}"/>
                </a:ext>
              </a:extLst>
            </p:cNvPr>
            <p:cNvSpPr/>
            <p:nvPr/>
          </p:nvSpPr>
          <p:spPr>
            <a:xfrm>
              <a:off x="6213763" y="3000894"/>
              <a:ext cx="2863736" cy="989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PhyTec</a:t>
              </a:r>
              <a:r>
                <a:rPr lang="en-IN" dirty="0"/>
                <a:t> SBC</a:t>
              </a:r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176E33DA-948D-4D1C-80FF-9277DDEFE2D2}"/>
                </a:ext>
              </a:extLst>
            </p:cNvPr>
            <p:cNvSpPr/>
            <p:nvPr/>
          </p:nvSpPr>
          <p:spPr>
            <a:xfrm>
              <a:off x="5527102" y="3356263"/>
              <a:ext cx="627610" cy="278476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7CEF5-11EB-41FC-8B79-34A47202B5AF}"/>
                </a:ext>
              </a:extLst>
            </p:cNvPr>
            <p:cNvSpPr/>
            <p:nvPr/>
          </p:nvSpPr>
          <p:spPr>
            <a:xfrm>
              <a:off x="6300871" y="4560114"/>
              <a:ext cx="2021204" cy="989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r>
                <a:rPr lang="en-IN" dirty="0"/>
                <a:t>BLE Module for UI</a:t>
              </a:r>
              <a:endParaRPr lang="en-IN" b="0" i="0" dirty="0">
                <a:solidFill>
                  <a:schemeClr val="bg1"/>
                </a:solidFill>
                <a:effectLst/>
                <a:latin typeface="Fira Sans"/>
              </a:endParaRPr>
            </a:p>
            <a:p>
              <a:pPr algn="ctr"/>
              <a:endParaRPr lang="en-IN" dirty="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C4612DC8-8437-4163-8850-D466579DBEA1}"/>
                </a:ext>
              </a:extLst>
            </p:cNvPr>
            <p:cNvSpPr/>
            <p:nvPr/>
          </p:nvSpPr>
          <p:spPr>
            <a:xfrm rot="16200000">
              <a:off x="6951947" y="4137659"/>
              <a:ext cx="440576" cy="278476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94BA06-D49E-4147-A666-5E5A8D513F2D}"/>
                </a:ext>
              </a:extLst>
            </p:cNvPr>
            <p:cNvSpPr/>
            <p:nvPr/>
          </p:nvSpPr>
          <p:spPr>
            <a:xfrm>
              <a:off x="3582785" y="4560114"/>
              <a:ext cx="1883440" cy="926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I/O interface Module for wired inputs</a:t>
              </a:r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AAF39921-577B-4210-9E65-811C428461FA}"/>
                </a:ext>
              </a:extLst>
            </p:cNvPr>
            <p:cNvSpPr/>
            <p:nvPr/>
          </p:nvSpPr>
          <p:spPr>
            <a:xfrm rot="19091724">
              <a:off x="5437984" y="4161170"/>
              <a:ext cx="848847" cy="278476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3A843F9-4A60-47B2-9DDD-58DA11F0CCC5}"/>
              </a:ext>
            </a:extLst>
          </p:cNvPr>
          <p:cNvSpPr txBox="1"/>
          <p:nvPr/>
        </p:nvSpPr>
        <p:spPr>
          <a:xfrm>
            <a:off x="287597" y="1934122"/>
            <a:ext cx="5021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LoRa Module to wirelessly switch ON/OFF Slave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SBC to communicate with all modules for control and UI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BLE Module to provide the User-defined inputs to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4G SIM Based Network adapter for implementing MQTT services and pushing the data in the Application layer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24B8C48-BD84-44A7-9837-BB94F4834AB9}"/>
              </a:ext>
            </a:extLst>
          </p:cNvPr>
          <p:cNvSpPr/>
          <p:nvPr/>
        </p:nvSpPr>
        <p:spPr>
          <a:xfrm rot="16200000">
            <a:off x="10627358" y="3534987"/>
            <a:ext cx="1564581" cy="27847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89733-71E1-41D1-AD88-2BB2C11449FA}"/>
              </a:ext>
            </a:extLst>
          </p:cNvPr>
          <p:cNvSpPr/>
          <p:nvPr/>
        </p:nvSpPr>
        <p:spPr>
          <a:xfrm>
            <a:off x="10380947" y="4519445"/>
            <a:ext cx="1662546" cy="9253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4G SIM based Network adapter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3A672382-2BCC-4560-A154-524DE6C1DC99}"/>
              </a:ext>
            </a:extLst>
          </p:cNvPr>
          <p:cNvSpPr/>
          <p:nvPr/>
        </p:nvSpPr>
        <p:spPr>
          <a:xfrm>
            <a:off x="5717944" y="4648410"/>
            <a:ext cx="1904826" cy="84630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FF620E-54EE-4025-95B1-CEA733875FC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622770" y="4982141"/>
            <a:ext cx="27581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74AFEB-4A9B-407B-A066-3CB6DBEE6BB5}"/>
              </a:ext>
            </a:extLst>
          </p:cNvPr>
          <p:cNvSpPr txBox="1"/>
          <p:nvPr/>
        </p:nvSpPr>
        <p:spPr>
          <a:xfrm>
            <a:off x="7572685" y="5032346"/>
            <a:ext cx="285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MQTT Subscribe and Publish</a:t>
            </a:r>
          </a:p>
        </p:txBody>
      </p:sp>
    </p:spTree>
    <p:extLst>
      <p:ext uri="{BB962C8B-B14F-4D97-AF65-F5344CB8AC3E}">
        <p14:creationId xmlns:p14="http://schemas.microsoft.com/office/powerpoint/2010/main" val="36632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EB812-20FE-4010-A4FF-D11E4622B890}"/>
              </a:ext>
            </a:extLst>
          </p:cNvPr>
          <p:cNvSpPr txBox="1"/>
          <p:nvPr/>
        </p:nvSpPr>
        <p:spPr>
          <a:xfrm>
            <a:off x="665018" y="548640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I/O Considerations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D45EF-17C5-4AF8-A8D3-898FE23D01DD}"/>
              </a:ext>
            </a:extLst>
          </p:cNvPr>
          <p:cNvSpPr txBox="1"/>
          <p:nvPr/>
        </p:nvSpPr>
        <p:spPr>
          <a:xfrm>
            <a:off x="518328" y="1113904"/>
            <a:ext cx="52460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Wired Inputs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Mains on and off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Check compressor power available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Check pump power available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 Compressor pressure sensor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5. Wind sensor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6. Dust sensor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7. Irradiation sensor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8. Rain sensor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9. If Possible (inputs from solar inverters that connect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through RMS, remote monitoring system)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FCD9D-21DE-4013-ADBE-EAB05FEE7E0C}"/>
              </a:ext>
            </a:extLst>
          </p:cNvPr>
          <p:cNvSpPr txBox="1"/>
          <p:nvPr/>
        </p:nvSpPr>
        <p:spPr>
          <a:xfrm>
            <a:off x="6157652" y="1197031"/>
            <a:ext cx="60973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BLE (Bluetooth inputs)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Mode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selection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(5 modes)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No of daily cycles of operation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Day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timmings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of each cycle of operation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 Duration of air flow = 5 seconds to 30 seconds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5. Duration of water flow= 10 seconds to 120 seconds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6. Wait period for compressor to become full, 1 minute to 10 minutes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7. Duration of soap discharge from 5 seconds to 30 seconds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E95DC-2D24-4C06-8DC1-DA3CE08BEF26}"/>
              </a:ext>
            </a:extLst>
          </p:cNvPr>
          <p:cNvSpPr txBox="1"/>
          <p:nvPr/>
        </p:nvSpPr>
        <p:spPr>
          <a:xfrm>
            <a:off x="518328" y="4627202"/>
            <a:ext cx="6126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Wired outputs </a:t>
            </a:r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Compressor On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Water pump On (Through a single phase or 3 phase contactor)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6 valves On </a:t>
            </a:r>
          </a:p>
        </p:txBody>
      </p:sp>
    </p:spTree>
    <p:extLst>
      <p:ext uri="{BB962C8B-B14F-4D97-AF65-F5344CB8AC3E}">
        <p14:creationId xmlns:p14="http://schemas.microsoft.com/office/powerpoint/2010/main" val="114592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4302E-189F-459C-86CB-32C15E8BE87A}"/>
              </a:ext>
            </a:extLst>
          </p:cNvPr>
          <p:cNvGrpSpPr/>
          <p:nvPr/>
        </p:nvGrpSpPr>
        <p:grpSpPr>
          <a:xfrm>
            <a:off x="178530" y="585070"/>
            <a:ext cx="1343582" cy="651288"/>
            <a:chOff x="154807" y="492318"/>
            <a:chExt cx="1343582" cy="651288"/>
          </a:xfrm>
        </p:grpSpPr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F9C471A6-1CA6-452B-BF92-483C79DEE5B5}"/>
                </a:ext>
              </a:extLst>
            </p:cNvPr>
            <p:cNvSpPr/>
            <p:nvPr/>
          </p:nvSpPr>
          <p:spPr>
            <a:xfrm>
              <a:off x="154807" y="492318"/>
              <a:ext cx="1343582" cy="65128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ACDDC1-A47D-45A5-AC39-36FC22C6B5F1}"/>
                </a:ext>
              </a:extLst>
            </p:cNvPr>
            <p:cNvSpPr txBox="1"/>
            <p:nvPr/>
          </p:nvSpPr>
          <p:spPr>
            <a:xfrm>
              <a:off x="411230" y="605536"/>
              <a:ext cx="94025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IN" dirty="0"/>
                <a:t>internet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207BD4-E7B2-44B6-A6C5-F8C6CEFEEA57}"/>
              </a:ext>
            </a:extLst>
          </p:cNvPr>
          <p:cNvGrpSpPr/>
          <p:nvPr/>
        </p:nvGrpSpPr>
        <p:grpSpPr>
          <a:xfrm>
            <a:off x="382301" y="274091"/>
            <a:ext cx="11809699" cy="6481649"/>
            <a:chOff x="382301" y="274091"/>
            <a:chExt cx="11809699" cy="648164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8F1AE8-B2D2-4C69-AB97-FED0084FF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9173" y="1849787"/>
              <a:ext cx="1777536" cy="1777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rduino Nano">
              <a:extLst>
                <a:ext uri="{FF2B5EF4-FFF2-40B4-BE49-F238E27FC236}">
                  <a16:creationId xmlns:a16="http://schemas.microsoft.com/office/drawing/2014/main" id="{EB9AF69D-A826-40FC-8F8A-DEF5A5951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855" y="3571998"/>
              <a:ext cx="1548245" cy="98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B9768343-CE54-40D2-B61E-2554476F6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3194" y="5014217"/>
              <a:ext cx="1565912" cy="1565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E74823-9FF1-49FB-88DB-7E926B6E6B6F}"/>
                </a:ext>
              </a:extLst>
            </p:cNvPr>
            <p:cNvSpPr/>
            <p:nvPr/>
          </p:nvSpPr>
          <p:spPr>
            <a:xfrm>
              <a:off x="1339734" y="1755371"/>
              <a:ext cx="2568633" cy="412311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551E47-FB25-4442-96D4-2D4C2BE77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69499" y="686408"/>
              <a:ext cx="1206232" cy="9742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0023DD-C417-443F-82C3-F54F6328135F}"/>
                </a:ext>
              </a:extLst>
            </p:cNvPr>
            <p:cNvSpPr txBox="1"/>
            <p:nvPr/>
          </p:nvSpPr>
          <p:spPr>
            <a:xfrm>
              <a:off x="7867891" y="2262934"/>
              <a:ext cx="12041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Peripheral</a:t>
              </a:r>
            </a:p>
            <a:p>
              <a:r>
                <a:rPr lang="en-IN" dirty="0"/>
                <a:t>8-channels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2977A5-3410-434F-A930-87D26CBD65D0}"/>
                </a:ext>
              </a:extLst>
            </p:cNvPr>
            <p:cNvSpPr txBox="1"/>
            <p:nvPr/>
          </p:nvSpPr>
          <p:spPr>
            <a:xfrm>
              <a:off x="7851255" y="3704761"/>
              <a:ext cx="12041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Peripheral</a:t>
              </a:r>
            </a:p>
            <a:p>
              <a:r>
                <a:rPr lang="en-IN" dirty="0"/>
                <a:t>8-channels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504D81-8F7B-45A3-84AE-319AA9122D54}"/>
                </a:ext>
              </a:extLst>
            </p:cNvPr>
            <p:cNvSpPr txBox="1"/>
            <p:nvPr/>
          </p:nvSpPr>
          <p:spPr>
            <a:xfrm>
              <a:off x="9225740" y="5659183"/>
              <a:ext cx="1145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Peripheral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921308-75FC-4B61-A440-17CE60CB7E35}"/>
                </a:ext>
              </a:extLst>
            </p:cNvPr>
            <p:cNvSpPr txBox="1"/>
            <p:nvPr/>
          </p:nvSpPr>
          <p:spPr>
            <a:xfrm>
              <a:off x="1402265" y="1420359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SBC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2A1A9B-3F04-48C1-89B6-4103262AA99D}"/>
                </a:ext>
              </a:extLst>
            </p:cNvPr>
            <p:cNvSpPr/>
            <p:nvPr/>
          </p:nvSpPr>
          <p:spPr>
            <a:xfrm>
              <a:off x="2521912" y="2352722"/>
              <a:ext cx="1271847" cy="11037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165391-E2D8-45FE-9BE8-D201FB6BC479}"/>
                </a:ext>
              </a:extLst>
            </p:cNvPr>
            <p:cNvSpPr txBox="1"/>
            <p:nvPr/>
          </p:nvSpPr>
          <p:spPr>
            <a:xfrm>
              <a:off x="2939311" y="2553347"/>
              <a:ext cx="56938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dirty="0"/>
                <a:t>RS 232</a:t>
              </a:r>
            </a:p>
            <a:p>
              <a:r>
                <a:rPr lang="en-IN" sz="1050" dirty="0"/>
                <a:t>2 ports</a:t>
              </a:r>
            </a:p>
            <a:p>
              <a:r>
                <a:rPr lang="en-IN" sz="1050" dirty="0"/>
                <a:t>RS 485</a:t>
              </a:r>
            </a:p>
            <a:p>
              <a:r>
                <a:rPr lang="en-IN" sz="1050" dirty="0"/>
                <a:t>1 port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70B4EAF7-4F16-4432-813B-42B91E4D3115}"/>
                </a:ext>
              </a:extLst>
            </p:cNvPr>
            <p:cNvCxnSpPr>
              <a:stCxn id="10" idx="3"/>
              <a:endCxn id="1026" idx="1"/>
            </p:cNvCxnSpPr>
            <p:nvPr/>
          </p:nvCxnSpPr>
          <p:spPr>
            <a:xfrm flipV="1">
              <a:off x="3793759" y="2738555"/>
              <a:ext cx="2395414" cy="16605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E69603-9469-442E-A050-3CE2D31DA4E6}"/>
                </a:ext>
              </a:extLst>
            </p:cNvPr>
            <p:cNvSpPr txBox="1"/>
            <p:nvPr/>
          </p:nvSpPr>
          <p:spPr>
            <a:xfrm>
              <a:off x="4565697" y="2454891"/>
              <a:ext cx="14983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solidFill>
                    <a:srgbClr val="FF0000"/>
                  </a:solidFill>
                </a:rPr>
                <a:t>*</a:t>
              </a:r>
              <a:r>
                <a:rPr lang="en-IN" sz="1400" dirty="0"/>
                <a:t>RS485- MODBUS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5986A5EF-C5BC-47E4-B20D-4CA886C60A7B}"/>
                </a:ext>
              </a:extLst>
            </p:cNvPr>
            <p:cNvCxnSpPr>
              <a:cxnSpLocks/>
            </p:cNvCxnSpPr>
            <p:nvPr/>
          </p:nvCxnSpPr>
          <p:spPr>
            <a:xfrm>
              <a:off x="3813115" y="3161017"/>
              <a:ext cx="2367740" cy="90225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CFE95B-3809-4D45-9B46-907ACF5FAAA1}"/>
                </a:ext>
              </a:extLst>
            </p:cNvPr>
            <p:cNvSpPr txBox="1"/>
            <p:nvPr/>
          </p:nvSpPr>
          <p:spPr>
            <a:xfrm>
              <a:off x="3916685" y="3146968"/>
              <a:ext cx="1180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solidFill>
                    <a:srgbClr val="FF0000"/>
                  </a:solidFill>
                </a:rPr>
                <a:t>*</a:t>
              </a:r>
              <a:r>
                <a:rPr lang="en-IN" sz="1400" dirty="0"/>
                <a:t>RS232-UART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80B20F-EBE4-4587-9646-C37D409A759D}"/>
                </a:ext>
              </a:extLst>
            </p:cNvPr>
            <p:cNvSpPr/>
            <p:nvPr/>
          </p:nvSpPr>
          <p:spPr>
            <a:xfrm>
              <a:off x="2530186" y="3866196"/>
              <a:ext cx="1271847" cy="11037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6FC137-D1EB-4A01-A7DC-1131963FB9C3}"/>
                </a:ext>
              </a:extLst>
            </p:cNvPr>
            <p:cNvSpPr txBox="1"/>
            <p:nvPr/>
          </p:nvSpPr>
          <p:spPr>
            <a:xfrm>
              <a:off x="2700431" y="4243865"/>
              <a:ext cx="1120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Micro Bus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425271DB-2E3C-409A-9705-0AFCD2DE9B51}"/>
                </a:ext>
              </a:extLst>
            </p:cNvPr>
            <p:cNvCxnSpPr>
              <a:stCxn id="23" idx="3"/>
              <a:endCxn id="1030" idx="1"/>
            </p:cNvCxnSpPr>
            <p:nvPr/>
          </p:nvCxnSpPr>
          <p:spPr>
            <a:xfrm>
              <a:off x="3820738" y="4428531"/>
              <a:ext cx="3742456" cy="136864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550821-C241-44EE-AB23-A75AEB3BB7C4}"/>
                </a:ext>
              </a:extLst>
            </p:cNvPr>
            <p:cNvSpPr/>
            <p:nvPr/>
          </p:nvSpPr>
          <p:spPr>
            <a:xfrm>
              <a:off x="1351236" y="3097538"/>
              <a:ext cx="1135823" cy="110376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1F6549-427E-4866-BB5C-12EF4ED646FA}"/>
                </a:ext>
              </a:extLst>
            </p:cNvPr>
            <p:cNvSpPr txBox="1"/>
            <p:nvPr/>
          </p:nvSpPr>
          <p:spPr>
            <a:xfrm>
              <a:off x="1296880" y="3320853"/>
              <a:ext cx="1268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LTE SIM Module</a:t>
              </a:r>
            </a:p>
            <a:p>
              <a:pPr algn="ctr"/>
              <a:r>
                <a:rPr lang="en-IN" sz="1200" dirty="0">
                  <a:solidFill>
                    <a:srgbClr val="FF0000"/>
                  </a:solidFill>
                </a:rPr>
                <a:t>*</a:t>
              </a:r>
              <a:r>
                <a:rPr lang="en-IN" sz="1200" dirty="0"/>
                <a:t>MPCI-4G modem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5B8A7DEE-D4A5-4647-BF68-5BE9F2E6FCC0}"/>
                </a:ext>
              </a:extLst>
            </p:cNvPr>
            <p:cNvCxnSpPr>
              <a:stCxn id="4" idx="1"/>
            </p:cNvCxnSpPr>
            <p:nvPr/>
          </p:nvCxnSpPr>
          <p:spPr>
            <a:xfrm rot="10800000">
              <a:off x="850322" y="1256606"/>
              <a:ext cx="489412" cy="256032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11F4CF-B906-4B6D-A538-CD84679E2E72}"/>
                </a:ext>
              </a:extLst>
            </p:cNvPr>
            <p:cNvSpPr txBox="1"/>
            <p:nvPr/>
          </p:nvSpPr>
          <p:spPr>
            <a:xfrm>
              <a:off x="4294061" y="4419475"/>
              <a:ext cx="111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solidFill>
                    <a:srgbClr val="FF0000"/>
                  </a:solidFill>
                </a:rPr>
                <a:t>*</a:t>
              </a:r>
              <a:r>
                <a:rPr lang="en-IN" sz="1400" dirty="0"/>
                <a:t>MICRO USB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880930-3148-4371-B42B-1ACA5A3EFC08}"/>
                </a:ext>
              </a:extLst>
            </p:cNvPr>
            <p:cNvSpPr txBox="1"/>
            <p:nvPr/>
          </p:nvSpPr>
          <p:spPr>
            <a:xfrm>
              <a:off x="8945529" y="3196930"/>
              <a:ext cx="324647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Wired Inputs :9, if needed go for Arduino Mega</a:t>
              </a:r>
              <a:endParaRPr lang="en-IN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1. Mains on and off </a:t>
              </a:r>
            </a:p>
            <a:p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2. Check compressor power available </a:t>
              </a:r>
            </a:p>
            <a:p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3. Check pump power available </a:t>
              </a:r>
            </a:p>
            <a:p>
              <a:r>
                <a:rPr lang="en-IN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4. Compressor pressure sensor </a:t>
              </a:r>
            </a:p>
            <a:p>
              <a:r>
                <a:rPr lang="en-IN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5. Wind sensor </a:t>
              </a:r>
            </a:p>
            <a:p>
              <a:r>
                <a:rPr lang="en-IN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6. </a:t>
              </a:r>
              <a:r>
                <a:rPr lang="en-IN" sz="12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Dust sensor </a:t>
              </a:r>
            </a:p>
            <a:p>
              <a:r>
                <a:rPr lang="en-IN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7. Irradiation sensor </a:t>
              </a:r>
            </a:p>
            <a:p>
              <a:r>
                <a:rPr lang="en-IN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8. </a:t>
              </a:r>
              <a:r>
                <a:rPr lang="en-IN" sz="12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Rain sensor </a:t>
              </a:r>
            </a:p>
            <a:p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9. If Possible (inputs from solar inverters that connect </a:t>
              </a:r>
            </a:p>
            <a:p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through RMS, remote monitoring system) </a:t>
              </a:r>
            </a:p>
            <a:p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61E684-CAB3-4CBE-9D3A-CD96309F39D1}"/>
                </a:ext>
              </a:extLst>
            </p:cNvPr>
            <p:cNvSpPr txBox="1"/>
            <p:nvPr/>
          </p:nvSpPr>
          <p:spPr>
            <a:xfrm>
              <a:off x="8945530" y="2092691"/>
              <a:ext cx="315780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Wired outputs : 8</a:t>
              </a:r>
              <a:endParaRPr lang="en-IN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en-IN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1. Compressor On </a:t>
              </a:r>
            </a:p>
            <a:p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2. Water pump On (Through a single phase or 3 phase contactor) </a:t>
              </a:r>
            </a:p>
            <a:p>
              <a:r>
                <a:rPr lang="en-IN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3. 6 valves On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AF0CD6-85AF-4009-8EBB-66456F00711E}"/>
                </a:ext>
              </a:extLst>
            </p:cNvPr>
            <p:cNvSpPr txBox="1"/>
            <p:nvPr/>
          </p:nvSpPr>
          <p:spPr>
            <a:xfrm>
              <a:off x="6510213" y="4289521"/>
              <a:ext cx="10529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>
                  <a:hlinkClick r:id="rId11"/>
                </a:rPr>
                <a:t>Arduino Nano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F251D3C-1A7C-4CC0-A0B7-D1E84A8ACFC5}"/>
                </a:ext>
              </a:extLst>
            </p:cNvPr>
            <p:cNvSpPr txBox="1"/>
            <p:nvPr/>
          </p:nvSpPr>
          <p:spPr>
            <a:xfrm>
              <a:off x="6221250" y="5797683"/>
              <a:ext cx="1467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 err="1">
                  <a:hlinkClick r:id="rId12"/>
                </a:rPr>
                <a:t>Semtech</a:t>
              </a:r>
              <a:r>
                <a:rPr lang="en-IN" sz="1200" dirty="0">
                  <a:hlinkClick r:id="rId12"/>
                </a:rPr>
                <a:t> Transceiver</a:t>
              </a:r>
              <a:endParaRPr lang="en-IN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49F3EB-B544-4D22-9F3A-A541FD162E0A}"/>
                </a:ext>
              </a:extLst>
            </p:cNvPr>
            <p:cNvSpPr txBox="1"/>
            <p:nvPr/>
          </p:nvSpPr>
          <p:spPr>
            <a:xfrm>
              <a:off x="5220565" y="1861859"/>
              <a:ext cx="62511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IN" sz="1200" b="0" i="0" dirty="0" err="1">
                  <a:solidFill>
                    <a:srgbClr val="333E48"/>
                  </a:solidFill>
                  <a:effectLst/>
                  <a:latin typeface="Inter"/>
                  <a:hlinkClick r:id="rId13"/>
                </a:rPr>
                <a:t>Waveshare</a:t>
              </a:r>
              <a:r>
                <a:rPr lang="en-IN" sz="1200" b="0" i="0" dirty="0">
                  <a:solidFill>
                    <a:srgbClr val="333E48"/>
                  </a:solidFill>
                  <a:effectLst/>
                  <a:latin typeface="Inter"/>
                  <a:hlinkClick r:id="rId13"/>
                </a:rPr>
                <a:t> Industrial Modbus RTU 8-Channel Relay</a:t>
              </a:r>
              <a:endParaRPr lang="en-IN" sz="1200" b="0" i="0" dirty="0">
                <a:solidFill>
                  <a:srgbClr val="333E48"/>
                </a:solidFill>
                <a:effectLst/>
                <a:latin typeface="Inter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0CFC75-6D18-4979-AF77-0271B365E25F}"/>
                </a:ext>
              </a:extLst>
            </p:cNvPr>
            <p:cNvSpPr txBox="1"/>
            <p:nvPr/>
          </p:nvSpPr>
          <p:spPr>
            <a:xfrm>
              <a:off x="5712185" y="5566850"/>
              <a:ext cx="21557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IN" sz="1200" b="0" i="0" dirty="0">
                  <a:solidFill>
                    <a:srgbClr val="00B050"/>
                  </a:solidFill>
                  <a:effectLst/>
                  <a:latin typeface="avenir-lt-w01_35-light1475496"/>
                </a:rPr>
                <a:t>**</a:t>
              </a:r>
              <a:r>
                <a:rPr lang="en-IN" sz="1200" b="0" i="0" dirty="0">
                  <a:solidFill>
                    <a:srgbClr val="000000"/>
                  </a:solidFill>
                  <a:effectLst/>
                  <a:latin typeface="avenir-lt-w01_35-light1475496"/>
                </a:rPr>
                <a:t>AT Commands/MRAA library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D978C0-944A-4FCD-97BC-9C7E95BE4DAB}"/>
                </a:ext>
              </a:extLst>
            </p:cNvPr>
            <p:cNvSpPr txBox="1"/>
            <p:nvPr/>
          </p:nvSpPr>
          <p:spPr>
            <a:xfrm>
              <a:off x="5073112" y="2690091"/>
              <a:ext cx="133639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0" i="0" dirty="0">
                  <a:solidFill>
                    <a:srgbClr val="00B050"/>
                  </a:solidFill>
                  <a:effectLst/>
                  <a:latin typeface="avenir-lt-w01_35-light1475496"/>
                </a:rPr>
                <a:t>**</a:t>
              </a:r>
              <a:r>
                <a:rPr lang="en-IN" sz="1200" b="0" i="0" dirty="0">
                  <a:solidFill>
                    <a:srgbClr val="000000"/>
                  </a:solidFill>
                  <a:effectLst/>
                  <a:latin typeface="avenir-lt-w01_35-light1475496"/>
                </a:rPr>
                <a:t>SW::</a:t>
              </a:r>
              <a:r>
                <a:rPr lang="en-IN" sz="1200" b="0" i="0" dirty="0" err="1">
                  <a:solidFill>
                    <a:srgbClr val="000000"/>
                  </a:solidFill>
                  <a:effectLst/>
                  <a:latin typeface="avenir-lt-w01_35-light1475496"/>
                </a:rPr>
                <a:t>LibModbus</a:t>
              </a:r>
              <a:endParaRPr lang="en-IN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75D668-0579-45FA-9E2C-5B67D2AC6FA9}"/>
                </a:ext>
              </a:extLst>
            </p:cNvPr>
            <p:cNvSpPr txBox="1"/>
            <p:nvPr/>
          </p:nvSpPr>
          <p:spPr>
            <a:xfrm>
              <a:off x="5001837" y="3795325"/>
              <a:ext cx="14076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0" i="0" dirty="0">
                  <a:solidFill>
                    <a:srgbClr val="00B050"/>
                  </a:solidFill>
                  <a:effectLst/>
                  <a:latin typeface="avenir-lt-w01_35-light1475496"/>
                </a:rPr>
                <a:t>**</a:t>
              </a:r>
              <a:r>
                <a:rPr lang="en-IN" sz="1200" b="0" i="0" dirty="0">
                  <a:solidFill>
                    <a:srgbClr val="000000"/>
                  </a:solidFill>
                  <a:effectLst/>
                  <a:latin typeface="avenir-lt-w01_35-light1475496"/>
                </a:rPr>
                <a:t>SW::</a:t>
              </a:r>
              <a:r>
                <a:rPr lang="en-IN" sz="1200" b="0" i="0" dirty="0" err="1">
                  <a:solidFill>
                    <a:srgbClr val="000000"/>
                  </a:solidFill>
                  <a:effectLst/>
                  <a:latin typeface="avenir-lt-w01_35-light1475496"/>
                </a:rPr>
                <a:t>LibModbus</a:t>
              </a:r>
              <a:endParaRPr lang="en-IN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B2124A4-3B45-4D9B-BD3E-E7E7994A9D9F}"/>
                </a:ext>
              </a:extLst>
            </p:cNvPr>
            <p:cNvSpPr/>
            <p:nvPr/>
          </p:nvSpPr>
          <p:spPr>
            <a:xfrm>
              <a:off x="2562704" y="1842623"/>
              <a:ext cx="1227820" cy="466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1ABF672-D271-4BB3-829D-D34A68575D46}"/>
                </a:ext>
              </a:extLst>
            </p:cNvPr>
            <p:cNvSpPr txBox="1"/>
            <p:nvPr/>
          </p:nvSpPr>
          <p:spPr>
            <a:xfrm>
              <a:off x="2635374" y="1804515"/>
              <a:ext cx="1105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>
                  <a:solidFill>
                    <a:srgbClr val="FF0000"/>
                  </a:solidFill>
                </a:rPr>
                <a:t>*</a:t>
              </a:r>
              <a:r>
                <a:rPr lang="en-IN" sz="1200" dirty="0"/>
                <a:t>Microbus BLE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E4BDAA8-1ED3-48D9-85EC-C43A532E2975}"/>
                </a:ext>
              </a:extLst>
            </p:cNvPr>
            <p:cNvSpPr txBox="1"/>
            <p:nvPr/>
          </p:nvSpPr>
          <p:spPr>
            <a:xfrm rot="16200000">
              <a:off x="75617" y="2506619"/>
              <a:ext cx="1153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dirty="0">
                  <a:solidFill>
                    <a:srgbClr val="00B050"/>
                  </a:solidFill>
                  <a:effectLst/>
                  <a:latin typeface="avenir-lt-w01_35-light1475496"/>
                </a:rPr>
                <a:t>**</a:t>
              </a:r>
              <a:r>
                <a:rPr lang="en-IN" sz="1200" b="0" i="0" dirty="0" err="1">
                  <a:solidFill>
                    <a:srgbClr val="000000"/>
                  </a:solidFill>
                  <a:effectLst/>
                  <a:latin typeface="avenir-lt-w01_35-light1475496"/>
                </a:rPr>
                <a:t>paho</a:t>
              </a:r>
              <a:r>
                <a:rPr lang="en-IN" sz="1200" b="0" i="0" dirty="0">
                  <a:solidFill>
                    <a:srgbClr val="000000"/>
                  </a:solidFill>
                  <a:effectLst/>
                  <a:latin typeface="avenir-lt-w01_35-light1475496"/>
                </a:rPr>
                <a:t> MQTT3</a:t>
              </a:r>
              <a:endParaRPr lang="en-IN" sz="1200" dirty="0"/>
            </a:p>
          </p:txBody>
        </p:sp>
        <p:pic>
          <p:nvPicPr>
            <p:cNvPr id="1038" name="Picture 14" descr="Bluetooth Connection Icons - Download Free Vector Icons | Noun Project">
              <a:extLst>
                <a:ext uri="{FF2B5EF4-FFF2-40B4-BE49-F238E27FC236}">
                  <a16:creationId xmlns:a16="http://schemas.microsoft.com/office/drawing/2014/main" id="{938EA03C-C63E-48C0-9EB7-62B093493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61000" y1="49500" x2="61000" y2="49500"/>
                          <a14:foregroundMark x1="71500" y1="46000" x2="71500" y2="46000"/>
                          <a14:foregroundMark x1="83500" y1="46000" x2="83500" y2="4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666" y="2086332"/>
              <a:ext cx="232268" cy="232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14" descr="Bluetooth Connection Icons - Download Free Vector Icons | Noun Project">
              <a:extLst>
                <a:ext uri="{FF2B5EF4-FFF2-40B4-BE49-F238E27FC236}">
                  <a16:creationId xmlns:a16="http://schemas.microsoft.com/office/drawing/2014/main" id="{2FBA6F0C-58E7-4A8A-9032-0004E87C8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61000" y1="49500" x2="61000" y2="49500"/>
                          <a14:foregroundMark x1="71500" y1="46000" x2="71500" y2="46000"/>
                          <a14:foregroundMark x1="83500" y1="46000" x2="83500" y2="4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94061" y="882954"/>
              <a:ext cx="202314" cy="202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Mobile Terminal Svg Png Icon Free Download (#245206) - OnlineWebFonts.COM">
              <a:extLst>
                <a:ext uri="{FF2B5EF4-FFF2-40B4-BE49-F238E27FC236}">
                  <a16:creationId xmlns:a16="http://schemas.microsoft.com/office/drawing/2014/main" id="{28EFED74-5ED1-4251-B37D-F60B4F59E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778" b="97778" l="9778" r="89778">
                          <a14:foregroundMark x1="34222" y1="4889" x2="33778" y2="4889"/>
                          <a14:foregroundMark x1="33778" y1="4889" x2="49333" y2="4889"/>
                          <a14:foregroundMark x1="49333" y1="4889" x2="64889" y2="8444"/>
                          <a14:foregroundMark x1="61778" y1="1778" x2="68444" y2="30222"/>
                          <a14:foregroundMark x1="23556" y1="94667" x2="38222" y2="97778"/>
                          <a14:foregroundMark x1="63111" y1="91111" x2="60000" y2="92000"/>
                          <a14:foregroundMark x1="66667" y1="18667" x2="66667" y2="18667"/>
                          <a14:foregroundMark x1="66667" y1="18667" x2="67556" y2="1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239" y="664696"/>
              <a:ext cx="492036" cy="492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CD1F50E1-51E0-4743-AB1D-CA69F76B3877}"/>
                </a:ext>
              </a:extLst>
            </p:cNvPr>
            <p:cNvCxnSpPr>
              <a:stCxn id="1038" idx="3"/>
              <a:endCxn id="66" idx="3"/>
            </p:cNvCxnSpPr>
            <p:nvPr/>
          </p:nvCxnSpPr>
          <p:spPr>
            <a:xfrm flipV="1">
              <a:off x="3374934" y="984111"/>
              <a:ext cx="919127" cy="121835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4EDC455-EF7D-4598-8D98-BF4074344CD9}"/>
                </a:ext>
              </a:extLst>
            </p:cNvPr>
            <p:cNvSpPr txBox="1"/>
            <p:nvPr/>
          </p:nvSpPr>
          <p:spPr>
            <a:xfrm>
              <a:off x="3966029" y="1430941"/>
              <a:ext cx="12783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BLE Link</a:t>
              </a:r>
            </a:p>
            <a:p>
              <a:r>
                <a:rPr lang="en-IN" sz="1200" b="0" i="0" dirty="0">
                  <a:solidFill>
                    <a:srgbClr val="00B050"/>
                  </a:solidFill>
                  <a:effectLst/>
                  <a:latin typeface="avenir-lt-w01_35-light1475496"/>
                </a:rPr>
                <a:t>**</a:t>
              </a:r>
              <a:r>
                <a:rPr lang="en-IN" sz="1200" b="0" i="0" dirty="0">
                  <a:solidFill>
                    <a:srgbClr val="000000"/>
                  </a:solidFill>
                  <a:effectLst/>
                  <a:latin typeface="avenir-lt-w01_35-light1475496"/>
                </a:rPr>
                <a:t>SW: </a:t>
              </a:r>
              <a:r>
                <a:rPr lang="en-IN" sz="1200" b="0" i="0" dirty="0" err="1">
                  <a:solidFill>
                    <a:srgbClr val="000000"/>
                  </a:solidFill>
                  <a:effectLst/>
                  <a:latin typeface="avenir-lt-w01_35-light1475496"/>
                </a:rPr>
                <a:t>BlueZ</a:t>
              </a:r>
              <a:r>
                <a:rPr lang="en-IN" sz="1200" b="0" i="0" dirty="0">
                  <a:solidFill>
                    <a:srgbClr val="000000"/>
                  </a:solidFill>
                  <a:effectLst/>
                  <a:latin typeface="avenir-lt-w01_35-light1475496"/>
                </a:rPr>
                <a:t> 5.50</a:t>
              </a:r>
            </a:p>
            <a:p>
              <a:endParaRPr lang="en-IN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E11B20-09A7-475D-B21D-BD22335F0E23}"/>
                </a:ext>
              </a:extLst>
            </p:cNvPr>
            <p:cNvSpPr txBox="1"/>
            <p:nvPr/>
          </p:nvSpPr>
          <p:spPr>
            <a:xfrm>
              <a:off x="5034950" y="274091"/>
              <a:ext cx="6097384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BLE (Bluetooth inputs) </a:t>
              </a:r>
              <a:endParaRPr lang="en-IN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r>
                <a:rPr lang="fr-FR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1. Mode </a:t>
              </a:r>
              <a:r>
                <a:rPr lang="fr-FR" sz="1200" b="0" i="0" u="none" strike="noStrike" baseline="0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selection</a:t>
              </a:r>
              <a:r>
                <a:rPr lang="fr-FR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(5 modes) </a:t>
              </a:r>
            </a:p>
            <a:p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2. No of daily cycles of operation </a:t>
              </a:r>
            </a:p>
            <a:p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3. Day </a:t>
              </a:r>
              <a:r>
                <a:rPr lang="en-US" sz="1200" b="0" i="0" u="none" strike="noStrike" baseline="0" dirty="0" err="1">
                  <a:solidFill>
                    <a:srgbClr val="000000"/>
                  </a:solidFill>
                  <a:latin typeface="Calibri" panose="020F0502020204030204" pitchFamily="34" charset="0"/>
                </a:rPr>
                <a:t>timmings</a:t>
              </a:r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of each cycle of operation </a:t>
              </a:r>
            </a:p>
            <a:p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4. Duration of air flow = 5 seconds to 30 seconds </a:t>
              </a:r>
            </a:p>
            <a:p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5. Duration of water flow= 10 seconds to 120 seconds </a:t>
              </a:r>
            </a:p>
            <a:p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6. Wait period for compressor to become full, 1 minute to 10 minutes </a:t>
              </a:r>
            </a:p>
            <a:p>
              <a:r>
                <a:rPr lang="en-US" sz="12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7. Duration of soap discharge from 5 seconds to 30 seconds 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39958C5-A9EF-45FF-A133-846E60AEFA41}"/>
                </a:ext>
              </a:extLst>
            </p:cNvPr>
            <p:cNvGrpSpPr/>
            <p:nvPr/>
          </p:nvGrpSpPr>
          <p:grpSpPr>
            <a:xfrm>
              <a:off x="382301" y="6159712"/>
              <a:ext cx="1786690" cy="596028"/>
              <a:chOff x="1375210" y="6244046"/>
              <a:chExt cx="1786690" cy="59602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8A2586-924D-46B9-BB76-9B291D008A59}"/>
                  </a:ext>
                </a:extLst>
              </p:cNvPr>
              <p:cNvSpPr/>
              <p:nvPr/>
            </p:nvSpPr>
            <p:spPr>
              <a:xfrm>
                <a:off x="1375210" y="6244046"/>
                <a:ext cx="1767456" cy="5960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77E045-D246-4CC7-92A7-B031E8D2AC5D}"/>
                  </a:ext>
                </a:extLst>
              </p:cNvPr>
              <p:cNvSpPr txBox="1"/>
              <p:nvPr/>
            </p:nvSpPr>
            <p:spPr>
              <a:xfrm>
                <a:off x="1430529" y="6436518"/>
                <a:ext cx="17313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dirty="0"/>
                  <a:t>AC to DC adapter &gt;15 W </a:t>
                </a: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20DCF52-94D1-4D20-9B91-E52B2B99152C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2168991" y="6490683"/>
              <a:ext cx="53144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76B7BEC-F16F-4BCF-8AD5-EAFE94A2E0AB}"/>
                </a:ext>
              </a:extLst>
            </p:cNvPr>
            <p:cNvCxnSpPr/>
            <p:nvPr/>
          </p:nvCxnSpPr>
          <p:spPr>
            <a:xfrm flipV="1">
              <a:off x="2700431" y="5936182"/>
              <a:ext cx="0" cy="554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44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8A47E9-7B44-46B9-994C-9649CDCF59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58" y="1530302"/>
            <a:ext cx="8667483" cy="4881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4920C-F2A7-4855-9109-D7301C8F52C0}"/>
              </a:ext>
            </a:extLst>
          </p:cNvPr>
          <p:cNvSpPr txBox="1"/>
          <p:nvPr/>
        </p:nvSpPr>
        <p:spPr>
          <a:xfrm>
            <a:off x="811369" y="734096"/>
            <a:ext cx="313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LoRa Node: Connected to Valve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90A6B7-21E0-4DBF-8F62-E7B4D2B91C30}"/>
              </a:ext>
            </a:extLst>
          </p:cNvPr>
          <p:cNvSpPr/>
          <p:nvPr/>
        </p:nvSpPr>
        <p:spPr>
          <a:xfrm>
            <a:off x="811369" y="1893194"/>
            <a:ext cx="2459865" cy="64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4CEAD-9D7D-47B8-8638-ED0E55985935}"/>
              </a:ext>
            </a:extLst>
          </p:cNvPr>
          <p:cNvSpPr txBox="1"/>
          <p:nvPr/>
        </p:nvSpPr>
        <p:spPr>
          <a:xfrm>
            <a:off x="5932322" y="270227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HL KPM 05</a:t>
            </a:r>
          </a:p>
        </p:txBody>
      </p:sp>
    </p:spTree>
    <p:extLst>
      <p:ext uri="{BB962C8B-B14F-4D97-AF65-F5344CB8AC3E}">
        <p14:creationId xmlns:p14="http://schemas.microsoft.com/office/powerpoint/2010/main" val="61482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E83A8B6-4D58-4ED5-BF7B-B77988AE4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607032"/>
              </p:ext>
            </p:extLst>
          </p:nvPr>
        </p:nvGraphicFramePr>
        <p:xfrm>
          <a:off x="2032000" y="719666"/>
          <a:ext cx="8127999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35192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08950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8260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Item </a:t>
                      </a:r>
                      <a:r>
                        <a:rPr lang="en-IN" dirty="0" err="1"/>
                        <a:t>Desciption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Unit List Price (₹)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3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Waveshare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Industrial Modbus RTU 8-Channel Relay Module RS485 Bus, Multi Protection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3,180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0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Semtech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SX1280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Long range, low power 2.4 GHz Wireless RF Transceiver with ranging capability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1200</a:t>
                      </a:r>
                    </a:p>
                    <a:p>
                      <a:pPr algn="ctr"/>
                      <a:r>
                        <a:rPr lang="en-IN" dirty="0"/>
                        <a:t>(Have asked </a:t>
                      </a:r>
                      <a:r>
                        <a:rPr lang="en-IN" dirty="0" err="1"/>
                        <a:t>semtech</a:t>
                      </a:r>
                      <a:r>
                        <a:rPr lang="en-IN" dirty="0"/>
                        <a:t> for price)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7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hlinkClick r:id="rId4"/>
                        </a:rPr>
                        <a:t>ARDUINO NANO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6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hlinkClick r:id="rId5"/>
                        </a:rPr>
                        <a:t>Multi-Protocol IoT Gateway - A5D2x 512 MB 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12500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4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7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96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4D763-51CE-4D0C-A931-44FBCF78D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7" y="158870"/>
            <a:ext cx="8596919" cy="5292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B9546-536D-4B3E-A227-EB13A44F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126" y="2373284"/>
            <a:ext cx="2841992" cy="27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E0003-ED55-48EE-A1BA-C1D5E72D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69" y="0"/>
            <a:ext cx="9457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3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5FB178-5CF3-4107-80E0-0E6532EFEC6D}"/>
              </a:ext>
            </a:extLst>
          </p:cNvPr>
          <p:cNvCxnSpPr/>
          <p:nvPr/>
        </p:nvCxnSpPr>
        <p:spPr>
          <a:xfrm>
            <a:off x="4140200" y="1803400"/>
            <a:ext cx="0" cy="200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3FDBFB-1A06-42A4-B769-57E19D48FE45}"/>
              </a:ext>
            </a:extLst>
          </p:cNvPr>
          <p:cNvCxnSpPr>
            <a:cxnSpLocks/>
          </p:cNvCxnSpPr>
          <p:nvPr/>
        </p:nvCxnSpPr>
        <p:spPr>
          <a:xfrm>
            <a:off x="4140200" y="1536700"/>
            <a:ext cx="541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4D63F1-82A5-4DAB-883C-903D6B86B056}"/>
              </a:ext>
            </a:extLst>
          </p:cNvPr>
          <p:cNvSpPr txBox="1"/>
          <p:nvPr/>
        </p:nvSpPr>
        <p:spPr>
          <a:xfrm>
            <a:off x="6680200" y="11557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L=12 inch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BFF13-523C-42FE-9765-F47E064E1A4B}"/>
              </a:ext>
            </a:extLst>
          </p:cNvPr>
          <p:cNvSpPr txBox="1"/>
          <p:nvPr/>
        </p:nvSpPr>
        <p:spPr>
          <a:xfrm>
            <a:off x="3136900" y="24373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W=7 inch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B249D-C2DB-40FE-B00D-415D95025F26}"/>
              </a:ext>
            </a:extLst>
          </p:cNvPr>
          <p:cNvSpPr txBox="1"/>
          <p:nvPr/>
        </p:nvSpPr>
        <p:spPr>
          <a:xfrm>
            <a:off x="2171700" y="78636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H=7 inch</a:t>
            </a:r>
          </a:p>
        </p:txBody>
      </p:sp>
    </p:spTree>
    <p:extLst>
      <p:ext uri="{BB962C8B-B14F-4D97-AF65-F5344CB8AC3E}">
        <p14:creationId xmlns:p14="http://schemas.microsoft.com/office/powerpoint/2010/main" val="120052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6188</TotalTime>
  <Words>680</Words>
  <Application>Microsoft Office PowerPoint</Application>
  <PresentationFormat>Widescreen</PresentationFormat>
  <Paragraphs>150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avenir-lt-w01_35-light1475496</vt:lpstr>
      <vt:lpstr>Calibri</vt:lpstr>
      <vt:lpstr>Calibri Light</vt:lpstr>
      <vt:lpstr>Fira Sans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Nilutpal</dc:creator>
  <cp:lastModifiedBy>Nilutpal Choudhury</cp:lastModifiedBy>
  <cp:revision>24</cp:revision>
  <dcterms:created xsi:type="dcterms:W3CDTF">2021-05-19T06:01:32Z</dcterms:created>
  <dcterms:modified xsi:type="dcterms:W3CDTF">2021-08-01T04:34:19Z</dcterms:modified>
</cp:coreProperties>
</file>