
<file path=[Content_Types].xml><?xml version="1.0" encoding="utf-8"?>
<Types xmlns="http://schemas.openxmlformats.org/package/2006/content-types">
  <Default ContentType="application/x-fontdata" Extension="fntdata"/>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00986c9d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00986c9d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00986c9d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0986c9d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0d604d26e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0d604d2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0d604d26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0d604d26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354425"/>
            <a:ext cx="8520600" cy="13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Montserrat"/>
                <a:ea typeface="Montserrat"/>
                <a:cs typeface="Montserrat"/>
                <a:sym typeface="Montserrat"/>
              </a:rPr>
              <a:t>Smart ASL</a:t>
            </a:r>
            <a:endParaRPr>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rPr lang="en" sz="2000">
                <a:latin typeface="Montserrat"/>
                <a:ea typeface="Montserrat"/>
                <a:cs typeface="Montserrat"/>
                <a:sym typeface="Montserrat"/>
              </a:rPr>
              <a:t>Team </a:t>
            </a:r>
            <a:r>
              <a:rPr lang="en" sz="2000">
                <a:latin typeface="Montserrat"/>
                <a:ea typeface="Montserrat"/>
                <a:cs typeface="Montserrat"/>
                <a:sym typeface="Montserrat"/>
              </a:rPr>
              <a:t>BreakingCode</a:t>
            </a:r>
            <a:endParaRPr sz="20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60" name="Google Shape;60;p13"/>
          <p:cNvSpPr txBox="1"/>
          <p:nvPr>
            <p:ph idx="1" type="body"/>
          </p:nvPr>
        </p:nvSpPr>
        <p:spPr>
          <a:xfrm>
            <a:off x="311700" y="2392800"/>
            <a:ext cx="8520600" cy="275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lang="en">
                <a:solidFill>
                  <a:schemeClr val="dk1"/>
                </a:solidFill>
                <a:latin typeface="Montserrat"/>
                <a:ea typeface="Montserrat"/>
                <a:cs typeface="Montserrat"/>
                <a:sym typeface="Montserrat"/>
              </a:rPr>
              <a:t>Team Members:  </a:t>
            </a:r>
            <a:endParaRPr>
              <a:solidFill>
                <a:schemeClr val="dk1"/>
              </a:solidFill>
              <a:latin typeface="Montserrat"/>
              <a:ea typeface="Montserrat"/>
              <a:cs typeface="Montserrat"/>
              <a:sym typeface="Montserrat"/>
            </a:endParaRPr>
          </a:p>
          <a:p>
            <a:pPr indent="-342900" lvl="0" marL="2286000" rtl="0" algn="l">
              <a:lnSpc>
                <a:spcPct val="100000"/>
              </a:lnSpc>
              <a:spcBef>
                <a:spcPts val="0"/>
              </a:spcBef>
              <a:spcAft>
                <a:spcPts val="0"/>
              </a:spcAft>
              <a:buClr>
                <a:schemeClr val="dk1"/>
              </a:buClr>
              <a:buSzPts val="1800"/>
              <a:buFont typeface="Montserrat"/>
              <a:buAutoNum type="arabicPeriod"/>
            </a:pPr>
            <a:r>
              <a:rPr lang="en">
                <a:solidFill>
                  <a:schemeClr val="dk1"/>
                </a:solidFill>
                <a:latin typeface="Montserrat"/>
                <a:ea typeface="Montserrat"/>
                <a:cs typeface="Montserrat"/>
                <a:sym typeface="Montserrat"/>
              </a:rPr>
              <a:t>Shubham S. Mane</a:t>
            </a:r>
            <a:endParaRPr>
              <a:solidFill>
                <a:schemeClr val="dk1"/>
              </a:solidFill>
              <a:latin typeface="Montserrat"/>
              <a:ea typeface="Montserrat"/>
              <a:cs typeface="Montserrat"/>
              <a:sym typeface="Montserrat"/>
            </a:endParaRPr>
          </a:p>
          <a:p>
            <a:pPr indent="-342900" lvl="0" marL="2286000" rtl="0" algn="l">
              <a:lnSpc>
                <a:spcPct val="100000"/>
              </a:lnSpc>
              <a:spcBef>
                <a:spcPts val="0"/>
              </a:spcBef>
              <a:spcAft>
                <a:spcPts val="0"/>
              </a:spcAft>
              <a:buClr>
                <a:schemeClr val="dk1"/>
              </a:buClr>
              <a:buSzPts val="1800"/>
              <a:buFont typeface="Montserrat"/>
              <a:buAutoNum type="arabicPeriod"/>
            </a:pPr>
            <a:r>
              <a:rPr lang="en">
                <a:solidFill>
                  <a:schemeClr val="dk1"/>
                </a:solidFill>
                <a:latin typeface="Montserrat"/>
                <a:ea typeface="Montserrat"/>
                <a:cs typeface="Montserrat"/>
                <a:sym typeface="Montserrat"/>
              </a:rPr>
              <a:t>Arghya Biswas</a:t>
            </a:r>
            <a:endParaRPr>
              <a:solidFill>
                <a:schemeClr val="dk1"/>
              </a:solidFill>
              <a:latin typeface="Montserrat"/>
              <a:ea typeface="Montserrat"/>
              <a:cs typeface="Montserrat"/>
              <a:sym typeface="Montserrat"/>
            </a:endParaRPr>
          </a:p>
          <a:p>
            <a:pPr indent="-342900" lvl="0" marL="2286000" rtl="0" algn="l">
              <a:lnSpc>
                <a:spcPct val="100000"/>
              </a:lnSpc>
              <a:spcBef>
                <a:spcPts val="0"/>
              </a:spcBef>
              <a:spcAft>
                <a:spcPts val="0"/>
              </a:spcAft>
              <a:buClr>
                <a:schemeClr val="dk1"/>
              </a:buClr>
              <a:buSzPts val="1800"/>
              <a:buFont typeface="Montserrat"/>
              <a:buAutoNum type="arabicPeriod"/>
            </a:pPr>
            <a:r>
              <a:rPr lang="en">
                <a:solidFill>
                  <a:schemeClr val="dk1"/>
                </a:solidFill>
                <a:latin typeface="Montserrat"/>
                <a:ea typeface="Montserrat"/>
                <a:cs typeface="Montserrat"/>
                <a:sym typeface="Montserrat"/>
              </a:rPr>
              <a:t>Gaurav S.</a:t>
            </a:r>
            <a:endParaRPr>
              <a:solidFill>
                <a:schemeClr val="dk1"/>
              </a:solidFill>
              <a:latin typeface="Montserrat"/>
              <a:ea typeface="Montserrat"/>
              <a:cs typeface="Montserrat"/>
              <a:sym typeface="Montserrat"/>
            </a:endParaRPr>
          </a:p>
          <a:p>
            <a:pPr indent="-342900" lvl="0" marL="2286000" rtl="0" algn="l">
              <a:lnSpc>
                <a:spcPct val="100000"/>
              </a:lnSpc>
              <a:spcBef>
                <a:spcPts val="0"/>
              </a:spcBef>
              <a:spcAft>
                <a:spcPts val="0"/>
              </a:spcAft>
              <a:buClr>
                <a:schemeClr val="dk1"/>
              </a:buClr>
              <a:buSzPts val="1800"/>
              <a:buFont typeface="Montserrat"/>
              <a:buAutoNum type="arabicPeriod"/>
            </a:pPr>
            <a:r>
              <a:rPr lang="en">
                <a:solidFill>
                  <a:schemeClr val="dk1"/>
                </a:solidFill>
                <a:latin typeface="Montserrat"/>
                <a:ea typeface="Montserrat"/>
                <a:cs typeface="Montserrat"/>
                <a:sym typeface="Montserrat"/>
              </a:rPr>
              <a:t>Abhijit Nair</a:t>
            </a:r>
            <a:endParaRPr>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2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10450" y="445025"/>
            <a:ext cx="8520600" cy="6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ontserrat"/>
                <a:ea typeface="Montserrat"/>
                <a:cs typeface="Montserrat"/>
                <a:sym typeface="Montserrat"/>
              </a:rPr>
              <a:t>Problem Statement</a:t>
            </a:r>
            <a:endParaRPr b="1" sz="3200">
              <a:latin typeface="Montserrat"/>
              <a:ea typeface="Montserrat"/>
              <a:cs typeface="Montserrat"/>
              <a:sym typeface="Montserrat"/>
            </a:endParaRPr>
          </a:p>
          <a:p>
            <a:pPr indent="0" lvl="0" marL="0" rtl="0" algn="l">
              <a:spcBef>
                <a:spcPts val="0"/>
              </a:spcBef>
              <a:spcAft>
                <a:spcPts val="0"/>
              </a:spcAft>
              <a:buNone/>
            </a:pPr>
            <a:r>
              <a:t/>
            </a:r>
            <a:endParaRPr sz="3200">
              <a:latin typeface="Montserrat"/>
              <a:ea typeface="Montserrat"/>
              <a:cs typeface="Montserrat"/>
              <a:sym typeface="Montserrat"/>
            </a:endParaRPr>
          </a:p>
        </p:txBody>
      </p:sp>
      <p:sp>
        <p:nvSpPr>
          <p:cNvPr id="66" name="Google Shape;66;p14"/>
          <p:cNvSpPr txBox="1"/>
          <p:nvPr>
            <p:ph idx="1" type="body"/>
          </p:nvPr>
        </p:nvSpPr>
        <p:spPr>
          <a:xfrm>
            <a:off x="210450" y="1832650"/>
            <a:ext cx="8520600" cy="2930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just">
              <a:spcBef>
                <a:spcPts val="0"/>
              </a:spcBef>
              <a:spcAft>
                <a:spcPts val="1600"/>
              </a:spcAft>
              <a:buNone/>
            </a:pPr>
            <a:r>
              <a:rPr lang="en">
                <a:solidFill>
                  <a:srgbClr val="D9D9D9"/>
                </a:solidFill>
                <a:latin typeface="Montserrat"/>
                <a:ea typeface="Montserrat"/>
                <a:cs typeface="Montserrat"/>
                <a:sym typeface="Montserrat"/>
              </a:rPr>
              <a:t>There are around 70m people with hearing impairment around the world of which only 1m people use the sign language to communicate. 98% of the people with auditory impairment do not receive any education about the sign language. 2.21% of the population in India with hearing and speaking impairment face intense cultural distaste. We wanted to bridge this communication gap and break the social stigma towards sign language.  </a:t>
            </a:r>
            <a:endParaRPr>
              <a:solidFill>
                <a:srgbClr val="D9D9D9"/>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8075"/>
            <a:ext cx="8520600" cy="6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ontserrat"/>
                <a:ea typeface="Montserrat"/>
                <a:cs typeface="Montserrat"/>
                <a:sym typeface="Montserrat"/>
              </a:rPr>
              <a:t>Solution</a:t>
            </a:r>
            <a:endParaRPr b="1" sz="32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2" name="Google Shape;72;p15"/>
          <p:cNvSpPr txBox="1"/>
          <p:nvPr>
            <p:ph idx="1" type="body"/>
          </p:nvPr>
        </p:nvSpPr>
        <p:spPr>
          <a:xfrm>
            <a:off x="311700" y="1158350"/>
            <a:ext cx="8520600" cy="3985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latin typeface="Montserrat"/>
                <a:ea typeface="Montserrat"/>
                <a:cs typeface="Montserrat"/>
                <a:sym typeface="Montserrat"/>
              </a:rPr>
              <a:t>SmartASL</a:t>
            </a:r>
            <a:r>
              <a:rPr lang="en" sz="1700">
                <a:latin typeface="Montserrat"/>
                <a:ea typeface="Montserrat"/>
                <a:cs typeface="Montserrat"/>
                <a:sym typeface="Montserrat"/>
              </a:rPr>
              <a:t>: </a:t>
            </a:r>
            <a:r>
              <a:rPr lang="en" sz="1700">
                <a:latin typeface="Montserrat"/>
                <a:ea typeface="Montserrat"/>
                <a:cs typeface="Montserrat"/>
                <a:sym typeface="Montserrat"/>
              </a:rPr>
              <a:t>O</a:t>
            </a:r>
            <a:r>
              <a:rPr lang="en" sz="1700">
                <a:latin typeface="Montserrat"/>
                <a:ea typeface="Montserrat"/>
                <a:cs typeface="Montserrat"/>
                <a:sym typeface="Montserrat"/>
              </a:rPr>
              <a:t>ur aim is to provide a platform that converts sign language to text and speech in real-time. We planned to implement as an Android applications considering the huge target group. A person who wishes to get ASL interpreted can launch the app and point his camera at the person communicating in ASL and a string of text will be returned which he can also get as speech if he wishes to. To make the app as accessible as possible, the app doesn’t need any additional hardware or a working internet connection and we wish to include multiple language support. We believe that communication should always be two-sided and in that light, we also aim to add a module that converts speech to text so that a person can communicate to the person with hearing and speaking impairment. We also have set up a helper website to help people learn ASL interactively and provide us feedback.</a:t>
            </a:r>
            <a:endParaRPr sz="17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latin typeface="Montserrat"/>
                <a:ea typeface="Montserrat"/>
                <a:cs typeface="Montserrat"/>
                <a:sym typeface="Montserrat"/>
              </a:rPr>
              <a:t>Product</a:t>
            </a:r>
            <a:r>
              <a:rPr lang="en" sz="3200">
                <a:latin typeface="Montserrat"/>
                <a:ea typeface="Montserrat"/>
                <a:cs typeface="Montserrat"/>
                <a:sym typeface="Montserrat"/>
              </a:rPr>
              <a:t> </a:t>
            </a:r>
            <a:r>
              <a:rPr b="1" lang="en" sz="3200">
                <a:latin typeface="Montserrat"/>
                <a:ea typeface="Montserrat"/>
                <a:cs typeface="Montserrat"/>
                <a:sym typeface="Montserrat"/>
              </a:rPr>
              <a:t>Outline</a:t>
            </a:r>
            <a:endParaRPr b="1" sz="3200">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Steps which we took to develop  the prototype </a:t>
            </a:r>
            <a:endParaRPr>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78" name="Google Shape;78;p16"/>
          <p:cNvSpPr txBox="1"/>
          <p:nvPr/>
        </p:nvSpPr>
        <p:spPr>
          <a:xfrm>
            <a:off x="4718250" y="453900"/>
            <a:ext cx="4045200" cy="423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AutoNum type="arabicPeriod"/>
            </a:pPr>
            <a:r>
              <a:rPr lang="en" sz="1800">
                <a:latin typeface="Montserrat"/>
                <a:ea typeface="Montserrat"/>
                <a:cs typeface="Montserrat"/>
                <a:sym typeface="Montserrat"/>
              </a:rPr>
              <a:t>DATA PREPARATION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AutoNum type="arabicPeriod"/>
            </a:pPr>
            <a:r>
              <a:rPr lang="en" sz="1800">
                <a:latin typeface="Montserrat"/>
                <a:ea typeface="Montserrat"/>
                <a:cs typeface="Montserrat"/>
                <a:sym typeface="Montserrat"/>
              </a:rPr>
              <a:t>DEEP LEARNING</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AutoNum type="arabicPeriod"/>
            </a:pPr>
            <a:r>
              <a:rPr lang="en" sz="1800">
                <a:latin typeface="Montserrat"/>
                <a:ea typeface="Montserrat"/>
                <a:cs typeface="Montserrat"/>
                <a:sym typeface="Montserrat"/>
              </a:rPr>
              <a:t>APP IMPLEMENTATION</a:t>
            </a:r>
            <a:endParaRPr sz="1800">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Montserrat"/>
                <a:ea typeface="Montserrat"/>
                <a:cs typeface="Montserrat"/>
                <a:sym typeface="Montserrat"/>
              </a:rPr>
              <a:t>Future Improvements</a:t>
            </a:r>
            <a:endParaRPr b="1" sz="32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 name="Google Shape;84;p17"/>
          <p:cNvSpPr txBox="1"/>
          <p:nvPr>
            <p:ph idx="1" type="body"/>
          </p:nvPr>
        </p:nvSpPr>
        <p:spPr>
          <a:xfrm>
            <a:off x="311700" y="2005525"/>
            <a:ext cx="8520600" cy="21267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Font typeface="Montserrat"/>
              <a:buAutoNum type="arabicPeriod"/>
            </a:pPr>
            <a:r>
              <a:rPr lang="en" sz="1700">
                <a:latin typeface="Montserrat"/>
                <a:ea typeface="Montserrat"/>
                <a:cs typeface="Montserrat"/>
                <a:sym typeface="Montserrat"/>
              </a:rPr>
              <a:t>Increase accuracy, identify edge cases</a:t>
            </a:r>
            <a:endParaRPr sz="1700">
              <a:latin typeface="Montserrat"/>
              <a:ea typeface="Montserrat"/>
              <a:cs typeface="Montserrat"/>
              <a:sym typeface="Montserrat"/>
            </a:endParaRPr>
          </a:p>
          <a:p>
            <a:pPr indent="-336550" lvl="0" marL="457200" rtl="0" algn="just">
              <a:lnSpc>
                <a:spcPct val="150000"/>
              </a:lnSpc>
              <a:spcBef>
                <a:spcPts val="0"/>
              </a:spcBef>
              <a:spcAft>
                <a:spcPts val="0"/>
              </a:spcAft>
              <a:buSzPts val="1700"/>
              <a:buFont typeface="Montserrat"/>
              <a:buAutoNum type="arabicPeriod"/>
            </a:pPr>
            <a:r>
              <a:rPr lang="en" sz="1700">
                <a:latin typeface="Montserrat"/>
                <a:ea typeface="Montserrat"/>
                <a:cs typeface="Montserrat"/>
                <a:sym typeface="Montserrat"/>
              </a:rPr>
              <a:t>As of now only limited to 10 characters; do away with that shortcoming</a:t>
            </a:r>
            <a:endParaRPr sz="1700">
              <a:latin typeface="Montserrat"/>
              <a:ea typeface="Montserrat"/>
              <a:cs typeface="Montserrat"/>
              <a:sym typeface="Montserrat"/>
            </a:endParaRPr>
          </a:p>
          <a:p>
            <a:pPr indent="-336550" lvl="0" marL="457200" rtl="0" algn="just">
              <a:lnSpc>
                <a:spcPct val="150000"/>
              </a:lnSpc>
              <a:spcBef>
                <a:spcPts val="0"/>
              </a:spcBef>
              <a:spcAft>
                <a:spcPts val="0"/>
              </a:spcAft>
              <a:buSzPts val="1700"/>
              <a:buFont typeface="Montserrat"/>
              <a:buAutoNum type="arabicPeriod"/>
            </a:pPr>
            <a:r>
              <a:rPr lang="en" sz="1700">
                <a:latin typeface="Montserrat"/>
                <a:ea typeface="Montserrat"/>
                <a:cs typeface="Montserrat"/>
                <a:sym typeface="Montserrat"/>
              </a:rPr>
              <a:t>Support for multiple language using Google API</a:t>
            </a:r>
            <a:endParaRPr sz="1700">
              <a:latin typeface="Montserrat"/>
              <a:ea typeface="Montserrat"/>
              <a:cs typeface="Montserrat"/>
              <a:sym typeface="Montserrat"/>
            </a:endParaRPr>
          </a:p>
          <a:p>
            <a:pPr indent="-336550" lvl="0" marL="457200" rtl="0" algn="just">
              <a:lnSpc>
                <a:spcPct val="150000"/>
              </a:lnSpc>
              <a:spcBef>
                <a:spcPts val="0"/>
              </a:spcBef>
              <a:spcAft>
                <a:spcPts val="0"/>
              </a:spcAft>
              <a:buSzPts val="1700"/>
              <a:buFont typeface="Montserrat"/>
              <a:buAutoNum type="arabicPeriod"/>
            </a:pPr>
            <a:r>
              <a:rPr lang="en" sz="1700">
                <a:latin typeface="Montserrat"/>
                <a:ea typeface="Montserrat"/>
                <a:cs typeface="Montserrat"/>
                <a:sym typeface="Montserrat"/>
              </a:rPr>
              <a:t>Support for different sign languages</a:t>
            </a:r>
            <a:endParaRPr sz="1700">
              <a:latin typeface="Montserrat"/>
              <a:ea typeface="Montserrat"/>
              <a:cs typeface="Montserrat"/>
              <a:sym typeface="Montserrat"/>
            </a:endParaRPr>
          </a:p>
          <a:p>
            <a:pPr indent="0" lvl="0" marL="457200" rtl="0" algn="just">
              <a:lnSpc>
                <a:spcPct val="150000"/>
              </a:lnSpc>
              <a:spcBef>
                <a:spcPts val="1600"/>
              </a:spcBef>
              <a:spcAft>
                <a:spcPts val="1600"/>
              </a:spcAft>
              <a:buNone/>
            </a:pPr>
            <a:r>
              <a:t/>
            </a:r>
            <a:endParaRPr sz="17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2217300"/>
            <a:ext cx="8520600" cy="70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rgbClr val="FFFFFF"/>
                </a:solidFill>
                <a:latin typeface="Montserrat"/>
                <a:ea typeface="Montserrat"/>
                <a:cs typeface="Montserrat"/>
                <a:sym typeface="Montserrat"/>
              </a:rPr>
              <a:t>THANK YOU</a:t>
            </a:r>
            <a:endParaRPr sz="3600">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