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6" r:id="rId5"/>
    <p:sldId id="260" r:id="rId6"/>
    <p:sldId id="267" r:id="rId7"/>
    <p:sldId id="261" r:id="rId8"/>
    <p:sldId id="263"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5FB807-7B7B-AD4E-8C88-A057487F1BBB}" v="6" dt="2023-08-03T21:37:29.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1"/>
    <p:restoredTop sz="94687"/>
  </p:normalViewPr>
  <p:slideViewPr>
    <p:cSldViewPr snapToGrid="0">
      <p:cViewPr varScale="1">
        <p:scale>
          <a:sx n="132" d="100"/>
          <a:sy n="132" d="100"/>
        </p:scale>
        <p:origin x="7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himanhu Sapkota" userId="cf8e7466-79b9-42d7-9196-d4eaac868d59" providerId="ADAL" clId="{A45FB807-7B7B-AD4E-8C88-A057487F1BBB}"/>
    <pc:docChg chg="undo custSel addSld modSld sldOrd">
      <pc:chgData name="Avhimanhu Sapkota" userId="cf8e7466-79b9-42d7-9196-d4eaac868d59" providerId="ADAL" clId="{A45FB807-7B7B-AD4E-8C88-A057487F1BBB}" dt="2023-08-03T21:40:59.060" v="433" actId="20578"/>
      <pc:docMkLst>
        <pc:docMk/>
      </pc:docMkLst>
      <pc:sldChg chg="modSp mod">
        <pc:chgData name="Avhimanhu Sapkota" userId="cf8e7466-79b9-42d7-9196-d4eaac868d59" providerId="ADAL" clId="{A45FB807-7B7B-AD4E-8C88-A057487F1BBB}" dt="2023-08-03T21:39:10.533" v="432" actId="20577"/>
        <pc:sldMkLst>
          <pc:docMk/>
          <pc:sldMk cId="4115042221" sldId="259"/>
        </pc:sldMkLst>
        <pc:spChg chg="mod">
          <ac:chgData name="Avhimanhu Sapkota" userId="cf8e7466-79b9-42d7-9196-d4eaac868d59" providerId="ADAL" clId="{A45FB807-7B7B-AD4E-8C88-A057487F1BBB}" dt="2023-08-03T21:39:10.533" v="432" actId="20577"/>
          <ac:spMkLst>
            <pc:docMk/>
            <pc:sldMk cId="4115042221" sldId="259"/>
            <ac:spMk id="3" creationId="{EA9F6178-219E-1C54-3B01-BAD9207D85FF}"/>
          </ac:spMkLst>
        </pc:spChg>
      </pc:sldChg>
      <pc:sldChg chg="modSp mod">
        <pc:chgData name="Avhimanhu Sapkota" userId="cf8e7466-79b9-42d7-9196-d4eaac868d59" providerId="ADAL" clId="{A45FB807-7B7B-AD4E-8C88-A057487F1BBB}" dt="2023-08-02T18:55:22.485" v="273" actId="1076"/>
        <pc:sldMkLst>
          <pc:docMk/>
          <pc:sldMk cId="3539527527" sldId="264"/>
        </pc:sldMkLst>
        <pc:spChg chg="mod">
          <ac:chgData name="Avhimanhu Sapkota" userId="cf8e7466-79b9-42d7-9196-d4eaac868d59" providerId="ADAL" clId="{A45FB807-7B7B-AD4E-8C88-A057487F1BBB}" dt="2023-08-02T18:55:22.485" v="273" actId="1076"/>
          <ac:spMkLst>
            <pc:docMk/>
            <pc:sldMk cId="3539527527" sldId="264"/>
            <ac:spMk id="2" creationId="{116C54A5-7D43-2CF7-B26D-48B2E6A2A1A0}"/>
          </ac:spMkLst>
        </pc:spChg>
      </pc:sldChg>
      <pc:sldChg chg="addSp delSp modSp mod">
        <pc:chgData name="Avhimanhu Sapkota" userId="cf8e7466-79b9-42d7-9196-d4eaac868d59" providerId="ADAL" clId="{A45FB807-7B7B-AD4E-8C88-A057487F1BBB}" dt="2023-08-02T19:00:13.469" v="370" actId="1076"/>
        <pc:sldMkLst>
          <pc:docMk/>
          <pc:sldMk cId="295326319" sldId="265"/>
        </pc:sldMkLst>
        <pc:spChg chg="add del">
          <ac:chgData name="Avhimanhu Sapkota" userId="cf8e7466-79b9-42d7-9196-d4eaac868d59" providerId="ADAL" clId="{A45FB807-7B7B-AD4E-8C88-A057487F1BBB}" dt="2023-08-02T18:56:13.348" v="275" actId="22"/>
          <ac:spMkLst>
            <pc:docMk/>
            <pc:sldMk cId="295326319" sldId="265"/>
            <ac:spMk id="3" creationId="{02162EEC-FED3-F9F4-ED34-35BB1BAA2C7C}"/>
          </ac:spMkLst>
        </pc:spChg>
        <pc:spChg chg="add mod">
          <ac:chgData name="Avhimanhu Sapkota" userId="cf8e7466-79b9-42d7-9196-d4eaac868d59" providerId="ADAL" clId="{A45FB807-7B7B-AD4E-8C88-A057487F1BBB}" dt="2023-08-02T19:00:13.469" v="370" actId="1076"/>
          <ac:spMkLst>
            <pc:docMk/>
            <pc:sldMk cId="295326319" sldId="265"/>
            <ac:spMk id="6" creationId="{B692A1E3-57B8-AC21-2DBE-C3C0E0C0590F}"/>
          </ac:spMkLst>
        </pc:spChg>
        <pc:spChg chg="add del">
          <ac:chgData name="Avhimanhu Sapkota" userId="cf8e7466-79b9-42d7-9196-d4eaac868d59" providerId="ADAL" clId="{A45FB807-7B7B-AD4E-8C88-A057487F1BBB}" dt="2023-08-02T18:57:49.125" v="320" actId="22"/>
          <ac:spMkLst>
            <pc:docMk/>
            <pc:sldMk cId="295326319" sldId="265"/>
            <ac:spMk id="8" creationId="{F47D05A8-8810-CC00-1748-A433868258C7}"/>
          </ac:spMkLst>
        </pc:spChg>
      </pc:sldChg>
      <pc:sldChg chg="addSp delSp modSp add mod ord">
        <pc:chgData name="Avhimanhu Sapkota" userId="cf8e7466-79b9-42d7-9196-d4eaac868d59" providerId="ADAL" clId="{A45FB807-7B7B-AD4E-8C88-A057487F1BBB}" dt="2023-08-03T21:40:59.060" v="433" actId="20578"/>
        <pc:sldMkLst>
          <pc:docMk/>
          <pc:sldMk cId="2157525621" sldId="267"/>
        </pc:sldMkLst>
        <pc:spChg chg="mod">
          <ac:chgData name="Avhimanhu Sapkota" userId="cf8e7466-79b9-42d7-9196-d4eaac868d59" providerId="ADAL" clId="{A45FB807-7B7B-AD4E-8C88-A057487F1BBB}" dt="2023-08-02T18:44:00.476" v="149" actId="20577"/>
          <ac:spMkLst>
            <pc:docMk/>
            <pc:sldMk cId="2157525621" sldId="267"/>
            <ac:spMk id="5" creationId="{D85C70E2-74FD-EC6B-2D28-89D6D355EAB6}"/>
          </ac:spMkLst>
        </pc:spChg>
        <pc:picChg chg="del">
          <ac:chgData name="Avhimanhu Sapkota" userId="cf8e7466-79b9-42d7-9196-d4eaac868d59" providerId="ADAL" clId="{A45FB807-7B7B-AD4E-8C88-A057487F1BBB}" dt="2023-08-02T18:43:55.073" v="148" actId="478"/>
          <ac:picMkLst>
            <pc:docMk/>
            <pc:sldMk cId="2157525621" sldId="267"/>
            <ac:picMk id="2" creationId="{465966F2-A879-97B6-8A75-3B9642851855}"/>
          </ac:picMkLst>
        </pc:picChg>
        <pc:picChg chg="add mod">
          <ac:chgData name="Avhimanhu Sapkota" userId="cf8e7466-79b9-42d7-9196-d4eaac868d59" providerId="ADAL" clId="{A45FB807-7B7B-AD4E-8C88-A057487F1BBB}" dt="2023-08-02T18:44:53.327" v="152" actId="14100"/>
          <ac:picMkLst>
            <pc:docMk/>
            <pc:sldMk cId="2157525621" sldId="267"/>
            <ac:picMk id="3" creationId="{CB77D832-5916-715F-12C3-7E07619C9C9C}"/>
          </ac:picMkLst>
        </pc:picChg>
      </pc:sldChg>
      <pc:sldChg chg="addSp delSp modSp new mod">
        <pc:chgData name="Avhimanhu Sapkota" userId="cf8e7466-79b9-42d7-9196-d4eaac868d59" providerId="ADAL" clId="{A45FB807-7B7B-AD4E-8C88-A057487F1BBB}" dt="2023-08-03T21:37:39.170" v="424" actId="20577"/>
        <pc:sldMkLst>
          <pc:docMk/>
          <pc:sldMk cId="315277790" sldId="268"/>
        </pc:sldMkLst>
        <pc:spChg chg="del">
          <ac:chgData name="Avhimanhu Sapkota" userId="cf8e7466-79b9-42d7-9196-d4eaac868d59" providerId="ADAL" clId="{A45FB807-7B7B-AD4E-8C88-A057487F1BBB}" dt="2023-08-03T14:16:00.411" v="372" actId="478"/>
          <ac:spMkLst>
            <pc:docMk/>
            <pc:sldMk cId="315277790" sldId="268"/>
            <ac:spMk id="2" creationId="{1DE93791-685F-084A-467B-48E3EAF8E85E}"/>
          </ac:spMkLst>
        </pc:spChg>
        <pc:spChg chg="add mod">
          <ac:chgData name="Avhimanhu Sapkota" userId="cf8e7466-79b9-42d7-9196-d4eaac868d59" providerId="ADAL" clId="{A45FB807-7B7B-AD4E-8C88-A057487F1BBB}" dt="2023-08-03T21:37:39.170" v="424" actId="20577"/>
          <ac:spMkLst>
            <pc:docMk/>
            <pc:sldMk cId="315277790" sldId="268"/>
            <ac:spMk id="2" creationId="{224375E2-A12D-1D9D-36D7-19B1BC2375E3}"/>
          </ac:spMkLst>
        </pc:spChg>
        <pc:spChg chg="add mod">
          <ac:chgData name="Avhimanhu Sapkota" userId="cf8e7466-79b9-42d7-9196-d4eaac868d59" providerId="ADAL" clId="{A45FB807-7B7B-AD4E-8C88-A057487F1BBB}" dt="2023-08-03T21:37:25.383" v="420"/>
          <ac:spMkLst>
            <pc:docMk/>
            <pc:sldMk cId="315277790" sldId="268"/>
            <ac:spMk id="3" creationId="{0811203E-32FB-1803-1CD8-6D296F1C2E06}"/>
          </ac:spMkLst>
        </pc:spChg>
        <pc:spChg chg="del">
          <ac:chgData name="Avhimanhu Sapkota" userId="cf8e7466-79b9-42d7-9196-d4eaac868d59" providerId="ADAL" clId="{A45FB807-7B7B-AD4E-8C88-A057487F1BBB}" dt="2023-08-03T14:16:00.411" v="372" actId="478"/>
          <ac:spMkLst>
            <pc:docMk/>
            <pc:sldMk cId="315277790" sldId="268"/>
            <ac:spMk id="3" creationId="{3C4F6402-D6B5-FC0F-4BB7-B3A848B20995}"/>
          </ac:spMkLst>
        </pc:spChg>
        <pc:spChg chg="add mod">
          <ac:chgData name="Avhimanhu Sapkota" userId="cf8e7466-79b9-42d7-9196-d4eaac868d59" providerId="ADAL" clId="{A45FB807-7B7B-AD4E-8C88-A057487F1BBB}" dt="2023-08-03T21:37:31.519" v="422" actId="1076"/>
          <ac:spMkLst>
            <pc:docMk/>
            <pc:sldMk cId="315277790" sldId="268"/>
            <ac:spMk id="4" creationId="{5DB6FECE-F3CC-2226-9D6E-8E20E52A898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avsapkota/Library/CloudStorage/OneDrive-GeorgianCollege/Documents/Big%20Data%20Analytics/Academics/Data%20Manipulation%20Techniques/Assignments/Final%20Presentation/SampleSuperstore.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[SampleSuperstore.csv]Sheet1!PivotTable2</c:name>
    <c:fmtId val="11"/>
  </c:pivotSource>
  <c:chart>
    <c:title>
      <c:tx>
        <c:rich>
          <a:bodyPr rot="0" spcFirstLastPara="1" vertOverflow="ellipsis" vert="horz" wrap="square" anchor="ctr" anchorCtr="1"/>
          <a:lstStyle/>
          <a:p>
            <a:pPr>
              <a:defRPr sz="1400" b="1" i="0" u="none" strike="noStrike" kern="1200" spc="0" baseline="0">
                <a:solidFill>
                  <a:schemeClr val="accent1">
                    <a:lumMod val="50000"/>
                  </a:schemeClr>
                </a:solidFill>
                <a:latin typeface="+mn-lt"/>
                <a:ea typeface="+mn-ea"/>
                <a:cs typeface="+mn-cs"/>
              </a:defRPr>
            </a:pPr>
            <a:r>
              <a:rPr lang="en-US" b="1" dirty="0">
                <a:solidFill>
                  <a:schemeClr val="accent1">
                    <a:lumMod val="50000"/>
                  </a:schemeClr>
                </a:solidFill>
              </a:rPr>
              <a:t>Top</a:t>
            </a:r>
            <a:r>
              <a:rPr lang="en-US" b="1" baseline="0" dirty="0">
                <a:solidFill>
                  <a:schemeClr val="accent1">
                    <a:lumMod val="50000"/>
                  </a:schemeClr>
                </a:solidFill>
              </a:rPr>
              <a:t> 10 States in US with that had the Highest Sales</a:t>
            </a:r>
            <a:endParaRPr lang="en-US" b="1" dirty="0">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accent1">
                  <a:lumMod val="50000"/>
                </a:schemeClr>
              </a:solidFill>
              <a:latin typeface="+mn-lt"/>
              <a:ea typeface="+mn-ea"/>
              <a:cs typeface="+mn-cs"/>
            </a:defRPr>
          </a:pPr>
          <a:endParaRPr lang="en-US"/>
        </a:p>
      </c:txPr>
    </c:title>
    <c:autoTitleDeleted val="0"/>
    <c:pivotFmts>
      <c:pivotFmt>
        <c:idx val="0"/>
        <c:spPr>
          <a:solidFill>
            <a:schemeClr val="accent1">
              <a:lumMod val="50000"/>
            </a:schemeClr>
          </a:solidFill>
          <a:ln>
            <a:noFill/>
          </a:ln>
          <a:effectLst/>
        </c:spPr>
        <c:marker>
          <c:symbol val="circle"/>
          <c:size val="5"/>
          <c:spPr>
            <a:solidFill>
              <a:schemeClr val="accent1">
                <a:lumMod val="50000"/>
              </a:schemeClr>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50000"/>
            </a:schemeClr>
          </a:solidFill>
          <a:ln>
            <a:noFill/>
          </a:ln>
          <a:effectLst/>
        </c:spPr>
      </c:pivotFmt>
      <c:pivotFmt>
        <c:idx val="2"/>
        <c:spPr>
          <a:solidFill>
            <a:schemeClr val="accent1">
              <a:lumMod val="50000"/>
            </a:schemeClr>
          </a:solidFill>
          <a:ln>
            <a:noFill/>
          </a:ln>
          <a:effectLst/>
        </c:spPr>
      </c:pivotFmt>
      <c:pivotFmt>
        <c:idx val="3"/>
        <c:spPr>
          <a:solidFill>
            <a:schemeClr val="accent1">
              <a:lumMod val="50000"/>
            </a:schemeClr>
          </a:solidFill>
          <a:ln>
            <a:noFill/>
          </a:ln>
          <a:effectLst/>
        </c:spPr>
      </c:pivotFmt>
      <c:pivotFmt>
        <c:idx val="4"/>
        <c:spPr>
          <a:solidFill>
            <a:schemeClr val="accent1">
              <a:lumMod val="50000"/>
            </a:schemeClr>
          </a:solidFill>
          <a:ln>
            <a:noFill/>
          </a:ln>
          <a:effectLst/>
        </c:spPr>
      </c:pivotFmt>
      <c:pivotFmt>
        <c:idx val="5"/>
        <c:spPr>
          <a:solidFill>
            <a:schemeClr val="accent1">
              <a:lumMod val="50000"/>
            </a:schemeClr>
          </a:solidFill>
          <a:ln>
            <a:noFill/>
          </a:ln>
          <a:effectLst/>
        </c:spPr>
      </c:pivotFmt>
      <c:pivotFmt>
        <c:idx val="6"/>
        <c:spPr>
          <a:solidFill>
            <a:schemeClr val="accent1">
              <a:lumMod val="50000"/>
            </a:schemeClr>
          </a:solidFill>
          <a:ln>
            <a:noFill/>
          </a:ln>
          <a:effectLst/>
        </c:spPr>
      </c:pivotFmt>
      <c:pivotFmt>
        <c:idx val="7"/>
        <c:spPr>
          <a:solidFill>
            <a:schemeClr val="accent1">
              <a:lumMod val="50000"/>
            </a:schemeClr>
          </a:solidFill>
          <a:ln>
            <a:noFill/>
          </a:ln>
          <a:effectLst/>
        </c:spPr>
      </c:pivotFmt>
      <c:pivotFmt>
        <c:idx val="8"/>
        <c:spPr>
          <a:solidFill>
            <a:schemeClr val="accent1">
              <a:lumMod val="50000"/>
            </a:schemeClr>
          </a:solidFill>
          <a:ln>
            <a:noFill/>
          </a:ln>
          <a:effectLst/>
        </c:spPr>
      </c:pivotFmt>
      <c:pivotFmt>
        <c:idx val="9"/>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Sheet1!$B$19</c:f>
              <c:strCache>
                <c:ptCount val="1"/>
                <c:pt idx="0">
                  <c:v>Total</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Sheet1!$A$20:$A$30</c:f>
              <c:strCache>
                <c:ptCount val="10"/>
                <c:pt idx="0">
                  <c:v>California</c:v>
                </c:pt>
                <c:pt idx="1">
                  <c:v>New York</c:v>
                </c:pt>
                <c:pt idx="2">
                  <c:v>Texas</c:v>
                </c:pt>
                <c:pt idx="3">
                  <c:v>Washington</c:v>
                </c:pt>
                <c:pt idx="4">
                  <c:v>Pennsylvania</c:v>
                </c:pt>
                <c:pt idx="5">
                  <c:v>Florida</c:v>
                </c:pt>
                <c:pt idx="6">
                  <c:v>Illinois</c:v>
                </c:pt>
                <c:pt idx="7">
                  <c:v>Ohio</c:v>
                </c:pt>
                <c:pt idx="8">
                  <c:v>Michigan</c:v>
                </c:pt>
                <c:pt idx="9">
                  <c:v>Virginia</c:v>
                </c:pt>
              </c:strCache>
            </c:strRef>
          </c:cat>
          <c:val>
            <c:numRef>
              <c:f>Sheet1!$B$20:$B$30</c:f>
              <c:numCache>
                <c:formatCode>#,##0.00</c:formatCode>
                <c:ptCount val="10"/>
                <c:pt idx="0">
                  <c:v>457687.63150000101</c:v>
                </c:pt>
                <c:pt idx="1">
                  <c:v>310876.27099999978</c:v>
                </c:pt>
                <c:pt idx="2">
                  <c:v>170188.04580000002</c:v>
                </c:pt>
                <c:pt idx="3">
                  <c:v>138641.26999999993</c:v>
                </c:pt>
                <c:pt idx="4">
                  <c:v>116511.91400000003</c:v>
                </c:pt>
                <c:pt idx="5">
                  <c:v>89473.707999999999</c:v>
                </c:pt>
                <c:pt idx="6">
                  <c:v>80166.100999999864</c:v>
                </c:pt>
                <c:pt idx="7">
                  <c:v>78258.135999999926</c:v>
                </c:pt>
                <c:pt idx="8">
                  <c:v>76269.614000000016</c:v>
                </c:pt>
                <c:pt idx="9">
                  <c:v>70636.719999999987</c:v>
                </c:pt>
              </c:numCache>
            </c:numRef>
          </c:val>
          <c:extLst>
            <c:ext xmlns:c16="http://schemas.microsoft.com/office/drawing/2014/chart" uri="{C3380CC4-5D6E-409C-BE32-E72D297353CC}">
              <c16:uniqueId val="{00000000-1F84-834E-9911-8A0AE9AE76D6}"/>
            </c:ext>
          </c:extLst>
        </c:ser>
        <c:dLbls>
          <c:showLegendKey val="0"/>
          <c:showVal val="0"/>
          <c:showCatName val="0"/>
          <c:showSerName val="0"/>
          <c:showPercent val="0"/>
          <c:showBubbleSize val="0"/>
        </c:dLbls>
        <c:gapWidth val="150"/>
        <c:axId val="2114079599"/>
        <c:axId val="302836544"/>
      </c:barChart>
      <c:catAx>
        <c:axId val="2114079599"/>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accent1">
                        <a:lumMod val="50000"/>
                      </a:schemeClr>
                    </a:solidFill>
                    <a:latin typeface="+mn-lt"/>
                    <a:ea typeface="+mn-ea"/>
                    <a:cs typeface="+mn-cs"/>
                  </a:defRPr>
                </a:pPr>
                <a:r>
                  <a:rPr lang="en-US" b="1">
                    <a:solidFill>
                      <a:schemeClr val="accent1">
                        <a:lumMod val="50000"/>
                      </a:schemeClr>
                    </a:solidFill>
                  </a:rPr>
                  <a:t>Sates of America</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accent1">
                      <a:lumMod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1">
                    <a:lumMod val="50000"/>
                  </a:schemeClr>
                </a:solidFill>
                <a:latin typeface="+mn-lt"/>
                <a:ea typeface="+mn-ea"/>
                <a:cs typeface="+mn-cs"/>
              </a:defRPr>
            </a:pPr>
            <a:endParaRPr lang="en-US"/>
          </a:p>
        </c:txPr>
        <c:crossAx val="302836544"/>
        <c:crosses val="autoZero"/>
        <c:auto val="1"/>
        <c:lblAlgn val="ctr"/>
        <c:lblOffset val="100"/>
        <c:noMultiLvlLbl val="0"/>
      </c:catAx>
      <c:valAx>
        <c:axId val="302836544"/>
        <c:scaling>
          <c:orientation val="minMax"/>
        </c:scaling>
        <c:delete val="1"/>
        <c:axPos val="b"/>
        <c:title>
          <c:tx>
            <c:rich>
              <a:bodyPr rot="0" spcFirstLastPara="1" vertOverflow="ellipsis" vert="horz" wrap="square" anchor="ctr" anchorCtr="1"/>
              <a:lstStyle/>
              <a:p>
                <a:pPr>
                  <a:defRPr sz="1000" b="1" i="0" u="none" strike="noStrike" kern="1200" baseline="0">
                    <a:solidFill>
                      <a:schemeClr val="accent1">
                        <a:lumMod val="50000"/>
                      </a:schemeClr>
                    </a:solidFill>
                    <a:latin typeface="+mn-lt"/>
                    <a:ea typeface="+mn-ea"/>
                    <a:cs typeface="+mn-cs"/>
                  </a:defRPr>
                </a:pPr>
                <a:r>
                  <a:rPr lang="en-US" b="1">
                    <a:solidFill>
                      <a:schemeClr val="accent1">
                        <a:lumMod val="50000"/>
                      </a:schemeClr>
                    </a:solidFill>
                  </a:rPr>
                  <a:t>Total Sales</a:t>
                </a:r>
                <a:r>
                  <a:rPr lang="en-US" b="1" baseline="0">
                    <a:solidFill>
                      <a:schemeClr val="accent1">
                        <a:lumMod val="50000"/>
                      </a:schemeClr>
                    </a:solidFill>
                  </a:rPr>
                  <a:t> (in USD)</a:t>
                </a:r>
                <a:endParaRPr lang="en-US" b="1">
                  <a:solidFill>
                    <a:schemeClr val="accent1">
                      <a:lumMod val="50000"/>
                    </a:schemeClr>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chemeClr val="accent1">
                      <a:lumMod val="50000"/>
                    </a:schemeClr>
                  </a:solidFill>
                  <a:latin typeface="+mn-lt"/>
                  <a:ea typeface="+mn-ea"/>
                  <a:cs typeface="+mn-cs"/>
                </a:defRPr>
              </a:pPr>
              <a:endParaRPr lang="en-US"/>
            </a:p>
          </c:txPr>
        </c:title>
        <c:numFmt formatCode="#,##0.00" sourceLinked="1"/>
        <c:majorTickMark val="none"/>
        <c:minorTickMark val="none"/>
        <c:tickLblPos val="nextTo"/>
        <c:crossAx val="2114079599"/>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75F5-C353-CD61-8FBE-FC444E303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F2B108-A629-8E3A-50D9-7FC88FB1EF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7C0DEA-09C8-CCD2-1548-FB7A58CC8638}"/>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5" name="Footer Placeholder 4">
            <a:extLst>
              <a:ext uri="{FF2B5EF4-FFF2-40B4-BE49-F238E27FC236}">
                <a16:creationId xmlns:a16="http://schemas.microsoft.com/office/drawing/2014/main" id="{F38FF266-60DF-1EA5-2D49-62D0585562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9655EE-D67D-9211-E679-93DD27DF92B3}"/>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246698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6D2D-706B-AC62-91EF-28141B86F4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17B47C-6A0D-9ECC-4E78-7CA6FA564B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3CB399-5ACE-EF76-EA16-D210CF56C946}"/>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5" name="Footer Placeholder 4">
            <a:extLst>
              <a:ext uri="{FF2B5EF4-FFF2-40B4-BE49-F238E27FC236}">
                <a16:creationId xmlns:a16="http://schemas.microsoft.com/office/drawing/2014/main" id="{16886E9B-8B49-F988-42A5-0917A33A6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D8031-31D3-DF50-FC84-8581D60B01B3}"/>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3293730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77CB2-846C-7E36-D4E2-1C7D0896A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A25A5E-EB57-BC4E-3F42-D45AD62B69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C40D9-0B86-4AEF-9B23-CFE6ED91E413}"/>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5" name="Footer Placeholder 4">
            <a:extLst>
              <a:ext uri="{FF2B5EF4-FFF2-40B4-BE49-F238E27FC236}">
                <a16:creationId xmlns:a16="http://schemas.microsoft.com/office/drawing/2014/main" id="{B522DA31-A752-14FF-67A7-276AA09AD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DFCE7-1162-64BB-0821-DDB0DA468FA5}"/>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461640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1E1F-CE70-781B-B37C-6A3064A9A8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A219E-56E4-8080-D32F-7E107FB03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573BB-6B24-6557-8125-FAD4705D3A9D}"/>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5" name="Footer Placeholder 4">
            <a:extLst>
              <a:ext uri="{FF2B5EF4-FFF2-40B4-BE49-F238E27FC236}">
                <a16:creationId xmlns:a16="http://schemas.microsoft.com/office/drawing/2014/main" id="{6391E153-CC02-9542-4BC4-839FAB5C7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6944F-C265-0AAE-BD93-E4C1D92CBC2B}"/>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17225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E5F3-896A-6E5B-971D-50FEE7A61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32BB6E-3864-CBAC-5803-7333FA5FF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0BF756-B554-1DD1-4594-8D4502E19C32}"/>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5" name="Footer Placeholder 4">
            <a:extLst>
              <a:ext uri="{FF2B5EF4-FFF2-40B4-BE49-F238E27FC236}">
                <a16:creationId xmlns:a16="http://schemas.microsoft.com/office/drawing/2014/main" id="{2FF59717-1F7B-6C8B-619B-51E5F3826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F1718-CC99-3E68-76ED-8773062AD1BD}"/>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4265748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F31E-B592-AEFC-C1FE-562FC832B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A4517D-CFD7-7011-E023-4728BC142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A0AFC-22BF-8189-2DDB-5D6CCC1CB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86820A-B1B8-7710-4700-F8CF07049C90}"/>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6" name="Footer Placeholder 5">
            <a:extLst>
              <a:ext uri="{FF2B5EF4-FFF2-40B4-BE49-F238E27FC236}">
                <a16:creationId xmlns:a16="http://schemas.microsoft.com/office/drawing/2014/main" id="{002CC281-D802-EE6C-98EF-4C4849E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924AD-A273-71FB-FE52-2AF54ECBA540}"/>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203851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0F1D3-2F80-5A3E-3752-8F4D85B2C4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71715E-4217-01C0-70EE-C4F1F059B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2F104F-5220-0271-ACEC-6B8377F76F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478BEA-7531-6BD2-B13D-9D26B21A0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6A764C-6CE2-69FB-48A3-E797BC7D6F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AE3178-3FC2-1B58-4FC6-92A296C2A686}"/>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8" name="Footer Placeholder 7">
            <a:extLst>
              <a:ext uri="{FF2B5EF4-FFF2-40B4-BE49-F238E27FC236}">
                <a16:creationId xmlns:a16="http://schemas.microsoft.com/office/drawing/2014/main" id="{0DDD00DE-AF8C-202A-69DB-2D19C7BC16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02B626-B2ED-A03A-1266-5F174F6BD6FE}"/>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132972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123F-7565-51E7-6B9B-5A17A5FC5A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3AF018-BD14-9AC1-76E4-0EF7F5700AAF}"/>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4" name="Footer Placeholder 3">
            <a:extLst>
              <a:ext uri="{FF2B5EF4-FFF2-40B4-BE49-F238E27FC236}">
                <a16:creationId xmlns:a16="http://schemas.microsoft.com/office/drawing/2014/main" id="{EEEA6BCE-C8D2-BA61-C057-E4C2254DB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74AEA4-EC5B-128A-DA69-DBBD8454B2A4}"/>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252712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7CB30-3556-7426-0EBA-8AB5A75B08F9}"/>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3" name="Footer Placeholder 2">
            <a:extLst>
              <a:ext uri="{FF2B5EF4-FFF2-40B4-BE49-F238E27FC236}">
                <a16:creationId xmlns:a16="http://schemas.microsoft.com/office/drawing/2014/main" id="{1B474F0E-410C-F638-DBC3-1231C14358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9F9930-74C1-B3FE-5CF8-6EC3342684E1}"/>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90903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A4F3-A118-BEF1-479D-98EDB4D6CA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7D7C13-B309-A907-A338-974FA90EF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406E7-8F4F-ED15-C76C-6713CB744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FBFED-D10C-EC30-E7F4-1B290EAF3D94}"/>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6" name="Footer Placeholder 5">
            <a:extLst>
              <a:ext uri="{FF2B5EF4-FFF2-40B4-BE49-F238E27FC236}">
                <a16:creationId xmlns:a16="http://schemas.microsoft.com/office/drawing/2014/main" id="{1399E75C-2C72-3B01-ABBD-9F53378AE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909AE-4F3B-3A14-4BBF-81C426D515D3}"/>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1959065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D0F1-9270-FD76-2C00-9D54CE52D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6B4C35-5F9E-E3C2-A000-80B9A480B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E8D98-C936-56AF-D6A1-D7195732E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E7265-D178-F8A1-9820-03CB09DB4BDC}"/>
              </a:ext>
            </a:extLst>
          </p:cNvPr>
          <p:cNvSpPr>
            <a:spLocks noGrp="1"/>
          </p:cNvSpPr>
          <p:nvPr>
            <p:ph type="dt" sz="half" idx="10"/>
          </p:nvPr>
        </p:nvSpPr>
        <p:spPr/>
        <p:txBody>
          <a:bodyPr/>
          <a:lstStyle/>
          <a:p>
            <a:fld id="{3A221B9D-7952-634D-A0FE-A143A4BABF62}" type="datetimeFigureOut">
              <a:rPr lang="en-US" smtClean="0"/>
              <a:t>8/3/23</a:t>
            </a:fld>
            <a:endParaRPr lang="en-US"/>
          </a:p>
        </p:txBody>
      </p:sp>
      <p:sp>
        <p:nvSpPr>
          <p:cNvPr id="6" name="Footer Placeholder 5">
            <a:extLst>
              <a:ext uri="{FF2B5EF4-FFF2-40B4-BE49-F238E27FC236}">
                <a16:creationId xmlns:a16="http://schemas.microsoft.com/office/drawing/2014/main" id="{2526D687-CE62-1AB9-2521-785D4AEA4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606BE6-9269-813F-2620-EFD3573CA152}"/>
              </a:ext>
            </a:extLst>
          </p:cNvPr>
          <p:cNvSpPr>
            <a:spLocks noGrp="1"/>
          </p:cNvSpPr>
          <p:nvPr>
            <p:ph type="sldNum" sz="quarter" idx="12"/>
          </p:nvPr>
        </p:nvSpPr>
        <p:spPr/>
        <p:txBody>
          <a:bodyPr/>
          <a:lstStyle/>
          <a:p>
            <a:fld id="{619E86BF-C2BF-AC4A-879C-5590DF23061B}" type="slidenum">
              <a:rPr lang="en-US" smtClean="0"/>
              <a:t>‹#›</a:t>
            </a:fld>
            <a:endParaRPr lang="en-US"/>
          </a:p>
        </p:txBody>
      </p:sp>
    </p:spTree>
    <p:extLst>
      <p:ext uri="{BB962C8B-B14F-4D97-AF65-F5344CB8AC3E}">
        <p14:creationId xmlns:p14="http://schemas.microsoft.com/office/powerpoint/2010/main" val="178198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553818-3AF0-126B-48A3-75165F72C2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C36AA5-E636-4DFF-885B-023F7483C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B1030-16D0-44A6-9C15-0E4FD2E620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221B9D-7952-634D-A0FE-A143A4BABF62}" type="datetimeFigureOut">
              <a:rPr lang="en-US" smtClean="0"/>
              <a:t>8/3/23</a:t>
            </a:fld>
            <a:endParaRPr lang="en-US"/>
          </a:p>
        </p:txBody>
      </p:sp>
      <p:sp>
        <p:nvSpPr>
          <p:cNvPr id="5" name="Footer Placeholder 4">
            <a:extLst>
              <a:ext uri="{FF2B5EF4-FFF2-40B4-BE49-F238E27FC236}">
                <a16:creationId xmlns:a16="http://schemas.microsoft.com/office/drawing/2014/main" id="{94C8CFDF-9133-A1A2-0E72-1D3691CA6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3B9AB2-18BA-1138-D5B2-380322D7C4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E86BF-C2BF-AC4A-879C-5590DF23061B}" type="slidenum">
              <a:rPr lang="en-US" smtClean="0"/>
              <a:t>‹#›</a:t>
            </a:fld>
            <a:endParaRPr lang="en-US"/>
          </a:p>
        </p:txBody>
      </p:sp>
    </p:spTree>
    <p:extLst>
      <p:ext uri="{BB962C8B-B14F-4D97-AF65-F5344CB8AC3E}">
        <p14:creationId xmlns:p14="http://schemas.microsoft.com/office/powerpoint/2010/main" val="4294136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itssuru/super-sto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6093BF4E-E05C-FCBA-0210-57CA7FD24F39}"/>
              </a:ext>
            </a:extLst>
          </p:cNvPr>
          <p:cNvSpPr/>
          <p:nvPr/>
        </p:nvSpPr>
        <p:spPr>
          <a:xfrm>
            <a:off x="696881" y="1079500"/>
            <a:ext cx="5703919" cy="5261665"/>
          </a:xfrm>
          <a:custGeom>
            <a:avLst/>
            <a:gdLst/>
            <a:ahLst/>
            <a:cxnLst/>
            <a:rect l="l" t="t" r="r" b="b"/>
            <a:pathLst>
              <a:path w="8421398" h="7181768">
                <a:moveTo>
                  <a:pt x="0" y="0"/>
                </a:moveTo>
                <a:lnTo>
                  <a:pt x="8421398" y="0"/>
                </a:lnTo>
                <a:lnTo>
                  <a:pt x="8421398" y="7181769"/>
                </a:lnTo>
                <a:lnTo>
                  <a:pt x="0" y="71817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5" name="TextBox 4">
            <a:extLst>
              <a:ext uri="{FF2B5EF4-FFF2-40B4-BE49-F238E27FC236}">
                <a16:creationId xmlns:a16="http://schemas.microsoft.com/office/drawing/2014/main" id="{BA3D9403-9794-8BE4-CAF3-18B40F80AD51}"/>
              </a:ext>
            </a:extLst>
          </p:cNvPr>
          <p:cNvSpPr txBox="1"/>
          <p:nvPr/>
        </p:nvSpPr>
        <p:spPr>
          <a:xfrm>
            <a:off x="6278109" y="656505"/>
            <a:ext cx="5217010" cy="784830"/>
          </a:xfrm>
          <a:prstGeom prst="rect">
            <a:avLst/>
          </a:prstGeom>
          <a:noFill/>
        </p:spPr>
        <p:txBody>
          <a:bodyPr wrap="square" rtlCol="0">
            <a:spAutoFit/>
          </a:bodyPr>
          <a:lstStyle/>
          <a:p>
            <a:pPr algn="r"/>
            <a:r>
              <a:rPr lang="en-US" sz="3000" b="1" dirty="0">
                <a:solidFill>
                  <a:srgbClr val="002060"/>
                </a:solidFill>
              </a:rPr>
              <a:t>Superstore Data Analysis</a:t>
            </a:r>
          </a:p>
          <a:p>
            <a:pPr algn="r"/>
            <a:r>
              <a:rPr lang="en-US" sz="1500" dirty="0">
                <a:solidFill>
                  <a:srgbClr val="002060"/>
                </a:solidFill>
              </a:rPr>
              <a:t>Final Presentation – Data Manipulation Techniques</a:t>
            </a:r>
          </a:p>
        </p:txBody>
      </p:sp>
      <p:sp>
        <p:nvSpPr>
          <p:cNvPr id="6" name="TextBox 5">
            <a:extLst>
              <a:ext uri="{FF2B5EF4-FFF2-40B4-BE49-F238E27FC236}">
                <a16:creationId xmlns:a16="http://schemas.microsoft.com/office/drawing/2014/main" id="{641610C5-C5D1-F081-2B95-2DCE2B65B3B3}"/>
              </a:ext>
            </a:extLst>
          </p:cNvPr>
          <p:cNvSpPr txBox="1"/>
          <p:nvPr/>
        </p:nvSpPr>
        <p:spPr>
          <a:xfrm>
            <a:off x="7017712" y="4586839"/>
            <a:ext cx="4477407" cy="1754326"/>
          </a:xfrm>
          <a:prstGeom prst="rect">
            <a:avLst/>
          </a:prstGeom>
          <a:noFill/>
        </p:spPr>
        <p:txBody>
          <a:bodyPr wrap="square" rtlCol="0">
            <a:spAutoFit/>
          </a:bodyPr>
          <a:lstStyle/>
          <a:p>
            <a:pPr algn="r"/>
            <a:r>
              <a:rPr lang="en-US" dirty="0">
                <a:solidFill>
                  <a:srgbClr val="002060"/>
                </a:solidFill>
              </a:rPr>
              <a:t>Presentation by:</a:t>
            </a:r>
          </a:p>
          <a:p>
            <a:pPr algn="r"/>
            <a:r>
              <a:rPr lang="en-US" b="1" dirty="0">
                <a:solidFill>
                  <a:srgbClr val="002060"/>
                </a:solidFill>
              </a:rPr>
              <a:t>Avhimanhu Sapkota</a:t>
            </a:r>
          </a:p>
          <a:p>
            <a:pPr algn="r"/>
            <a:r>
              <a:rPr lang="en-US" b="1" dirty="0">
                <a:solidFill>
                  <a:srgbClr val="002060"/>
                </a:solidFill>
              </a:rPr>
              <a:t> Student ID: 200547612</a:t>
            </a:r>
          </a:p>
          <a:p>
            <a:pPr algn="r"/>
            <a:endParaRPr lang="en-US" b="1" dirty="0">
              <a:solidFill>
                <a:srgbClr val="002060"/>
              </a:solidFill>
            </a:endParaRPr>
          </a:p>
          <a:p>
            <a:pPr algn="r"/>
            <a:r>
              <a:rPr lang="en-US" dirty="0">
                <a:solidFill>
                  <a:srgbClr val="002060"/>
                </a:solidFill>
              </a:rPr>
              <a:t>Presentation Date:</a:t>
            </a:r>
          </a:p>
          <a:p>
            <a:pPr algn="r"/>
            <a:r>
              <a:rPr lang="en-US" b="1" dirty="0">
                <a:solidFill>
                  <a:srgbClr val="002060"/>
                </a:solidFill>
              </a:rPr>
              <a:t>3 August 2023</a:t>
            </a:r>
          </a:p>
        </p:txBody>
      </p:sp>
      <p:pic>
        <p:nvPicPr>
          <p:cNvPr id="7" name="Picture 6" descr="A blue text on a black background&#10;&#10;Description automatically generated with medium confidence">
            <a:extLst>
              <a:ext uri="{FF2B5EF4-FFF2-40B4-BE49-F238E27FC236}">
                <a16:creationId xmlns:a16="http://schemas.microsoft.com/office/drawing/2014/main" id="{132562F0-D5ED-63E0-B5C2-9E07A24FA11E}"/>
              </a:ext>
            </a:extLst>
          </p:cNvPr>
          <p:cNvPicPr>
            <a:picLocks noChangeAspect="1"/>
          </p:cNvPicPr>
          <p:nvPr/>
        </p:nvPicPr>
        <p:blipFill>
          <a:blip r:embed="rId4"/>
          <a:stretch>
            <a:fillRect/>
          </a:stretch>
        </p:blipFill>
        <p:spPr>
          <a:xfrm>
            <a:off x="9604955" y="1366335"/>
            <a:ext cx="1890164" cy="594330"/>
          </a:xfrm>
          <a:prstGeom prst="rect">
            <a:avLst/>
          </a:prstGeom>
        </p:spPr>
      </p:pic>
    </p:spTree>
    <p:extLst>
      <p:ext uri="{BB962C8B-B14F-4D97-AF65-F5344CB8AC3E}">
        <p14:creationId xmlns:p14="http://schemas.microsoft.com/office/powerpoint/2010/main" val="3545883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DC90B-10E0-B434-64CD-41851490E657}"/>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5C70E2-74FD-EC6B-2D28-89D6D355EAB6}"/>
              </a:ext>
            </a:extLst>
          </p:cNvPr>
          <p:cNvSpPr txBox="1"/>
          <p:nvPr/>
        </p:nvSpPr>
        <p:spPr>
          <a:xfrm>
            <a:off x="3041650" y="153313"/>
            <a:ext cx="6108700" cy="861774"/>
          </a:xfrm>
          <a:prstGeom prst="rect">
            <a:avLst/>
          </a:prstGeom>
          <a:noFill/>
        </p:spPr>
        <p:txBody>
          <a:bodyPr wrap="square">
            <a:spAutoFit/>
          </a:bodyPr>
          <a:lstStyle/>
          <a:p>
            <a:pPr algn="ctr"/>
            <a:r>
              <a:rPr lang="en-US" sz="3200" b="1" dirty="0">
                <a:solidFill>
                  <a:schemeClr val="bg1"/>
                </a:solidFill>
              </a:rPr>
              <a:t>Superstore Data Analysis</a:t>
            </a:r>
          </a:p>
          <a:p>
            <a:pPr algn="ctr"/>
            <a:r>
              <a:rPr lang="en-US" b="1" dirty="0">
                <a:solidFill>
                  <a:schemeClr val="bg1"/>
                </a:solidFill>
              </a:rPr>
              <a:t>Conclusion</a:t>
            </a:r>
          </a:p>
        </p:txBody>
      </p:sp>
      <p:sp>
        <p:nvSpPr>
          <p:cNvPr id="6" name="TextBox 5">
            <a:extLst>
              <a:ext uri="{FF2B5EF4-FFF2-40B4-BE49-F238E27FC236}">
                <a16:creationId xmlns:a16="http://schemas.microsoft.com/office/drawing/2014/main" id="{B692A1E3-57B8-AC21-2DBE-C3C0E0C0590F}"/>
              </a:ext>
            </a:extLst>
          </p:cNvPr>
          <p:cNvSpPr txBox="1"/>
          <p:nvPr/>
        </p:nvSpPr>
        <p:spPr>
          <a:xfrm>
            <a:off x="729449" y="1766996"/>
            <a:ext cx="10733102" cy="4431983"/>
          </a:xfrm>
          <a:prstGeom prst="rect">
            <a:avLst/>
          </a:prstGeom>
          <a:noFill/>
        </p:spPr>
        <p:txBody>
          <a:bodyPr wrap="square">
            <a:spAutoFit/>
          </a:bodyPr>
          <a:lstStyle/>
          <a:p>
            <a:pPr lvl="1" algn="just"/>
            <a:r>
              <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Key Findings:</a:t>
            </a:r>
          </a:p>
          <a:p>
            <a:pPr marL="742950" lvl="1" indent="-285750" algn="just">
              <a:buFont typeface="Arial" panose="020B0604020202020204" pitchFamily="34" charset="0"/>
              <a:buChar char="•"/>
            </a:pP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Top profitable categories: Accessories, Phones, and Chairs.</a:t>
            </a:r>
          </a:p>
          <a:p>
            <a:pPr marL="742950" lvl="1" indent="-285750" algn="just">
              <a:buFont typeface="Arial" panose="020B0604020202020204" pitchFamily="34" charset="0"/>
              <a:buChar char="•"/>
            </a:pP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Highest sales from Consumer and Corporate segments;</a:t>
            </a:r>
          </a:p>
          <a:p>
            <a:pPr marL="742950" lvl="1" indent="-285750" algn="just">
              <a:buFont typeface="Arial" panose="020B0604020202020204" pitchFamily="34" charset="0"/>
              <a:buChar char="•"/>
            </a:pP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Consumer segment leads in profitability.</a:t>
            </a:r>
          </a:p>
          <a:p>
            <a:pPr marL="742950" lvl="1" indent="-285750" algn="just">
              <a:buFont typeface="Arial" panose="020B0604020202020204" pitchFamily="34" charset="0"/>
              <a:buChar char="•"/>
            </a:pP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Most profitable shipping mode: Standard Class.</a:t>
            </a:r>
          </a:p>
          <a:p>
            <a:pPr marL="742950" lvl="1" indent="-285750" algn="just">
              <a:buFont typeface="Arial" panose="020B0604020202020204" pitchFamily="34" charset="0"/>
              <a:buChar char="•"/>
            </a:pP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Top sales states: California, New York, Texas.</a:t>
            </a:r>
          </a:p>
          <a:p>
            <a:pPr lvl="1" algn="just"/>
            <a:endPar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lvl="1" algn="just"/>
            <a:r>
              <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Aligns with expectations:  </a:t>
            </a:r>
          </a:p>
          <a:p>
            <a:pPr marL="742950" lvl="1" indent="-285750" algn="just">
              <a:buFont typeface="Arial" panose="020B0604020202020204" pitchFamily="34" charset="0"/>
              <a:buChar char="•"/>
            </a:pP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validating the importance of high-performing categories, segments, and shipping options.</a:t>
            </a:r>
          </a:p>
          <a:p>
            <a:pPr lvl="1" algn="just"/>
            <a:endPar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lvl="1" algn="just"/>
            <a:r>
              <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Recommendations:</a:t>
            </a:r>
          </a:p>
          <a:p>
            <a:pPr marL="742950" lvl="1" indent="-285750" algn="just">
              <a:buFont typeface="Arial" panose="020B0604020202020204" pitchFamily="34" charset="0"/>
              <a:buChar char="•"/>
            </a:pP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Optimize marketing and resources based on top categories and segments.</a:t>
            </a:r>
          </a:p>
          <a:p>
            <a:pPr marL="742950" lvl="1" indent="-285750" algn="just">
              <a:buFont typeface="Arial" panose="020B0604020202020204" pitchFamily="34" charset="0"/>
              <a:buChar char="•"/>
            </a:pP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Prioritize efficient shipping options for enhanced customer satisfaction and profits.</a:t>
            </a:r>
          </a:p>
          <a:p>
            <a:pPr marL="742950" lvl="1" indent="-285750" algn="just">
              <a:buFont typeface="Arial" panose="020B0604020202020204" pitchFamily="34" charset="0"/>
              <a:buChar char="•"/>
            </a:pP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Focus efforts in high-sales states for sustained growth and market presence.</a:t>
            </a:r>
          </a:p>
          <a:p>
            <a:pPr lvl="1" algn="just"/>
            <a:endPar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lvl="1" algn="just"/>
            <a:r>
              <a:rPr lang="en-CA" sz="1400" b="1" kern="100" dirty="0">
                <a:solidFill>
                  <a:srgbClr val="002060"/>
                </a:solidFill>
                <a:latin typeface="Calibri" panose="020F0502020204030204" pitchFamily="34" charset="0"/>
                <a:cs typeface="Times New Roman" panose="02020603050405020304" pitchFamily="18" charset="0"/>
              </a:rPr>
              <a:t>In conclusion,</a:t>
            </a:r>
            <a:r>
              <a:rPr lang="en-CA" sz="1400" kern="100" dirty="0">
                <a:solidFill>
                  <a:srgbClr val="002060"/>
                </a:solidFill>
                <a:latin typeface="Calibri" panose="020F0502020204030204" pitchFamily="34" charset="0"/>
                <a:cs typeface="Times New Roman" panose="02020603050405020304" pitchFamily="18" charset="0"/>
              </a:rPr>
              <a:t> the data-driven insights gained from this analysis enable the superstore to make informed decisions, enhance profitability, and strategize for future growth in a competitive retail landscape.</a:t>
            </a:r>
          </a:p>
        </p:txBody>
      </p:sp>
    </p:spTree>
    <p:extLst>
      <p:ext uri="{BB962C8B-B14F-4D97-AF65-F5344CB8AC3E}">
        <p14:creationId xmlns:p14="http://schemas.microsoft.com/office/powerpoint/2010/main" val="295326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375E2-A12D-1D9D-36D7-19B1BC2375E3}"/>
              </a:ext>
            </a:extLst>
          </p:cNvPr>
          <p:cNvSpPr txBox="1"/>
          <p:nvPr/>
        </p:nvSpPr>
        <p:spPr>
          <a:xfrm>
            <a:off x="1049154" y="1905803"/>
            <a:ext cx="9750392" cy="2677656"/>
          </a:xfrm>
          <a:prstGeom prst="rect">
            <a:avLst/>
          </a:prstGeom>
          <a:noFill/>
        </p:spPr>
        <p:txBody>
          <a:bodyPr wrap="square" rtlCol="0">
            <a:spAutoFit/>
          </a:bodyPr>
          <a:lstStyle/>
          <a:p>
            <a:pPr algn="ctr"/>
            <a:r>
              <a:rPr lang="en-US" sz="4800" b="1" dirty="0">
                <a:solidFill>
                  <a:schemeClr val="tx2">
                    <a:lumMod val="50000"/>
                  </a:schemeClr>
                </a:solidFill>
              </a:rPr>
              <a:t>Thank You </a:t>
            </a:r>
            <a:br>
              <a:rPr lang="en-US" sz="4800" b="1" dirty="0">
                <a:solidFill>
                  <a:schemeClr val="tx2">
                    <a:lumMod val="50000"/>
                  </a:schemeClr>
                </a:solidFill>
              </a:rPr>
            </a:br>
            <a:br>
              <a:rPr lang="en-US" sz="4800" b="1" dirty="0">
                <a:solidFill>
                  <a:schemeClr val="tx2">
                    <a:lumMod val="50000"/>
                  </a:schemeClr>
                </a:solidFill>
              </a:rPr>
            </a:br>
            <a:r>
              <a:rPr lang="en-US" sz="7200" b="1" dirty="0">
                <a:solidFill>
                  <a:schemeClr val="tx2">
                    <a:lumMod val="50000"/>
                  </a:schemeClr>
                </a:solidFill>
              </a:rPr>
              <a:t>Any questions?</a:t>
            </a:r>
            <a:endParaRPr lang="en-US" sz="4800" b="1" dirty="0">
              <a:solidFill>
                <a:schemeClr val="tx2">
                  <a:lumMod val="50000"/>
                </a:schemeClr>
              </a:solidFill>
            </a:endParaRPr>
          </a:p>
        </p:txBody>
      </p:sp>
      <p:sp>
        <p:nvSpPr>
          <p:cNvPr id="3" name="Rectangle 2">
            <a:extLst>
              <a:ext uri="{FF2B5EF4-FFF2-40B4-BE49-F238E27FC236}">
                <a16:creationId xmlns:a16="http://schemas.microsoft.com/office/drawing/2014/main" id="{0811203E-32FB-1803-1CD8-6D296F1C2E06}"/>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DB6FECE-F3CC-2226-9D6E-8E20E52A8986}"/>
              </a:ext>
            </a:extLst>
          </p:cNvPr>
          <p:cNvSpPr/>
          <p:nvPr/>
        </p:nvSpPr>
        <p:spPr>
          <a:xfrm>
            <a:off x="0" y="568960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7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DC90B-10E0-B434-64CD-41851490E657}"/>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5C70E2-74FD-EC6B-2D28-89D6D355EAB6}"/>
              </a:ext>
            </a:extLst>
          </p:cNvPr>
          <p:cNvSpPr txBox="1"/>
          <p:nvPr/>
        </p:nvSpPr>
        <p:spPr>
          <a:xfrm>
            <a:off x="3041650" y="153313"/>
            <a:ext cx="6108700" cy="861774"/>
          </a:xfrm>
          <a:prstGeom prst="rect">
            <a:avLst/>
          </a:prstGeom>
          <a:noFill/>
        </p:spPr>
        <p:txBody>
          <a:bodyPr wrap="square">
            <a:spAutoFit/>
          </a:bodyPr>
          <a:lstStyle/>
          <a:p>
            <a:pPr algn="ctr"/>
            <a:r>
              <a:rPr lang="en-US" sz="3200" b="1" dirty="0">
                <a:solidFill>
                  <a:schemeClr val="bg1"/>
                </a:solidFill>
              </a:rPr>
              <a:t>Superstore Data Analysis</a:t>
            </a:r>
          </a:p>
          <a:p>
            <a:pPr algn="ctr"/>
            <a:r>
              <a:rPr lang="en-US" b="1" dirty="0">
                <a:solidFill>
                  <a:schemeClr val="bg1"/>
                </a:solidFill>
              </a:rPr>
              <a:t>Introduction to Dataset</a:t>
            </a:r>
          </a:p>
        </p:txBody>
      </p:sp>
      <p:sp>
        <p:nvSpPr>
          <p:cNvPr id="6" name="TextBox 5">
            <a:extLst>
              <a:ext uri="{FF2B5EF4-FFF2-40B4-BE49-F238E27FC236}">
                <a16:creationId xmlns:a16="http://schemas.microsoft.com/office/drawing/2014/main" id="{BA2AFBBD-D0DC-6DB5-7FC1-C88C510E04EE}"/>
              </a:ext>
            </a:extLst>
          </p:cNvPr>
          <p:cNvSpPr txBox="1"/>
          <p:nvPr/>
        </p:nvSpPr>
        <p:spPr>
          <a:xfrm>
            <a:off x="635000" y="1715849"/>
            <a:ext cx="10795000" cy="4047262"/>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002060"/>
                </a:solidFill>
              </a:rPr>
              <a:t>A superstore is a large-scale retail establishment that offers a wide range of products, including household goods, clothing, electronics, and food. </a:t>
            </a:r>
          </a:p>
          <a:p>
            <a:pPr algn="just"/>
            <a:endParaRPr lang="en-US" dirty="0">
              <a:solidFill>
                <a:srgbClr val="002060"/>
              </a:solidFill>
            </a:endParaRPr>
          </a:p>
          <a:p>
            <a:pPr algn="just"/>
            <a:endParaRPr lang="en-US" sz="800" dirty="0">
              <a:solidFill>
                <a:srgbClr val="002060"/>
              </a:solidFill>
            </a:endParaRPr>
          </a:p>
          <a:p>
            <a:pPr marL="285750" indent="-285750" algn="just">
              <a:buFont typeface="Arial" panose="020B0604020202020204" pitchFamily="34" charset="0"/>
              <a:buChar char="•"/>
            </a:pPr>
            <a:r>
              <a:rPr lang="en-US" dirty="0">
                <a:solidFill>
                  <a:srgbClr val="002060"/>
                </a:solidFill>
              </a:rPr>
              <a:t>The dataset provides valuable insights to identify weak areas in the superstore's operations and develop strategies to increase profitability based on past performance.</a:t>
            </a:r>
          </a:p>
          <a:p>
            <a:pPr algn="just"/>
            <a:endParaRPr lang="en-US" dirty="0">
              <a:solidFill>
                <a:srgbClr val="002060"/>
              </a:solidFill>
            </a:endParaRPr>
          </a:p>
          <a:p>
            <a:pPr algn="just"/>
            <a:endParaRPr lang="en-US" sz="800" dirty="0">
              <a:solidFill>
                <a:srgbClr val="002060"/>
              </a:solidFill>
            </a:endParaRPr>
          </a:p>
          <a:p>
            <a:pPr marL="285750" indent="-285750" algn="just">
              <a:buFont typeface="Arial" panose="020B0604020202020204" pitchFamily="34" charset="0"/>
              <a:buChar char="•"/>
            </a:pPr>
            <a:r>
              <a:rPr lang="en-US" dirty="0">
                <a:solidFill>
                  <a:srgbClr val="002060"/>
                </a:solidFill>
              </a:rPr>
              <a:t>The superstore dataset used for analysis, had 13 columns and 9995 rows of data. It was obtained from the Kaggle platform, specifically from the following source: </a:t>
            </a:r>
            <a:r>
              <a:rPr lang="en-US" dirty="0">
                <a:solidFill>
                  <a:srgbClr val="002060"/>
                </a:solidFill>
                <a:hlinkClick r:id="rId2"/>
              </a:rPr>
              <a:t>https://www.kaggle.com/datasets/itssuru/super-store</a:t>
            </a:r>
            <a:endParaRPr lang="en-US" dirty="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US" sz="800" dirty="0">
              <a:solidFill>
                <a:srgbClr val="002060"/>
              </a:solidFill>
            </a:endParaRPr>
          </a:p>
          <a:p>
            <a:pPr marL="285750" indent="-285750" algn="just">
              <a:buFont typeface="Arial" panose="020B0604020202020204" pitchFamily="34" charset="0"/>
              <a:buChar char="•"/>
            </a:pPr>
            <a:r>
              <a:rPr lang="en-US" dirty="0">
                <a:solidFill>
                  <a:srgbClr val="002060"/>
                </a:solidFill>
              </a:rPr>
              <a:t>Necessary Data Cleaning and Management: </a:t>
            </a:r>
          </a:p>
          <a:p>
            <a:pPr marL="742950" lvl="1" indent="-285750" algn="just">
              <a:buFont typeface="Arial" panose="020B0604020202020204" pitchFamily="34" charset="0"/>
              <a:buChar char="•"/>
            </a:pPr>
            <a:r>
              <a:rPr lang="en-US" dirty="0">
                <a:solidFill>
                  <a:srgbClr val="002060"/>
                </a:solidFill>
              </a:rPr>
              <a:t>Imported the dataset with relevant columns</a:t>
            </a:r>
          </a:p>
          <a:p>
            <a:pPr marL="742950" lvl="1" indent="-285750" algn="just">
              <a:buFont typeface="Arial" panose="020B0604020202020204" pitchFamily="34" charset="0"/>
              <a:buChar char="•"/>
            </a:pPr>
            <a:r>
              <a:rPr lang="en-US" dirty="0">
                <a:solidFill>
                  <a:srgbClr val="002060"/>
                </a:solidFill>
              </a:rPr>
              <a:t>Managed and cleaned the duplicates and null values</a:t>
            </a:r>
          </a:p>
          <a:p>
            <a:pPr marL="742950" lvl="1" indent="-285750" algn="just">
              <a:buFont typeface="Arial" panose="020B0604020202020204" pitchFamily="34" charset="0"/>
              <a:buChar char="•"/>
            </a:pPr>
            <a:r>
              <a:rPr lang="en-US" dirty="0">
                <a:solidFill>
                  <a:srgbClr val="002060"/>
                </a:solidFill>
              </a:rPr>
              <a:t>Focused on key dimensions and measures for further analysis.</a:t>
            </a:r>
          </a:p>
        </p:txBody>
      </p:sp>
    </p:spTree>
    <p:extLst>
      <p:ext uri="{BB962C8B-B14F-4D97-AF65-F5344CB8AC3E}">
        <p14:creationId xmlns:p14="http://schemas.microsoft.com/office/powerpoint/2010/main" val="151385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DC90B-10E0-B434-64CD-41851490E657}"/>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5C70E2-74FD-EC6B-2D28-89D6D355EAB6}"/>
              </a:ext>
            </a:extLst>
          </p:cNvPr>
          <p:cNvSpPr txBox="1"/>
          <p:nvPr/>
        </p:nvSpPr>
        <p:spPr>
          <a:xfrm>
            <a:off x="3041650" y="153313"/>
            <a:ext cx="6108700" cy="861774"/>
          </a:xfrm>
          <a:prstGeom prst="rect">
            <a:avLst/>
          </a:prstGeom>
          <a:noFill/>
        </p:spPr>
        <p:txBody>
          <a:bodyPr wrap="square">
            <a:spAutoFit/>
          </a:bodyPr>
          <a:lstStyle/>
          <a:p>
            <a:pPr algn="ctr"/>
            <a:r>
              <a:rPr lang="en-US" sz="3200" b="1" dirty="0">
                <a:solidFill>
                  <a:schemeClr val="bg1"/>
                </a:solidFill>
              </a:rPr>
              <a:t>Superstore Data Analysis</a:t>
            </a:r>
          </a:p>
          <a:p>
            <a:pPr algn="ctr"/>
            <a:r>
              <a:rPr lang="en-US" b="1" dirty="0">
                <a:solidFill>
                  <a:schemeClr val="bg1"/>
                </a:solidFill>
              </a:rPr>
              <a:t>Business Questions Identified and Explored</a:t>
            </a:r>
          </a:p>
        </p:txBody>
      </p:sp>
      <p:sp>
        <p:nvSpPr>
          <p:cNvPr id="3" name="TextBox 2">
            <a:extLst>
              <a:ext uri="{FF2B5EF4-FFF2-40B4-BE49-F238E27FC236}">
                <a16:creationId xmlns:a16="http://schemas.microsoft.com/office/drawing/2014/main" id="{EA9F6178-219E-1C54-3B01-BAD9207D85FF}"/>
              </a:ext>
            </a:extLst>
          </p:cNvPr>
          <p:cNvSpPr txBox="1"/>
          <p:nvPr/>
        </p:nvSpPr>
        <p:spPr>
          <a:xfrm>
            <a:off x="729449" y="1581913"/>
            <a:ext cx="10733102" cy="4832092"/>
          </a:xfrm>
          <a:prstGeom prst="rect">
            <a:avLst/>
          </a:prstGeom>
          <a:noFill/>
        </p:spPr>
        <p:txBody>
          <a:bodyPr wrap="square">
            <a:spAutoFit/>
          </a:bodyPr>
          <a:lstStyle/>
          <a:p>
            <a:r>
              <a:rPr lang="en-US" b="1" dirty="0">
                <a:solidFill>
                  <a:srgbClr val="002060"/>
                </a:solidFill>
              </a:rPr>
              <a:t>Business Question 1:</a:t>
            </a:r>
            <a:r>
              <a:rPr lang="en-US" dirty="0">
                <a:solidFill>
                  <a:srgbClr val="002060"/>
                </a:solidFill>
              </a:rPr>
              <a:t> What are the top-selling product categories with Profits and how do their sales vary across different regions?</a:t>
            </a:r>
          </a:p>
          <a:p>
            <a:pPr marL="742950" lvl="1" indent="-285750">
              <a:buFont typeface="Arial" panose="020B0604020202020204" pitchFamily="34" charset="0"/>
              <a:buChar char="•"/>
            </a:pPr>
            <a:r>
              <a:rPr lang="en-US" sz="1600" dirty="0">
                <a:solidFill>
                  <a:srgbClr val="002060"/>
                </a:solidFill>
              </a:rPr>
              <a:t>Helps identify the most profitable product categories. </a:t>
            </a:r>
          </a:p>
          <a:p>
            <a:pPr marL="742950" lvl="1" indent="-285750">
              <a:buFont typeface="Arial" panose="020B0604020202020204" pitchFamily="34" charset="0"/>
              <a:buChar char="•"/>
            </a:pPr>
            <a:r>
              <a:rPr lang="en-US" sz="1600" dirty="0">
                <a:solidFill>
                  <a:srgbClr val="002060"/>
                </a:solidFill>
              </a:rPr>
              <a:t>Allows tailoring strategies to meet specific demands in different areas.</a:t>
            </a:r>
          </a:p>
          <a:p>
            <a:pPr marL="742950" lvl="1" indent="-285750">
              <a:buFont typeface="Arial" panose="020B0604020202020204" pitchFamily="34" charset="0"/>
              <a:buChar char="•"/>
            </a:pPr>
            <a:r>
              <a:rPr lang="en-US" sz="1600" dirty="0">
                <a:solidFill>
                  <a:srgbClr val="002060"/>
                </a:solidFill>
              </a:rPr>
              <a:t>Enables the store to focus resources and marketing efforts on high-performing products</a:t>
            </a:r>
            <a:r>
              <a:rPr lang="en-US" sz="2000" dirty="0">
                <a:solidFill>
                  <a:srgbClr val="002060"/>
                </a:solidFill>
              </a:rPr>
              <a:t>. </a:t>
            </a:r>
          </a:p>
          <a:p>
            <a:pPr algn="just"/>
            <a:endParaRPr lang="en-US" dirty="0">
              <a:solidFill>
                <a:srgbClr val="002060"/>
              </a:solidFill>
            </a:endParaRPr>
          </a:p>
          <a:p>
            <a:pPr algn="just"/>
            <a:r>
              <a:rPr lang="en-US" b="1" dirty="0">
                <a:solidFill>
                  <a:srgbClr val="002060"/>
                </a:solidFill>
              </a:rPr>
              <a:t>Business Question 2:</a:t>
            </a:r>
            <a:r>
              <a:rPr lang="en-US" dirty="0">
                <a:solidFill>
                  <a:srgbClr val="002060"/>
                </a:solidFill>
              </a:rPr>
              <a:t> </a:t>
            </a:r>
            <a:r>
              <a:rPr lang="en-CA"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Which shipping mode is most commonly used and how does it relate to sales and profitability?</a:t>
            </a:r>
          </a:p>
          <a:p>
            <a:pPr marL="742950" lvl="1" indent="-285750" algn="just">
              <a:buFont typeface="Arial" panose="020B0604020202020204" pitchFamily="34" charset="0"/>
              <a:buChar char="•"/>
            </a:pPr>
            <a:r>
              <a:rPr lang="en-US" sz="1600" dirty="0">
                <a:solidFill>
                  <a:srgbClr val="002060"/>
                </a:solidFill>
              </a:rPr>
              <a:t>Evaluates its relation to sales and profitability .</a:t>
            </a:r>
          </a:p>
          <a:p>
            <a:pPr marL="742950" lvl="1" indent="-285750" algn="just">
              <a:buFont typeface="Arial" panose="020B0604020202020204" pitchFamily="34" charset="0"/>
              <a:buChar char="•"/>
            </a:pPr>
            <a:r>
              <a:rPr lang="en-US" sz="1600" dirty="0">
                <a:solidFill>
                  <a:srgbClr val="002060"/>
                </a:solidFill>
              </a:rPr>
              <a:t>Reveals customer preferences and expectations regarding delivery. </a:t>
            </a:r>
          </a:p>
          <a:p>
            <a:pPr marL="742950" lvl="1" indent="-285750" algn="just">
              <a:buFont typeface="Arial" panose="020B0604020202020204" pitchFamily="34" charset="0"/>
              <a:buChar char="•"/>
            </a:pPr>
            <a:r>
              <a:rPr lang="en-US" sz="1600" dirty="0">
                <a:solidFill>
                  <a:srgbClr val="002060"/>
                </a:solidFill>
              </a:rPr>
              <a:t>Allows to optimize shipping methods for better customer satisfaction.</a:t>
            </a:r>
          </a:p>
          <a:p>
            <a:pPr marL="285750" indent="-285750" algn="just">
              <a:buFont typeface="Arial" panose="020B0604020202020204" pitchFamily="34" charset="0"/>
              <a:buChar char="•"/>
            </a:pPr>
            <a:endParaRPr lang="en-US" dirty="0">
              <a:solidFill>
                <a:srgbClr val="002060"/>
              </a:solidFill>
            </a:endParaRPr>
          </a:p>
          <a:p>
            <a:pPr algn="just"/>
            <a:r>
              <a:rPr lang="en-US" b="1" dirty="0">
                <a:solidFill>
                  <a:srgbClr val="002060"/>
                </a:solidFill>
              </a:rPr>
              <a:t>Business Question 3: </a:t>
            </a:r>
            <a:r>
              <a:rPr lang="en-CA" sz="18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Which customer segment generates the highest sales and profits, and how does it differ across different states or cities?</a:t>
            </a:r>
          </a:p>
          <a:p>
            <a:pPr marL="742950" lvl="1" indent="-285750" algn="just">
              <a:buFont typeface="Arial" panose="020B0604020202020204" pitchFamily="34" charset="0"/>
              <a:buChar char="•"/>
            </a:pPr>
            <a:r>
              <a:rPr lang="en-CA" sz="160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M</a:t>
            </a: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aximizes revenue in specific states or cities.</a:t>
            </a:r>
          </a:p>
          <a:p>
            <a:pPr marL="742950" lvl="1" indent="-285750" algn="just">
              <a:buFont typeface="Arial" panose="020B0604020202020204" pitchFamily="34" charset="0"/>
              <a:buChar char="•"/>
            </a:pPr>
            <a:r>
              <a:rPr lang="en-CA" sz="160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Allows </a:t>
            </a: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 personalize offerings and promotions.</a:t>
            </a:r>
          </a:p>
          <a:p>
            <a:pPr marL="742950" lvl="1" indent="-285750" algn="just">
              <a:buFont typeface="Arial" panose="020B0604020202020204" pitchFamily="34" charset="0"/>
              <a:buChar char="•"/>
            </a:pPr>
            <a:r>
              <a:rPr lang="en-CA" sz="160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H</a:t>
            </a:r>
            <a:r>
              <a:rPr lang="en-CA" sz="1600"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elps identify the most valuable customer groups. </a:t>
            </a:r>
          </a:p>
          <a:p>
            <a:pPr marL="742950" lvl="1" indent="-285750" algn="just">
              <a:buFont typeface="Arial" panose="020B0604020202020204" pitchFamily="34" charset="0"/>
              <a:buChar char="•"/>
            </a:pPr>
            <a:endParaRPr lang="en-CA"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504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DC90B-10E0-B434-64CD-41851490E657}"/>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5C70E2-74FD-EC6B-2D28-89D6D355EAB6}"/>
              </a:ext>
            </a:extLst>
          </p:cNvPr>
          <p:cNvSpPr txBox="1"/>
          <p:nvPr/>
        </p:nvSpPr>
        <p:spPr>
          <a:xfrm>
            <a:off x="3041650" y="153313"/>
            <a:ext cx="6108700" cy="861774"/>
          </a:xfrm>
          <a:prstGeom prst="rect">
            <a:avLst/>
          </a:prstGeom>
          <a:noFill/>
        </p:spPr>
        <p:txBody>
          <a:bodyPr wrap="square">
            <a:spAutoFit/>
          </a:bodyPr>
          <a:lstStyle/>
          <a:p>
            <a:pPr algn="ctr"/>
            <a:r>
              <a:rPr lang="en-US" sz="3200" b="1" dirty="0">
                <a:solidFill>
                  <a:schemeClr val="bg1"/>
                </a:solidFill>
              </a:rPr>
              <a:t>Superstore Data Analysis</a:t>
            </a:r>
          </a:p>
          <a:p>
            <a:pPr algn="ctr"/>
            <a:r>
              <a:rPr lang="en-US" b="1" dirty="0">
                <a:solidFill>
                  <a:schemeClr val="bg1"/>
                </a:solidFill>
              </a:rPr>
              <a:t>Data Analysis Tools and Techniques</a:t>
            </a:r>
          </a:p>
        </p:txBody>
      </p:sp>
      <p:sp>
        <p:nvSpPr>
          <p:cNvPr id="6" name="TextBox 5">
            <a:extLst>
              <a:ext uri="{FF2B5EF4-FFF2-40B4-BE49-F238E27FC236}">
                <a16:creationId xmlns:a16="http://schemas.microsoft.com/office/drawing/2014/main" id="{4C5A4815-BD07-760C-2BFE-7C33274CBCD3}"/>
              </a:ext>
            </a:extLst>
          </p:cNvPr>
          <p:cNvSpPr txBox="1"/>
          <p:nvPr/>
        </p:nvSpPr>
        <p:spPr>
          <a:xfrm>
            <a:off x="729449" y="1883754"/>
            <a:ext cx="10733102" cy="4124206"/>
          </a:xfrm>
          <a:prstGeom prst="rect">
            <a:avLst/>
          </a:prstGeom>
          <a:noFill/>
        </p:spPr>
        <p:txBody>
          <a:bodyPr wrap="square">
            <a:spAutoFit/>
          </a:bodyPr>
          <a:lstStyle/>
          <a:p>
            <a:pPr lvl="1" algn="just"/>
            <a:r>
              <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Power BI </a:t>
            </a:r>
          </a:p>
          <a:p>
            <a:pPr marL="742950" lvl="1" indent="-285750" algn="just">
              <a:buFont typeface="Arial" panose="020B0604020202020204" pitchFamily="34" charset="0"/>
              <a:buChar char="•"/>
            </a:pPr>
            <a:r>
              <a:rPr lang="en-CA"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Power BI was utilized to create a visualization, a bar chart and a pie chart showcasing the profitable product categories and total sales respectively.</a:t>
            </a:r>
          </a:p>
          <a:p>
            <a:pPr marL="742950" lvl="1" indent="-285750" algn="just">
              <a:buFont typeface="Arial" panose="020B0604020202020204" pitchFamily="34" charset="0"/>
              <a:buChar char="•"/>
            </a:pPr>
            <a:r>
              <a:rPr lang="en-CA"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It offers interactive and dynamic capabilities, enabling effective exploration of data insights. </a:t>
            </a:r>
          </a:p>
          <a:p>
            <a:pPr lvl="1" algn="just"/>
            <a:endParaRPr lang="en-CA" kern="1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lvl="1" algn="just"/>
            <a:endParaRPr lang="en-CA" sz="100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lvl="1" algn="just"/>
            <a:r>
              <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SQL SSIS and Report Builder SQL Server Integration Services (SSIS) </a:t>
            </a:r>
          </a:p>
          <a:p>
            <a:pPr marL="742950" lvl="1" indent="-285750" algn="just">
              <a:buFont typeface="Arial" panose="020B0604020202020204" pitchFamily="34" charset="0"/>
              <a:buChar char="•"/>
            </a:pPr>
            <a:r>
              <a:rPr lang="en-CA"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E</a:t>
            </a:r>
            <a:r>
              <a:rPr lang="en-CA"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mployed for data integration and preparation to generate two visualizations. </a:t>
            </a:r>
          </a:p>
          <a:p>
            <a:pPr marL="742950" lvl="1" indent="-285750" algn="just">
              <a:buFont typeface="Arial" panose="020B0604020202020204" pitchFamily="34" charset="0"/>
              <a:buChar char="•"/>
            </a:pPr>
            <a:r>
              <a:rPr lang="en-CA"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Report Builder, a component of SQL Server Reporting Services, facilitated the creation of the bar chart displaying total sales and profit based on customer segments. </a:t>
            </a:r>
          </a:p>
          <a:p>
            <a:pPr lvl="1" algn="just"/>
            <a:endParaRPr lang="en-CA" kern="1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lvl="1" algn="just"/>
            <a:endParaRPr lang="en-CA" sz="100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lvl="1" algn="just"/>
            <a:r>
              <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Excel Visualization</a:t>
            </a:r>
            <a:endParaRPr lang="en-CA" b="1" kern="1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buFont typeface="Arial" panose="020B0604020202020204" pitchFamily="34" charset="0"/>
              <a:buChar char="•"/>
            </a:pPr>
            <a:r>
              <a:rPr lang="en-CA"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A visualization, a stacked bar chart, was crafted in Microsoft Excel.</a:t>
            </a:r>
          </a:p>
          <a:p>
            <a:pPr marL="742950" lvl="1" indent="-285750" algn="just">
              <a:buFont typeface="Arial" panose="020B0604020202020204" pitchFamily="34" charset="0"/>
              <a:buChar char="•"/>
            </a:pPr>
            <a:r>
              <a:rPr lang="en-CA"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Excel's versatility allowed the illustration of customer segment sales and profits across different states.</a:t>
            </a:r>
          </a:p>
        </p:txBody>
      </p:sp>
    </p:spTree>
    <p:extLst>
      <p:ext uri="{BB962C8B-B14F-4D97-AF65-F5344CB8AC3E}">
        <p14:creationId xmlns:p14="http://schemas.microsoft.com/office/powerpoint/2010/main" val="547796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DC90B-10E0-B434-64CD-41851490E657}"/>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5C70E2-74FD-EC6B-2D28-89D6D355EAB6}"/>
              </a:ext>
            </a:extLst>
          </p:cNvPr>
          <p:cNvSpPr txBox="1"/>
          <p:nvPr/>
        </p:nvSpPr>
        <p:spPr>
          <a:xfrm>
            <a:off x="3041650" y="153313"/>
            <a:ext cx="6108700" cy="861774"/>
          </a:xfrm>
          <a:prstGeom prst="rect">
            <a:avLst/>
          </a:prstGeom>
          <a:noFill/>
        </p:spPr>
        <p:txBody>
          <a:bodyPr wrap="square">
            <a:spAutoFit/>
          </a:bodyPr>
          <a:lstStyle/>
          <a:p>
            <a:pPr algn="ctr"/>
            <a:r>
              <a:rPr lang="en-US" sz="3200" b="1" dirty="0">
                <a:solidFill>
                  <a:schemeClr val="bg1"/>
                </a:solidFill>
              </a:rPr>
              <a:t>Superstore Data Analysis</a:t>
            </a:r>
          </a:p>
          <a:p>
            <a:pPr algn="ctr"/>
            <a:r>
              <a:rPr lang="en-US" b="1" dirty="0">
                <a:solidFill>
                  <a:schemeClr val="bg1"/>
                </a:solidFill>
              </a:rPr>
              <a:t>Visualization using </a:t>
            </a:r>
            <a:r>
              <a:rPr lang="en-US" b="1" dirty="0" err="1">
                <a:solidFill>
                  <a:schemeClr val="bg1"/>
                </a:solidFill>
              </a:rPr>
              <a:t>PowerBI</a:t>
            </a:r>
            <a:endParaRPr lang="en-US" b="1" dirty="0">
              <a:solidFill>
                <a:schemeClr val="bg1"/>
              </a:solidFill>
            </a:endParaRPr>
          </a:p>
        </p:txBody>
      </p:sp>
      <p:pic>
        <p:nvPicPr>
          <p:cNvPr id="2" name="Picture 1" descr="A screenshot of a graph&#10;&#10;Description automatically generated with low confidence">
            <a:extLst>
              <a:ext uri="{FF2B5EF4-FFF2-40B4-BE49-F238E27FC236}">
                <a16:creationId xmlns:a16="http://schemas.microsoft.com/office/drawing/2014/main" id="{C21159DC-6FB8-FB0E-4B03-F543727CFAC5}"/>
              </a:ext>
            </a:extLst>
          </p:cNvPr>
          <p:cNvPicPr>
            <a:picLocks noChangeAspect="1"/>
          </p:cNvPicPr>
          <p:nvPr/>
        </p:nvPicPr>
        <p:blipFill>
          <a:blip r:embed="rId2"/>
          <a:stretch>
            <a:fillRect/>
          </a:stretch>
        </p:blipFill>
        <p:spPr>
          <a:xfrm>
            <a:off x="1320862" y="1321713"/>
            <a:ext cx="9758470" cy="5309005"/>
          </a:xfrm>
          <a:prstGeom prst="rect">
            <a:avLst/>
          </a:prstGeom>
        </p:spPr>
      </p:pic>
    </p:spTree>
    <p:extLst>
      <p:ext uri="{BB962C8B-B14F-4D97-AF65-F5344CB8AC3E}">
        <p14:creationId xmlns:p14="http://schemas.microsoft.com/office/powerpoint/2010/main" val="3265841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DC90B-10E0-B434-64CD-41851490E657}"/>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5C70E2-74FD-EC6B-2D28-89D6D355EAB6}"/>
              </a:ext>
            </a:extLst>
          </p:cNvPr>
          <p:cNvSpPr txBox="1"/>
          <p:nvPr/>
        </p:nvSpPr>
        <p:spPr>
          <a:xfrm>
            <a:off x="3041650" y="153313"/>
            <a:ext cx="6108700" cy="861774"/>
          </a:xfrm>
          <a:prstGeom prst="rect">
            <a:avLst/>
          </a:prstGeom>
          <a:noFill/>
        </p:spPr>
        <p:txBody>
          <a:bodyPr wrap="square">
            <a:spAutoFit/>
          </a:bodyPr>
          <a:lstStyle/>
          <a:p>
            <a:pPr algn="ctr"/>
            <a:r>
              <a:rPr lang="en-US" sz="3200" b="1" dirty="0">
                <a:solidFill>
                  <a:schemeClr val="bg1"/>
                </a:solidFill>
              </a:rPr>
              <a:t>Superstore Data Analysis</a:t>
            </a:r>
          </a:p>
          <a:p>
            <a:pPr algn="ctr"/>
            <a:r>
              <a:rPr lang="en-US" b="1" dirty="0">
                <a:solidFill>
                  <a:schemeClr val="bg1"/>
                </a:solidFill>
              </a:rPr>
              <a:t>Visualization II: Using Report Builder</a:t>
            </a:r>
          </a:p>
        </p:txBody>
      </p:sp>
      <p:pic>
        <p:nvPicPr>
          <p:cNvPr id="3" name="Picture 2">
            <a:extLst>
              <a:ext uri="{FF2B5EF4-FFF2-40B4-BE49-F238E27FC236}">
                <a16:creationId xmlns:a16="http://schemas.microsoft.com/office/drawing/2014/main" id="{CB77D832-5916-715F-12C3-7E07619C9C9C}"/>
              </a:ext>
            </a:extLst>
          </p:cNvPr>
          <p:cNvPicPr>
            <a:picLocks noChangeAspect="1"/>
          </p:cNvPicPr>
          <p:nvPr/>
        </p:nvPicPr>
        <p:blipFill>
          <a:blip r:embed="rId2"/>
          <a:stretch>
            <a:fillRect/>
          </a:stretch>
        </p:blipFill>
        <p:spPr>
          <a:xfrm>
            <a:off x="3028950" y="1272931"/>
            <a:ext cx="6352442" cy="5444950"/>
          </a:xfrm>
          <a:prstGeom prst="rect">
            <a:avLst/>
          </a:prstGeom>
        </p:spPr>
      </p:pic>
    </p:spTree>
    <p:extLst>
      <p:ext uri="{BB962C8B-B14F-4D97-AF65-F5344CB8AC3E}">
        <p14:creationId xmlns:p14="http://schemas.microsoft.com/office/powerpoint/2010/main" val="215752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DC90B-10E0-B434-64CD-41851490E657}"/>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5C70E2-74FD-EC6B-2D28-89D6D355EAB6}"/>
              </a:ext>
            </a:extLst>
          </p:cNvPr>
          <p:cNvSpPr txBox="1"/>
          <p:nvPr/>
        </p:nvSpPr>
        <p:spPr>
          <a:xfrm>
            <a:off x="3041650" y="153313"/>
            <a:ext cx="6108700" cy="861774"/>
          </a:xfrm>
          <a:prstGeom prst="rect">
            <a:avLst/>
          </a:prstGeom>
          <a:noFill/>
        </p:spPr>
        <p:txBody>
          <a:bodyPr wrap="square">
            <a:spAutoFit/>
          </a:bodyPr>
          <a:lstStyle/>
          <a:p>
            <a:pPr algn="ctr"/>
            <a:r>
              <a:rPr lang="en-US" sz="3200" b="1" dirty="0">
                <a:solidFill>
                  <a:schemeClr val="bg1"/>
                </a:solidFill>
              </a:rPr>
              <a:t>Superstore Data Analysis</a:t>
            </a:r>
          </a:p>
          <a:p>
            <a:pPr algn="ctr"/>
            <a:r>
              <a:rPr lang="en-US" b="1" dirty="0">
                <a:solidFill>
                  <a:schemeClr val="bg1"/>
                </a:solidFill>
              </a:rPr>
              <a:t>Visualization I: Using Report Builder</a:t>
            </a:r>
          </a:p>
        </p:txBody>
      </p:sp>
      <p:pic>
        <p:nvPicPr>
          <p:cNvPr id="2" name="Picture 1">
            <a:extLst>
              <a:ext uri="{FF2B5EF4-FFF2-40B4-BE49-F238E27FC236}">
                <a16:creationId xmlns:a16="http://schemas.microsoft.com/office/drawing/2014/main" id="{465966F2-A879-97B6-8A75-3B9642851855}"/>
              </a:ext>
            </a:extLst>
          </p:cNvPr>
          <p:cNvPicPr>
            <a:picLocks noChangeAspect="1"/>
          </p:cNvPicPr>
          <p:nvPr/>
        </p:nvPicPr>
        <p:blipFill>
          <a:blip r:embed="rId2"/>
          <a:stretch>
            <a:fillRect/>
          </a:stretch>
        </p:blipFill>
        <p:spPr>
          <a:xfrm>
            <a:off x="2247900" y="1332587"/>
            <a:ext cx="7696200" cy="5372100"/>
          </a:xfrm>
          <a:prstGeom prst="rect">
            <a:avLst/>
          </a:prstGeom>
        </p:spPr>
      </p:pic>
    </p:spTree>
    <p:extLst>
      <p:ext uri="{BB962C8B-B14F-4D97-AF65-F5344CB8AC3E}">
        <p14:creationId xmlns:p14="http://schemas.microsoft.com/office/powerpoint/2010/main" val="14816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DC90B-10E0-B434-64CD-41851490E657}"/>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5C70E2-74FD-EC6B-2D28-89D6D355EAB6}"/>
              </a:ext>
            </a:extLst>
          </p:cNvPr>
          <p:cNvSpPr txBox="1"/>
          <p:nvPr/>
        </p:nvSpPr>
        <p:spPr>
          <a:xfrm>
            <a:off x="3041650" y="153313"/>
            <a:ext cx="6108700" cy="861774"/>
          </a:xfrm>
          <a:prstGeom prst="rect">
            <a:avLst/>
          </a:prstGeom>
          <a:noFill/>
        </p:spPr>
        <p:txBody>
          <a:bodyPr wrap="square">
            <a:spAutoFit/>
          </a:bodyPr>
          <a:lstStyle/>
          <a:p>
            <a:pPr algn="ctr"/>
            <a:r>
              <a:rPr lang="en-US" sz="3200" b="1" dirty="0">
                <a:solidFill>
                  <a:schemeClr val="bg1"/>
                </a:solidFill>
              </a:rPr>
              <a:t>Superstore Data Analysis</a:t>
            </a:r>
          </a:p>
          <a:p>
            <a:pPr algn="ctr"/>
            <a:r>
              <a:rPr lang="en-US" b="1" dirty="0">
                <a:solidFill>
                  <a:schemeClr val="bg1"/>
                </a:solidFill>
              </a:rPr>
              <a:t>Visualization using Excel</a:t>
            </a:r>
          </a:p>
        </p:txBody>
      </p:sp>
      <p:graphicFrame>
        <p:nvGraphicFramePr>
          <p:cNvPr id="6" name="Chart 5">
            <a:extLst>
              <a:ext uri="{FF2B5EF4-FFF2-40B4-BE49-F238E27FC236}">
                <a16:creationId xmlns:a16="http://schemas.microsoft.com/office/drawing/2014/main" id="{EF252C88-229F-9985-53DA-E188E42E034A}"/>
              </a:ext>
            </a:extLst>
          </p:cNvPr>
          <p:cNvGraphicFramePr>
            <a:graphicFrameLocks/>
          </p:cNvGraphicFramePr>
          <p:nvPr>
            <p:extLst>
              <p:ext uri="{D42A27DB-BD31-4B8C-83A1-F6EECF244321}">
                <p14:modId xmlns:p14="http://schemas.microsoft.com/office/powerpoint/2010/main" val="3312005586"/>
              </p:ext>
            </p:extLst>
          </p:nvPr>
        </p:nvGraphicFramePr>
        <p:xfrm>
          <a:off x="1053606" y="1321713"/>
          <a:ext cx="9803783" cy="52188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818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DC90B-10E0-B434-64CD-41851490E657}"/>
              </a:ext>
            </a:extLst>
          </p:cNvPr>
          <p:cNvSpPr/>
          <p:nvPr/>
        </p:nvSpPr>
        <p:spPr>
          <a:xfrm>
            <a:off x="0" y="0"/>
            <a:ext cx="12192000" cy="116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5C70E2-74FD-EC6B-2D28-89D6D355EAB6}"/>
              </a:ext>
            </a:extLst>
          </p:cNvPr>
          <p:cNvSpPr txBox="1"/>
          <p:nvPr/>
        </p:nvSpPr>
        <p:spPr>
          <a:xfrm>
            <a:off x="3041650" y="153313"/>
            <a:ext cx="6108700" cy="861774"/>
          </a:xfrm>
          <a:prstGeom prst="rect">
            <a:avLst/>
          </a:prstGeom>
          <a:noFill/>
        </p:spPr>
        <p:txBody>
          <a:bodyPr wrap="square">
            <a:spAutoFit/>
          </a:bodyPr>
          <a:lstStyle/>
          <a:p>
            <a:pPr algn="ctr"/>
            <a:r>
              <a:rPr lang="en-US" sz="3200" b="1" dirty="0">
                <a:solidFill>
                  <a:schemeClr val="bg1"/>
                </a:solidFill>
              </a:rPr>
              <a:t>Superstore Data Analysis</a:t>
            </a:r>
          </a:p>
          <a:p>
            <a:pPr algn="ctr"/>
            <a:r>
              <a:rPr lang="en-US" b="1" dirty="0">
                <a:solidFill>
                  <a:schemeClr val="bg1"/>
                </a:solidFill>
              </a:rPr>
              <a:t>Discussion on the Results of the Analysis</a:t>
            </a:r>
          </a:p>
        </p:txBody>
      </p:sp>
      <p:sp>
        <p:nvSpPr>
          <p:cNvPr id="2" name="TextBox 1">
            <a:extLst>
              <a:ext uri="{FF2B5EF4-FFF2-40B4-BE49-F238E27FC236}">
                <a16:creationId xmlns:a16="http://schemas.microsoft.com/office/drawing/2014/main" id="{116C54A5-7D43-2CF7-B26D-48B2E6A2A1A0}"/>
              </a:ext>
            </a:extLst>
          </p:cNvPr>
          <p:cNvSpPr txBox="1"/>
          <p:nvPr/>
        </p:nvSpPr>
        <p:spPr>
          <a:xfrm>
            <a:off x="729449" y="1573565"/>
            <a:ext cx="10733102" cy="4770537"/>
          </a:xfrm>
          <a:prstGeom prst="rect">
            <a:avLst/>
          </a:prstGeom>
          <a:noFill/>
        </p:spPr>
        <p:txBody>
          <a:bodyPr wrap="square">
            <a:spAutoFit/>
          </a:bodyPr>
          <a:lstStyle/>
          <a:p>
            <a:pPr lvl="1" algn="just"/>
            <a:r>
              <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Top 10 Most Profitable Product Categories and Total Sales Based on Categories</a:t>
            </a:r>
          </a:p>
          <a:p>
            <a:pPr marL="742950" lvl="1" indent="-285750" algn="just">
              <a:buFont typeface="Arial" panose="020B0604020202020204" pitchFamily="34" charset="0"/>
              <a:buChar char="•"/>
            </a:pPr>
            <a:r>
              <a:rPr lang="en-CA" sz="140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The data analysis aligns with expectations, identifying Accessories, Phones, and Chairs as the most profitable and top-selling categories with the strong correlation between profitability and total sales reinforces their strategic importance for the superstore. By emphasizing on these, Superstore can capitalize on their success and further enhance profitability.</a:t>
            </a:r>
          </a:p>
          <a:p>
            <a:pPr marL="628650" lvl="1" indent="-171450" algn="just">
              <a:buFont typeface="Arial" panose="020B0604020202020204" pitchFamily="34" charset="0"/>
              <a:buChar char="•"/>
            </a:pPr>
            <a:endParaRPr lang="en-CA" sz="1000" kern="100" dirty="0">
              <a:solidFill>
                <a:srgbClr val="002060"/>
              </a:solidFill>
              <a:latin typeface="Calibri" panose="020F0502020204030204" pitchFamily="34" charset="0"/>
              <a:ea typeface="Calibri" panose="020F0502020204030204" pitchFamily="34" charset="0"/>
              <a:cs typeface="Times New Roman" panose="02020603050405020304" pitchFamily="18" charset="0"/>
            </a:endParaRPr>
          </a:p>
          <a:p>
            <a:pPr lvl="1" algn="just"/>
            <a:r>
              <a:rPr lang="en-CA"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Total Sales and Profit Based on Customer Segments</a:t>
            </a:r>
          </a:p>
          <a:p>
            <a:pPr marL="742950" lvl="1" indent="-285750" algn="just">
              <a:buFont typeface="Arial" panose="020B0604020202020204" pitchFamily="34" charset="0"/>
              <a:buChar char="•"/>
            </a:pPr>
            <a:r>
              <a:rPr lang="en-CA" sz="1400" kern="100" dirty="0">
                <a:solidFill>
                  <a:srgbClr val="002060"/>
                </a:solidFill>
                <a:latin typeface="Calibri" panose="020F0502020204030204" pitchFamily="34" charset="0"/>
                <a:cs typeface="Times New Roman" panose="02020603050405020304" pitchFamily="18" charset="0"/>
              </a:rPr>
              <a:t>The results of the analysis aligns with expectations, identifying the Consumer and Corporate segments as the top sales-generating customer segments. The Consumer segment's leadership in profitability highlights its significance in driving overall profitability for the superstore. Focusing on these high-performing segments allows the superstore to optimize marketing strategies and enhance profitability further.</a:t>
            </a:r>
          </a:p>
          <a:p>
            <a:pPr lvl="1" algn="just"/>
            <a:endParaRPr lang="en-CA" sz="1000" kern="100" dirty="0">
              <a:solidFill>
                <a:srgbClr val="002060"/>
              </a:solidFill>
              <a:latin typeface="Calibri" panose="020F0502020204030204" pitchFamily="34" charset="0"/>
              <a:cs typeface="Times New Roman" panose="02020603050405020304" pitchFamily="18" charset="0"/>
            </a:endParaRPr>
          </a:p>
          <a:p>
            <a:pPr lvl="1" algn="just"/>
            <a:r>
              <a:rPr lang="en-CA" b="1" kern="100" dirty="0">
                <a:solidFill>
                  <a:srgbClr val="002060"/>
                </a:solidFill>
                <a:latin typeface="Calibri" panose="020F0502020204030204" pitchFamily="34" charset="0"/>
                <a:cs typeface="Times New Roman" panose="02020603050405020304" pitchFamily="18" charset="0"/>
              </a:rPr>
              <a:t>Total Profit Based on Shipping Mode</a:t>
            </a:r>
          </a:p>
          <a:p>
            <a:pPr marL="742950" lvl="1" indent="-285750" algn="just">
              <a:buFont typeface="Arial" panose="020B0604020202020204" pitchFamily="34" charset="0"/>
              <a:buChar char="•"/>
            </a:pPr>
            <a:r>
              <a:rPr lang="en-CA" sz="1400" kern="100" dirty="0">
                <a:solidFill>
                  <a:srgbClr val="002060"/>
                </a:solidFill>
                <a:latin typeface="Calibri" panose="020F0502020204030204" pitchFamily="34" charset="0"/>
                <a:cs typeface="Times New Roman" panose="02020603050405020304" pitchFamily="18" charset="0"/>
              </a:rPr>
              <a:t>This analysis aligns with expectations, identifying the Standard Class shipping mode as the most profitable. The relationship between faster shipping and higher profits confirms the importance of meeting customer delivery preferences. By understanding the impact of shipping mode, the superstore can optimize shipping strategies to drive greater customer loyalty and revenue.</a:t>
            </a:r>
          </a:p>
          <a:p>
            <a:pPr lvl="1" algn="just"/>
            <a:endParaRPr lang="en-CA" sz="1600" kern="100" dirty="0">
              <a:solidFill>
                <a:srgbClr val="002060"/>
              </a:solidFill>
              <a:latin typeface="Calibri" panose="020F0502020204030204" pitchFamily="34" charset="0"/>
              <a:cs typeface="Times New Roman" panose="02020603050405020304" pitchFamily="18" charset="0"/>
            </a:endParaRPr>
          </a:p>
          <a:p>
            <a:pPr lvl="1" algn="just"/>
            <a:r>
              <a:rPr lang="en-CA" b="1" kern="100" dirty="0">
                <a:solidFill>
                  <a:srgbClr val="002060"/>
                </a:solidFill>
                <a:latin typeface="Calibri" panose="020F0502020204030204" pitchFamily="34" charset="0"/>
                <a:cs typeface="Times New Roman" panose="02020603050405020304" pitchFamily="18" charset="0"/>
              </a:rPr>
              <a:t>Top 10 States in the US with the Highest Sale</a:t>
            </a:r>
          </a:p>
          <a:p>
            <a:pPr marL="742950" lvl="1" indent="-285750" algn="just">
              <a:buFont typeface="Arial" panose="020B0604020202020204" pitchFamily="34" charset="0"/>
              <a:buChar char="•"/>
            </a:pPr>
            <a:r>
              <a:rPr lang="en-CA" sz="1400" kern="100" dirty="0">
                <a:solidFill>
                  <a:srgbClr val="002060"/>
                </a:solidFill>
                <a:latin typeface="Calibri" panose="020F0502020204030204" pitchFamily="34" charset="0"/>
                <a:cs typeface="Times New Roman" panose="02020603050405020304" pitchFamily="18" charset="0"/>
              </a:rPr>
              <a:t>The analysis aligns with expectations, as populous states like California, New York, and Texas are known to have strong economies and consumer markets. The identification of these states as top performers validates the importance of targeting large and economically vibrant regions. By concentrating efforts on these high-sales states, the superstore can enhance its market presence and drive sustainable growth.</a:t>
            </a:r>
          </a:p>
        </p:txBody>
      </p:sp>
    </p:spTree>
    <p:extLst>
      <p:ext uri="{BB962C8B-B14F-4D97-AF65-F5344CB8AC3E}">
        <p14:creationId xmlns:p14="http://schemas.microsoft.com/office/powerpoint/2010/main" val="3539527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914</Words>
  <Application>Microsoft Macintosh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Avhimanhu Sapkota</dc:creator>
  <cp:lastModifiedBy>Avhimanhu Sapkota</cp:lastModifiedBy>
  <cp:revision>13</cp:revision>
  <dcterms:created xsi:type="dcterms:W3CDTF">2023-08-02T15:31:27Z</dcterms:created>
  <dcterms:modified xsi:type="dcterms:W3CDTF">2023-08-03T21:41:09Z</dcterms:modified>
</cp:coreProperties>
</file>