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397" r:id="rId3"/>
    <p:sldId id="330" r:id="rId4"/>
    <p:sldId id="331" r:id="rId5"/>
    <p:sldId id="332" r:id="rId6"/>
    <p:sldId id="333" r:id="rId7"/>
    <p:sldId id="380" r:id="rId8"/>
    <p:sldId id="334" r:id="rId9"/>
    <p:sldId id="381" r:id="rId10"/>
    <p:sldId id="382" r:id="rId11"/>
    <p:sldId id="383" r:id="rId12"/>
    <p:sldId id="398" r:id="rId13"/>
    <p:sldId id="338" r:id="rId14"/>
    <p:sldId id="339" r:id="rId15"/>
    <p:sldId id="340" r:id="rId16"/>
    <p:sldId id="341" r:id="rId17"/>
    <p:sldId id="336" r:id="rId18"/>
    <p:sldId id="386" r:id="rId19"/>
    <p:sldId id="399" r:id="rId20"/>
    <p:sldId id="342" r:id="rId21"/>
    <p:sldId id="343" r:id="rId22"/>
    <p:sldId id="344" r:id="rId23"/>
    <p:sldId id="387" r:id="rId24"/>
    <p:sldId id="388" r:id="rId25"/>
    <p:sldId id="345" r:id="rId26"/>
    <p:sldId id="346" r:id="rId27"/>
    <p:sldId id="389" r:id="rId28"/>
    <p:sldId id="400" r:id="rId29"/>
    <p:sldId id="347" r:id="rId30"/>
    <p:sldId id="348" r:id="rId31"/>
    <p:sldId id="349" r:id="rId32"/>
    <p:sldId id="351" r:id="rId33"/>
    <p:sldId id="352" r:id="rId34"/>
    <p:sldId id="353" r:id="rId35"/>
    <p:sldId id="391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409" r:id="rId45"/>
    <p:sldId id="354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</p:sldIdLst>
  <p:sldSz cx="9144000" cy="6858000" type="screen4x3"/>
  <p:notesSz cx="6858000" cy="9144000"/>
  <p:custDataLst>
    <p:tags r:id="rId71"/>
  </p:custDataLst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8000"/>
    <a:srgbClr val="CCCCFF"/>
    <a:srgbClr val="FFFF66"/>
    <a:srgbClr val="FFCCFF"/>
    <a:srgbClr val="A50021"/>
    <a:srgbClr val="FF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782" autoAdjust="0"/>
    <p:restoredTop sz="94660"/>
  </p:normalViewPr>
  <p:slideViewPr>
    <p:cSldViewPr showGuides="1">
      <p:cViewPr varScale="1">
        <p:scale>
          <a:sx n="77" d="100"/>
          <a:sy n="77" d="100"/>
        </p:scale>
        <p:origin x="-96" y="-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297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02CC602F-AA41-44D3-93CB-04606A2B1C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535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AEC70D-64A9-481B-9A78-4DE4DB324D5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046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2E62B-F7E4-4B2B-A418-C341A08FDD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513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60CF8-AE53-4B1A-81E9-29E03352829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521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E763BB-C12B-4044-BECE-6727AA0EBA2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951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72420-FFA6-4180-8F53-88B1B680629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921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7753AF-A970-4853-9BBD-CB9DBDD425E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541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E4DA18-63BD-4519-A30A-A18859C333D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669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690F7-1FC0-4901-AB6B-CFC5AC1A80D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105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7716D9-2BBA-4E3C-948E-0A1CABCD1CF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116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75866-856F-4CF6-81C0-831814C0628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256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878180-1DAD-4FFB-AE77-F47063FCFE7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980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fld id="{67847AAB-3F75-4B62-81F0-7E9BB069B67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457200"/>
            <a:ext cx="5943600" cy="914400"/>
          </a:xfrm>
        </p:spPr>
        <p:txBody>
          <a:bodyPr anchor="ctr"/>
          <a:lstStyle/>
          <a:p>
            <a:pPr eaLnBrk="1" hangingPunct="1"/>
            <a:r>
              <a:rPr lang="en-US" altLang="zh-TW" sz="4000" smtClean="0">
                <a:latin typeface="Comic Sans MS" pitchFamily="66" charset="0"/>
              </a:rPr>
              <a:t>Introduction to Graphs</a:t>
            </a:r>
          </a:p>
        </p:txBody>
      </p:sp>
      <p:sp>
        <p:nvSpPr>
          <p:cNvPr id="3075" name="Rectangle 117"/>
          <p:cNvSpPr>
            <a:spLocks noChangeArrowheads="1"/>
          </p:cNvSpPr>
          <p:nvPr/>
        </p:nvSpPr>
        <p:spPr bwMode="auto">
          <a:xfrm>
            <a:off x="4343400" y="1676400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076" name="Picture 173" descr="Konigsberg_brid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5257800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4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Euler’s Solution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85800" y="1309688"/>
            <a:ext cx="77914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So Euler showed that the </a:t>
            </a:r>
            <a:r>
              <a:rPr lang="en-US" altLang="zh-TW" b="1">
                <a:solidFill>
                  <a:srgbClr val="003366"/>
                </a:solidFill>
              </a:rPr>
              <a:t>“Seven Bridges of Königsberg”</a:t>
            </a:r>
            <a:r>
              <a:rPr lang="en-US" altLang="en-US"/>
              <a:t> is unsolvable.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90563" y="1995488"/>
            <a:ext cx="770096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When is it possible to have a walk that visits every edge exactly once?</a:t>
            </a:r>
          </a:p>
        </p:txBody>
      </p:sp>
      <p:sp>
        <p:nvSpPr>
          <p:cNvPr id="504838" name="Text Box 6"/>
          <p:cNvSpPr txBox="1">
            <a:spLocks noChangeArrowheads="1"/>
          </p:cNvSpPr>
          <p:nvPr/>
        </p:nvSpPr>
        <p:spPr bwMode="auto">
          <a:xfrm>
            <a:off x="457200" y="5715000"/>
            <a:ext cx="7354888" cy="78898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Is it always possible to find such a walk if the graph is </a:t>
            </a:r>
            <a:r>
              <a:rPr lang="en-US" altLang="zh-TW" b="1">
                <a:solidFill>
                  <a:srgbClr val="008000"/>
                </a:solidFill>
              </a:rPr>
              <a:t>“connected”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and there are</a:t>
            </a:r>
            <a:r>
              <a:rPr lang="en-US" altLang="zh-TW" b="1">
                <a:solidFill>
                  <a:srgbClr val="A50021"/>
                </a:solidFill>
              </a:rPr>
              <a:t> at most two</a:t>
            </a:r>
            <a:r>
              <a:rPr lang="en-US" altLang="zh-TW"/>
              <a:t> vertices with odd number of edges?</a:t>
            </a:r>
          </a:p>
        </p:txBody>
      </p:sp>
      <p:sp>
        <p:nvSpPr>
          <p:cNvPr id="504844" name="Text Box 12"/>
          <p:cNvSpPr txBox="1">
            <a:spLocks noChangeArrowheads="1"/>
          </p:cNvSpPr>
          <p:nvPr/>
        </p:nvSpPr>
        <p:spPr bwMode="auto">
          <a:xfrm>
            <a:off x="8077200" y="5908675"/>
            <a:ext cx="693738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b="1"/>
              <a:t>YES!</a:t>
            </a:r>
          </a:p>
        </p:txBody>
      </p:sp>
      <p:sp>
        <p:nvSpPr>
          <p:cNvPr id="11271" name="Oval 13"/>
          <p:cNvSpPr>
            <a:spLocks noChangeArrowheads="1"/>
          </p:cNvSpPr>
          <p:nvPr/>
        </p:nvSpPr>
        <p:spPr bwMode="auto">
          <a:xfrm>
            <a:off x="1981200" y="3048000"/>
            <a:ext cx="1524000" cy="1447800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2" name="Oval 14"/>
          <p:cNvSpPr>
            <a:spLocks noChangeArrowheads="1"/>
          </p:cNvSpPr>
          <p:nvPr/>
        </p:nvSpPr>
        <p:spPr bwMode="auto">
          <a:xfrm>
            <a:off x="2895600" y="3810000"/>
            <a:ext cx="1524000" cy="1447800"/>
          </a:xfrm>
          <a:prstGeom prst="ellipse">
            <a:avLst/>
          </a:prstGeom>
          <a:noFill/>
          <a:ln w="57150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3" name="Oval 15"/>
          <p:cNvSpPr>
            <a:spLocks noChangeArrowheads="1"/>
          </p:cNvSpPr>
          <p:nvPr/>
        </p:nvSpPr>
        <p:spPr bwMode="auto">
          <a:xfrm>
            <a:off x="3810000" y="30480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4" name="Oval 16"/>
          <p:cNvSpPr>
            <a:spLocks noChangeArrowheads="1"/>
          </p:cNvSpPr>
          <p:nvPr/>
        </p:nvSpPr>
        <p:spPr bwMode="auto">
          <a:xfrm>
            <a:off x="4724400" y="3810000"/>
            <a:ext cx="1524000" cy="1447800"/>
          </a:xfrm>
          <a:prstGeom prst="ellips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5" name="Oval 17"/>
          <p:cNvSpPr>
            <a:spLocks noChangeArrowheads="1"/>
          </p:cNvSpPr>
          <p:nvPr/>
        </p:nvSpPr>
        <p:spPr bwMode="auto">
          <a:xfrm>
            <a:off x="5638800" y="3048000"/>
            <a:ext cx="1524000" cy="14478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8" grpId="0" animBg="1"/>
      <p:bldP spid="5048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4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Euler’s Solution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85800" y="1309688"/>
            <a:ext cx="77914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So Euler showed that the </a:t>
            </a:r>
            <a:r>
              <a:rPr lang="en-US" altLang="zh-TW" b="1">
                <a:solidFill>
                  <a:srgbClr val="003366"/>
                </a:solidFill>
              </a:rPr>
              <a:t>“Seven Bridges of Königsberg”</a:t>
            </a:r>
            <a:r>
              <a:rPr lang="en-US" altLang="en-US"/>
              <a:t> is unsolvable.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90563" y="1995488"/>
            <a:ext cx="770096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When is it possible to have a walk that visits every edge exactly once?</a:t>
            </a:r>
          </a:p>
        </p:txBody>
      </p:sp>
      <p:sp>
        <p:nvSpPr>
          <p:cNvPr id="505869" name="AutoShape 13"/>
          <p:cNvSpPr>
            <a:spLocks noChangeArrowheads="1"/>
          </p:cNvSpPr>
          <p:nvPr/>
        </p:nvSpPr>
        <p:spPr bwMode="auto">
          <a:xfrm>
            <a:off x="3505200" y="2819400"/>
            <a:ext cx="2209800" cy="381000"/>
          </a:xfrm>
          <a:prstGeom prst="wedgeRoundRectCallout">
            <a:avLst>
              <a:gd name="adj1" fmla="val -23995"/>
              <a:gd name="adj2" fmla="val -149167"/>
              <a:gd name="adj3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/>
              <a:t>Eulerian path</a:t>
            </a:r>
          </a:p>
        </p:txBody>
      </p:sp>
      <p:sp>
        <p:nvSpPr>
          <p:cNvPr id="505870" name="Text Box 14"/>
          <p:cNvSpPr txBox="1">
            <a:spLocks noChangeArrowheads="1"/>
          </p:cNvSpPr>
          <p:nvPr/>
        </p:nvSpPr>
        <p:spPr bwMode="auto">
          <a:xfrm>
            <a:off x="660400" y="3783013"/>
            <a:ext cx="7797800" cy="788987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b="1"/>
              <a:t>Euler’s theorem:</a:t>
            </a:r>
            <a:r>
              <a:rPr lang="en-US" altLang="en-US"/>
              <a:t> A graph has an Eulerian path if and only if it is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“connected” and has at most two vertices with an odd number of edges.</a:t>
            </a:r>
          </a:p>
        </p:txBody>
      </p:sp>
      <p:sp>
        <p:nvSpPr>
          <p:cNvPr id="505871" name="Text Box 15"/>
          <p:cNvSpPr txBox="1">
            <a:spLocks noChangeArrowheads="1"/>
          </p:cNvSpPr>
          <p:nvPr/>
        </p:nvSpPr>
        <p:spPr bwMode="auto">
          <a:xfrm>
            <a:off x="1492250" y="5146675"/>
            <a:ext cx="6137275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This theorem was proved in 1736,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and was regarded as the starting point of graph theory.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9" grpId="0" animBg="1"/>
      <p:bldP spid="505870" grpId="0" animBg="1"/>
      <p:bldP spid="5058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591876" name="Text Box 4"/>
          <p:cNvSpPr txBox="1">
            <a:spLocks noChangeArrowheads="1"/>
          </p:cNvSpPr>
          <p:nvPr/>
        </p:nvSpPr>
        <p:spPr bwMode="auto">
          <a:xfrm>
            <a:off x="2860675" y="1600200"/>
            <a:ext cx="33877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Seven bridges of Konigsberg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Graphs, degrees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Isomorphism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Path, cycle, connectedness</a:t>
            </a:r>
          </a:p>
          <a:p>
            <a:pPr>
              <a:buClr>
                <a:srgbClr val="A50021"/>
              </a:buClr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Tree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Eulerian cycle</a:t>
            </a:r>
          </a:p>
        </p:txBody>
      </p:sp>
    </p:spTree>
    <p:extLst>
      <p:ext uri="{BB962C8B-B14F-4D97-AF65-F5344CB8AC3E}">
        <p14:creationId xmlns:p14="http://schemas.microsoft.com/office/powerpoint/2010/main" val="422749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295650" y="457200"/>
            <a:ext cx="2636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Types of Graphs</a:t>
            </a:r>
          </a:p>
        </p:txBody>
      </p:sp>
      <p:grpSp>
        <p:nvGrpSpPr>
          <p:cNvPr id="511012" name="Group 36"/>
          <p:cNvGrpSpPr>
            <a:grpSpLocks/>
          </p:cNvGrpSpPr>
          <p:nvPr/>
        </p:nvGrpSpPr>
        <p:grpSpPr bwMode="auto">
          <a:xfrm>
            <a:off x="5360988" y="1728788"/>
            <a:ext cx="3406775" cy="2043112"/>
            <a:chOff x="494" y="1169"/>
            <a:chExt cx="2146" cy="1287"/>
          </a:xfrm>
        </p:grpSpPr>
        <p:sp>
          <p:nvSpPr>
            <p:cNvPr id="13338" name="Text Box 37"/>
            <p:cNvSpPr txBox="1">
              <a:spLocks noChangeArrowheads="1"/>
            </p:cNvSpPr>
            <p:nvPr/>
          </p:nvSpPr>
          <p:spPr bwMode="auto">
            <a:xfrm>
              <a:off x="494" y="1169"/>
              <a:ext cx="1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>
                  <a:solidFill>
                    <a:srgbClr val="000000"/>
                  </a:solidFill>
                </a:rPr>
                <a:t>Directed Graph</a:t>
              </a:r>
            </a:p>
          </p:txBody>
        </p:sp>
        <p:sp>
          <p:nvSpPr>
            <p:cNvPr id="13339" name="Oval 38"/>
            <p:cNvSpPr>
              <a:spLocks noChangeArrowheads="1"/>
            </p:cNvSpPr>
            <p:nvPr/>
          </p:nvSpPr>
          <p:spPr bwMode="auto">
            <a:xfrm>
              <a:off x="657" y="185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40" name="Oval 39"/>
            <p:cNvSpPr>
              <a:spLocks noChangeArrowheads="1"/>
            </p:cNvSpPr>
            <p:nvPr/>
          </p:nvSpPr>
          <p:spPr bwMode="auto">
            <a:xfrm>
              <a:off x="1617" y="15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41" name="Oval 40"/>
            <p:cNvSpPr>
              <a:spLocks noChangeArrowheads="1"/>
            </p:cNvSpPr>
            <p:nvPr/>
          </p:nvSpPr>
          <p:spPr bwMode="auto">
            <a:xfrm>
              <a:off x="2433" y="181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42" name="Oval 41"/>
            <p:cNvSpPr>
              <a:spLocks noChangeArrowheads="1"/>
            </p:cNvSpPr>
            <p:nvPr/>
          </p:nvSpPr>
          <p:spPr bwMode="auto">
            <a:xfrm>
              <a:off x="1617" y="224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3343" name="AutoShape 42"/>
            <p:cNvCxnSpPr>
              <a:cxnSpLocks noChangeShapeType="1"/>
              <a:stCxn id="13339" idx="5"/>
              <a:endCxn id="13340" idx="1"/>
            </p:cNvCxnSpPr>
            <p:nvPr/>
          </p:nvCxnSpPr>
          <p:spPr bwMode="auto">
            <a:xfrm flipV="1">
              <a:off x="780" y="1592"/>
              <a:ext cx="858" cy="39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4" name="AutoShape 43"/>
            <p:cNvCxnSpPr>
              <a:cxnSpLocks noChangeShapeType="1"/>
              <a:stCxn id="13339" idx="4"/>
              <a:endCxn id="13342" idx="0"/>
            </p:cNvCxnSpPr>
            <p:nvPr/>
          </p:nvCxnSpPr>
          <p:spPr bwMode="auto">
            <a:xfrm>
              <a:off x="729" y="2003"/>
              <a:ext cx="960" cy="24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5" name="AutoShape 44"/>
            <p:cNvCxnSpPr>
              <a:cxnSpLocks noChangeShapeType="1"/>
              <a:stCxn id="13342" idx="0"/>
              <a:endCxn id="13340" idx="4"/>
            </p:cNvCxnSpPr>
            <p:nvPr/>
          </p:nvCxnSpPr>
          <p:spPr bwMode="auto">
            <a:xfrm flipV="1">
              <a:off x="1689" y="1715"/>
              <a:ext cx="0" cy="52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6" name="AutoShape 45"/>
            <p:cNvCxnSpPr>
              <a:cxnSpLocks noChangeShapeType="1"/>
              <a:stCxn id="13342" idx="0"/>
              <a:endCxn id="13341" idx="3"/>
            </p:cNvCxnSpPr>
            <p:nvPr/>
          </p:nvCxnSpPr>
          <p:spPr bwMode="auto">
            <a:xfrm flipV="1">
              <a:off x="1689" y="1934"/>
              <a:ext cx="765" cy="30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47" name="Freeform 46"/>
            <p:cNvSpPr>
              <a:spLocks/>
            </p:cNvSpPr>
            <p:nvPr/>
          </p:nvSpPr>
          <p:spPr bwMode="auto">
            <a:xfrm>
              <a:off x="2280" y="1488"/>
              <a:ext cx="360" cy="376"/>
            </a:xfrm>
            <a:custGeom>
              <a:avLst/>
              <a:gdLst>
                <a:gd name="T0" fmla="*/ 128 w 360"/>
                <a:gd name="T1" fmla="*/ 376 h 376"/>
                <a:gd name="T2" fmla="*/ 32 w 360"/>
                <a:gd name="T3" fmla="*/ 88 h 376"/>
                <a:gd name="T4" fmla="*/ 320 w 360"/>
                <a:gd name="T5" fmla="*/ 40 h 376"/>
                <a:gd name="T6" fmla="*/ 272 w 360"/>
                <a:gd name="T7" fmla="*/ 328 h 3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0" h="376">
                  <a:moveTo>
                    <a:pt x="128" y="376"/>
                  </a:moveTo>
                  <a:cubicBezTo>
                    <a:pt x="64" y="260"/>
                    <a:pt x="0" y="144"/>
                    <a:pt x="32" y="88"/>
                  </a:cubicBezTo>
                  <a:cubicBezTo>
                    <a:pt x="64" y="32"/>
                    <a:pt x="280" y="0"/>
                    <a:pt x="320" y="40"/>
                  </a:cubicBezTo>
                  <a:cubicBezTo>
                    <a:pt x="360" y="80"/>
                    <a:pt x="316" y="204"/>
                    <a:pt x="272" y="328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Freeform 47"/>
            <p:cNvSpPr>
              <a:spLocks/>
            </p:cNvSpPr>
            <p:nvPr/>
          </p:nvSpPr>
          <p:spPr bwMode="auto">
            <a:xfrm>
              <a:off x="696" y="2016"/>
              <a:ext cx="912" cy="440"/>
            </a:xfrm>
            <a:custGeom>
              <a:avLst/>
              <a:gdLst>
                <a:gd name="T0" fmla="*/ 912 w 912"/>
                <a:gd name="T1" fmla="*/ 336 h 440"/>
                <a:gd name="T2" fmla="*/ 288 w 912"/>
                <a:gd name="T3" fmla="*/ 384 h 440"/>
                <a:gd name="T4" fmla="*/ 0 w 912"/>
                <a:gd name="T5" fmla="*/ 0 h 4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2" h="440">
                  <a:moveTo>
                    <a:pt x="912" y="336"/>
                  </a:moveTo>
                  <a:cubicBezTo>
                    <a:pt x="676" y="388"/>
                    <a:pt x="440" y="440"/>
                    <a:pt x="288" y="384"/>
                  </a:cubicBezTo>
                  <a:cubicBezTo>
                    <a:pt x="136" y="328"/>
                    <a:pt x="68" y="164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1025" name="Text Box 49"/>
          <p:cNvSpPr txBox="1">
            <a:spLocks noChangeArrowheads="1"/>
          </p:cNvSpPr>
          <p:nvPr/>
        </p:nvSpPr>
        <p:spPr bwMode="auto">
          <a:xfrm>
            <a:off x="3194050" y="4691063"/>
            <a:ext cx="161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sz="2000">
                <a:solidFill>
                  <a:srgbClr val="000000"/>
                </a:solidFill>
              </a:rPr>
              <a:t>Multi-Graph</a:t>
            </a:r>
          </a:p>
        </p:txBody>
      </p:sp>
      <p:sp>
        <p:nvSpPr>
          <p:cNvPr id="511026" name="Oval 50"/>
          <p:cNvSpPr>
            <a:spLocks noChangeArrowheads="1"/>
          </p:cNvSpPr>
          <p:nvPr/>
        </p:nvSpPr>
        <p:spPr bwMode="auto">
          <a:xfrm>
            <a:off x="3124200" y="57023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1027" name="Oval 51"/>
          <p:cNvSpPr>
            <a:spLocks noChangeArrowheads="1"/>
          </p:cNvSpPr>
          <p:nvPr/>
        </p:nvSpPr>
        <p:spPr bwMode="auto">
          <a:xfrm>
            <a:off x="4533900" y="57023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1028" name="Oval 52"/>
          <p:cNvSpPr>
            <a:spLocks noChangeArrowheads="1"/>
          </p:cNvSpPr>
          <p:nvPr/>
        </p:nvSpPr>
        <p:spPr bwMode="auto">
          <a:xfrm>
            <a:off x="5981700" y="57023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11029" name="AutoShape 53"/>
          <p:cNvCxnSpPr>
            <a:cxnSpLocks noChangeShapeType="1"/>
            <a:stCxn id="511026" idx="6"/>
            <a:endCxn id="511027" idx="2"/>
          </p:cNvCxnSpPr>
          <p:nvPr/>
        </p:nvCxnSpPr>
        <p:spPr bwMode="auto">
          <a:xfrm>
            <a:off x="3352800" y="5816600"/>
            <a:ext cx="1181100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1030" name="AutoShape 54"/>
          <p:cNvCxnSpPr>
            <a:cxnSpLocks noChangeShapeType="1"/>
            <a:endCxn id="511027" idx="6"/>
          </p:cNvCxnSpPr>
          <p:nvPr/>
        </p:nvCxnSpPr>
        <p:spPr bwMode="auto">
          <a:xfrm flipH="1">
            <a:off x="4762500" y="5778500"/>
            <a:ext cx="1219200" cy="381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1031" name="Freeform 55"/>
          <p:cNvSpPr>
            <a:spLocks/>
          </p:cNvSpPr>
          <p:nvPr/>
        </p:nvSpPr>
        <p:spPr bwMode="auto">
          <a:xfrm>
            <a:off x="3319463" y="5314950"/>
            <a:ext cx="1266825" cy="500063"/>
          </a:xfrm>
          <a:custGeom>
            <a:avLst/>
            <a:gdLst>
              <a:gd name="T0" fmla="*/ 0 w 816"/>
              <a:gd name="T1" fmla="*/ 418972 h 296"/>
              <a:gd name="T2" fmla="*/ 596153 w 816"/>
              <a:gd name="T3" fmla="*/ 13515 h 296"/>
              <a:gd name="T4" fmla="*/ 1266825 w 816"/>
              <a:gd name="T5" fmla="*/ 500063 h 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6" h="296">
                <a:moveTo>
                  <a:pt x="0" y="248"/>
                </a:moveTo>
                <a:cubicBezTo>
                  <a:pt x="124" y="124"/>
                  <a:pt x="248" y="0"/>
                  <a:pt x="384" y="8"/>
                </a:cubicBezTo>
                <a:cubicBezTo>
                  <a:pt x="520" y="16"/>
                  <a:pt x="668" y="156"/>
                  <a:pt x="816" y="296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1032" name="Group 56"/>
          <p:cNvGrpSpPr>
            <a:grpSpLocks/>
          </p:cNvGrpSpPr>
          <p:nvPr/>
        </p:nvGrpSpPr>
        <p:grpSpPr bwMode="auto">
          <a:xfrm>
            <a:off x="727075" y="1663700"/>
            <a:ext cx="3346450" cy="2389188"/>
            <a:chOff x="362" y="952"/>
            <a:chExt cx="2108" cy="1505"/>
          </a:xfrm>
        </p:grpSpPr>
        <p:sp>
          <p:nvSpPr>
            <p:cNvPr id="13328" name="Text Box 57"/>
            <p:cNvSpPr txBox="1">
              <a:spLocks noChangeArrowheads="1"/>
            </p:cNvSpPr>
            <p:nvPr/>
          </p:nvSpPr>
          <p:spPr bwMode="auto">
            <a:xfrm>
              <a:off x="1065" y="952"/>
              <a:ext cx="66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en-US" sz="2000">
                  <a:solidFill>
                    <a:srgbClr val="000000"/>
                  </a:solidFill>
                </a:rPr>
                <a:t> </a:t>
              </a:r>
              <a:r>
                <a:rPr kumimoji="0" lang="en-US" altLang="en-US" sz="2000" b="1">
                  <a:solidFill>
                    <a:srgbClr val="000000"/>
                  </a:solidFill>
                </a:rPr>
                <a:t>Simple</a:t>
              </a:r>
            </a:p>
            <a:p>
              <a:pPr algn="ctr" eaLnBrk="1" hangingPunct="1"/>
              <a:r>
                <a:rPr kumimoji="0" lang="en-US" altLang="en-US" sz="2000" b="1">
                  <a:solidFill>
                    <a:srgbClr val="000000"/>
                  </a:solidFill>
                </a:rPr>
                <a:t>Graph</a:t>
              </a:r>
            </a:p>
          </p:txBody>
        </p:sp>
        <p:sp>
          <p:nvSpPr>
            <p:cNvPr id="13329" name="Oval 58"/>
            <p:cNvSpPr>
              <a:spLocks noChangeArrowheads="1"/>
            </p:cNvSpPr>
            <p:nvPr/>
          </p:nvSpPr>
          <p:spPr bwMode="auto">
            <a:xfrm>
              <a:off x="557" y="19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0" name="Oval 59"/>
            <p:cNvSpPr>
              <a:spLocks noChangeArrowheads="1"/>
            </p:cNvSpPr>
            <p:nvPr/>
          </p:nvSpPr>
          <p:spPr bwMode="auto">
            <a:xfrm>
              <a:off x="1486" y="173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1" name="Oval 60"/>
            <p:cNvSpPr>
              <a:spLocks noChangeArrowheads="1"/>
            </p:cNvSpPr>
            <p:nvPr/>
          </p:nvSpPr>
          <p:spPr bwMode="auto">
            <a:xfrm>
              <a:off x="2326" y="188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2" name="Oval 61"/>
            <p:cNvSpPr>
              <a:spLocks noChangeArrowheads="1"/>
            </p:cNvSpPr>
            <p:nvPr/>
          </p:nvSpPr>
          <p:spPr bwMode="auto">
            <a:xfrm>
              <a:off x="1510" y="231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3333" name="AutoShape 62"/>
            <p:cNvCxnSpPr>
              <a:cxnSpLocks noChangeShapeType="1"/>
              <a:stCxn id="13332" idx="0"/>
              <a:endCxn id="13330" idx="4"/>
            </p:cNvCxnSpPr>
            <p:nvPr/>
          </p:nvCxnSpPr>
          <p:spPr bwMode="auto">
            <a:xfrm flipH="1" flipV="1">
              <a:off x="1558" y="1881"/>
              <a:ext cx="24" cy="43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4" name="AutoShape 63"/>
            <p:cNvCxnSpPr>
              <a:cxnSpLocks noChangeShapeType="1"/>
              <a:stCxn id="13332" idx="0"/>
              <a:endCxn id="13331" idx="3"/>
            </p:cNvCxnSpPr>
            <p:nvPr/>
          </p:nvCxnSpPr>
          <p:spPr bwMode="auto">
            <a:xfrm flipV="1">
              <a:off x="1582" y="2004"/>
              <a:ext cx="765" cy="30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5" name="AutoShape 64"/>
            <p:cNvCxnSpPr>
              <a:cxnSpLocks noChangeShapeType="1"/>
            </p:cNvCxnSpPr>
            <p:nvPr/>
          </p:nvCxnSpPr>
          <p:spPr bwMode="auto">
            <a:xfrm>
              <a:off x="362" y="2445"/>
              <a:ext cx="0" cy="0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36" name="Line 65"/>
            <p:cNvSpPr>
              <a:spLocks noChangeShapeType="1"/>
            </p:cNvSpPr>
            <p:nvPr/>
          </p:nvSpPr>
          <p:spPr bwMode="auto">
            <a:xfrm flipV="1">
              <a:off x="695" y="1821"/>
              <a:ext cx="808" cy="1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Line 66"/>
            <p:cNvSpPr>
              <a:spLocks noChangeShapeType="1"/>
            </p:cNvSpPr>
            <p:nvPr/>
          </p:nvSpPr>
          <p:spPr bwMode="auto">
            <a:xfrm>
              <a:off x="672" y="2045"/>
              <a:ext cx="853" cy="3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1043" name="Oval 67"/>
          <p:cNvSpPr>
            <a:spLocks noChangeArrowheads="1"/>
          </p:cNvSpPr>
          <p:nvPr/>
        </p:nvSpPr>
        <p:spPr bwMode="auto">
          <a:xfrm>
            <a:off x="396875" y="1141413"/>
            <a:ext cx="4124325" cy="36480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1045" name="AutoShape 69"/>
          <p:cNvSpPr>
            <a:spLocks noChangeArrowheads="1"/>
          </p:cNvSpPr>
          <p:nvPr/>
        </p:nvSpPr>
        <p:spPr bwMode="auto">
          <a:xfrm>
            <a:off x="6248400" y="4648200"/>
            <a:ext cx="2133600" cy="685800"/>
          </a:xfrm>
          <a:prstGeom prst="wedgeRoundRectCallout">
            <a:avLst>
              <a:gd name="adj1" fmla="val -47319"/>
              <a:gd name="adj2" fmla="val 78935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 b="1"/>
              <a:t>Eulerian path problem</a:t>
            </a:r>
          </a:p>
        </p:txBody>
      </p:sp>
      <p:sp>
        <p:nvSpPr>
          <p:cNvPr id="511046" name="AutoShape 70"/>
          <p:cNvSpPr>
            <a:spLocks noChangeArrowheads="1"/>
          </p:cNvSpPr>
          <p:nvPr/>
        </p:nvSpPr>
        <p:spPr bwMode="auto">
          <a:xfrm>
            <a:off x="685800" y="5257800"/>
            <a:ext cx="1752600" cy="990600"/>
          </a:xfrm>
          <a:prstGeom prst="wedgeRoundRectCallout">
            <a:avLst>
              <a:gd name="adj1" fmla="val 12681"/>
              <a:gd name="adj2" fmla="val -9727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 b="1"/>
              <a:t>Most of the problems in this course.</a:t>
            </a:r>
          </a:p>
        </p:txBody>
      </p:sp>
      <p:sp>
        <p:nvSpPr>
          <p:cNvPr id="511047" name="AutoShape 71"/>
          <p:cNvSpPr>
            <a:spLocks noChangeArrowheads="1"/>
          </p:cNvSpPr>
          <p:nvPr/>
        </p:nvSpPr>
        <p:spPr bwMode="auto">
          <a:xfrm>
            <a:off x="6705600" y="1143000"/>
            <a:ext cx="2133600" cy="457200"/>
          </a:xfrm>
          <a:prstGeom prst="wedgeRoundRectCallout">
            <a:avLst>
              <a:gd name="adj1" fmla="val 12426"/>
              <a:gd name="adj2" fmla="val 191319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 b="1"/>
              <a:t>Will see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1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1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1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025" grpId="0"/>
      <p:bldP spid="511026" grpId="0" animBg="1"/>
      <p:bldP spid="511027" grpId="0" animBg="1"/>
      <p:bldP spid="511028" grpId="0" animBg="1"/>
      <p:bldP spid="511031" grpId="0" animBg="1"/>
      <p:bldP spid="511043" grpId="0" animBg="1"/>
      <p:bldP spid="511045" grpId="0" animBg="1"/>
      <p:bldP spid="511046" grpId="0" animBg="1"/>
      <p:bldP spid="5110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9"/>
          <p:cNvGrpSpPr>
            <a:grpSpLocks/>
          </p:cNvGrpSpPr>
          <p:nvPr/>
        </p:nvGrpSpPr>
        <p:grpSpPr bwMode="auto">
          <a:xfrm>
            <a:off x="5870575" y="1462088"/>
            <a:ext cx="1752600" cy="2438400"/>
            <a:chOff x="4375" y="832"/>
            <a:chExt cx="1104" cy="1536"/>
          </a:xfrm>
        </p:grpSpPr>
        <p:sp>
          <p:nvSpPr>
            <p:cNvPr id="14358" name="Oval 30"/>
            <p:cNvSpPr>
              <a:spLocks noChangeArrowheads="1"/>
            </p:cNvSpPr>
            <p:nvPr/>
          </p:nvSpPr>
          <p:spPr bwMode="auto">
            <a:xfrm>
              <a:off x="4471" y="131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9" name="Oval 31"/>
            <p:cNvSpPr>
              <a:spLocks noChangeArrowheads="1"/>
            </p:cNvSpPr>
            <p:nvPr/>
          </p:nvSpPr>
          <p:spPr bwMode="auto">
            <a:xfrm>
              <a:off x="4855" y="83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0" name="Oval 32"/>
            <p:cNvSpPr>
              <a:spLocks noChangeArrowheads="1"/>
            </p:cNvSpPr>
            <p:nvPr/>
          </p:nvSpPr>
          <p:spPr bwMode="auto">
            <a:xfrm>
              <a:off x="4375" y="184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1" name="Oval 33"/>
            <p:cNvSpPr>
              <a:spLocks noChangeArrowheads="1"/>
            </p:cNvSpPr>
            <p:nvPr/>
          </p:nvSpPr>
          <p:spPr bwMode="auto">
            <a:xfrm>
              <a:off x="5335" y="179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2" name="Oval 34"/>
            <p:cNvSpPr>
              <a:spLocks noChangeArrowheads="1"/>
            </p:cNvSpPr>
            <p:nvPr/>
          </p:nvSpPr>
          <p:spPr bwMode="auto">
            <a:xfrm>
              <a:off x="5239" y="10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3" name="Oval 35"/>
            <p:cNvSpPr>
              <a:spLocks noChangeArrowheads="1"/>
            </p:cNvSpPr>
            <p:nvPr/>
          </p:nvSpPr>
          <p:spPr bwMode="auto">
            <a:xfrm>
              <a:off x="4903" y="222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4339" name="Rectangle 36"/>
          <p:cNvSpPr>
            <a:spLocks noChangeArrowheads="1"/>
          </p:cNvSpPr>
          <p:nvPr/>
        </p:nvSpPr>
        <p:spPr bwMode="auto">
          <a:xfrm>
            <a:off x="1428750" y="1595438"/>
            <a:ext cx="3448050" cy="145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A graph G=(V,E) consists of: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A set of vertices,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altLang="en-US" sz="1800" i="1">
                <a:solidFill>
                  <a:srgbClr val="0033CC"/>
                </a:solidFill>
                <a:latin typeface="Comic Sans MS" pitchFamily="66" charset="0"/>
              </a:rPr>
              <a:t>V</a:t>
            </a:r>
            <a:endParaRPr lang="en-US" altLang="en-US" sz="1800">
              <a:solidFill>
                <a:srgbClr val="000000"/>
              </a:solidFill>
              <a:latin typeface="Comic Sans MS" pitchFamily="66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A set of</a:t>
            </a:r>
            <a:r>
              <a:rPr lang="en-US" altLang="en-US" sz="1800" i="1">
                <a:solidFill>
                  <a:srgbClr val="000000"/>
                </a:solidFill>
                <a:latin typeface="Comic Sans MS" pitchFamily="66" charset="0"/>
              </a:rPr>
              <a:t> undirected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 edges, </a:t>
            </a:r>
            <a:r>
              <a:rPr lang="en-US" altLang="en-US" sz="1800" i="1">
                <a:solidFill>
                  <a:srgbClr val="008000"/>
                </a:solidFill>
                <a:latin typeface="Comic Sans MS" pitchFamily="66" charset="0"/>
              </a:rPr>
              <a:t>E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en-US" sz="1800">
              <a:solidFill>
                <a:srgbClr val="008000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endParaRPr lang="en-US" altLang="en-US" sz="1800" b="1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14340" name="Group 44"/>
          <p:cNvGrpSpPr>
            <a:grpSpLocks/>
          </p:cNvGrpSpPr>
          <p:nvPr/>
        </p:nvGrpSpPr>
        <p:grpSpPr bwMode="auto">
          <a:xfrm>
            <a:off x="6065838" y="1665288"/>
            <a:ext cx="1362075" cy="2047875"/>
            <a:chOff x="4498" y="955"/>
            <a:chExt cx="858" cy="1290"/>
          </a:xfrm>
        </p:grpSpPr>
        <p:cxnSp>
          <p:nvCxnSpPr>
            <p:cNvPr id="14351" name="AutoShape 45"/>
            <p:cNvCxnSpPr>
              <a:cxnSpLocks noChangeShapeType="1"/>
              <a:stCxn id="14360" idx="7"/>
              <a:endCxn id="14362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2" name="AutoShape 46"/>
            <p:cNvCxnSpPr>
              <a:cxnSpLocks noChangeShapeType="1"/>
              <a:stCxn id="14360" idx="6"/>
              <a:endCxn id="14361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3" name="AutoShape 47"/>
            <p:cNvCxnSpPr>
              <a:cxnSpLocks noChangeShapeType="1"/>
              <a:stCxn id="14358" idx="7"/>
              <a:endCxn id="14359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4" name="AutoShape 48"/>
            <p:cNvCxnSpPr>
              <a:cxnSpLocks noChangeShapeType="1"/>
              <a:stCxn id="14363" idx="7"/>
              <a:endCxn id="14362" idx="4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5" name="AutoShape 49"/>
            <p:cNvCxnSpPr>
              <a:cxnSpLocks noChangeShapeType="1"/>
              <a:endCxn id="14361" idx="3"/>
            </p:cNvCxnSpPr>
            <p:nvPr/>
          </p:nvCxnSpPr>
          <p:spPr bwMode="auto">
            <a:xfrm flipV="1">
              <a:off x="5032" y="1915"/>
              <a:ext cx="324" cy="32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6" name="AutoShape 50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7" name="AutoShape 51"/>
            <p:cNvCxnSpPr>
              <a:cxnSpLocks noChangeShapeType="1"/>
              <a:stCxn id="14358" idx="5"/>
              <a:endCxn id="14363" idx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341" name="Text Box 56"/>
          <p:cNvSpPr txBox="1">
            <a:spLocks noChangeArrowheads="1"/>
          </p:cNvSpPr>
          <p:nvPr/>
        </p:nvSpPr>
        <p:spPr bwMode="auto">
          <a:xfrm>
            <a:off x="3508375" y="457200"/>
            <a:ext cx="227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Simple Graphs</a:t>
            </a:r>
          </a:p>
        </p:txBody>
      </p:sp>
      <p:sp>
        <p:nvSpPr>
          <p:cNvPr id="14342" name="Text Box 57"/>
          <p:cNvSpPr txBox="1">
            <a:spLocks noChangeArrowheads="1"/>
          </p:cNvSpPr>
          <p:nvPr/>
        </p:nvSpPr>
        <p:spPr bwMode="auto">
          <a:xfrm>
            <a:off x="6235700" y="1198563"/>
            <a:ext cx="301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14343" name="Text Box 58"/>
          <p:cNvSpPr txBox="1">
            <a:spLocks noChangeArrowheads="1"/>
          </p:cNvSpPr>
          <p:nvPr/>
        </p:nvSpPr>
        <p:spPr bwMode="auto">
          <a:xfrm>
            <a:off x="5641975" y="2147888"/>
            <a:ext cx="301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f</a:t>
            </a:r>
          </a:p>
        </p:txBody>
      </p:sp>
      <p:sp>
        <p:nvSpPr>
          <p:cNvPr id="14344" name="Text Box 59"/>
          <p:cNvSpPr txBox="1">
            <a:spLocks noChangeArrowheads="1"/>
          </p:cNvSpPr>
          <p:nvPr/>
        </p:nvSpPr>
        <p:spPr bwMode="auto">
          <a:xfrm>
            <a:off x="5870575" y="336708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</a:t>
            </a:r>
          </a:p>
        </p:txBody>
      </p:sp>
      <p:sp>
        <p:nvSpPr>
          <p:cNvPr id="14345" name="Text Box 60"/>
          <p:cNvSpPr txBox="1">
            <a:spLocks noChangeArrowheads="1"/>
          </p:cNvSpPr>
          <p:nvPr/>
        </p:nvSpPr>
        <p:spPr bwMode="auto">
          <a:xfrm>
            <a:off x="7013575" y="3748088"/>
            <a:ext cx="319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14346" name="Text Box 61"/>
          <p:cNvSpPr txBox="1">
            <a:spLocks noChangeArrowheads="1"/>
          </p:cNvSpPr>
          <p:nvPr/>
        </p:nvSpPr>
        <p:spPr bwMode="auto">
          <a:xfrm>
            <a:off x="7699375" y="2986088"/>
            <a:ext cx="301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14347" name="Text Box 62"/>
          <p:cNvSpPr txBox="1">
            <a:spLocks noChangeArrowheads="1"/>
          </p:cNvSpPr>
          <p:nvPr/>
        </p:nvSpPr>
        <p:spPr bwMode="auto">
          <a:xfrm>
            <a:off x="7394575" y="1462088"/>
            <a:ext cx="319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14348" name="Text Box 63"/>
          <p:cNvSpPr txBox="1">
            <a:spLocks noChangeArrowheads="1"/>
          </p:cNvSpPr>
          <p:nvPr/>
        </p:nvSpPr>
        <p:spPr bwMode="auto">
          <a:xfrm>
            <a:off x="6629400" y="420528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G</a:t>
            </a:r>
          </a:p>
        </p:txBody>
      </p:sp>
      <p:sp>
        <p:nvSpPr>
          <p:cNvPr id="552000" name="Text Box 64"/>
          <p:cNvSpPr txBox="1">
            <a:spLocks noChangeArrowheads="1"/>
          </p:cNvSpPr>
          <p:nvPr/>
        </p:nvSpPr>
        <p:spPr bwMode="auto">
          <a:xfrm>
            <a:off x="1524000" y="3352800"/>
            <a:ext cx="33718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/>
              <a:t> V(G) = {a,b,c,d,e,f}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/>
              <a:t> E(G) = {ad,af,bd,be,cd,ce,df}</a:t>
            </a:r>
          </a:p>
        </p:txBody>
      </p:sp>
      <p:sp>
        <p:nvSpPr>
          <p:cNvPr id="552001" name="Text Box 65"/>
          <p:cNvSpPr txBox="1">
            <a:spLocks noChangeArrowheads="1"/>
          </p:cNvSpPr>
          <p:nvPr/>
        </p:nvSpPr>
        <p:spPr bwMode="auto">
          <a:xfrm>
            <a:off x="785813" y="5105400"/>
            <a:ext cx="755491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Two vertices a,b are </a:t>
            </a:r>
            <a:r>
              <a:rPr lang="en-US" altLang="en-US" b="1" i="1">
                <a:solidFill>
                  <a:srgbClr val="CC0000"/>
                </a:solidFill>
              </a:rPr>
              <a:t>adjacent</a:t>
            </a:r>
            <a:r>
              <a:rPr lang="en-US" altLang="en-US"/>
              <a:t> (</a:t>
            </a:r>
            <a:r>
              <a:rPr lang="en-US" altLang="en-US" b="1" i="1">
                <a:solidFill>
                  <a:srgbClr val="008000"/>
                </a:solidFill>
              </a:rPr>
              <a:t>neighbours</a:t>
            </a:r>
            <a:r>
              <a:rPr lang="en-US" altLang="en-US"/>
              <a:t>) if the edge ab is present.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0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00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276600" y="457200"/>
            <a:ext cx="2516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Vertex Degrees</a:t>
            </a:r>
          </a:p>
        </p:txBody>
      </p:sp>
      <p:sp>
        <p:nvSpPr>
          <p:cNvPr id="550938" name="Rectangle 26"/>
          <p:cNvSpPr>
            <a:spLocks noChangeArrowheads="1"/>
          </p:cNvSpPr>
          <p:nvPr/>
        </p:nvSpPr>
        <p:spPr bwMode="auto">
          <a:xfrm>
            <a:off x="914400" y="4135438"/>
            <a:ext cx="46926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>
                <a:solidFill>
                  <a:srgbClr val="0033CC"/>
                </a:solidFill>
                <a:latin typeface="Comic Sans MS" pitchFamily="66" charset="0"/>
              </a:rPr>
              <a:t>degree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 of a vertex = # of </a:t>
            </a:r>
            <a:r>
              <a:rPr lang="en-US" altLang="en-US" sz="1800" b="1" i="1">
                <a:solidFill>
                  <a:srgbClr val="0033CC"/>
                </a:solidFill>
                <a:latin typeface="Comic Sans MS" pitchFamily="66" charset="0"/>
              </a:rPr>
              <a:t>incident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 edges</a:t>
            </a:r>
          </a:p>
        </p:txBody>
      </p:sp>
      <p:grpSp>
        <p:nvGrpSpPr>
          <p:cNvPr id="15364" name="Group 49"/>
          <p:cNvGrpSpPr>
            <a:grpSpLocks/>
          </p:cNvGrpSpPr>
          <p:nvPr/>
        </p:nvGrpSpPr>
        <p:grpSpPr bwMode="auto">
          <a:xfrm>
            <a:off x="6022975" y="1406525"/>
            <a:ext cx="1752600" cy="2438400"/>
            <a:chOff x="4375" y="832"/>
            <a:chExt cx="1104" cy="1536"/>
          </a:xfrm>
        </p:grpSpPr>
        <p:sp>
          <p:nvSpPr>
            <p:cNvPr id="15386" name="Oval 50"/>
            <p:cNvSpPr>
              <a:spLocks noChangeArrowheads="1"/>
            </p:cNvSpPr>
            <p:nvPr/>
          </p:nvSpPr>
          <p:spPr bwMode="auto">
            <a:xfrm>
              <a:off x="4471" y="131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87" name="Oval 51"/>
            <p:cNvSpPr>
              <a:spLocks noChangeArrowheads="1"/>
            </p:cNvSpPr>
            <p:nvPr/>
          </p:nvSpPr>
          <p:spPr bwMode="auto">
            <a:xfrm>
              <a:off x="4855" y="83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88" name="Oval 52"/>
            <p:cNvSpPr>
              <a:spLocks noChangeArrowheads="1"/>
            </p:cNvSpPr>
            <p:nvPr/>
          </p:nvSpPr>
          <p:spPr bwMode="auto">
            <a:xfrm>
              <a:off x="4375" y="184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89" name="Oval 53"/>
            <p:cNvSpPr>
              <a:spLocks noChangeArrowheads="1"/>
            </p:cNvSpPr>
            <p:nvPr/>
          </p:nvSpPr>
          <p:spPr bwMode="auto">
            <a:xfrm>
              <a:off x="5335" y="179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90" name="Oval 54"/>
            <p:cNvSpPr>
              <a:spLocks noChangeArrowheads="1"/>
            </p:cNvSpPr>
            <p:nvPr/>
          </p:nvSpPr>
          <p:spPr bwMode="auto">
            <a:xfrm>
              <a:off x="5239" y="10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91" name="Oval 55"/>
            <p:cNvSpPr>
              <a:spLocks noChangeArrowheads="1"/>
            </p:cNvSpPr>
            <p:nvPr/>
          </p:nvSpPr>
          <p:spPr bwMode="auto">
            <a:xfrm>
              <a:off x="4903" y="222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365" name="Group 56"/>
          <p:cNvGrpSpPr>
            <a:grpSpLocks/>
          </p:cNvGrpSpPr>
          <p:nvPr/>
        </p:nvGrpSpPr>
        <p:grpSpPr bwMode="auto">
          <a:xfrm>
            <a:off x="6218238" y="1609725"/>
            <a:ext cx="1362075" cy="2047875"/>
            <a:chOff x="4498" y="955"/>
            <a:chExt cx="858" cy="1290"/>
          </a:xfrm>
        </p:grpSpPr>
        <p:cxnSp>
          <p:nvCxnSpPr>
            <p:cNvPr id="15379" name="AutoShape 57"/>
            <p:cNvCxnSpPr>
              <a:cxnSpLocks noChangeShapeType="1"/>
              <a:stCxn id="15388" idx="7"/>
              <a:endCxn id="15390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0" name="AutoShape 58"/>
            <p:cNvCxnSpPr>
              <a:cxnSpLocks noChangeShapeType="1"/>
              <a:stCxn id="15388" idx="6"/>
              <a:endCxn id="15389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1" name="AutoShape 59"/>
            <p:cNvCxnSpPr>
              <a:cxnSpLocks noChangeShapeType="1"/>
              <a:stCxn id="15386" idx="7"/>
              <a:endCxn id="15387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2" name="AutoShape 60"/>
            <p:cNvCxnSpPr>
              <a:cxnSpLocks noChangeShapeType="1"/>
              <a:stCxn id="15391" idx="7"/>
              <a:endCxn id="15390" idx="4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3" name="AutoShape 61"/>
            <p:cNvCxnSpPr>
              <a:cxnSpLocks noChangeShapeType="1"/>
              <a:endCxn id="15389" idx="3"/>
            </p:cNvCxnSpPr>
            <p:nvPr/>
          </p:nvCxnSpPr>
          <p:spPr bwMode="auto">
            <a:xfrm flipV="1">
              <a:off x="5032" y="1915"/>
              <a:ext cx="324" cy="32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4" name="AutoShape 62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5" name="AutoShape 63"/>
            <p:cNvCxnSpPr>
              <a:cxnSpLocks noChangeShapeType="1"/>
              <a:stCxn id="15386" idx="5"/>
              <a:endCxn id="15391" idx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366" name="Text Box 64"/>
          <p:cNvSpPr txBox="1">
            <a:spLocks noChangeArrowheads="1"/>
          </p:cNvSpPr>
          <p:nvPr/>
        </p:nvSpPr>
        <p:spPr bwMode="auto">
          <a:xfrm>
            <a:off x="6388100" y="1143000"/>
            <a:ext cx="30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15367" name="Text Box 65"/>
          <p:cNvSpPr txBox="1">
            <a:spLocks noChangeArrowheads="1"/>
          </p:cNvSpPr>
          <p:nvPr/>
        </p:nvSpPr>
        <p:spPr bwMode="auto">
          <a:xfrm>
            <a:off x="5794375" y="2092325"/>
            <a:ext cx="30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f</a:t>
            </a:r>
          </a:p>
        </p:txBody>
      </p:sp>
      <p:sp>
        <p:nvSpPr>
          <p:cNvPr id="15368" name="Text Box 66"/>
          <p:cNvSpPr txBox="1">
            <a:spLocks noChangeArrowheads="1"/>
          </p:cNvSpPr>
          <p:nvPr/>
        </p:nvSpPr>
        <p:spPr bwMode="auto">
          <a:xfrm>
            <a:off x="6022975" y="33115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</a:t>
            </a:r>
          </a:p>
        </p:txBody>
      </p:sp>
      <p:sp>
        <p:nvSpPr>
          <p:cNvPr id="15369" name="Text Box 67"/>
          <p:cNvSpPr txBox="1">
            <a:spLocks noChangeArrowheads="1"/>
          </p:cNvSpPr>
          <p:nvPr/>
        </p:nvSpPr>
        <p:spPr bwMode="auto">
          <a:xfrm>
            <a:off x="7165975" y="3692525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15370" name="Text Box 68"/>
          <p:cNvSpPr txBox="1">
            <a:spLocks noChangeArrowheads="1"/>
          </p:cNvSpPr>
          <p:nvPr/>
        </p:nvSpPr>
        <p:spPr bwMode="auto">
          <a:xfrm>
            <a:off x="7851775" y="2930525"/>
            <a:ext cx="30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15371" name="Text Box 69"/>
          <p:cNvSpPr txBox="1">
            <a:spLocks noChangeArrowheads="1"/>
          </p:cNvSpPr>
          <p:nvPr/>
        </p:nvSpPr>
        <p:spPr bwMode="auto">
          <a:xfrm>
            <a:off x="7546975" y="1406525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15372" name="Text Box 70"/>
          <p:cNvSpPr txBox="1">
            <a:spLocks noChangeArrowheads="1"/>
          </p:cNvSpPr>
          <p:nvPr/>
        </p:nvSpPr>
        <p:spPr bwMode="auto">
          <a:xfrm>
            <a:off x="990600" y="1239838"/>
            <a:ext cx="3411538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An edge uv is</a:t>
            </a:r>
            <a:r>
              <a:rPr lang="en-US" altLang="en-US" b="1" i="1">
                <a:solidFill>
                  <a:srgbClr val="CC0000"/>
                </a:solidFill>
              </a:rPr>
              <a:t> incident </a:t>
            </a:r>
            <a:r>
              <a:rPr lang="en-US" altLang="en-US"/>
              <a:t>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the vertex u and the vertex v.</a:t>
            </a:r>
          </a:p>
        </p:txBody>
      </p:sp>
      <p:sp>
        <p:nvSpPr>
          <p:cNvPr id="550983" name="Text Box 71"/>
          <p:cNvSpPr txBox="1">
            <a:spLocks noChangeArrowheads="1"/>
          </p:cNvSpPr>
          <p:nvPr/>
        </p:nvSpPr>
        <p:spPr bwMode="auto">
          <a:xfrm>
            <a:off x="914400" y="2459038"/>
            <a:ext cx="421005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The </a:t>
            </a:r>
            <a:r>
              <a:rPr lang="en-US" altLang="en-US" b="1" i="1">
                <a:solidFill>
                  <a:srgbClr val="008000"/>
                </a:solidFill>
              </a:rPr>
              <a:t>neighbour set</a:t>
            </a:r>
            <a:r>
              <a:rPr lang="en-US" altLang="en-US"/>
              <a:t>  N(v) of a vertex v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is the set of vertices adjacent to it.</a:t>
            </a:r>
          </a:p>
        </p:txBody>
      </p:sp>
      <p:sp>
        <p:nvSpPr>
          <p:cNvPr id="550984" name="Text Box 72"/>
          <p:cNvSpPr txBox="1">
            <a:spLocks noChangeArrowheads="1"/>
          </p:cNvSpPr>
          <p:nvPr/>
        </p:nvSpPr>
        <p:spPr bwMode="auto">
          <a:xfrm>
            <a:off x="927100" y="3328988"/>
            <a:ext cx="500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e.g. N(a) = {d,f},  N(d) = {a,b,c,f}, N(e) = {b,c}.</a:t>
            </a:r>
          </a:p>
        </p:txBody>
      </p:sp>
      <p:sp>
        <p:nvSpPr>
          <p:cNvPr id="550985" name="Text Box 73"/>
          <p:cNvSpPr txBox="1">
            <a:spLocks noChangeArrowheads="1"/>
          </p:cNvSpPr>
          <p:nvPr/>
        </p:nvSpPr>
        <p:spPr bwMode="auto">
          <a:xfrm>
            <a:off x="914400" y="4606925"/>
            <a:ext cx="615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e.g. deg(d) = 4,    deg(a)=deg(b)=deg(c)=deg(e)=deg(f)=2.</a:t>
            </a:r>
          </a:p>
        </p:txBody>
      </p:sp>
      <p:sp>
        <p:nvSpPr>
          <p:cNvPr id="550986" name="Text Box 74"/>
          <p:cNvSpPr txBox="1">
            <a:spLocks noChangeArrowheads="1"/>
          </p:cNvSpPr>
          <p:nvPr/>
        </p:nvSpPr>
        <p:spPr bwMode="auto">
          <a:xfrm>
            <a:off x="1358900" y="5486400"/>
            <a:ext cx="642461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</a:pPr>
            <a:r>
              <a:rPr lang="en-US" altLang="en-US"/>
              <a:t>the degree of a vertex v = the number of neighbours of v?</a:t>
            </a:r>
          </a:p>
        </p:txBody>
      </p:sp>
      <p:sp>
        <p:nvSpPr>
          <p:cNvPr id="550987" name="Text Box 75"/>
          <p:cNvSpPr txBox="1">
            <a:spLocks noChangeArrowheads="1"/>
          </p:cNvSpPr>
          <p:nvPr/>
        </p:nvSpPr>
        <p:spPr bwMode="auto">
          <a:xfrm>
            <a:off x="1600200" y="6172200"/>
            <a:ext cx="2417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For multigraphs, </a:t>
            </a:r>
            <a:r>
              <a:rPr lang="en-US" altLang="zh-TW">
                <a:solidFill>
                  <a:srgbClr val="A50021"/>
                </a:solidFill>
              </a:rPr>
              <a:t>NO.</a:t>
            </a:r>
          </a:p>
        </p:txBody>
      </p:sp>
      <p:sp>
        <p:nvSpPr>
          <p:cNvPr id="550988" name="Text Box 76"/>
          <p:cNvSpPr txBox="1">
            <a:spLocks noChangeArrowheads="1"/>
          </p:cNvSpPr>
          <p:nvPr/>
        </p:nvSpPr>
        <p:spPr bwMode="auto">
          <a:xfrm>
            <a:off x="4883150" y="6172200"/>
            <a:ext cx="269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For simple graphs, </a:t>
            </a:r>
            <a:r>
              <a:rPr lang="en-US" altLang="zh-TW">
                <a:solidFill>
                  <a:srgbClr val="008000"/>
                </a:solidFill>
              </a:rPr>
              <a:t>YES</a:t>
            </a:r>
            <a:r>
              <a:rPr lang="en-US" altLang="zh-TW">
                <a:solidFill>
                  <a:srgbClr val="A5002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38" grpId="0"/>
      <p:bldP spid="550983" grpId="0"/>
      <p:bldP spid="550984" grpId="0"/>
      <p:bldP spid="550985" grpId="0"/>
      <p:bldP spid="550986" grpId="0" animBg="1"/>
      <p:bldP spid="550987" grpId="0"/>
      <p:bldP spid="55098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157538" y="457200"/>
            <a:ext cx="270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Degree Sequence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5214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Is there a graph with degree sequence (2,2,2)?</a:t>
            </a:r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6551613" y="1447800"/>
            <a:ext cx="687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YES.</a:t>
            </a:r>
          </a:p>
        </p:txBody>
      </p:sp>
      <p:sp>
        <p:nvSpPr>
          <p:cNvPr id="549893" name="Oval 5"/>
          <p:cNvSpPr>
            <a:spLocks noChangeArrowheads="1"/>
          </p:cNvSpPr>
          <p:nvPr/>
        </p:nvSpPr>
        <p:spPr bwMode="auto">
          <a:xfrm>
            <a:off x="7848600" y="129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894" name="Oval 6"/>
          <p:cNvSpPr>
            <a:spLocks noChangeArrowheads="1"/>
          </p:cNvSpPr>
          <p:nvPr/>
        </p:nvSpPr>
        <p:spPr bwMode="auto">
          <a:xfrm>
            <a:off x="83058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895" name="Oval 7"/>
          <p:cNvSpPr>
            <a:spLocks noChangeArrowheads="1"/>
          </p:cNvSpPr>
          <p:nvPr/>
        </p:nvSpPr>
        <p:spPr bwMode="auto">
          <a:xfrm>
            <a:off x="73914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896" name="Line 8"/>
          <p:cNvSpPr>
            <a:spLocks noChangeShapeType="1"/>
          </p:cNvSpPr>
          <p:nvPr/>
        </p:nvSpPr>
        <p:spPr bwMode="auto">
          <a:xfrm flipV="1">
            <a:off x="7467600" y="1371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897" name="Line 9"/>
          <p:cNvSpPr>
            <a:spLocks noChangeShapeType="1"/>
          </p:cNvSpPr>
          <p:nvPr/>
        </p:nvSpPr>
        <p:spPr bwMode="auto">
          <a:xfrm>
            <a:off x="7924800" y="1371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898" name="Line 10"/>
          <p:cNvSpPr>
            <a:spLocks noChangeShapeType="1"/>
          </p:cNvSpPr>
          <p:nvPr/>
        </p:nvSpPr>
        <p:spPr bwMode="auto">
          <a:xfrm>
            <a:off x="7467600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33400" y="2667000"/>
            <a:ext cx="5418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Is there a graph with degree sequence (3,3,3,3)?</a:t>
            </a:r>
          </a:p>
        </p:txBody>
      </p:sp>
      <p:sp>
        <p:nvSpPr>
          <p:cNvPr id="549900" name="Text Box 12"/>
          <p:cNvSpPr txBox="1">
            <a:spLocks noChangeArrowheads="1"/>
          </p:cNvSpPr>
          <p:nvPr/>
        </p:nvSpPr>
        <p:spPr bwMode="auto">
          <a:xfrm>
            <a:off x="6627813" y="2681288"/>
            <a:ext cx="68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YES</a:t>
            </a:r>
            <a:r>
              <a:rPr lang="en-US" altLang="en-US"/>
              <a:t>.</a:t>
            </a:r>
          </a:p>
        </p:txBody>
      </p:sp>
      <p:sp>
        <p:nvSpPr>
          <p:cNvPr id="549901" name="Oval 13"/>
          <p:cNvSpPr>
            <a:spLocks noChangeArrowheads="1"/>
          </p:cNvSpPr>
          <p:nvPr/>
        </p:nvSpPr>
        <p:spPr bwMode="auto">
          <a:xfrm>
            <a:off x="78486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902" name="Oval 14"/>
          <p:cNvSpPr>
            <a:spLocks noChangeArrowheads="1"/>
          </p:cNvSpPr>
          <p:nvPr/>
        </p:nvSpPr>
        <p:spPr bwMode="auto">
          <a:xfrm>
            <a:off x="83058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903" name="Oval 15"/>
          <p:cNvSpPr>
            <a:spLocks noChangeArrowheads="1"/>
          </p:cNvSpPr>
          <p:nvPr/>
        </p:nvSpPr>
        <p:spPr bwMode="auto">
          <a:xfrm>
            <a:off x="73914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904" name="Line 16"/>
          <p:cNvSpPr>
            <a:spLocks noChangeShapeType="1"/>
          </p:cNvSpPr>
          <p:nvPr/>
        </p:nvSpPr>
        <p:spPr bwMode="auto">
          <a:xfrm flipV="1">
            <a:off x="7467600" y="2895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905" name="Line 17"/>
          <p:cNvSpPr>
            <a:spLocks noChangeShapeType="1"/>
          </p:cNvSpPr>
          <p:nvPr/>
        </p:nvSpPr>
        <p:spPr bwMode="auto">
          <a:xfrm>
            <a:off x="7924800" y="2895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906" name="Line 18"/>
          <p:cNvSpPr>
            <a:spLocks noChangeShapeType="1"/>
          </p:cNvSpPr>
          <p:nvPr/>
        </p:nvSpPr>
        <p:spPr bwMode="auto">
          <a:xfrm>
            <a:off x="7467600" y="3657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907" name="Oval 19"/>
          <p:cNvSpPr>
            <a:spLocks noChangeArrowheads="1"/>
          </p:cNvSpPr>
          <p:nvPr/>
        </p:nvSpPr>
        <p:spPr bwMode="auto">
          <a:xfrm>
            <a:off x="78486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908" name="Line 20"/>
          <p:cNvSpPr>
            <a:spLocks noChangeShapeType="1"/>
          </p:cNvSpPr>
          <p:nvPr/>
        </p:nvSpPr>
        <p:spPr bwMode="auto">
          <a:xfrm>
            <a:off x="79248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909" name="Line 21"/>
          <p:cNvSpPr>
            <a:spLocks noChangeShapeType="1"/>
          </p:cNvSpPr>
          <p:nvPr/>
        </p:nvSpPr>
        <p:spPr bwMode="auto">
          <a:xfrm flipH="1">
            <a:off x="7467600" y="3352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910" name="Line 22"/>
          <p:cNvSpPr>
            <a:spLocks noChangeShapeType="1"/>
          </p:cNvSpPr>
          <p:nvPr/>
        </p:nvSpPr>
        <p:spPr bwMode="auto">
          <a:xfrm>
            <a:off x="7924800" y="3352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533400" y="3886200"/>
            <a:ext cx="517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Is there a graph with degree sequence (2,2,1)?</a:t>
            </a:r>
          </a:p>
        </p:txBody>
      </p:sp>
      <p:sp>
        <p:nvSpPr>
          <p:cNvPr id="549919" name="Oval 31"/>
          <p:cNvSpPr>
            <a:spLocks noChangeArrowheads="1"/>
          </p:cNvSpPr>
          <p:nvPr/>
        </p:nvSpPr>
        <p:spPr bwMode="auto">
          <a:xfrm>
            <a:off x="78486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920" name="Oval 32"/>
          <p:cNvSpPr>
            <a:spLocks noChangeArrowheads="1"/>
          </p:cNvSpPr>
          <p:nvPr/>
        </p:nvSpPr>
        <p:spPr bwMode="auto">
          <a:xfrm>
            <a:off x="8305800" y="510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921" name="Oval 33"/>
          <p:cNvSpPr>
            <a:spLocks noChangeArrowheads="1"/>
          </p:cNvSpPr>
          <p:nvPr/>
        </p:nvSpPr>
        <p:spPr bwMode="auto">
          <a:xfrm>
            <a:off x="7391400" y="510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922" name="Line 34"/>
          <p:cNvSpPr>
            <a:spLocks noChangeShapeType="1"/>
          </p:cNvSpPr>
          <p:nvPr/>
        </p:nvSpPr>
        <p:spPr bwMode="auto">
          <a:xfrm flipV="1">
            <a:off x="7467600" y="4419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923" name="Line 35"/>
          <p:cNvSpPr>
            <a:spLocks noChangeShapeType="1"/>
          </p:cNvSpPr>
          <p:nvPr/>
        </p:nvSpPr>
        <p:spPr bwMode="auto">
          <a:xfrm>
            <a:off x="7924800" y="4419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925" name="Line 37"/>
          <p:cNvSpPr>
            <a:spLocks noChangeShapeType="1"/>
          </p:cNvSpPr>
          <p:nvPr/>
        </p:nvSpPr>
        <p:spPr bwMode="auto">
          <a:xfrm>
            <a:off x="74676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926" name="AutoShape 38"/>
          <p:cNvSpPr>
            <a:spLocks noChangeArrowheads="1"/>
          </p:cNvSpPr>
          <p:nvPr/>
        </p:nvSpPr>
        <p:spPr bwMode="auto">
          <a:xfrm>
            <a:off x="7010400" y="5867400"/>
            <a:ext cx="1905000" cy="457200"/>
          </a:xfrm>
          <a:prstGeom prst="wedgeRoundRectCallout">
            <a:avLst>
              <a:gd name="adj1" fmla="val -4250"/>
              <a:gd name="adj2" fmla="val -125347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/>
              <a:t>Where to go?</a:t>
            </a:r>
          </a:p>
        </p:txBody>
      </p:sp>
      <p:sp>
        <p:nvSpPr>
          <p:cNvPr id="549927" name="Text Box 39"/>
          <p:cNvSpPr txBox="1">
            <a:spLocks noChangeArrowheads="1"/>
          </p:cNvSpPr>
          <p:nvPr/>
        </p:nvSpPr>
        <p:spPr bwMode="auto">
          <a:xfrm>
            <a:off x="7756525" y="40036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549928" name="Text Box 40"/>
          <p:cNvSpPr txBox="1">
            <a:spLocks noChangeArrowheads="1"/>
          </p:cNvSpPr>
          <p:nvPr/>
        </p:nvSpPr>
        <p:spPr bwMode="auto">
          <a:xfrm>
            <a:off x="8442325" y="4765675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549929" name="Text Box 41"/>
          <p:cNvSpPr txBox="1">
            <a:spLocks noChangeArrowheads="1"/>
          </p:cNvSpPr>
          <p:nvPr/>
        </p:nvSpPr>
        <p:spPr bwMode="auto">
          <a:xfrm>
            <a:off x="7146925" y="47656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549930" name="Text Box 42"/>
          <p:cNvSpPr txBox="1">
            <a:spLocks noChangeArrowheads="1"/>
          </p:cNvSpPr>
          <p:nvPr/>
        </p:nvSpPr>
        <p:spPr bwMode="auto">
          <a:xfrm>
            <a:off x="6553200" y="3895725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0000"/>
                </a:solidFill>
              </a:rPr>
              <a:t>NO.</a:t>
            </a:r>
          </a:p>
        </p:txBody>
      </p:sp>
      <p:sp>
        <p:nvSpPr>
          <p:cNvPr id="16419" name="Text Box 43"/>
          <p:cNvSpPr txBox="1">
            <a:spLocks noChangeArrowheads="1"/>
          </p:cNvSpPr>
          <p:nvPr/>
        </p:nvSpPr>
        <p:spPr bwMode="auto">
          <a:xfrm>
            <a:off x="587375" y="5105400"/>
            <a:ext cx="558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Is there a graph with degree sequence (2,2,2,2,1)?</a:t>
            </a:r>
          </a:p>
        </p:txBody>
      </p:sp>
      <p:sp>
        <p:nvSpPr>
          <p:cNvPr id="549932" name="Text Box 44"/>
          <p:cNvSpPr txBox="1">
            <a:spLocks noChangeArrowheads="1"/>
          </p:cNvSpPr>
          <p:nvPr/>
        </p:nvSpPr>
        <p:spPr bwMode="auto">
          <a:xfrm>
            <a:off x="765175" y="60198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0000"/>
                </a:solidFill>
              </a:rPr>
              <a:t>NO.</a:t>
            </a:r>
          </a:p>
        </p:txBody>
      </p:sp>
      <p:sp>
        <p:nvSpPr>
          <p:cNvPr id="549933" name="Text Box 45"/>
          <p:cNvSpPr txBox="1">
            <a:spLocks noChangeArrowheads="1"/>
          </p:cNvSpPr>
          <p:nvPr/>
        </p:nvSpPr>
        <p:spPr bwMode="auto">
          <a:xfrm>
            <a:off x="1828800" y="6019800"/>
            <a:ext cx="409575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What’s wrong with these sequences?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4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9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4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4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4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4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4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4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4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4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4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4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4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4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4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4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4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4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4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4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4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2" grpId="0"/>
      <p:bldP spid="549893" grpId="0" animBg="1"/>
      <p:bldP spid="549894" grpId="0" animBg="1"/>
      <p:bldP spid="549895" grpId="0" animBg="1"/>
      <p:bldP spid="549896" grpId="0" animBg="1"/>
      <p:bldP spid="549897" grpId="0" animBg="1"/>
      <p:bldP spid="549898" grpId="0" animBg="1"/>
      <p:bldP spid="549900" grpId="0"/>
      <p:bldP spid="549901" grpId="0" animBg="1"/>
      <p:bldP spid="549902" grpId="0" animBg="1"/>
      <p:bldP spid="549903" grpId="0" animBg="1"/>
      <p:bldP spid="549904" grpId="0" animBg="1"/>
      <p:bldP spid="549905" grpId="0" animBg="1"/>
      <p:bldP spid="549906" grpId="0" animBg="1"/>
      <p:bldP spid="549907" grpId="0" animBg="1"/>
      <p:bldP spid="549908" grpId="0" animBg="1"/>
      <p:bldP spid="549909" grpId="0" animBg="1"/>
      <p:bldP spid="549910" grpId="0" animBg="1"/>
      <p:bldP spid="549919" grpId="0" animBg="1"/>
      <p:bldP spid="549920" grpId="0" animBg="1"/>
      <p:bldP spid="549921" grpId="0" animBg="1"/>
      <p:bldP spid="549922" grpId="0" animBg="1"/>
      <p:bldP spid="549923" grpId="0" animBg="1"/>
      <p:bldP spid="549925" grpId="0" animBg="1"/>
      <p:bldP spid="549926" grpId="0" animBg="1"/>
      <p:bldP spid="549927" grpId="0"/>
      <p:bldP spid="549928" grpId="0"/>
      <p:bldP spid="549929" grpId="0"/>
      <p:bldP spid="549930" grpId="0"/>
      <p:bldP spid="549932" grpId="0"/>
      <p:bldP spid="5499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5"/>
          <p:cNvSpPr txBox="1">
            <a:spLocks noChangeArrowheads="1"/>
          </p:cNvSpPr>
          <p:nvPr/>
        </p:nvSpPr>
        <p:spPr bwMode="auto">
          <a:xfrm>
            <a:off x="3048000" y="457200"/>
            <a:ext cx="3106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Handshaking Lemma</a:t>
            </a:r>
          </a:p>
        </p:txBody>
      </p:sp>
      <p:sp>
        <p:nvSpPr>
          <p:cNvPr id="17411" name="Rectangle 7"/>
          <p:cNvSpPr>
            <a:spLocks noChangeArrowheads="1"/>
          </p:cNvSpPr>
          <p:nvPr/>
        </p:nvSpPr>
        <p:spPr bwMode="auto">
          <a:xfrm>
            <a:off x="1752600" y="1450975"/>
            <a:ext cx="5562600" cy="377825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800">
                <a:latin typeface="Comic Sans MS" pitchFamily="66" charset="0"/>
              </a:rPr>
              <a:t>For any graph, sum of degrees = twice # edges</a:t>
            </a:r>
          </a:p>
        </p:txBody>
      </p:sp>
      <p:sp>
        <p:nvSpPr>
          <p:cNvPr id="499720" name="Text Box 8"/>
          <p:cNvSpPr txBox="1">
            <a:spLocks noChangeArrowheads="1"/>
          </p:cNvSpPr>
          <p:nvPr/>
        </p:nvSpPr>
        <p:spPr bwMode="auto">
          <a:xfrm>
            <a:off x="1222375" y="5468938"/>
            <a:ext cx="4873625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Examples.     2+2+1 = odd, so impossible.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/>
              <a:t>                    2+2+2+2+1 = odd, so impossible.</a:t>
            </a:r>
          </a:p>
        </p:txBody>
      </p:sp>
      <p:graphicFrame>
        <p:nvGraphicFramePr>
          <p:cNvPr id="499721" name="Object 9"/>
          <p:cNvGraphicFramePr>
            <a:graphicFrameLocks noChangeAspect="1"/>
          </p:cNvGraphicFramePr>
          <p:nvPr/>
        </p:nvGraphicFramePr>
        <p:xfrm>
          <a:off x="2667000" y="2514600"/>
          <a:ext cx="3733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3" imgW="1396394" imgH="406224" progId="Equation.DSMT4">
                  <p:embed/>
                </p:oleObj>
              </mc:Choice>
              <mc:Fallback>
                <p:oleObj name="Equation" r:id="rId3" imgW="1396394" imgH="40622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14600"/>
                        <a:ext cx="3733800" cy="10858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2" name="Text Box 10"/>
          <p:cNvSpPr txBox="1">
            <a:spLocks noChangeArrowheads="1"/>
          </p:cNvSpPr>
          <p:nvPr/>
        </p:nvSpPr>
        <p:spPr bwMode="auto">
          <a:xfrm>
            <a:off x="1219200" y="2555875"/>
            <a:ext cx="96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Lemma.</a:t>
            </a:r>
          </a:p>
        </p:txBody>
      </p:sp>
      <p:sp>
        <p:nvSpPr>
          <p:cNvPr id="499723" name="Text Box 11"/>
          <p:cNvSpPr txBox="1">
            <a:spLocks noChangeArrowheads="1"/>
          </p:cNvSpPr>
          <p:nvPr/>
        </p:nvSpPr>
        <p:spPr bwMode="auto">
          <a:xfrm>
            <a:off x="1219200" y="4156075"/>
            <a:ext cx="120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Corollary.</a:t>
            </a:r>
          </a:p>
        </p:txBody>
      </p:sp>
      <p:sp>
        <p:nvSpPr>
          <p:cNvPr id="499724" name="Text Box 12"/>
          <p:cNvSpPr txBox="1">
            <a:spLocks noChangeArrowheads="1"/>
          </p:cNvSpPr>
          <p:nvPr/>
        </p:nvSpPr>
        <p:spPr bwMode="auto">
          <a:xfrm>
            <a:off x="2667000" y="4156075"/>
            <a:ext cx="4748213" cy="78898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/>
              <a:t>Sum of degree is an even number.</a:t>
            </a: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en-US"/>
              <a:t>Number of odd degree vertices is even.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20" grpId="0"/>
      <p:bldP spid="499722" grpId="0"/>
      <p:bldP spid="499723" grpId="0"/>
      <p:bldP spid="4997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048000" y="457200"/>
            <a:ext cx="3106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Handshaking Lemma</a:t>
            </a:r>
          </a:p>
        </p:txBody>
      </p:sp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2667000" y="1447800"/>
          <a:ext cx="3733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3" imgW="1396394" imgH="406224" progId="Equation.DSMT4">
                  <p:embed/>
                </p:oleObj>
              </mc:Choice>
              <mc:Fallback>
                <p:oleObj name="Equation" r:id="rId3" imgW="1396394" imgH="40622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47800"/>
                        <a:ext cx="3733800" cy="10858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1219200" y="1489075"/>
            <a:ext cx="96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Lemma.</a:t>
            </a:r>
          </a:p>
        </p:txBody>
      </p:sp>
      <p:sp>
        <p:nvSpPr>
          <p:cNvPr id="552969" name="Text Box 9"/>
          <p:cNvSpPr txBox="1">
            <a:spLocks noChangeArrowheads="1"/>
          </p:cNvSpPr>
          <p:nvPr/>
        </p:nvSpPr>
        <p:spPr bwMode="auto">
          <a:xfrm>
            <a:off x="1230313" y="3048000"/>
            <a:ext cx="827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Proof.</a:t>
            </a:r>
          </a:p>
        </p:txBody>
      </p:sp>
      <p:sp>
        <p:nvSpPr>
          <p:cNvPr id="552970" name="Text Box 10"/>
          <p:cNvSpPr txBox="1">
            <a:spLocks noChangeArrowheads="1"/>
          </p:cNvSpPr>
          <p:nvPr/>
        </p:nvSpPr>
        <p:spPr bwMode="auto">
          <a:xfrm>
            <a:off x="2536825" y="3048000"/>
            <a:ext cx="5387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Each edge contributes 2 to the sum on the right.</a:t>
            </a:r>
          </a:p>
        </p:txBody>
      </p:sp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8001000" y="30480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Q.E.D.</a:t>
            </a:r>
          </a:p>
        </p:txBody>
      </p:sp>
      <p:sp>
        <p:nvSpPr>
          <p:cNvPr id="552972" name="Text Box 12"/>
          <p:cNvSpPr txBox="1">
            <a:spLocks noChangeArrowheads="1"/>
          </p:cNvSpPr>
          <p:nvPr/>
        </p:nvSpPr>
        <p:spPr bwMode="auto">
          <a:xfrm>
            <a:off x="838200" y="4038600"/>
            <a:ext cx="7145338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0000"/>
                </a:solidFill>
              </a:rPr>
              <a:t>Question.</a:t>
            </a:r>
            <a:r>
              <a:rPr lang="en-US" altLang="en-US"/>
              <a:t>  Given a degree sequence, if the sum of degree is even,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       is it true that there is a graph with such a degree sequence?</a:t>
            </a:r>
          </a:p>
        </p:txBody>
      </p:sp>
      <p:sp>
        <p:nvSpPr>
          <p:cNvPr id="552973" name="Text Box 13"/>
          <p:cNvSpPr txBox="1">
            <a:spLocks noChangeArrowheads="1"/>
          </p:cNvSpPr>
          <p:nvPr/>
        </p:nvSpPr>
        <p:spPr bwMode="auto">
          <a:xfrm>
            <a:off x="1143000" y="5257800"/>
            <a:ext cx="6873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For simple graphs,</a:t>
            </a:r>
            <a:r>
              <a:rPr lang="en-US" altLang="en-US">
                <a:solidFill>
                  <a:srgbClr val="008000"/>
                </a:solidFill>
              </a:rPr>
              <a:t> </a:t>
            </a:r>
            <a:r>
              <a:rPr lang="en-US" altLang="en-US">
                <a:solidFill>
                  <a:srgbClr val="A50021"/>
                </a:solidFill>
              </a:rPr>
              <a:t>NO</a:t>
            </a:r>
            <a:r>
              <a:rPr lang="en-US" altLang="en-US"/>
              <a:t>, consider the degree sequence (3,3,3,1).</a:t>
            </a:r>
          </a:p>
        </p:txBody>
      </p:sp>
      <p:sp>
        <p:nvSpPr>
          <p:cNvPr id="552974" name="Text Box 14"/>
          <p:cNvSpPr txBox="1">
            <a:spLocks noChangeArrowheads="1"/>
          </p:cNvSpPr>
          <p:nvPr/>
        </p:nvSpPr>
        <p:spPr bwMode="auto">
          <a:xfrm>
            <a:off x="1358900" y="5943600"/>
            <a:ext cx="6413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For multigraphs (with self loops), </a:t>
            </a:r>
            <a:r>
              <a:rPr lang="en-US" altLang="zh-TW">
                <a:solidFill>
                  <a:srgbClr val="008000"/>
                </a:solidFill>
              </a:rPr>
              <a:t>YES!  (easy by induction)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5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5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5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9" grpId="0"/>
      <p:bldP spid="552970" grpId="0"/>
      <p:bldP spid="552971" grpId="0"/>
      <p:bldP spid="552972" grpId="0" animBg="1"/>
      <p:bldP spid="552973" grpId="0"/>
      <p:bldP spid="5529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592901" name="Text Box 5"/>
          <p:cNvSpPr txBox="1">
            <a:spLocks noChangeArrowheads="1"/>
          </p:cNvSpPr>
          <p:nvPr/>
        </p:nvSpPr>
        <p:spPr bwMode="auto">
          <a:xfrm>
            <a:off x="2860675" y="1600200"/>
            <a:ext cx="33877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Seven bridges of Konigsberg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Graphs, degrees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Isomorphism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Path, cycle, connectedness</a:t>
            </a:r>
          </a:p>
          <a:p>
            <a:pPr>
              <a:buClr>
                <a:srgbClr val="A50021"/>
              </a:buClr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Tree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Eulerian cycle</a:t>
            </a:r>
          </a:p>
        </p:txBody>
      </p:sp>
    </p:spTree>
    <p:extLst>
      <p:ext uri="{BB962C8B-B14F-4D97-AF65-F5344CB8AC3E}">
        <p14:creationId xmlns:p14="http://schemas.microsoft.com/office/powerpoint/2010/main" val="183581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80340" name="Text Box 116"/>
          <p:cNvSpPr txBox="1">
            <a:spLocks noChangeArrowheads="1"/>
          </p:cNvSpPr>
          <p:nvPr/>
        </p:nvSpPr>
        <p:spPr bwMode="auto">
          <a:xfrm>
            <a:off x="685800" y="1371600"/>
            <a:ext cx="77120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In this part we will study some basic graph theory.</a:t>
            </a:r>
          </a:p>
          <a:p>
            <a:endParaRPr lang="en-US" altLang="zh-TW"/>
          </a:p>
          <a:p>
            <a:r>
              <a:rPr lang="en-US" altLang="zh-TW"/>
              <a:t>Graph is a useful concept to model many problems in computer science.</a:t>
            </a:r>
          </a:p>
        </p:txBody>
      </p:sp>
      <p:sp>
        <p:nvSpPr>
          <p:cNvPr id="180341" name="Text Box 117"/>
          <p:cNvSpPr txBox="1">
            <a:spLocks noChangeArrowheads="1"/>
          </p:cNvSpPr>
          <p:nvPr/>
        </p:nvSpPr>
        <p:spPr bwMode="auto">
          <a:xfrm>
            <a:off x="2860675" y="2860675"/>
            <a:ext cx="33877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Seven bridges of Konigsberg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Graphs, degrees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Isomorphism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Path, cycle, connectedness</a:t>
            </a:r>
          </a:p>
          <a:p>
            <a:pPr>
              <a:buClr>
                <a:srgbClr val="A50021"/>
              </a:buClr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Tree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Eulerian cycle</a:t>
            </a:r>
          </a:p>
        </p:txBody>
      </p:sp>
    </p:spTree>
    <p:extLst>
      <p:ext uri="{BB962C8B-B14F-4D97-AF65-F5344CB8AC3E}">
        <p14:creationId xmlns:p14="http://schemas.microsoft.com/office/powerpoint/2010/main" val="4584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427413" y="457200"/>
            <a:ext cx="2287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Same Graphs?</a:t>
            </a:r>
          </a:p>
        </p:txBody>
      </p:sp>
      <p:grpSp>
        <p:nvGrpSpPr>
          <p:cNvPr id="19459" name="Group 91"/>
          <p:cNvGrpSpPr>
            <a:grpSpLocks/>
          </p:cNvGrpSpPr>
          <p:nvPr/>
        </p:nvGrpSpPr>
        <p:grpSpPr bwMode="auto">
          <a:xfrm>
            <a:off x="1676400" y="1674813"/>
            <a:ext cx="2270125" cy="2211387"/>
            <a:chOff x="244" y="1419"/>
            <a:chExt cx="2291" cy="2479"/>
          </a:xfrm>
        </p:grpSpPr>
        <p:sp>
          <p:nvSpPr>
            <p:cNvPr id="19527" name="Oval 92"/>
            <p:cNvSpPr>
              <a:spLocks noChangeArrowheads="1"/>
            </p:cNvSpPr>
            <p:nvPr/>
          </p:nvSpPr>
          <p:spPr bwMode="auto">
            <a:xfrm>
              <a:off x="716" y="1648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28" name="Oval 93"/>
            <p:cNvSpPr>
              <a:spLocks noChangeArrowheads="1"/>
            </p:cNvSpPr>
            <p:nvPr/>
          </p:nvSpPr>
          <p:spPr bwMode="auto">
            <a:xfrm>
              <a:off x="1412" y="1684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29" name="Oval 94"/>
            <p:cNvSpPr>
              <a:spLocks noChangeArrowheads="1"/>
            </p:cNvSpPr>
            <p:nvPr/>
          </p:nvSpPr>
          <p:spPr bwMode="auto">
            <a:xfrm>
              <a:off x="572" y="2752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30" name="Oval 95"/>
            <p:cNvSpPr>
              <a:spLocks noChangeArrowheads="1"/>
            </p:cNvSpPr>
            <p:nvPr/>
          </p:nvSpPr>
          <p:spPr bwMode="auto">
            <a:xfrm>
              <a:off x="2076" y="2776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31" name="Oval 96"/>
            <p:cNvSpPr>
              <a:spLocks noChangeArrowheads="1"/>
            </p:cNvSpPr>
            <p:nvPr/>
          </p:nvSpPr>
          <p:spPr bwMode="auto">
            <a:xfrm>
              <a:off x="2004" y="1680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32" name="Oval 97"/>
            <p:cNvSpPr>
              <a:spLocks noChangeArrowheads="1"/>
            </p:cNvSpPr>
            <p:nvPr/>
          </p:nvSpPr>
          <p:spPr bwMode="auto">
            <a:xfrm>
              <a:off x="1364" y="3324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9533" name="AutoShape 98"/>
            <p:cNvCxnSpPr>
              <a:cxnSpLocks noChangeShapeType="1"/>
              <a:stCxn id="19529" idx="6"/>
              <a:endCxn id="19531" idx="3"/>
            </p:cNvCxnSpPr>
            <p:nvPr/>
          </p:nvCxnSpPr>
          <p:spPr bwMode="auto">
            <a:xfrm flipV="1">
              <a:off x="716" y="1803"/>
              <a:ext cx="1309" cy="10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34" name="AutoShape 99"/>
            <p:cNvCxnSpPr>
              <a:cxnSpLocks noChangeShapeType="1"/>
              <a:stCxn id="19529" idx="6"/>
              <a:endCxn id="19530" idx="2"/>
            </p:cNvCxnSpPr>
            <p:nvPr/>
          </p:nvCxnSpPr>
          <p:spPr bwMode="auto">
            <a:xfrm>
              <a:off x="716" y="2824"/>
              <a:ext cx="1360" cy="2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35" name="AutoShape 100"/>
            <p:cNvCxnSpPr>
              <a:cxnSpLocks noChangeShapeType="1"/>
              <a:stCxn id="19527" idx="5"/>
              <a:endCxn id="19528" idx="2"/>
            </p:cNvCxnSpPr>
            <p:nvPr/>
          </p:nvCxnSpPr>
          <p:spPr bwMode="auto">
            <a:xfrm flipV="1">
              <a:off x="839" y="1756"/>
              <a:ext cx="573" cy="1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36" name="AutoShape 101"/>
            <p:cNvCxnSpPr>
              <a:cxnSpLocks noChangeShapeType="1"/>
              <a:stCxn id="19527" idx="4"/>
              <a:endCxn id="19532" idx="0"/>
            </p:cNvCxnSpPr>
            <p:nvPr/>
          </p:nvCxnSpPr>
          <p:spPr bwMode="auto">
            <a:xfrm>
              <a:off x="788" y="1792"/>
              <a:ext cx="648" cy="153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37" name="AutoShape 102"/>
            <p:cNvCxnSpPr>
              <a:cxnSpLocks noChangeShapeType="1"/>
              <a:stCxn id="19532" idx="0"/>
              <a:endCxn id="19528" idx="4"/>
            </p:cNvCxnSpPr>
            <p:nvPr/>
          </p:nvCxnSpPr>
          <p:spPr bwMode="auto">
            <a:xfrm flipV="1">
              <a:off x="1436" y="1828"/>
              <a:ext cx="48" cy="149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38" name="AutoShape 103"/>
            <p:cNvCxnSpPr>
              <a:cxnSpLocks noChangeShapeType="1"/>
              <a:stCxn id="19532" idx="0"/>
              <a:endCxn id="19531" idx="3"/>
            </p:cNvCxnSpPr>
            <p:nvPr/>
          </p:nvCxnSpPr>
          <p:spPr bwMode="auto">
            <a:xfrm flipV="1">
              <a:off x="1436" y="1803"/>
              <a:ext cx="589" cy="1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39" name="AutoShape 104"/>
            <p:cNvCxnSpPr>
              <a:cxnSpLocks noChangeShapeType="1"/>
              <a:stCxn id="19532" idx="7"/>
              <a:endCxn id="19530" idx="2"/>
            </p:cNvCxnSpPr>
            <p:nvPr/>
          </p:nvCxnSpPr>
          <p:spPr bwMode="auto">
            <a:xfrm flipV="1">
              <a:off x="1487" y="2848"/>
              <a:ext cx="589" cy="49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540" name="Text Box 105"/>
            <p:cNvSpPr txBox="1">
              <a:spLocks noChangeArrowheads="1"/>
            </p:cNvSpPr>
            <p:nvPr/>
          </p:nvSpPr>
          <p:spPr bwMode="auto">
            <a:xfrm>
              <a:off x="292" y="1522"/>
              <a:ext cx="570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257</a:t>
              </a:r>
            </a:p>
          </p:txBody>
        </p:sp>
        <p:sp>
          <p:nvSpPr>
            <p:cNvPr id="19541" name="Text Box 106"/>
            <p:cNvSpPr txBox="1">
              <a:spLocks noChangeArrowheads="1"/>
            </p:cNvSpPr>
            <p:nvPr/>
          </p:nvSpPr>
          <p:spPr bwMode="auto">
            <a:xfrm>
              <a:off x="2053" y="2522"/>
              <a:ext cx="442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67</a:t>
              </a:r>
            </a:p>
          </p:txBody>
        </p:sp>
        <p:sp>
          <p:nvSpPr>
            <p:cNvPr id="19542" name="Text Box 107"/>
            <p:cNvSpPr txBox="1">
              <a:spLocks noChangeArrowheads="1"/>
            </p:cNvSpPr>
            <p:nvPr/>
          </p:nvSpPr>
          <p:spPr bwMode="auto">
            <a:xfrm>
              <a:off x="1300" y="3487"/>
              <a:ext cx="442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99</a:t>
              </a:r>
            </a:p>
          </p:txBody>
        </p:sp>
        <p:sp>
          <p:nvSpPr>
            <p:cNvPr id="19543" name="Text Box 108"/>
            <p:cNvSpPr txBox="1">
              <a:spLocks noChangeArrowheads="1"/>
            </p:cNvSpPr>
            <p:nvPr/>
          </p:nvSpPr>
          <p:spPr bwMode="auto">
            <a:xfrm>
              <a:off x="1964" y="1458"/>
              <a:ext cx="571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145</a:t>
              </a:r>
            </a:p>
          </p:txBody>
        </p:sp>
        <p:sp>
          <p:nvSpPr>
            <p:cNvPr id="19544" name="Text Box 109"/>
            <p:cNvSpPr txBox="1">
              <a:spLocks noChangeArrowheads="1"/>
            </p:cNvSpPr>
            <p:nvPr/>
          </p:nvSpPr>
          <p:spPr bwMode="auto">
            <a:xfrm>
              <a:off x="244" y="2563"/>
              <a:ext cx="570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306</a:t>
              </a:r>
            </a:p>
          </p:txBody>
        </p:sp>
        <p:sp>
          <p:nvSpPr>
            <p:cNvPr id="19545" name="Text Box 110"/>
            <p:cNvSpPr txBox="1">
              <a:spLocks noChangeArrowheads="1"/>
            </p:cNvSpPr>
            <p:nvPr/>
          </p:nvSpPr>
          <p:spPr bwMode="auto">
            <a:xfrm>
              <a:off x="1284" y="1419"/>
              <a:ext cx="570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122</a:t>
              </a:r>
            </a:p>
          </p:txBody>
        </p:sp>
        <p:cxnSp>
          <p:nvCxnSpPr>
            <p:cNvPr id="19546" name="AutoShape 111"/>
            <p:cNvCxnSpPr>
              <a:cxnSpLocks noChangeShapeType="1"/>
              <a:stCxn id="19529" idx="6"/>
              <a:endCxn id="19532" idx="7"/>
            </p:cNvCxnSpPr>
            <p:nvPr/>
          </p:nvCxnSpPr>
          <p:spPr bwMode="auto">
            <a:xfrm>
              <a:off x="716" y="2824"/>
              <a:ext cx="771" cy="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48976" name="Group 112"/>
          <p:cNvGrpSpPr>
            <a:grpSpLocks/>
          </p:cNvGrpSpPr>
          <p:nvPr/>
        </p:nvGrpSpPr>
        <p:grpSpPr bwMode="auto">
          <a:xfrm>
            <a:off x="5241925" y="1447800"/>
            <a:ext cx="1857375" cy="2479675"/>
            <a:chOff x="3428" y="1275"/>
            <a:chExt cx="1875" cy="2779"/>
          </a:xfrm>
        </p:grpSpPr>
        <p:sp>
          <p:nvSpPr>
            <p:cNvPr id="19507" name="Oval 113"/>
            <p:cNvSpPr>
              <a:spLocks noChangeArrowheads="1"/>
            </p:cNvSpPr>
            <p:nvPr/>
          </p:nvSpPr>
          <p:spPr bwMode="auto">
            <a:xfrm>
              <a:off x="3612" y="1520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08" name="Oval 114"/>
            <p:cNvSpPr>
              <a:spLocks noChangeArrowheads="1"/>
            </p:cNvSpPr>
            <p:nvPr/>
          </p:nvSpPr>
          <p:spPr bwMode="auto">
            <a:xfrm>
              <a:off x="4572" y="157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09" name="Oval 115"/>
            <p:cNvSpPr>
              <a:spLocks noChangeArrowheads="1"/>
            </p:cNvSpPr>
            <p:nvPr/>
          </p:nvSpPr>
          <p:spPr bwMode="auto">
            <a:xfrm>
              <a:off x="4212" y="3424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10" name="Oval 116"/>
            <p:cNvSpPr>
              <a:spLocks noChangeArrowheads="1"/>
            </p:cNvSpPr>
            <p:nvPr/>
          </p:nvSpPr>
          <p:spPr bwMode="auto">
            <a:xfrm>
              <a:off x="3516" y="3432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11" name="Oval 117"/>
            <p:cNvSpPr>
              <a:spLocks noChangeArrowheads="1"/>
            </p:cNvSpPr>
            <p:nvPr/>
          </p:nvSpPr>
          <p:spPr bwMode="auto">
            <a:xfrm>
              <a:off x="4780" y="3408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12" name="Oval 118"/>
            <p:cNvSpPr>
              <a:spLocks noChangeArrowheads="1"/>
            </p:cNvSpPr>
            <p:nvPr/>
          </p:nvSpPr>
          <p:spPr bwMode="auto">
            <a:xfrm>
              <a:off x="4084" y="218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9513" name="AutoShape 119"/>
            <p:cNvCxnSpPr>
              <a:cxnSpLocks noChangeShapeType="1"/>
              <a:stCxn id="19509" idx="6"/>
              <a:endCxn id="19511" idx="2"/>
            </p:cNvCxnSpPr>
            <p:nvPr/>
          </p:nvCxnSpPr>
          <p:spPr bwMode="auto">
            <a:xfrm flipV="1">
              <a:off x="4356" y="3480"/>
              <a:ext cx="424" cy="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14" name="AutoShape 120"/>
            <p:cNvCxnSpPr>
              <a:cxnSpLocks noChangeShapeType="1"/>
              <a:stCxn id="19507" idx="5"/>
              <a:endCxn id="19508" idx="2"/>
            </p:cNvCxnSpPr>
            <p:nvPr/>
          </p:nvCxnSpPr>
          <p:spPr bwMode="auto">
            <a:xfrm>
              <a:off x="3735" y="1643"/>
              <a:ext cx="837" cy="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15" name="AutoShape 121"/>
            <p:cNvCxnSpPr>
              <a:cxnSpLocks noChangeShapeType="1"/>
              <a:stCxn id="19507" idx="4"/>
              <a:endCxn id="19512" idx="0"/>
            </p:cNvCxnSpPr>
            <p:nvPr/>
          </p:nvCxnSpPr>
          <p:spPr bwMode="auto">
            <a:xfrm>
              <a:off x="3684" y="1664"/>
              <a:ext cx="472" cy="5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16" name="AutoShape 122"/>
            <p:cNvCxnSpPr>
              <a:cxnSpLocks noChangeShapeType="1"/>
              <a:stCxn id="19512" idx="0"/>
              <a:endCxn id="19508" idx="4"/>
            </p:cNvCxnSpPr>
            <p:nvPr/>
          </p:nvCxnSpPr>
          <p:spPr bwMode="auto">
            <a:xfrm flipV="1">
              <a:off x="4156" y="1716"/>
              <a:ext cx="488" cy="46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17" name="AutoShape 123"/>
            <p:cNvCxnSpPr>
              <a:cxnSpLocks noChangeShapeType="1"/>
              <a:stCxn id="19512" idx="4"/>
              <a:endCxn id="19511" idx="1"/>
            </p:cNvCxnSpPr>
            <p:nvPr/>
          </p:nvCxnSpPr>
          <p:spPr bwMode="auto">
            <a:xfrm>
              <a:off x="4156" y="2324"/>
              <a:ext cx="645" cy="110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18" name="AutoShape 124"/>
            <p:cNvCxnSpPr>
              <a:cxnSpLocks noChangeShapeType="1"/>
              <a:stCxn id="19512" idx="4"/>
              <a:endCxn id="19510" idx="2"/>
            </p:cNvCxnSpPr>
            <p:nvPr/>
          </p:nvCxnSpPr>
          <p:spPr bwMode="auto">
            <a:xfrm flipH="1">
              <a:off x="3516" y="2324"/>
              <a:ext cx="640" cy="118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519" name="Text Box 125"/>
            <p:cNvSpPr txBox="1">
              <a:spLocks noChangeArrowheads="1"/>
            </p:cNvSpPr>
            <p:nvPr/>
          </p:nvSpPr>
          <p:spPr bwMode="auto">
            <a:xfrm>
              <a:off x="3428" y="1307"/>
              <a:ext cx="571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257</a:t>
              </a:r>
            </a:p>
          </p:txBody>
        </p:sp>
        <p:sp>
          <p:nvSpPr>
            <p:cNvPr id="19520" name="Text Box 126"/>
            <p:cNvSpPr txBox="1">
              <a:spLocks noChangeArrowheads="1"/>
            </p:cNvSpPr>
            <p:nvPr/>
          </p:nvSpPr>
          <p:spPr bwMode="auto">
            <a:xfrm>
              <a:off x="3492" y="3643"/>
              <a:ext cx="442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67</a:t>
              </a:r>
            </a:p>
          </p:txBody>
        </p:sp>
        <p:sp>
          <p:nvSpPr>
            <p:cNvPr id="19521" name="Text Box 127"/>
            <p:cNvSpPr txBox="1">
              <a:spLocks noChangeArrowheads="1"/>
            </p:cNvSpPr>
            <p:nvPr/>
          </p:nvSpPr>
          <p:spPr bwMode="auto">
            <a:xfrm>
              <a:off x="4268" y="2150"/>
              <a:ext cx="442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99</a:t>
              </a:r>
            </a:p>
          </p:txBody>
        </p:sp>
        <p:sp>
          <p:nvSpPr>
            <p:cNvPr id="19522" name="Text Box 128"/>
            <p:cNvSpPr txBox="1">
              <a:spLocks noChangeArrowheads="1"/>
            </p:cNvSpPr>
            <p:nvPr/>
          </p:nvSpPr>
          <p:spPr bwMode="auto">
            <a:xfrm>
              <a:off x="4732" y="3586"/>
              <a:ext cx="571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145</a:t>
              </a:r>
            </a:p>
          </p:txBody>
        </p:sp>
        <p:sp>
          <p:nvSpPr>
            <p:cNvPr id="19523" name="Text Box 129"/>
            <p:cNvSpPr txBox="1">
              <a:spLocks noChangeArrowheads="1"/>
            </p:cNvSpPr>
            <p:nvPr/>
          </p:nvSpPr>
          <p:spPr bwMode="auto">
            <a:xfrm>
              <a:off x="4059" y="3620"/>
              <a:ext cx="571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306</a:t>
              </a:r>
            </a:p>
          </p:txBody>
        </p:sp>
        <p:sp>
          <p:nvSpPr>
            <p:cNvPr id="19524" name="Text Box 130"/>
            <p:cNvSpPr txBox="1">
              <a:spLocks noChangeArrowheads="1"/>
            </p:cNvSpPr>
            <p:nvPr/>
          </p:nvSpPr>
          <p:spPr bwMode="auto">
            <a:xfrm>
              <a:off x="4492" y="1275"/>
              <a:ext cx="570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122</a:t>
              </a:r>
            </a:p>
          </p:txBody>
        </p:sp>
        <p:cxnSp>
          <p:nvCxnSpPr>
            <p:cNvPr id="19525" name="AutoShape 131"/>
            <p:cNvCxnSpPr>
              <a:cxnSpLocks noChangeShapeType="1"/>
              <a:stCxn id="19509" idx="3"/>
              <a:endCxn id="19512" idx="4"/>
            </p:cNvCxnSpPr>
            <p:nvPr/>
          </p:nvCxnSpPr>
          <p:spPr bwMode="auto">
            <a:xfrm flipH="1" flipV="1">
              <a:off x="4156" y="2324"/>
              <a:ext cx="77" cy="122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26" name="AutoShape 132"/>
            <p:cNvCxnSpPr>
              <a:cxnSpLocks noChangeShapeType="1"/>
              <a:stCxn id="19510" idx="6"/>
              <a:endCxn id="19509" idx="2"/>
            </p:cNvCxnSpPr>
            <p:nvPr/>
          </p:nvCxnSpPr>
          <p:spPr bwMode="auto">
            <a:xfrm flipV="1">
              <a:off x="3660" y="3496"/>
              <a:ext cx="552" cy="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48998" name="Text Box 134"/>
          <p:cNvSpPr txBox="1">
            <a:spLocks noChangeArrowheads="1"/>
          </p:cNvSpPr>
          <p:nvPr/>
        </p:nvSpPr>
        <p:spPr bwMode="auto">
          <a:xfrm>
            <a:off x="882650" y="1219200"/>
            <a:ext cx="368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8000"/>
                </a:solidFill>
              </a:rPr>
              <a:t>Same graph</a:t>
            </a:r>
            <a:r>
              <a:rPr kumimoji="0" lang="en-US" altLang="en-US">
                <a:solidFill>
                  <a:srgbClr val="000000"/>
                </a:solidFill>
              </a:rPr>
              <a:t> (different </a:t>
            </a:r>
            <a:r>
              <a:rPr kumimoji="0" lang="en-US" altLang="en-US" i="1">
                <a:solidFill>
                  <a:srgbClr val="000000"/>
                </a:solidFill>
              </a:rPr>
              <a:t>drawings</a:t>
            </a:r>
            <a:r>
              <a:rPr kumimoji="0" lang="en-US" altLang="en-US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549087" name="Group 223"/>
          <p:cNvGrpSpPr>
            <a:grpSpLocks/>
          </p:cNvGrpSpPr>
          <p:nvPr/>
        </p:nvGrpSpPr>
        <p:grpSpPr bwMode="auto">
          <a:xfrm>
            <a:off x="1676400" y="4344988"/>
            <a:ext cx="2049463" cy="2325687"/>
            <a:chOff x="204" y="1419"/>
            <a:chExt cx="2376" cy="2457"/>
          </a:xfrm>
        </p:grpSpPr>
        <p:sp>
          <p:nvSpPr>
            <p:cNvPr id="19487" name="Oval 224"/>
            <p:cNvSpPr>
              <a:spLocks noChangeArrowheads="1"/>
            </p:cNvSpPr>
            <p:nvPr/>
          </p:nvSpPr>
          <p:spPr bwMode="auto">
            <a:xfrm>
              <a:off x="676" y="1648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88" name="Oval 225"/>
            <p:cNvSpPr>
              <a:spLocks noChangeArrowheads="1"/>
            </p:cNvSpPr>
            <p:nvPr/>
          </p:nvSpPr>
          <p:spPr bwMode="auto">
            <a:xfrm>
              <a:off x="1372" y="1684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89" name="Oval 226"/>
            <p:cNvSpPr>
              <a:spLocks noChangeArrowheads="1"/>
            </p:cNvSpPr>
            <p:nvPr/>
          </p:nvSpPr>
          <p:spPr bwMode="auto">
            <a:xfrm>
              <a:off x="532" y="2752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0" name="Oval 227"/>
            <p:cNvSpPr>
              <a:spLocks noChangeArrowheads="1"/>
            </p:cNvSpPr>
            <p:nvPr/>
          </p:nvSpPr>
          <p:spPr bwMode="auto">
            <a:xfrm>
              <a:off x="2036" y="2776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1" name="Oval 228"/>
            <p:cNvSpPr>
              <a:spLocks noChangeArrowheads="1"/>
            </p:cNvSpPr>
            <p:nvPr/>
          </p:nvSpPr>
          <p:spPr bwMode="auto">
            <a:xfrm>
              <a:off x="2028" y="1656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2" name="Oval 229"/>
            <p:cNvSpPr>
              <a:spLocks noChangeArrowheads="1"/>
            </p:cNvSpPr>
            <p:nvPr/>
          </p:nvSpPr>
          <p:spPr bwMode="auto">
            <a:xfrm>
              <a:off x="1324" y="3324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9493" name="AutoShape 230"/>
            <p:cNvCxnSpPr>
              <a:cxnSpLocks noChangeShapeType="1"/>
              <a:stCxn id="19489" idx="6"/>
              <a:endCxn id="19491" idx="3"/>
            </p:cNvCxnSpPr>
            <p:nvPr/>
          </p:nvCxnSpPr>
          <p:spPr bwMode="auto">
            <a:xfrm flipV="1">
              <a:off x="676" y="1779"/>
              <a:ext cx="1373" cy="104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4" name="AutoShape 231"/>
            <p:cNvCxnSpPr>
              <a:cxnSpLocks noChangeShapeType="1"/>
              <a:stCxn id="19489" idx="6"/>
              <a:endCxn id="19490" idx="2"/>
            </p:cNvCxnSpPr>
            <p:nvPr/>
          </p:nvCxnSpPr>
          <p:spPr bwMode="auto">
            <a:xfrm>
              <a:off x="676" y="2824"/>
              <a:ext cx="1360" cy="2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5" name="AutoShape 232"/>
            <p:cNvCxnSpPr>
              <a:cxnSpLocks noChangeShapeType="1"/>
              <a:stCxn id="19487" idx="5"/>
              <a:endCxn id="19488" idx="2"/>
            </p:cNvCxnSpPr>
            <p:nvPr/>
          </p:nvCxnSpPr>
          <p:spPr bwMode="auto">
            <a:xfrm flipV="1">
              <a:off x="799" y="1756"/>
              <a:ext cx="573" cy="1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6" name="AutoShape 233"/>
            <p:cNvCxnSpPr>
              <a:cxnSpLocks noChangeShapeType="1"/>
              <a:stCxn id="19487" idx="4"/>
              <a:endCxn id="19492" idx="0"/>
            </p:cNvCxnSpPr>
            <p:nvPr/>
          </p:nvCxnSpPr>
          <p:spPr bwMode="auto">
            <a:xfrm>
              <a:off x="748" y="1792"/>
              <a:ext cx="648" cy="153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7" name="AutoShape 234"/>
            <p:cNvCxnSpPr>
              <a:cxnSpLocks noChangeShapeType="1"/>
              <a:stCxn id="19492" idx="0"/>
              <a:endCxn id="19488" idx="4"/>
            </p:cNvCxnSpPr>
            <p:nvPr/>
          </p:nvCxnSpPr>
          <p:spPr bwMode="auto">
            <a:xfrm flipV="1">
              <a:off x="1396" y="1828"/>
              <a:ext cx="48" cy="149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8" name="AutoShape 235"/>
            <p:cNvCxnSpPr>
              <a:cxnSpLocks noChangeShapeType="1"/>
              <a:stCxn id="19492" idx="0"/>
              <a:endCxn id="19491" idx="3"/>
            </p:cNvCxnSpPr>
            <p:nvPr/>
          </p:nvCxnSpPr>
          <p:spPr bwMode="auto">
            <a:xfrm flipV="1">
              <a:off x="1396" y="1779"/>
              <a:ext cx="653" cy="154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9" name="AutoShape 236"/>
            <p:cNvCxnSpPr>
              <a:cxnSpLocks noChangeShapeType="1"/>
              <a:stCxn id="19492" idx="7"/>
              <a:endCxn id="19490" idx="2"/>
            </p:cNvCxnSpPr>
            <p:nvPr/>
          </p:nvCxnSpPr>
          <p:spPr bwMode="auto">
            <a:xfrm flipV="1">
              <a:off x="1447" y="2848"/>
              <a:ext cx="589" cy="49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500" name="Text Box 237"/>
            <p:cNvSpPr txBox="1">
              <a:spLocks noChangeArrowheads="1"/>
            </p:cNvSpPr>
            <p:nvPr/>
          </p:nvSpPr>
          <p:spPr bwMode="auto">
            <a:xfrm>
              <a:off x="252" y="1521"/>
              <a:ext cx="65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257</a:t>
              </a:r>
            </a:p>
          </p:txBody>
        </p:sp>
        <p:sp>
          <p:nvSpPr>
            <p:cNvPr id="19501" name="Text Box 238"/>
            <p:cNvSpPr txBox="1">
              <a:spLocks noChangeArrowheads="1"/>
            </p:cNvSpPr>
            <p:nvPr/>
          </p:nvSpPr>
          <p:spPr bwMode="auto">
            <a:xfrm>
              <a:off x="2011" y="2521"/>
              <a:ext cx="508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67</a:t>
              </a:r>
            </a:p>
          </p:txBody>
        </p:sp>
        <p:sp>
          <p:nvSpPr>
            <p:cNvPr id="19502" name="Text Box 239"/>
            <p:cNvSpPr txBox="1">
              <a:spLocks noChangeArrowheads="1"/>
            </p:cNvSpPr>
            <p:nvPr/>
          </p:nvSpPr>
          <p:spPr bwMode="auto">
            <a:xfrm>
              <a:off x="1260" y="3488"/>
              <a:ext cx="50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99</a:t>
              </a:r>
            </a:p>
          </p:txBody>
        </p:sp>
        <p:sp>
          <p:nvSpPr>
            <p:cNvPr id="19503" name="Text Box 240"/>
            <p:cNvSpPr txBox="1">
              <a:spLocks noChangeArrowheads="1"/>
            </p:cNvSpPr>
            <p:nvPr/>
          </p:nvSpPr>
          <p:spPr bwMode="auto">
            <a:xfrm>
              <a:off x="1925" y="1461"/>
              <a:ext cx="655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145</a:t>
              </a:r>
            </a:p>
          </p:txBody>
        </p:sp>
        <p:sp>
          <p:nvSpPr>
            <p:cNvPr id="19504" name="Text Box 241"/>
            <p:cNvSpPr txBox="1">
              <a:spLocks noChangeArrowheads="1"/>
            </p:cNvSpPr>
            <p:nvPr/>
          </p:nvSpPr>
          <p:spPr bwMode="auto">
            <a:xfrm>
              <a:off x="204" y="2563"/>
              <a:ext cx="655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306</a:t>
              </a:r>
            </a:p>
          </p:txBody>
        </p:sp>
        <p:sp>
          <p:nvSpPr>
            <p:cNvPr id="19505" name="Text Box 242"/>
            <p:cNvSpPr txBox="1">
              <a:spLocks noChangeArrowheads="1"/>
            </p:cNvSpPr>
            <p:nvPr/>
          </p:nvSpPr>
          <p:spPr bwMode="auto">
            <a:xfrm>
              <a:off x="1244" y="1419"/>
              <a:ext cx="655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122</a:t>
              </a:r>
            </a:p>
          </p:txBody>
        </p:sp>
        <p:cxnSp>
          <p:nvCxnSpPr>
            <p:cNvPr id="19506" name="AutoShape 243"/>
            <p:cNvCxnSpPr>
              <a:cxnSpLocks noChangeShapeType="1"/>
              <a:stCxn id="19489" idx="6"/>
              <a:endCxn id="19492" idx="7"/>
            </p:cNvCxnSpPr>
            <p:nvPr/>
          </p:nvCxnSpPr>
          <p:spPr bwMode="auto">
            <a:xfrm>
              <a:off x="676" y="2824"/>
              <a:ext cx="771" cy="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49108" name="Group 244"/>
          <p:cNvGrpSpPr>
            <a:grpSpLocks/>
          </p:cNvGrpSpPr>
          <p:nvPr/>
        </p:nvGrpSpPr>
        <p:grpSpPr bwMode="auto">
          <a:xfrm>
            <a:off x="5334000" y="4357688"/>
            <a:ext cx="2424113" cy="2347912"/>
            <a:chOff x="3076" y="1427"/>
            <a:chExt cx="2810" cy="2481"/>
          </a:xfrm>
        </p:grpSpPr>
        <p:sp>
          <p:nvSpPr>
            <p:cNvPr id="19467" name="Oval 245"/>
            <p:cNvSpPr>
              <a:spLocks noChangeArrowheads="1"/>
            </p:cNvSpPr>
            <p:nvPr/>
          </p:nvSpPr>
          <p:spPr bwMode="auto">
            <a:xfrm>
              <a:off x="3508" y="171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8" name="Oval 246"/>
            <p:cNvSpPr>
              <a:spLocks noChangeArrowheads="1"/>
            </p:cNvSpPr>
            <p:nvPr/>
          </p:nvSpPr>
          <p:spPr bwMode="auto">
            <a:xfrm>
              <a:off x="4212" y="169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9" name="Oval 247"/>
            <p:cNvSpPr>
              <a:spLocks noChangeArrowheads="1"/>
            </p:cNvSpPr>
            <p:nvPr/>
          </p:nvSpPr>
          <p:spPr bwMode="auto">
            <a:xfrm>
              <a:off x="3372" y="2760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0" name="Oval 248"/>
            <p:cNvSpPr>
              <a:spLocks noChangeArrowheads="1"/>
            </p:cNvSpPr>
            <p:nvPr/>
          </p:nvSpPr>
          <p:spPr bwMode="auto">
            <a:xfrm>
              <a:off x="4876" y="2784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1" name="Oval 249"/>
            <p:cNvSpPr>
              <a:spLocks noChangeArrowheads="1"/>
            </p:cNvSpPr>
            <p:nvPr/>
          </p:nvSpPr>
          <p:spPr bwMode="auto">
            <a:xfrm>
              <a:off x="4868" y="1664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2" name="Oval 250"/>
            <p:cNvSpPr>
              <a:spLocks noChangeArrowheads="1"/>
            </p:cNvSpPr>
            <p:nvPr/>
          </p:nvSpPr>
          <p:spPr bwMode="auto">
            <a:xfrm>
              <a:off x="4164" y="33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9473" name="AutoShape 251"/>
            <p:cNvCxnSpPr>
              <a:cxnSpLocks noChangeShapeType="1"/>
              <a:stCxn id="19469" idx="6"/>
              <a:endCxn id="19471" idx="3"/>
            </p:cNvCxnSpPr>
            <p:nvPr/>
          </p:nvCxnSpPr>
          <p:spPr bwMode="auto">
            <a:xfrm flipV="1">
              <a:off x="3516" y="1787"/>
              <a:ext cx="1373" cy="104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4" name="AutoShape 252"/>
            <p:cNvCxnSpPr>
              <a:cxnSpLocks noChangeShapeType="1"/>
              <a:stCxn id="19469" idx="6"/>
              <a:endCxn id="19470" idx="2"/>
            </p:cNvCxnSpPr>
            <p:nvPr/>
          </p:nvCxnSpPr>
          <p:spPr bwMode="auto">
            <a:xfrm>
              <a:off x="3516" y="2832"/>
              <a:ext cx="1360" cy="2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5" name="AutoShape 253"/>
            <p:cNvCxnSpPr>
              <a:cxnSpLocks noChangeShapeType="1"/>
              <a:stCxn id="19467" idx="6"/>
              <a:endCxn id="19468" idx="2"/>
            </p:cNvCxnSpPr>
            <p:nvPr/>
          </p:nvCxnSpPr>
          <p:spPr bwMode="auto">
            <a:xfrm flipV="1">
              <a:off x="3652" y="1764"/>
              <a:ext cx="560" cy="2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6" name="AutoShape 254"/>
            <p:cNvCxnSpPr>
              <a:cxnSpLocks noChangeShapeType="1"/>
              <a:stCxn id="19467" idx="4"/>
              <a:endCxn id="19472" idx="0"/>
            </p:cNvCxnSpPr>
            <p:nvPr/>
          </p:nvCxnSpPr>
          <p:spPr bwMode="auto">
            <a:xfrm>
              <a:off x="3580" y="1856"/>
              <a:ext cx="656" cy="147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7" name="AutoShape 255"/>
            <p:cNvCxnSpPr>
              <a:cxnSpLocks noChangeShapeType="1"/>
              <a:stCxn id="19472" idx="0"/>
              <a:endCxn id="19468" idx="4"/>
            </p:cNvCxnSpPr>
            <p:nvPr/>
          </p:nvCxnSpPr>
          <p:spPr bwMode="auto">
            <a:xfrm flipV="1">
              <a:off x="4236" y="1836"/>
              <a:ext cx="48" cy="149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8" name="AutoShape 256"/>
            <p:cNvCxnSpPr>
              <a:cxnSpLocks noChangeShapeType="1"/>
              <a:stCxn id="19472" idx="0"/>
              <a:endCxn id="19471" idx="3"/>
            </p:cNvCxnSpPr>
            <p:nvPr/>
          </p:nvCxnSpPr>
          <p:spPr bwMode="auto">
            <a:xfrm flipV="1">
              <a:off x="4236" y="1787"/>
              <a:ext cx="653" cy="154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9" name="AutoShape 257"/>
            <p:cNvCxnSpPr>
              <a:cxnSpLocks noChangeShapeType="1"/>
              <a:stCxn id="19472" idx="7"/>
              <a:endCxn id="19470" idx="2"/>
            </p:cNvCxnSpPr>
            <p:nvPr/>
          </p:nvCxnSpPr>
          <p:spPr bwMode="auto">
            <a:xfrm flipV="1">
              <a:off x="4287" y="2856"/>
              <a:ext cx="589" cy="49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80" name="Text Box 258"/>
            <p:cNvSpPr txBox="1">
              <a:spLocks noChangeArrowheads="1"/>
            </p:cNvSpPr>
            <p:nvPr/>
          </p:nvSpPr>
          <p:spPr bwMode="auto">
            <a:xfrm>
              <a:off x="3076" y="1501"/>
              <a:ext cx="905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Albert</a:t>
              </a:r>
            </a:p>
          </p:txBody>
        </p:sp>
        <p:sp>
          <p:nvSpPr>
            <p:cNvPr id="19481" name="Text Box 259"/>
            <p:cNvSpPr txBox="1">
              <a:spLocks noChangeArrowheads="1"/>
            </p:cNvSpPr>
            <p:nvPr/>
          </p:nvSpPr>
          <p:spPr bwMode="auto">
            <a:xfrm>
              <a:off x="4701" y="2539"/>
              <a:ext cx="118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Christos</a:t>
              </a:r>
            </a:p>
          </p:txBody>
        </p:sp>
        <p:sp>
          <p:nvSpPr>
            <p:cNvPr id="19482" name="Text Box 260"/>
            <p:cNvSpPr txBox="1">
              <a:spLocks noChangeArrowheads="1"/>
            </p:cNvSpPr>
            <p:nvPr/>
          </p:nvSpPr>
          <p:spPr bwMode="auto">
            <a:xfrm>
              <a:off x="3998" y="3520"/>
              <a:ext cx="1097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Jessica</a:t>
              </a:r>
            </a:p>
          </p:txBody>
        </p:sp>
        <p:sp>
          <p:nvSpPr>
            <p:cNvPr id="19483" name="Text Box 261"/>
            <p:cNvSpPr txBox="1">
              <a:spLocks noChangeArrowheads="1"/>
            </p:cNvSpPr>
            <p:nvPr/>
          </p:nvSpPr>
          <p:spPr bwMode="auto">
            <a:xfrm>
              <a:off x="4761" y="1469"/>
              <a:ext cx="994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Sharat</a:t>
              </a:r>
            </a:p>
          </p:txBody>
        </p:sp>
        <p:sp>
          <p:nvSpPr>
            <p:cNvPr id="19484" name="Text Box 262"/>
            <p:cNvSpPr txBox="1">
              <a:spLocks noChangeArrowheads="1"/>
            </p:cNvSpPr>
            <p:nvPr/>
          </p:nvSpPr>
          <p:spPr bwMode="auto">
            <a:xfrm>
              <a:off x="3188" y="2947"/>
              <a:ext cx="964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Sonya</a:t>
              </a:r>
            </a:p>
          </p:txBody>
        </p:sp>
        <p:sp>
          <p:nvSpPr>
            <p:cNvPr id="19485" name="Text Box 263"/>
            <p:cNvSpPr txBox="1">
              <a:spLocks noChangeArrowheads="1"/>
            </p:cNvSpPr>
            <p:nvPr/>
          </p:nvSpPr>
          <p:spPr bwMode="auto">
            <a:xfrm>
              <a:off x="4084" y="1427"/>
              <a:ext cx="876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Grant</a:t>
              </a:r>
            </a:p>
          </p:txBody>
        </p:sp>
        <p:cxnSp>
          <p:nvCxnSpPr>
            <p:cNvPr id="19486" name="AutoShape 264"/>
            <p:cNvCxnSpPr>
              <a:cxnSpLocks noChangeShapeType="1"/>
              <a:stCxn id="19469" idx="6"/>
              <a:endCxn id="19472" idx="7"/>
            </p:cNvCxnSpPr>
            <p:nvPr/>
          </p:nvCxnSpPr>
          <p:spPr bwMode="auto">
            <a:xfrm>
              <a:off x="3516" y="2832"/>
              <a:ext cx="771" cy="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49129" name="AutoShape 265"/>
          <p:cNvSpPr>
            <a:spLocks noChangeArrowheads="1"/>
          </p:cNvSpPr>
          <p:nvPr/>
        </p:nvSpPr>
        <p:spPr bwMode="auto">
          <a:xfrm>
            <a:off x="4267200" y="5572125"/>
            <a:ext cx="658813" cy="288925"/>
          </a:xfrm>
          <a:prstGeom prst="leftRightArrow">
            <a:avLst>
              <a:gd name="adj1" fmla="val 50000"/>
              <a:gd name="adj2" fmla="val 45604"/>
            </a:avLst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130" name="Text Box 266"/>
          <p:cNvSpPr txBox="1">
            <a:spLocks noChangeArrowheads="1"/>
          </p:cNvSpPr>
          <p:nvPr/>
        </p:nvSpPr>
        <p:spPr bwMode="auto">
          <a:xfrm>
            <a:off x="898525" y="3962400"/>
            <a:ext cx="3368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8000"/>
                </a:solidFill>
              </a:rPr>
              <a:t>Same graph</a:t>
            </a:r>
            <a:r>
              <a:rPr kumimoji="0" lang="en-US" altLang="en-US">
                <a:solidFill>
                  <a:srgbClr val="000000"/>
                </a:solidFill>
              </a:rPr>
              <a:t> (different </a:t>
            </a:r>
            <a:r>
              <a:rPr kumimoji="0" lang="en-US" altLang="en-US" i="1">
                <a:solidFill>
                  <a:srgbClr val="000000"/>
                </a:solidFill>
              </a:rPr>
              <a:t>labels</a:t>
            </a:r>
            <a:r>
              <a:rPr kumimoji="0" lang="en-US" altLang="en-US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49131" name="AutoShape 267"/>
          <p:cNvSpPr>
            <a:spLocks noChangeArrowheads="1"/>
          </p:cNvSpPr>
          <p:nvPr/>
        </p:nvSpPr>
        <p:spPr bwMode="auto">
          <a:xfrm>
            <a:off x="4217988" y="2514600"/>
            <a:ext cx="658812" cy="288925"/>
          </a:xfrm>
          <a:prstGeom prst="leftRightArrow">
            <a:avLst>
              <a:gd name="adj1" fmla="val 50000"/>
              <a:gd name="adj2" fmla="val 45604"/>
            </a:avLst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998" grpId="0"/>
      <p:bldP spid="549129" grpId="0" animBg="1"/>
      <p:bldP spid="549130" grpId="0"/>
      <p:bldP spid="5491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6"/>
          <p:cNvSpPr txBox="1">
            <a:spLocks noChangeArrowheads="1"/>
          </p:cNvSpPr>
          <p:nvPr/>
        </p:nvSpPr>
        <p:spPr bwMode="auto">
          <a:xfrm>
            <a:off x="1609725" y="1447800"/>
            <a:ext cx="60102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All that matters is the </a:t>
            </a:r>
            <a:r>
              <a:rPr kumimoji="0" lang="en-US" altLang="en-US" i="1"/>
              <a:t>connections.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en-US"/>
              <a:t>Graphs with the same connections are </a:t>
            </a:r>
            <a:r>
              <a:rPr kumimoji="0" lang="en-US" altLang="en-US" i="1">
                <a:solidFill>
                  <a:srgbClr val="0033CC"/>
                </a:solidFill>
              </a:rPr>
              <a:t>isomorphic</a:t>
            </a:r>
            <a:r>
              <a:rPr kumimoji="0" lang="en-US" altLang="en-US" i="1"/>
              <a:t>.</a:t>
            </a:r>
          </a:p>
        </p:txBody>
      </p:sp>
      <p:sp>
        <p:nvSpPr>
          <p:cNvPr id="20483" name="Text Box 47"/>
          <p:cNvSpPr txBox="1">
            <a:spLocks noChangeArrowheads="1"/>
          </p:cNvSpPr>
          <p:nvPr/>
        </p:nvSpPr>
        <p:spPr bwMode="auto">
          <a:xfrm>
            <a:off x="3048000" y="457200"/>
            <a:ext cx="300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Graph Isomorphism</a:t>
            </a:r>
          </a:p>
        </p:txBody>
      </p:sp>
      <p:sp>
        <p:nvSpPr>
          <p:cNvPr id="547888" name="Text Box 48"/>
          <p:cNvSpPr txBox="1">
            <a:spLocks noChangeArrowheads="1"/>
          </p:cNvSpPr>
          <p:nvPr/>
        </p:nvSpPr>
        <p:spPr bwMode="auto">
          <a:xfrm>
            <a:off x="457200" y="2819400"/>
            <a:ext cx="822483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Informally, two graphs are isomorphic if they are the same after </a:t>
            </a:r>
            <a:r>
              <a:rPr lang="en-US" altLang="en-US" i="1">
                <a:solidFill>
                  <a:srgbClr val="CC0000"/>
                </a:solidFill>
              </a:rPr>
              <a:t>renaming</a:t>
            </a:r>
            <a:r>
              <a:rPr lang="en-US" altLang="en-US"/>
              <a:t>.</a:t>
            </a:r>
          </a:p>
        </p:txBody>
      </p:sp>
      <p:sp>
        <p:nvSpPr>
          <p:cNvPr id="547889" name="Rectangle 49"/>
          <p:cNvSpPr>
            <a:spLocks noChangeArrowheads="1"/>
          </p:cNvSpPr>
          <p:nvPr/>
        </p:nvSpPr>
        <p:spPr bwMode="auto">
          <a:xfrm>
            <a:off x="609600" y="3733800"/>
            <a:ext cx="7953375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>
                <a:latin typeface="Comic Sans MS" pitchFamily="66" charset="0"/>
              </a:rPr>
              <a:t>G</a:t>
            </a:r>
            <a:r>
              <a:rPr lang="en-US" altLang="en-US" sz="1800" baseline="-25000">
                <a:latin typeface="Comic Sans MS" pitchFamily="66" charset="0"/>
              </a:rPr>
              <a:t>1</a:t>
            </a:r>
            <a:r>
              <a:rPr lang="en-US" altLang="en-US" sz="1800">
                <a:latin typeface="Comic Sans MS" pitchFamily="66" charset="0"/>
              </a:rPr>
              <a:t> </a:t>
            </a:r>
            <a:r>
              <a:rPr lang="en-US" altLang="en-US" sz="1800" i="1">
                <a:solidFill>
                  <a:srgbClr val="0033CC"/>
                </a:solidFill>
                <a:latin typeface="Comic Sans MS" pitchFamily="66" charset="0"/>
              </a:rPr>
              <a:t>isomorphic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altLang="en-US" sz="1800">
                <a:latin typeface="Comic Sans MS" pitchFamily="66" charset="0"/>
              </a:rPr>
              <a:t>to </a:t>
            </a:r>
            <a:r>
              <a:rPr lang="en-US" altLang="en-US" sz="1800" i="1">
                <a:latin typeface="Comic Sans MS" pitchFamily="66" charset="0"/>
              </a:rPr>
              <a:t>G</a:t>
            </a:r>
            <a:r>
              <a:rPr lang="en-US" altLang="en-US" sz="1800" baseline="-25000">
                <a:latin typeface="Comic Sans MS" pitchFamily="66" charset="0"/>
              </a:rPr>
              <a:t>2</a:t>
            </a:r>
            <a:r>
              <a:rPr lang="en-US" altLang="en-US" sz="1800" i="1" baseline="-25000">
                <a:latin typeface="Comic Sans MS" pitchFamily="66" charset="0"/>
              </a:rPr>
              <a:t>  </a:t>
            </a:r>
            <a:r>
              <a:rPr lang="en-US" altLang="en-US" sz="1800">
                <a:latin typeface="Comic Sans MS" pitchFamily="66" charset="0"/>
              </a:rPr>
              <a:t>means there is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altLang="en-US" sz="1800">
                <a:latin typeface="Comic Sans MS" pitchFamily="66" charset="0"/>
              </a:rPr>
              <a:t>an </a:t>
            </a:r>
            <a:r>
              <a:rPr lang="en-US" altLang="en-US" sz="1800" i="1">
                <a:latin typeface="Comic Sans MS" pitchFamily="66" charset="0"/>
              </a:rPr>
              <a:t>edge-preserving vertex matching.</a:t>
            </a:r>
          </a:p>
        </p:txBody>
      </p:sp>
      <p:sp>
        <p:nvSpPr>
          <p:cNvPr id="547890" name="AutoShape 50"/>
          <p:cNvSpPr>
            <a:spLocks noChangeArrowheads="1"/>
          </p:cNvSpPr>
          <p:nvPr/>
        </p:nvSpPr>
        <p:spPr bwMode="auto">
          <a:xfrm>
            <a:off x="3048000" y="4724400"/>
            <a:ext cx="2514600" cy="457200"/>
          </a:xfrm>
          <a:prstGeom prst="wedgeRoundRectCallout">
            <a:avLst>
              <a:gd name="adj1" fmla="val 46718"/>
              <a:gd name="adj2" fmla="val -181250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/>
              <a:t>relation preserving</a:t>
            </a:r>
          </a:p>
        </p:txBody>
      </p:sp>
      <p:sp>
        <p:nvSpPr>
          <p:cNvPr id="547891" name="AutoShape 51"/>
          <p:cNvSpPr>
            <a:spLocks noChangeArrowheads="1"/>
          </p:cNvSpPr>
          <p:nvPr/>
        </p:nvSpPr>
        <p:spPr bwMode="auto">
          <a:xfrm>
            <a:off x="6248400" y="4724400"/>
            <a:ext cx="2286000" cy="457200"/>
          </a:xfrm>
          <a:prstGeom prst="wedgeRoundRectCallout">
            <a:avLst>
              <a:gd name="adj1" fmla="val -4931"/>
              <a:gd name="adj2" fmla="val -178472"/>
              <a:gd name="adj3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/>
              <a:t>renaming function</a:t>
            </a:r>
          </a:p>
        </p:txBody>
      </p:sp>
      <p:sp>
        <p:nvSpPr>
          <p:cNvPr id="547892" name="Text Box 52"/>
          <p:cNvSpPr txBox="1">
            <a:spLocks noChangeArrowheads="1"/>
          </p:cNvSpPr>
          <p:nvPr/>
        </p:nvSpPr>
        <p:spPr bwMode="auto">
          <a:xfrm>
            <a:off x="228600" y="5791200"/>
            <a:ext cx="8755063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Graph isomorphism has applications like checking fingerprint, testing molecules…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88" grpId="0" animBg="1"/>
      <p:bldP spid="547889" grpId="0" animBg="1"/>
      <p:bldP spid="547890" grpId="0" animBg="1"/>
      <p:bldP spid="547891" grpId="0" animBg="1"/>
      <p:bldP spid="54789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38"/>
          <p:cNvGrpSpPr>
            <a:grpSpLocks/>
          </p:cNvGrpSpPr>
          <p:nvPr/>
        </p:nvGrpSpPr>
        <p:grpSpPr bwMode="auto">
          <a:xfrm>
            <a:off x="949325" y="2411413"/>
            <a:ext cx="3054350" cy="2563812"/>
            <a:chOff x="502" y="1626"/>
            <a:chExt cx="1924" cy="1615"/>
          </a:xfrm>
        </p:grpSpPr>
        <p:sp>
          <p:nvSpPr>
            <p:cNvPr id="21530" name="Oval 39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31" name="Oval 40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32" name="Oval 41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33" name="Oval 42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1534" name="AutoShape 43"/>
            <p:cNvCxnSpPr>
              <a:cxnSpLocks noChangeShapeType="1"/>
              <a:stCxn id="21530" idx="6"/>
              <a:endCxn id="21531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5" name="AutoShape 44"/>
            <p:cNvCxnSpPr>
              <a:cxnSpLocks noChangeShapeType="1"/>
              <a:stCxn id="21533" idx="0"/>
              <a:endCxn id="21531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6" name="AutoShape 45"/>
            <p:cNvCxnSpPr>
              <a:cxnSpLocks noChangeShapeType="1"/>
              <a:stCxn id="21532" idx="6"/>
              <a:endCxn id="21533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7" name="AutoShape 46"/>
            <p:cNvCxnSpPr>
              <a:cxnSpLocks noChangeShapeType="1"/>
              <a:stCxn id="21530" idx="4"/>
              <a:endCxn id="21532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8" name="AutoShape 47"/>
            <p:cNvCxnSpPr>
              <a:cxnSpLocks noChangeShapeType="1"/>
              <a:stCxn id="21530" idx="5"/>
              <a:endCxn id="21533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39" name="Text Box 48"/>
            <p:cNvSpPr txBox="1">
              <a:spLocks noChangeArrowheads="1"/>
            </p:cNvSpPr>
            <p:nvPr/>
          </p:nvSpPr>
          <p:spPr bwMode="auto">
            <a:xfrm>
              <a:off x="502" y="1626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Dog</a:t>
              </a:r>
            </a:p>
          </p:txBody>
        </p:sp>
        <p:sp>
          <p:nvSpPr>
            <p:cNvPr id="21540" name="Text Box 49"/>
            <p:cNvSpPr txBox="1">
              <a:spLocks noChangeArrowheads="1"/>
            </p:cNvSpPr>
            <p:nvPr/>
          </p:nvSpPr>
          <p:spPr bwMode="auto">
            <a:xfrm>
              <a:off x="1726" y="1658"/>
              <a:ext cx="3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Pig</a:t>
              </a:r>
            </a:p>
          </p:txBody>
        </p:sp>
        <p:sp>
          <p:nvSpPr>
            <p:cNvPr id="21541" name="Text Box 50"/>
            <p:cNvSpPr txBox="1">
              <a:spLocks noChangeArrowheads="1"/>
            </p:cNvSpPr>
            <p:nvPr/>
          </p:nvSpPr>
          <p:spPr bwMode="auto">
            <a:xfrm>
              <a:off x="1750" y="3010"/>
              <a:ext cx="3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Cat</a:t>
              </a:r>
            </a:p>
          </p:txBody>
        </p:sp>
        <p:sp>
          <p:nvSpPr>
            <p:cNvPr id="21542" name="Text Box 51"/>
            <p:cNvSpPr txBox="1">
              <a:spLocks noChangeArrowheads="1"/>
            </p:cNvSpPr>
            <p:nvPr/>
          </p:nvSpPr>
          <p:spPr bwMode="auto">
            <a:xfrm>
              <a:off x="2310" y="269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kumimoji="0" lang="en-US" altLang="en-US"/>
            </a:p>
          </p:txBody>
        </p:sp>
        <p:sp>
          <p:nvSpPr>
            <p:cNvPr id="21543" name="Text Box 52"/>
            <p:cNvSpPr txBox="1">
              <a:spLocks noChangeArrowheads="1"/>
            </p:cNvSpPr>
            <p:nvPr/>
          </p:nvSpPr>
          <p:spPr bwMode="auto">
            <a:xfrm>
              <a:off x="582" y="2994"/>
              <a:ext cx="3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Cow</a:t>
              </a:r>
            </a:p>
          </p:txBody>
        </p:sp>
      </p:grpSp>
      <p:grpSp>
        <p:nvGrpSpPr>
          <p:cNvPr id="21507" name="Group 53"/>
          <p:cNvGrpSpPr>
            <a:grpSpLocks/>
          </p:cNvGrpSpPr>
          <p:nvPr/>
        </p:nvGrpSpPr>
        <p:grpSpPr bwMode="auto">
          <a:xfrm>
            <a:off x="4746625" y="2203450"/>
            <a:ext cx="3070225" cy="2868613"/>
            <a:chOff x="2894" y="1474"/>
            <a:chExt cx="1934" cy="1807"/>
          </a:xfrm>
        </p:grpSpPr>
        <p:sp>
          <p:nvSpPr>
            <p:cNvPr id="21517" name="Oval 54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8" name="Oval 55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9" name="Oval 56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20" name="Oval 57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1521" name="AutoShape 58"/>
            <p:cNvCxnSpPr>
              <a:cxnSpLocks noChangeShapeType="1"/>
              <a:stCxn id="21519" idx="6"/>
              <a:endCxn id="21520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2" name="AutoShape 59"/>
            <p:cNvCxnSpPr>
              <a:cxnSpLocks noChangeShapeType="1"/>
              <a:stCxn id="21517" idx="4"/>
              <a:endCxn id="21519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3" name="AutoShape 60"/>
            <p:cNvCxnSpPr>
              <a:cxnSpLocks noChangeShapeType="1"/>
              <a:stCxn id="21517" idx="5"/>
              <a:endCxn id="21520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4" name="AutoShape 61"/>
            <p:cNvCxnSpPr>
              <a:cxnSpLocks noChangeShapeType="1"/>
              <a:stCxn id="21519" idx="7"/>
              <a:endCxn id="21518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5" name="AutoShape 62"/>
            <p:cNvCxnSpPr>
              <a:cxnSpLocks noChangeShapeType="1"/>
              <a:stCxn id="21518" idx="5"/>
              <a:endCxn id="21520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26" name="Text Box 63"/>
            <p:cNvSpPr txBox="1">
              <a:spLocks noChangeArrowheads="1"/>
            </p:cNvSpPr>
            <p:nvPr/>
          </p:nvSpPr>
          <p:spPr bwMode="auto">
            <a:xfrm>
              <a:off x="2894" y="3034"/>
              <a:ext cx="4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Beef</a:t>
              </a:r>
            </a:p>
          </p:txBody>
        </p:sp>
        <p:sp>
          <p:nvSpPr>
            <p:cNvPr id="21527" name="Text Box 64"/>
            <p:cNvSpPr txBox="1">
              <a:spLocks noChangeArrowheads="1"/>
            </p:cNvSpPr>
            <p:nvPr/>
          </p:nvSpPr>
          <p:spPr bwMode="auto">
            <a:xfrm>
              <a:off x="4390" y="3050"/>
              <a:ext cx="4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Tuna</a:t>
              </a:r>
            </a:p>
          </p:txBody>
        </p:sp>
        <p:sp>
          <p:nvSpPr>
            <p:cNvPr id="21528" name="Text Box 65"/>
            <p:cNvSpPr txBox="1">
              <a:spLocks noChangeArrowheads="1"/>
            </p:cNvSpPr>
            <p:nvPr/>
          </p:nvSpPr>
          <p:spPr bwMode="auto">
            <a:xfrm>
              <a:off x="3502" y="2250"/>
              <a:ext cx="4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Corn</a:t>
              </a:r>
            </a:p>
          </p:txBody>
        </p:sp>
        <p:sp>
          <p:nvSpPr>
            <p:cNvPr id="21529" name="Text Box 66"/>
            <p:cNvSpPr txBox="1">
              <a:spLocks noChangeArrowheads="1"/>
            </p:cNvSpPr>
            <p:nvPr/>
          </p:nvSpPr>
          <p:spPr bwMode="auto">
            <a:xfrm>
              <a:off x="3502" y="1474"/>
              <a:ext cx="3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Hay</a:t>
              </a:r>
            </a:p>
          </p:txBody>
        </p:sp>
      </p:grpSp>
      <p:cxnSp>
        <p:nvCxnSpPr>
          <p:cNvPr id="546883" name="AutoShape 67"/>
          <p:cNvCxnSpPr>
            <a:cxnSpLocks noChangeShapeType="1"/>
          </p:cNvCxnSpPr>
          <p:nvPr/>
        </p:nvCxnSpPr>
        <p:spPr bwMode="auto">
          <a:xfrm rot="10800000" flipH="1" flipV="1">
            <a:off x="1460500" y="29162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6884" name="AutoShape 68"/>
          <p:cNvCxnSpPr>
            <a:cxnSpLocks noChangeShapeType="1"/>
          </p:cNvCxnSpPr>
          <p:nvPr/>
        </p:nvCxnSpPr>
        <p:spPr bwMode="auto">
          <a:xfrm rot="5400000" flipV="1">
            <a:off x="5158582" y="23804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6885" name="Group 69"/>
          <p:cNvGrpSpPr>
            <a:grpSpLocks/>
          </p:cNvGrpSpPr>
          <p:nvPr/>
        </p:nvGrpSpPr>
        <p:grpSpPr bwMode="auto">
          <a:xfrm>
            <a:off x="1625600" y="2617788"/>
            <a:ext cx="4673600" cy="1738312"/>
            <a:chOff x="928" y="1553"/>
            <a:chExt cx="2944" cy="1095"/>
          </a:xfrm>
        </p:grpSpPr>
        <p:cxnSp>
          <p:nvCxnSpPr>
            <p:cNvPr id="21515" name="AutoShape 70"/>
            <p:cNvCxnSpPr>
              <a:cxnSpLocks noChangeShapeType="1"/>
            </p:cNvCxnSpPr>
            <p:nvPr/>
          </p:nvCxnSpPr>
          <p:spPr bwMode="auto">
            <a:xfrm rot="-54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16" name="AutoShape 71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46888" name="Rectangle 72"/>
          <p:cNvSpPr>
            <a:spLocks noChangeArrowheads="1"/>
          </p:cNvSpPr>
          <p:nvPr/>
        </p:nvSpPr>
        <p:spPr bwMode="auto">
          <a:xfrm>
            <a:off x="1676400" y="5638800"/>
            <a:ext cx="199866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i="1">
                <a:solidFill>
                  <a:srgbClr val="0033CC"/>
                </a:solidFill>
              </a:rPr>
              <a:t>f </a:t>
            </a:r>
            <a:r>
              <a:rPr kumimoji="0" lang="en-US" altLang="en-US">
                <a:solidFill>
                  <a:srgbClr val="000000"/>
                </a:solidFill>
              </a:rPr>
              <a:t>(Dog)  = Beef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 i="1">
                <a:solidFill>
                  <a:srgbClr val="0033CC"/>
                </a:solidFill>
              </a:rPr>
              <a:t>f </a:t>
            </a:r>
            <a:r>
              <a:rPr kumimoji="0" lang="en-US" altLang="en-US">
                <a:solidFill>
                  <a:srgbClr val="000000"/>
                </a:solidFill>
              </a:rPr>
              <a:t>(Cat)   = Tuna</a:t>
            </a:r>
          </a:p>
        </p:txBody>
      </p:sp>
      <p:sp>
        <p:nvSpPr>
          <p:cNvPr id="546889" name="Rectangle 73"/>
          <p:cNvSpPr>
            <a:spLocks noChangeArrowheads="1"/>
          </p:cNvSpPr>
          <p:nvPr/>
        </p:nvSpPr>
        <p:spPr bwMode="auto">
          <a:xfrm>
            <a:off x="5468938" y="5638800"/>
            <a:ext cx="1998662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i="1">
                <a:solidFill>
                  <a:srgbClr val="0033CC"/>
                </a:solidFill>
              </a:rPr>
              <a:t>f </a:t>
            </a:r>
            <a:r>
              <a:rPr kumimoji="0" lang="en-US" altLang="en-US">
                <a:solidFill>
                  <a:srgbClr val="000000"/>
                </a:solidFill>
              </a:rPr>
              <a:t>(Cow)  = Hay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 i="1">
                <a:solidFill>
                  <a:srgbClr val="0033CC"/>
                </a:solidFill>
              </a:rPr>
              <a:t>f </a:t>
            </a:r>
            <a:r>
              <a:rPr kumimoji="0" lang="en-US" altLang="en-US">
                <a:solidFill>
                  <a:srgbClr val="000000"/>
                </a:solidFill>
              </a:rPr>
              <a:t>(Pig)   = Corn</a:t>
            </a:r>
          </a:p>
        </p:txBody>
      </p:sp>
      <p:sp>
        <p:nvSpPr>
          <p:cNvPr id="21513" name="Text Box 74"/>
          <p:cNvSpPr txBox="1">
            <a:spLocks noChangeArrowheads="1"/>
          </p:cNvSpPr>
          <p:nvPr/>
        </p:nvSpPr>
        <p:spPr bwMode="auto">
          <a:xfrm>
            <a:off x="2743200" y="457200"/>
            <a:ext cx="363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Are These Isomorphic?</a:t>
            </a:r>
          </a:p>
        </p:txBody>
      </p:sp>
      <p:sp>
        <p:nvSpPr>
          <p:cNvPr id="546891" name="Text Box 75"/>
          <p:cNvSpPr txBox="1">
            <a:spLocks noChangeArrowheads="1"/>
          </p:cNvSpPr>
          <p:nvPr/>
        </p:nvSpPr>
        <p:spPr bwMode="auto">
          <a:xfrm>
            <a:off x="6613525" y="1565275"/>
            <a:ext cx="1430338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bijection.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9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949325" y="2411413"/>
            <a:ext cx="3054350" cy="2563812"/>
            <a:chOff x="502" y="1626"/>
            <a:chExt cx="1924" cy="1615"/>
          </a:xfrm>
        </p:grpSpPr>
        <p:sp>
          <p:nvSpPr>
            <p:cNvPr id="22557" name="Oval 3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8" name="Oval 4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9" name="Oval 5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60" name="Oval 6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2561" name="AutoShape 7"/>
            <p:cNvCxnSpPr>
              <a:cxnSpLocks noChangeShapeType="1"/>
              <a:stCxn id="22557" idx="6"/>
              <a:endCxn id="22558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2" name="AutoShape 8"/>
            <p:cNvCxnSpPr>
              <a:cxnSpLocks noChangeShapeType="1"/>
              <a:stCxn id="22560" idx="0"/>
              <a:endCxn id="22558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3" name="AutoShape 9"/>
            <p:cNvCxnSpPr>
              <a:cxnSpLocks noChangeShapeType="1"/>
              <a:stCxn id="22559" idx="6"/>
              <a:endCxn id="22560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4" name="AutoShape 10"/>
            <p:cNvCxnSpPr>
              <a:cxnSpLocks noChangeShapeType="1"/>
              <a:stCxn id="22557" idx="4"/>
              <a:endCxn id="22559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5" name="AutoShape 11"/>
            <p:cNvCxnSpPr>
              <a:cxnSpLocks noChangeShapeType="1"/>
              <a:stCxn id="22557" idx="5"/>
              <a:endCxn id="22560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66" name="Text Box 12"/>
            <p:cNvSpPr txBox="1">
              <a:spLocks noChangeArrowheads="1"/>
            </p:cNvSpPr>
            <p:nvPr/>
          </p:nvSpPr>
          <p:spPr bwMode="auto">
            <a:xfrm>
              <a:off x="502" y="1626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Dog</a:t>
              </a:r>
            </a:p>
          </p:txBody>
        </p:sp>
        <p:sp>
          <p:nvSpPr>
            <p:cNvPr id="22567" name="Text Box 13"/>
            <p:cNvSpPr txBox="1">
              <a:spLocks noChangeArrowheads="1"/>
            </p:cNvSpPr>
            <p:nvPr/>
          </p:nvSpPr>
          <p:spPr bwMode="auto">
            <a:xfrm>
              <a:off x="1726" y="1658"/>
              <a:ext cx="3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Pig</a:t>
              </a:r>
            </a:p>
          </p:txBody>
        </p:sp>
        <p:sp>
          <p:nvSpPr>
            <p:cNvPr id="22568" name="Text Box 14"/>
            <p:cNvSpPr txBox="1">
              <a:spLocks noChangeArrowheads="1"/>
            </p:cNvSpPr>
            <p:nvPr/>
          </p:nvSpPr>
          <p:spPr bwMode="auto">
            <a:xfrm>
              <a:off x="1750" y="3010"/>
              <a:ext cx="3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Cat</a:t>
              </a:r>
            </a:p>
          </p:txBody>
        </p:sp>
        <p:sp>
          <p:nvSpPr>
            <p:cNvPr id="22569" name="Text Box 15"/>
            <p:cNvSpPr txBox="1">
              <a:spLocks noChangeArrowheads="1"/>
            </p:cNvSpPr>
            <p:nvPr/>
          </p:nvSpPr>
          <p:spPr bwMode="auto">
            <a:xfrm>
              <a:off x="2310" y="269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kumimoji="0" lang="en-US" altLang="en-US"/>
            </a:p>
          </p:txBody>
        </p:sp>
        <p:sp>
          <p:nvSpPr>
            <p:cNvPr id="22570" name="Text Box 16"/>
            <p:cNvSpPr txBox="1">
              <a:spLocks noChangeArrowheads="1"/>
            </p:cNvSpPr>
            <p:nvPr/>
          </p:nvSpPr>
          <p:spPr bwMode="auto">
            <a:xfrm>
              <a:off x="582" y="2994"/>
              <a:ext cx="3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Cow</a:t>
              </a:r>
            </a:p>
          </p:txBody>
        </p:sp>
      </p:grpSp>
      <p:grpSp>
        <p:nvGrpSpPr>
          <p:cNvPr id="22531" name="Group 17"/>
          <p:cNvGrpSpPr>
            <a:grpSpLocks/>
          </p:cNvGrpSpPr>
          <p:nvPr/>
        </p:nvGrpSpPr>
        <p:grpSpPr bwMode="auto">
          <a:xfrm>
            <a:off x="4746625" y="2203450"/>
            <a:ext cx="3070225" cy="2868613"/>
            <a:chOff x="2894" y="1474"/>
            <a:chExt cx="1934" cy="1807"/>
          </a:xfrm>
        </p:grpSpPr>
        <p:sp>
          <p:nvSpPr>
            <p:cNvPr id="22544" name="Oval 18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45" name="Oval 19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46" name="Oval 20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47" name="Oval 21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2548" name="AutoShape 22"/>
            <p:cNvCxnSpPr>
              <a:cxnSpLocks noChangeShapeType="1"/>
              <a:stCxn id="22546" idx="6"/>
              <a:endCxn id="22547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9" name="AutoShape 23"/>
            <p:cNvCxnSpPr>
              <a:cxnSpLocks noChangeShapeType="1"/>
              <a:stCxn id="22544" idx="4"/>
              <a:endCxn id="22546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0" name="AutoShape 24"/>
            <p:cNvCxnSpPr>
              <a:cxnSpLocks noChangeShapeType="1"/>
              <a:stCxn id="22544" idx="5"/>
              <a:endCxn id="22547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1" name="AutoShape 25"/>
            <p:cNvCxnSpPr>
              <a:cxnSpLocks noChangeShapeType="1"/>
              <a:stCxn id="22546" idx="7"/>
              <a:endCxn id="22545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2" name="AutoShape 26"/>
            <p:cNvCxnSpPr>
              <a:cxnSpLocks noChangeShapeType="1"/>
              <a:stCxn id="22545" idx="5"/>
              <a:endCxn id="22547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3" name="Text Box 27"/>
            <p:cNvSpPr txBox="1">
              <a:spLocks noChangeArrowheads="1"/>
            </p:cNvSpPr>
            <p:nvPr/>
          </p:nvSpPr>
          <p:spPr bwMode="auto">
            <a:xfrm>
              <a:off x="2894" y="3034"/>
              <a:ext cx="4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Beef</a:t>
              </a:r>
            </a:p>
          </p:txBody>
        </p:sp>
        <p:sp>
          <p:nvSpPr>
            <p:cNvPr id="22554" name="Text Box 28"/>
            <p:cNvSpPr txBox="1">
              <a:spLocks noChangeArrowheads="1"/>
            </p:cNvSpPr>
            <p:nvPr/>
          </p:nvSpPr>
          <p:spPr bwMode="auto">
            <a:xfrm>
              <a:off x="4390" y="3050"/>
              <a:ext cx="4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Tuna</a:t>
              </a:r>
            </a:p>
          </p:txBody>
        </p:sp>
        <p:sp>
          <p:nvSpPr>
            <p:cNvPr id="22555" name="Text Box 29"/>
            <p:cNvSpPr txBox="1">
              <a:spLocks noChangeArrowheads="1"/>
            </p:cNvSpPr>
            <p:nvPr/>
          </p:nvSpPr>
          <p:spPr bwMode="auto">
            <a:xfrm>
              <a:off x="3502" y="2250"/>
              <a:ext cx="4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Corn</a:t>
              </a:r>
            </a:p>
          </p:txBody>
        </p:sp>
        <p:sp>
          <p:nvSpPr>
            <p:cNvPr id="22556" name="Text Box 30"/>
            <p:cNvSpPr txBox="1">
              <a:spLocks noChangeArrowheads="1"/>
            </p:cNvSpPr>
            <p:nvPr/>
          </p:nvSpPr>
          <p:spPr bwMode="auto">
            <a:xfrm>
              <a:off x="3502" y="1474"/>
              <a:ext cx="3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Hay</a:t>
              </a:r>
            </a:p>
          </p:txBody>
        </p:sp>
      </p:grpSp>
      <p:cxnSp>
        <p:nvCxnSpPr>
          <p:cNvPr id="22532" name="AutoShape 31"/>
          <p:cNvCxnSpPr>
            <a:cxnSpLocks noChangeShapeType="1"/>
          </p:cNvCxnSpPr>
          <p:nvPr/>
        </p:nvCxnSpPr>
        <p:spPr bwMode="auto">
          <a:xfrm rot="10800000" flipH="1" flipV="1">
            <a:off x="1460500" y="29162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3" name="AutoShape 32"/>
          <p:cNvCxnSpPr>
            <a:cxnSpLocks noChangeShapeType="1"/>
          </p:cNvCxnSpPr>
          <p:nvPr/>
        </p:nvCxnSpPr>
        <p:spPr bwMode="auto">
          <a:xfrm rot="5400000" flipV="1">
            <a:off x="5158582" y="23804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534" name="Group 33"/>
          <p:cNvGrpSpPr>
            <a:grpSpLocks/>
          </p:cNvGrpSpPr>
          <p:nvPr/>
        </p:nvGrpSpPr>
        <p:grpSpPr bwMode="auto">
          <a:xfrm>
            <a:off x="1625600" y="2617788"/>
            <a:ext cx="4673600" cy="1738312"/>
            <a:chOff x="928" y="1553"/>
            <a:chExt cx="2944" cy="1095"/>
          </a:xfrm>
        </p:grpSpPr>
        <p:cxnSp>
          <p:nvCxnSpPr>
            <p:cNvPr id="22542" name="AutoShape 34"/>
            <p:cNvCxnSpPr>
              <a:cxnSpLocks noChangeShapeType="1"/>
            </p:cNvCxnSpPr>
            <p:nvPr/>
          </p:nvCxnSpPr>
          <p:spPr bwMode="auto">
            <a:xfrm rot="-54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3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535" name="Text Box 38"/>
          <p:cNvSpPr txBox="1">
            <a:spLocks noChangeArrowheads="1"/>
          </p:cNvSpPr>
          <p:nvPr/>
        </p:nvSpPr>
        <p:spPr bwMode="auto">
          <a:xfrm>
            <a:off x="2743200" y="457200"/>
            <a:ext cx="363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Are These Isomorphic?</a:t>
            </a:r>
          </a:p>
        </p:txBody>
      </p:sp>
      <p:sp>
        <p:nvSpPr>
          <p:cNvPr id="554023" name="Text Box 39"/>
          <p:cNvSpPr txBox="1">
            <a:spLocks noChangeArrowheads="1"/>
          </p:cNvSpPr>
          <p:nvPr/>
        </p:nvSpPr>
        <p:spPr bwMode="auto">
          <a:xfrm>
            <a:off x="457200" y="5451475"/>
            <a:ext cx="197961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Edge preserved?</a:t>
            </a:r>
          </a:p>
        </p:txBody>
      </p:sp>
      <p:sp>
        <p:nvSpPr>
          <p:cNvPr id="554024" name="Text Box 40"/>
          <p:cNvSpPr txBox="1">
            <a:spLocks noChangeArrowheads="1"/>
          </p:cNvSpPr>
          <p:nvPr/>
        </p:nvSpPr>
        <p:spPr bwMode="auto">
          <a:xfrm>
            <a:off x="381000" y="6137275"/>
            <a:ext cx="8315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If there is an edge in the original graph, there is an edge after the mapping.</a:t>
            </a:r>
          </a:p>
        </p:txBody>
      </p:sp>
      <p:sp>
        <p:nvSpPr>
          <p:cNvPr id="554025" name="Text Box 41"/>
          <p:cNvSpPr txBox="1">
            <a:spLocks noChangeArrowheads="1"/>
          </p:cNvSpPr>
          <p:nvPr/>
        </p:nvSpPr>
        <p:spPr bwMode="auto">
          <a:xfrm>
            <a:off x="2820988" y="5486400"/>
            <a:ext cx="684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8000"/>
                </a:solidFill>
              </a:rPr>
              <a:t>YES!</a:t>
            </a:r>
          </a:p>
        </p:txBody>
      </p:sp>
      <p:sp>
        <p:nvSpPr>
          <p:cNvPr id="554026" name="Line 42"/>
          <p:cNvSpPr>
            <a:spLocks noChangeShapeType="1"/>
          </p:cNvSpPr>
          <p:nvPr/>
        </p:nvSpPr>
        <p:spPr bwMode="auto">
          <a:xfrm>
            <a:off x="1676400" y="2971800"/>
            <a:ext cx="1371600" cy="1371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27" name="Line 43"/>
          <p:cNvSpPr>
            <a:spLocks noChangeShapeType="1"/>
          </p:cNvSpPr>
          <p:nvPr/>
        </p:nvSpPr>
        <p:spPr bwMode="auto">
          <a:xfrm>
            <a:off x="5334000" y="4495800"/>
            <a:ext cx="17526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Text Box 44"/>
          <p:cNvSpPr txBox="1">
            <a:spLocks noChangeArrowheads="1"/>
          </p:cNvSpPr>
          <p:nvPr/>
        </p:nvSpPr>
        <p:spPr bwMode="auto">
          <a:xfrm>
            <a:off x="6613525" y="1565275"/>
            <a:ext cx="1430338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bijection.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023" grpId="0" animBg="1"/>
      <p:bldP spid="554024" grpId="0"/>
      <p:bldP spid="554025" grpId="0"/>
      <p:bldP spid="554026" grpId="0" animBg="1"/>
      <p:bldP spid="5540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949325" y="2411413"/>
            <a:ext cx="3054350" cy="2563812"/>
            <a:chOff x="502" y="1626"/>
            <a:chExt cx="1924" cy="1615"/>
          </a:xfrm>
        </p:grpSpPr>
        <p:sp>
          <p:nvSpPr>
            <p:cNvPr id="23581" name="Oval 3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2" name="Oval 4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3" name="Oval 5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4" name="Oval 6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3585" name="AutoShape 7"/>
            <p:cNvCxnSpPr>
              <a:cxnSpLocks noChangeShapeType="1"/>
              <a:stCxn id="23581" idx="6"/>
              <a:endCxn id="23582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86" name="AutoShape 8"/>
            <p:cNvCxnSpPr>
              <a:cxnSpLocks noChangeShapeType="1"/>
              <a:stCxn id="23584" idx="0"/>
              <a:endCxn id="23582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87" name="AutoShape 9"/>
            <p:cNvCxnSpPr>
              <a:cxnSpLocks noChangeShapeType="1"/>
              <a:stCxn id="23583" idx="6"/>
              <a:endCxn id="23584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88" name="AutoShape 10"/>
            <p:cNvCxnSpPr>
              <a:cxnSpLocks noChangeShapeType="1"/>
              <a:stCxn id="23581" idx="4"/>
              <a:endCxn id="23583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89" name="AutoShape 11"/>
            <p:cNvCxnSpPr>
              <a:cxnSpLocks noChangeShapeType="1"/>
              <a:stCxn id="23581" idx="5"/>
              <a:endCxn id="23584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590" name="Text Box 12"/>
            <p:cNvSpPr txBox="1">
              <a:spLocks noChangeArrowheads="1"/>
            </p:cNvSpPr>
            <p:nvPr/>
          </p:nvSpPr>
          <p:spPr bwMode="auto">
            <a:xfrm>
              <a:off x="502" y="1626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Dog</a:t>
              </a:r>
            </a:p>
          </p:txBody>
        </p:sp>
        <p:sp>
          <p:nvSpPr>
            <p:cNvPr id="23591" name="Text Box 13"/>
            <p:cNvSpPr txBox="1">
              <a:spLocks noChangeArrowheads="1"/>
            </p:cNvSpPr>
            <p:nvPr/>
          </p:nvSpPr>
          <p:spPr bwMode="auto">
            <a:xfrm>
              <a:off x="1726" y="1658"/>
              <a:ext cx="3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Pig</a:t>
              </a:r>
            </a:p>
          </p:txBody>
        </p:sp>
        <p:sp>
          <p:nvSpPr>
            <p:cNvPr id="23592" name="Text Box 14"/>
            <p:cNvSpPr txBox="1">
              <a:spLocks noChangeArrowheads="1"/>
            </p:cNvSpPr>
            <p:nvPr/>
          </p:nvSpPr>
          <p:spPr bwMode="auto">
            <a:xfrm>
              <a:off x="1750" y="3010"/>
              <a:ext cx="3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Cat</a:t>
              </a:r>
            </a:p>
          </p:txBody>
        </p:sp>
        <p:sp>
          <p:nvSpPr>
            <p:cNvPr id="23593" name="Text Box 15"/>
            <p:cNvSpPr txBox="1">
              <a:spLocks noChangeArrowheads="1"/>
            </p:cNvSpPr>
            <p:nvPr/>
          </p:nvSpPr>
          <p:spPr bwMode="auto">
            <a:xfrm>
              <a:off x="2310" y="269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kumimoji="0" lang="en-US" altLang="en-US"/>
            </a:p>
          </p:txBody>
        </p:sp>
        <p:sp>
          <p:nvSpPr>
            <p:cNvPr id="23594" name="Text Box 16"/>
            <p:cNvSpPr txBox="1">
              <a:spLocks noChangeArrowheads="1"/>
            </p:cNvSpPr>
            <p:nvPr/>
          </p:nvSpPr>
          <p:spPr bwMode="auto">
            <a:xfrm>
              <a:off x="582" y="2994"/>
              <a:ext cx="3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Cow</a:t>
              </a:r>
            </a:p>
          </p:txBody>
        </p:sp>
      </p:grpSp>
      <p:grpSp>
        <p:nvGrpSpPr>
          <p:cNvPr id="23555" name="Group 17"/>
          <p:cNvGrpSpPr>
            <a:grpSpLocks/>
          </p:cNvGrpSpPr>
          <p:nvPr/>
        </p:nvGrpSpPr>
        <p:grpSpPr bwMode="auto">
          <a:xfrm>
            <a:off x="4746625" y="2203450"/>
            <a:ext cx="3070225" cy="2868613"/>
            <a:chOff x="2894" y="1474"/>
            <a:chExt cx="1934" cy="1807"/>
          </a:xfrm>
        </p:grpSpPr>
        <p:sp>
          <p:nvSpPr>
            <p:cNvPr id="23568" name="Oval 18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9" name="Oval 19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0" name="Oval 20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1" name="Oval 21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3572" name="AutoShape 22"/>
            <p:cNvCxnSpPr>
              <a:cxnSpLocks noChangeShapeType="1"/>
              <a:stCxn id="23570" idx="6"/>
              <a:endCxn id="23571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3" name="AutoShape 23"/>
            <p:cNvCxnSpPr>
              <a:cxnSpLocks noChangeShapeType="1"/>
              <a:stCxn id="23568" idx="4"/>
              <a:endCxn id="23570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4" name="AutoShape 24"/>
            <p:cNvCxnSpPr>
              <a:cxnSpLocks noChangeShapeType="1"/>
              <a:stCxn id="23568" idx="5"/>
              <a:endCxn id="23571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5" name="AutoShape 25"/>
            <p:cNvCxnSpPr>
              <a:cxnSpLocks noChangeShapeType="1"/>
              <a:stCxn id="23570" idx="7"/>
              <a:endCxn id="23569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6" name="AutoShape 26"/>
            <p:cNvCxnSpPr>
              <a:cxnSpLocks noChangeShapeType="1"/>
              <a:stCxn id="23569" idx="5"/>
              <a:endCxn id="23571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577" name="Text Box 27"/>
            <p:cNvSpPr txBox="1">
              <a:spLocks noChangeArrowheads="1"/>
            </p:cNvSpPr>
            <p:nvPr/>
          </p:nvSpPr>
          <p:spPr bwMode="auto">
            <a:xfrm>
              <a:off x="2894" y="3034"/>
              <a:ext cx="4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Beef</a:t>
              </a:r>
            </a:p>
          </p:txBody>
        </p:sp>
        <p:sp>
          <p:nvSpPr>
            <p:cNvPr id="23578" name="Text Box 28"/>
            <p:cNvSpPr txBox="1">
              <a:spLocks noChangeArrowheads="1"/>
            </p:cNvSpPr>
            <p:nvPr/>
          </p:nvSpPr>
          <p:spPr bwMode="auto">
            <a:xfrm>
              <a:off x="4390" y="3050"/>
              <a:ext cx="4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Tuna</a:t>
              </a:r>
            </a:p>
          </p:txBody>
        </p:sp>
        <p:sp>
          <p:nvSpPr>
            <p:cNvPr id="23579" name="Text Box 29"/>
            <p:cNvSpPr txBox="1">
              <a:spLocks noChangeArrowheads="1"/>
            </p:cNvSpPr>
            <p:nvPr/>
          </p:nvSpPr>
          <p:spPr bwMode="auto">
            <a:xfrm>
              <a:off x="3502" y="2250"/>
              <a:ext cx="4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Corn</a:t>
              </a:r>
            </a:p>
          </p:txBody>
        </p:sp>
        <p:sp>
          <p:nvSpPr>
            <p:cNvPr id="23580" name="Text Box 30"/>
            <p:cNvSpPr txBox="1">
              <a:spLocks noChangeArrowheads="1"/>
            </p:cNvSpPr>
            <p:nvPr/>
          </p:nvSpPr>
          <p:spPr bwMode="auto">
            <a:xfrm>
              <a:off x="3502" y="1474"/>
              <a:ext cx="3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Hay</a:t>
              </a:r>
            </a:p>
          </p:txBody>
        </p:sp>
      </p:grpSp>
      <p:cxnSp>
        <p:nvCxnSpPr>
          <p:cNvPr id="23556" name="AutoShape 31"/>
          <p:cNvCxnSpPr>
            <a:cxnSpLocks noChangeShapeType="1"/>
          </p:cNvCxnSpPr>
          <p:nvPr/>
        </p:nvCxnSpPr>
        <p:spPr bwMode="auto">
          <a:xfrm rot="10800000" flipH="1" flipV="1">
            <a:off x="1460500" y="29162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57" name="AutoShape 32"/>
          <p:cNvCxnSpPr>
            <a:cxnSpLocks noChangeShapeType="1"/>
          </p:cNvCxnSpPr>
          <p:nvPr/>
        </p:nvCxnSpPr>
        <p:spPr bwMode="auto">
          <a:xfrm rot="5400000" flipV="1">
            <a:off x="5158582" y="23804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558" name="Group 33"/>
          <p:cNvGrpSpPr>
            <a:grpSpLocks/>
          </p:cNvGrpSpPr>
          <p:nvPr/>
        </p:nvGrpSpPr>
        <p:grpSpPr bwMode="auto">
          <a:xfrm>
            <a:off x="1625600" y="2617788"/>
            <a:ext cx="4673600" cy="1738312"/>
            <a:chOff x="928" y="1553"/>
            <a:chExt cx="2944" cy="1095"/>
          </a:xfrm>
        </p:grpSpPr>
        <p:cxnSp>
          <p:nvCxnSpPr>
            <p:cNvPr id="23566" name="AutoShape 34"/>
            <p:cNvCxnSpPr>
              <a:cxnSpLocks noChangeShapeType="1"/>
            </p:cNvCxnSpPr>
            <p:nvPr/>
          </p:nvCxnSpPr>
          <p:spPr bwMode="auto">
            <a:xfrm rot="-54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67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559" name="Text Box 36"/>
          <p:cNvSpPr txBox="1">
            <a:spLocks noChangeArrowheads="1"/>
          </p:cNvSpPr>
          <p:nvPr/>
        </p:nvSpPr>
        <p:spPr bwMode="auto">
          <a:xfrm>
            <a:off x="2743200" y="457200"/>
            <a:ext cx="363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Are These Isomorphic?</a:t>
            </a:r>
          </a:p>
        </p:txBody>
      </p:sp>
      <p:sp>
        <p:nvSpPr>
          <p:cNvPr id="555045" name="Text Box 37"/>
          <p:cNvSpPr txBox="1">
            <a:spLocks noChangeArrowheads="1"/>
          </p:cNvSpPr>
          <p:nvPr/>
        </p:nvSpPr>
        <p:spPr bwMode="auto">
          <a:xfrm>
            <a:off x="457200" y="5451475"/>
            <a:ext cx="250031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9933"/>
                </a:solidFill>
              </a:rPr>
              <a:t>Non</a:t>
            </a:r>
            <a:r>
              <a:rPr lang="en-US" altLang="en-US"/>
              <a:t>-Edge preserved?</a:t>
            </a:r>
          </a:p>
        </p:txBody>
      </p:sp>
      <p:sp>
        <p:nvSpPr>
          <p:cNvPr id="555046" name="Text Box 38"/>
          <p:cNvSpPr txBox="1">
            <a:spLocks noChangeArrowheads="1"/>
          </p:cNvSpPr>
          <p:nvPr/>
        </p:nvSpPr>
        <p:spPr bwMode="auto">
          <a:xfrm>
            <a:off x="381000" y="6137275"/>
            <a:ext cx="8321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If there is </a:t>
            </a:r>
            <a:r>
              <a:rPr lang="en-US" altLang="en-US" b="1">
                <a:solidFill>
                  <a:srgbClr val="FF9933"/>
                </a:solidFill>
              </a:rPr>
              <a:t>no</a:t>
            </a:r>
            <a:r>
              <a:rPr lang="en-US" altLang="en-US"/>
              <a:t> edge in the original graph, there is </a:t>
            </a:r>
            <a:r>
              <a:rPr lang="en-US" altLang="en-US" b="1">
                <a:solidFill>
                  <a:srgbClr val="FF9933"/>
                </a:solidFill>
              </a:rPr>
              <a:t>no</a:t>
            </a:r>
            <a:r>
              <a:rPr lang="en-US" altLang="en-US"/>
              <a:t> edge after the mapping.</a:t>
            </a:r>
          </a:p>
        </p:txBody>
      </p:sp>
      <p:sp>
        <p:nvSpPr>
          <p:cNvPr id="555047" name="Text Box 39"/>
          <p:cNvSpPr txBox="1">
            <a:spLocks noChangeArrowheads="1"/>
          </p:cNvSpPr>
          <p:nvPr/>
        </p:nvSpPr>
        <p:spPr bwMode="auto">
          <a:xfrm>
            <a:off x="3049588" y="5486400"/>
            <a:ext cx="684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8000"/>
                </a:solidFill>
              </a:rPr>
              <a:t>YES!</a:t>
            </a:r>
          </a:p>
        </p:txBody>
      </p:sp>
      <p:sp>
        <p:nvSpPr>
          <p:cNvPr id="555050" name="Line 42"/>
          <p:cNvSpPr>
            <a:spLocks noChangeShapeType="1"/>
          </p:cNvSpPr>
          <p:nvPr/>
        </p:nvSpPr>
        <p:spPr bwMode="auto">
          <a:xfrm flipV="1">
            <a:off x="1676400" y="2971800"/>
            <a:ext cx="1371600" cy="1371600"/>
          </a:xfrm>
          <a:prstGeom prst="line">
            <a:avLst/>
          </a:prstGeom>
          <a:noFill/>
          <a:ln w="76200">
            <a:solidFill>
              <a:srgbClr val="FF99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5051" name="Line 43"/>
          <p:cNvSpPr>
            <a:spLocks noChangeShapeType="1"/>
          </p:cNvSpPr>
          <p:nvPr/>
        </p:nvSpPr>
        <p:spPr bwMode="auto">
          <a:xfrm>
            <a:off x="6172200" y="2819400"/>
            <a:ext cx="76200" cy="914400"/>
          </a:xfrm>
          <a:prstGeom prst="line">
            <a:avLst/>
          </a:prstGeom>
          <a:noFill/>
          <a:ln w="76200">
            <a:solidFill>
              <a:srgbClr val="FF99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Text Box 44"/>
          <p:cNvSpPr txBox="1">
            <a:spLocks noChangeArrowheads="1"/>
          </p:cNvSpPr>
          <p:nvPr/>
        </p:nvSpPr>
        <p:spPr bwMode="auto">
          <a:xfrm>
            <a:off x="6613525" y="1565275"/>
            <a:ext cx="1430338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bijection.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45" grpId="0" animBg="1"/>
      <p:bldP spid="555046" grpId="0"/>
      <p:bldP spid="555047" grpId="0"/>
      <p:bldP spid="555050" grpId="0" animBg="1"/>
      <p:bldP spid="5550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089275" y="457200"/>
            <a:ext cx="300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Graph Isomorphism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11163" y="1289050"/>
            <a:ext cx="8448675" cy="3873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>
                <a:latin typeface="Comic Sans MS" pitchFamily="66" charset="0"/>
              </a:rPr>
              <a:t>G</a:t>
            </a:r>
            <a:r>
              <a:rPr lang="en-US" altLang="en-US" sz="1800" baseline="-25000">
                <a:latin typeface="Comic Sans MS" pitchFamily="66" charset="0"/>
              </a:rPr>
              <a:t>1</a:t>
            </a:r>
            <a:r>
              <a:rPr lang="en-US" altLang="en-US" sz="1800">
                <a:latin typeface="Comic Sans MS" pitchFamily="66" charset="0"/>
              </a:rPr>
              <a:t> </a:t>
            </a:r>
            <a:r>
              <a:rPr lang="en-US" altLang="en-US" sz="1800" i="1">
                <a:solidFill>
                  <a:srgbClr val="0033CC"/>
                </a:solidFill>
                <a:latin typeface="Comic Sans MS" pitchFamily="66" charset="0"/>
              </a:rPr>
              <a:t>isomorphic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altLang="en-US" sz="1800">
                <a:latin typeface="Comic Sans MS" pitchFamily="66" charset="0"/>
              </a:rPr>
              <a:t>to </a:t>
            </a:r>
            <a:r>
              <a:rPr lang="en-US" altLang="en-US" sz="1800" i="1">
                <a:latin typeface="Comic Sans MS" pitchFamily="66" charset="0"/>
              </a:rPr>
              <a:t>G</a:t>
            </a:r>
            <a:r>
              <a:rPr lang="en-US" altLang="en-US" sz="1800" baseline="-25000">
                <a:latin typeface="Comic Sans MS" pitchFamily="66" charset="0"/>
              </a:rPr>
              <a:t>2</a:t>
            </a:r>
            <a:r>
              <a:rPr lang="en-US" altLang="en-US" sz="1800" i="1" baseline="-25000">
                <a:latin typeface="Comic Sans MS" pitchFamily="66" charset="0"/>
              </a:rPr>
              <a:t>  </a:t>
            </a:r>
            <a:r>
              <a:rPr lang="en-US" altLang="en-US" sz="1800">
                <a:latin typeface="Comic Sans MS" pitchFamily="66" charset="0"/>
              </a:rPr>
              <a:t>means there is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altLang="en-US" sz="1800">
                <a:latin typeface="Comic Sans MS" pitchFamily="66" charset="0"/>
              </a:rPr>
              <a:t>an </a:t>
            </a:r>
            <a:r>
              <a:rPr lang="en-US" altLang="en-US" sz="1800" i="1">
                <a:latin typeface="Comic Sans MS" pitchFamily="66" charset="0"/>
              </a:rPr>
              <a:t>edge-preserving vertex matching.</a:t>
            </a:r>
          </a:p>
        </p:txBody>
      </p:sp>
      <p:sp>
        <p:nvSpPr>
          <p:cNvPr id="545798" name="Rectangle 6"/>
          <p:cNvSpPr>
            <a:spLocks noChangeArrowheads="1"/>
          </p:cNvSpPr>
          <p:nvPr/>
        </p:nvSpPr>
        <p:spPr bwMode="auto">
          <a:xfrm>
            <a:off x="2286000" y="2265363"/>
            <a:ext cx="4572000" cy="7064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b="1">
                <a:sym typeface="Euclid Symbol" pitchFamily="18" charset="2"/>
              </a:rPr>
              <a:t></a:t>
            </a:r>
            <a:r>
              <a:rPr lang="en-US" altLang="en-US" b="1"/>
              <a:t> </a:t>
            </a:r>
            <a:r>
              <a:rPr lang="en-US" altLang="en-US" i="1"/>
              <a:t>bijection</a:t>
            </a:r>
            <a:r>
              <a:rPr lang="en-US" altLang="en-US">
                <a:solidFill>
                  <a:srgbClr val="0033CC"/>
                </a:solidFill>
              </a:rPr>
              <a:t>  </a:t>
            </a:r>
            <a:r>
              <a:rPr lang="en-US" altLang="en-US" i="1">
                <a:solidFill>
                  <a:srgbClr val="0033CC"/>
                </a:solidFill>
              </a:rPr>
              <a:t>f:</a:t>
            </a:r>
            <a:r>
              <a:rPr lang="en-US" altLang="en-US" i="1"/>
              <a:t> V</a:t>
            </a:r>
            <a:r>
              <a:rPr lang="en-US" altLang="en-US" i="1" baseline="-25000"/>
              <a:t>1 </a:t>
            </a:r>
            <a:r>
              <a:rPr lang="en-US" altLang="en-US" i="1">
                <a:cs typeface="Times New Roman" pitchFamily="18" charset="0"/>
              </a:rPr>
              <a:t>→</a:t>
            </a:r>
            <a:r>
              <a:rPr lang="en-US" altLang="en-US" i="1" baseline="-25000"/>
              <a:t> </a:t>
            </a:r>
            <a:r>
              <a:rPr lang="en-US" altLang="en-US" i="1"/>
              <a:t>V</a:t>
            </a:r>
            <a:r>
              <a:rPr lang="en-US" altLang="en-US" i="1" baseline="-25000"/>
              <a:t>2</a:t>
            </a:r>
            <a:endParaRPr lang="en-US" altLang="en-US"/>
          </a:p>
          <a:p>
            <a:pPr algn="ctr" eaLnBrk="1" hangingPunct="1">
              <a:spcBef>
                <a:spcPct val="20000"/>
              </a:spcBef>
            </a:pPr>
            <a:r>
              <a:rPr lang="en-US" altLang="en-US" i="1">
                <a:solidFill>
                  <a:srgbClr val="FF00FF"/>
                </a:solidFill>
              </a:rPr>
              <a:t>u </a:t>
            </a:r>
            <a:r>
              <a:rPr lang="en-US" altLang="en-US">
                <a:solidFill>
                  <a:srgbClr val="FF00FF"/>
                </a:solidFill>
              </a:rPr>
              <a:t>—</a:t>
            </a:r>
            <a:r>
              <a:rPr lang="en-US" altLang="en-US" i="1">
                <a:solidFill>
                  <a:srgbClr val="FF00FF"/>
                </a:solidFill>
              </a:rPr>
              <a:t>v</a:t>
            </a:r>
            <a:r>
              <a:rPr lang="en-US" altLang="en-US"/>
              <a:t> in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 i="1"/>
              <a:t>E</a:t>
            </a:r>
            <a:r>
              <a:rPr lang="en-US" altLang="en-US" i="1" baseline="-25000"/>
              <a:t>1</a:t>
            </a:r>
            <a:r>
              <a:rPr lang="en-US" altLang="en-US">
                <a:solidFill>
                  <a:srgbClr val="0033CC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iff </a:t>
            </a:r>
            <a:r>
              <a:rPr lang="en-US" altLang="en-US" i="1">
                <a:solidFill>
                  <a:srgbClr val="0033CC"/>
                </a:solidFill>
              </a:rPr>
              <a:t>f </a:t>
            </a:r>
            <a:r>
              <a:rPr lang="en-US" altLang="en-US"/>
              <a:t>(</a:t>
            </a:r>
            <a:r>
              <a:rPr lang="en-US" altLang="en-US" i="1">
                <a:solidFill>
                  <a:srgbClr val="FF00FF"/>
                </a:solidFill>
              </a:rPr>
              <a:t>u</a:t>
            </a:r>
            <a:r>
              <a:rPr lang="en-US" altLang="en-US"/>
              <a:t>)</a:t>
            </a:r>
            <a:r>
              <a:rPr lang="en-US" altLang="en-US">
                <a:solidFill>
                  <a:srgbClr val="0033CC"/>
                </a:solidFill>
              </a:rPr>
              <a:t>—</a:t>
            </a:r>
            <a:r>
              <a:rPr lang="en-US" altLang="en-US" i="1">
                <a:solidFill>
                  <a:srgbClr val="0033CC"/>
                </a:solidFill>
              </a:rPr>
              <a:t>f </a:t>
            </a:r>
            <a:r>
              <a:rPr lang="en-US" altLang="en-US"/>
              <a:t>(</a:t>
            </a:r>
            <a:r>
              <a:rPr lang="en-US" altLang="en-US" i="1">
                <a:solidFill>
                  <a:srgbClr val="FF00FF"/>
                </a:solidFill>
              </a:rPr>
              <a:t>v</a:t>
            </a:r>
            <a:r>
              <a:rPr lang="en-US" altLang="en-US"/>
              <a:t>)</a:t>
            </a:r>
            <a:r>
              <a:rPr lang="en-US" altLang="en-US" i="1"/>
              <a:t> </a:t>
            </a:r>
            <a:r>
              <a:rPr lang="en-US" altLang="en-US"/>
              <a:t>in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 i="1"/>
              <a:t>E</a:t>
            </a:r>
            <a:r>
              <a:rPr lang="en-US" altLang="en-US" i="1" baseline="-25000"/>
              <a:t>2</a:t>
            </a:r>
            <a:r>
              <a:rPr lang="en-US" altLang="en-US" i="1"/>
              <a:t> </a:t>
            </a:r>
          </a:p>
        </p:txBody>
      </p:sp>
      <p:sp>
        <p:nvSpPr>
          <p:cNvPr id="545799" name="AutoShape 7"/>
          <p:cNvSpPr>
            <a:spLocks noChangeArrowheads="1"/>
          </p:cNvSpPr>
          <p:nvPr/>
        </p:nvSpPr>
        <p:spPr bwMode="auto">
          <a:xfrm>
            <a:off x="838200" y="3429000"/>
            <a:ext cx="2514600" cy="381000"/>
          </a:xfrm>
          <a:prstGeom prst="wedgeRoundRectCallout">
            <a:avLst>
              <a:gd name="adj1" fmla="val 42171"/>
              <a:gd name="adj2" fmla="val -148333"/>
              <a:gd name="adj3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/>
              <a:t>uv is an edge in G1</a:t>
            </a:r>
          </a:p>
        </p:txBody>
      </p:sp>
      <p:sp>
        <p:nvSpPr>
          <p:cNvPr id="545800" name="AutoShape 8"/>
          <p:cNvSpPr>
            <a:spLocks noChangeArrowheads="1"/>
          </p:cNvSpPr>
          <p:nvPr/>
        </p:nvSpPr>
        <p:spPr bwMode="auto">
          <a:xfrm>
            <a:off x="4724400" y="3429000"/>
            <a:ext cx="3352800" cy="381000"/>
          </a:xfrm>
          <a:prstGeom prst="wedgeRoundRectCallout">
            <a:avLst>
              <a:gd name="adj1" fmla="val -40009"/>
              <a:gd name="adj2" fmla="val -157917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/>
              <a:t>f(u)f(v) is an edge in G2</a:t>
            </a:r>
          </a:p>
        </p:txBody>
      </p:sp>
      <p:sp>
        <p:nvSpPr>
          <p:cNvPr id="545801" name="Text Box 9"/>
          <p:cNvSpPr txBox="1">
            <a:spLocks noChangeArrowheads="1"/>
          </p:cNvSpPr>
          <p:nvPr/>
        </p:nvSpPr>
        <p:spPr bwMode="auto">
          <a:xfrm>
            <a:off x="152400" y="4273550"/>
            <a:ext cx="8085138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If G1 and G2 are isomorphic, do they have the same number of vertices?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If G1 and G2 are isomorphic, do they have the same number of edges?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If G1 and G2 are isomorphic, do they have the same degree sequence?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If G1 and G2 have the same degree sequence, are they isomorphic?</a:t>
            </a:r>
          </a:p>
        </p:txBody>
      </p:sp>
      <p:sp>
        <p:nvSpPr>
          <p:cNvPr id="545802" name="Text Box 10"/>
          <p:cNvSpPr txBox="1">
            <a:spLocks noChangeArrowheads="1"/>
          </p:cNvSpPr>
          <p:nvPr/>
        </p:nvSpPr>
        <p:spPr bwMode="auto">
          <a:xfrm>
            <a:off x="8289925" y="4460875"/>
            <a:ext cx="630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545803" name="Text Box 11"/>
          <p:cNvSpPr txBox="1">
            <a:spLocks noChangeArrowheads="1"/>
          </p:cNvSpPr>
          <p:nvPr/>
        </p:nvSpPr>
        <p:spPr bwMode="auto">
          <a:xfrm>
            <a:off x="8305800" y="5029200"/>
            <a:ext cx="630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545804" name="Text Box 12"/>
          <p:cNvSpPr txBox="1">
            <a:spLocks noChangeArrowheads="1"/>
          </p:cNvSpPr>
          <p:nvPr/>
        </p:nvSpPr>
        <p:spPr bwMode="auto">
          <a:xfrm>
            <a:off x="8305800" y="5576888"/>
            <a:ext cx="630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545805" name="Text Box 13"/>
          <p:cNvSpPr txBox="1">
            <a:spLocks noChangeArrowheads="1"/>
          </p:cNvSpPr>
          <p:nvPr/>
        </p:nvSpPr>
        <p:spPr bwMode="auto">
          <a:xfrm>
            <a:off x="8305800" y="6172200"/>
            <a:ext cx="54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8" grpId="0" animBg="1"/>
      <p:bldP spid="545799" grpId="0" animBg="1"/>
      <p:bldP spid="545800" grpId="0" animBg="1"/>
      <p:bldP spid="545801" grpId="0"/>
      <p:bldP spid="545802" grpId="0"/>
      <p:bldP spid="545803" grpId="0"/>
      <p:bldP spid="545804" grpId="0"/>
      <p:bldP spid="54580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3827463" y="457200"/>
            <a:ext cx="1430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Exercise</a:t>
            </a:r>
          </a:p>
        </p:txBody>
      </p:sp>
      <p:grpSp>
        <p:nvGrpSpPr>
          <p:cNvPr id="544795" name="Group 27"/>
          <p:cNvGrpSpPr>
            <a:grpSpLocks/>
          </p:cNvGrpSpPr>
          <p:nvPr/>
        </p:nvGrpSpPr>
        <p:grpSpPr bwMode="auto">
          <a:xfrm>
            <a:off x="838200" y="4505325"/>
            <a:ext cx="1460500" cy="1514475"/>
            <a:chOff x="1107" y="1374"/>
            <a:chExt cx="1436" cy="1465"/>
          </a:xfrm>
        </p:grpSpPr>
        <p:sp>
          <p:nvSpPr>
            <p:cNvPr id="25624" name="Oval 28"/>
            <p:cNvSpPr>
              <a:spLocks noChangeArrowheads="1"/>
            </p:cNvSpPr>
            <p:nvPr/>
          </p:nvSpPr>
          <p:spPr bwMode="auto">
            <a:xfrm rot="-5400000">
              <a:off x="1095" y="257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5" name="Oval 29"/>
            <p:cNvSpPr>
              <a:spLocks noChangeArrowheads="1"/>
            </p:cNvSpPr>
            <p:nvPr/>
          </p:nvSpPr>
          <p:spPr bwMode="auto">
            <a:xfrm rot="-5400000">
              <a:off x="1108" y="138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6" name="Oval 30"/>
            <p:cNvSpPr>
              <a:spLocks noChangeArrowheads="1"/>
            </p:cNvSpPr>
            <p:nvPr/>
          </p:nvSpPr>
          <p:spPr bwMode="auto">
            <a:xfrm rot="-5400000">
              <a:off x="2278" y="2558"/>
              <a:ext cx="278" cy="253"/>
            </a:xfrm>
            <a:prstGeom prst="ellipse">
              <a:avLst/>
            </a:prstGeom>
            <a:solidFill>
              <a:srgbClr val="0000FF"/>
            </a:solidFill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7" name="Oval 31"/>
            <p:cNvSpPr>
              <a:spLocks noChangeArrowheads="1"/>
            </p:cNvSpPr>
            <p:nvPr/>
          </p:nvSpPr>
          <p:spPr bwMode="auto">
            <a:xfrm rot="-5400000">
              <a:off x="2278" y="1386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28" name="AutoShape 32"/>
            <p:cNvCxnSpPr>
              <a:cxnSpLocks noChangeShapeType="1"/>
              <a:stCxn id="25624" idx="6"/>
              <a:endCxn id="25625" idx="2"/>
            </p:cNvCxnSpPr>
            <p:nvPr/>
          </p:nvCxnSpPr>
          <p:spPr bwMode="auto">
            <a:xfrm flipV="1">
              <a:off x="1234" y="1653"/>
              <a:ext cx="14" cy="911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29" name="AutoShape 33"/>
            <p:cNvCxnSpPr>
              <a:cxnSpLocks noChangeShapeType="1"/>
              <a:stCxn id="25627" idx="0"/>
              <a:endCxn id="25625" idx="4"/>
            </p:cNvCxnSpPr>
            <p:nvPr/>
          </p:nvCxnSpPr>
          <p:spPr bwMode="auto">
            <a:xfrm flipH="1">
              <a:off x="1375" y="1514"/>
              <a:ext cx="916" cy="0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30" name="AutoShape 34"/>
            <p:cNvCxnSpPr>
              <a:cxnSpLocks noChangeShapeType="1"/>
              <a:stCxn id="25626" idx="6"/>
              <a:endCxn id="25627" idx="2"/>
            </p:cNvCxnSpPr>
            <p:nvPr/>
          </p:nvCxnSpPr>
          <p:spPr bwMode="auto">
            <a:xfrm flipV="1">
              <a:off x="2416" y="1653"/>
              <a:ext cx="1" cy="894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31" name="AutoShape 35"/>
            <p:cNvCxnSpPr>
              <a:cxnSpLocks noChangeShapeType="1"/>
            </p:cNvCxnSpPr>
            <p:nvPr/>
          </p:nvCxnSpPr>
          <p:spPr bwMode="auto">
            <a:xfrm rot="-5400000">
              <a:off x="1817" y="2244"/>
              <a:ext cx="16" cy="930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32" name="AutoShape 36"/>
            <p:cNvCxnSpPr>
              <a:cxnSpLocks noChangeShapeType="1"/>
              <a:stCxn id="25624" idx="5"/>
              <a:endCxn id="25627" idx="1"/>
            </p:cNvCxnSpPr>
            <p:nvPr/>
          </p:nvCxnSpPr>
          <p:spPr bwMode="auto">
            <a:xfrm flipV="1">
              <a:off x="1323" y="1612"/>
              <a:ext cx="1005" cy="992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44805" name="Group 37"/>
          <p:cNvGrpSpPr>
            <a:grpSpLocks/>
          </p:cNvGrpSpPr>
          <p:nvPr/>
        </p:nvGrpSpPr>
        <p:grpSpPr bwMode="auto">
          <a:xfrm>
            <a:off x="3124200" y="4114800"/>
            <a:ext cx="2022475" cy="2271713"/>
            <a:chOff x="2881" y="865"/>
            <a:chExt cx="1746" cy="1959"/>
          </a:xfrm>
        </p:grpSpPr>
        <p:sp>
          <p:nvSpPr>
            <p:cNvPr id="25614" name="Oval 38"/>
            <p:cNvSpPr>
              <a:spLocks noChangeArrowheads="1"/>
            </p:cNvSpPr>
            <p:nvPr/>
          </p:nvSpPr>
          <p:spPr bwMode="auto">
            <a:xfrm rot="-5400000">
              <a:off x="2869" y="1756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5" name="Oval 39"/>
            <p:cNvSpPr>
              <a:spLocks noChangeArrowheads="1"/>
            </p:cNvSpPr>
            <p:nvPr/>
          </p:nvSpPr>
          <p:spPr bwMode="auto">
            <a:xfrm rot="-5400000">
              <a:off x="3728" y="169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6" name="Oval 40"/>
            <p:cNvSpPr>
              <a:spLocks noChangeArrowheads="1"/>
            </p:cNvSpPr>
            <p:nvPr/>
          </p:nvSpPr>
          <p:spPr bwMode="auto">
            <a:xfrm rot="-5400000">
              <a:off x="4362" y="2558"/>
              <a:ext cx="278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7" name="Oval 41"/>
            <p:cNvSpPr>
              <a:spLocks noChangeArrowheads="1"/>
            </p:cNvSpPr>
            <p:nvPr/>
          </p:nvSpPr>
          <p:spPr bwMode="auto">
            <a:xfrm rot="-5400000">
              <a:off x="4305" y="87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18" name="AutoShape 42"/>
            <p:cNvCxnSpPr>
              <a:cxnSpLocks noChangeShapeType="1"/>
              <a:stCxn id="25616" idx="6"/>
              <a:endCxn id="25617" idx="2"/>
            </p:cNvCxnSpPr>
            <p:nvPr/>
          </p:nvCxnSpPr>
          <p:spPr bwMode="auto">
            <a:xfrm flipH="1" flipV="1">
              <a:off x="4445" y="1143"/>
              <a:ext cx="55" cy="1404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19" name="AutoShape 43"/>
            <p:cNvCxnSpPr>
              <a:cxnSpLocks noChangeShapeType="1"/>
              <a:stCxn id="25614" idx="4"/>
              <a:endCxn id="25616" idx="0"/>
            </p:cNvCxnSpPr>
            <p:nvPr/>
          </p:nvCxnSpPr>
          <p:spPr bwMode="auto">
            <a:xfrm>
              <a:off x="3136" y="1883"/>
              <a:ext cx="1238" cy="803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20" name="AutoShape 44"/>
            <p:cNvCxnSpPr>
              <a:cxnSpLocks noChangeShapeType="1"/>
              <a:stCxn id="25614" idx="5"/>
              <a:endCxn id="25617" idx="0"/>
            </p:cNvCxnSpPr>
            <p:nvPr/>
          </p:nvCxnSpPr>
          <p:spPr bwMode="auto">
            <a:xfrm flipV="1">
              <a:off x="3098" y="1004"/>
              <a:ext cx="1220" cy="781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21" name="AutoShape 45"/>
            <p:cNvCxnSpPr>
              <a:cxnSpLocks noChangeShapeType="1"/>
              <a:stCxn id="25616" idx="7"/>
              <a:endCxn id="25615" idx="3"/>
            </p:cNvCxnSpPr>
            <p:nvPr/>
          </p:nvCxnSpPr>
          <p:spPr bwMode="auto">
            <a:xfrm flipH="1" flipV="1">
              <a:off x="3956" y="1920"/>
              <a:ext cx="455" cy="667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22" name="AutoShape 46"/>
            <p:cNvCxnSpPr>
              <a:cxnSpLocks noChangeShapeType="1"/>
              <a:stCxn id="25615" idx="5"/>
              <a:endCxn id="25617" idx="1"/>
            </p:cNvCxnSpPr>
            <p:nvPr/>
          </p:nvCxnSpPr>
          <p:spPr bwMode="auto">
            <a:xfrm flipV="1">
              <a:off x="3956" y="1102"/>
              <a:ext cx="399" cy="622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23" name="AutoShape 47"/>
            <p:cNvCxnSpPr>
              <a:cxnSpLocks noChangeShapeType="1"/>
              <a:stCxn id="25614" idx="4"/>
              <a:endCxn id="25615" idx="0"/>
            </p:cNvCxnSpPr>
            <p:nvPr/>
          </p:nvCxnSpPr>
          <p:spPr bwMode="auto">
            <a:xfrm flipV="1">
              <a:off x="3136" y="1822"/>
              <a:ext cx="605" cy="61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44816" name="Oval 48"/>
          <p:cNvSpPr>
            <a:spLocks noChangeArrowheads="1"/>
          </p:cNvSpPr>
          <p:nvPr/>
        </p:nvSpPr>
        <p:spPr bwMode="auto">
          <a:xfrm rot="-5400000">
            <a:off x="2013744" y="5747544"/>
            <a:ext cx="287337" cy="2571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4817" name="Oval 49"/>
          <p:cNvSpPr>
            <a:spLocks noChangeArrowheads="1"/>
          </p:cNvSpPr>
          <p:nvPr/>
        </p:nvSpPr>
        <p:spPr bwMode="auto">
          <a:xfrm rot="-5400000">
            <a:off x="845344" y="4568031"/>
            <a:ext cx="287338" cy="2571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4820" name="Text Box 52"/>
          <p:cNvSpPr txBox="1">
            <a:spLocks noChangeArrowheads="1"/>
          </p:cNvSpPr>
          <p:nvPr/>
        </p:nvSpPr>
        <p:spPr bwMode="auto">
          <a:xfrm>
            <a:off x="990600" y="6262688"/>
            <a:ext cx="1133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0000"/>
                </a:solidFill>
              </a:rPr>
              <a:t>degree </a:t>
            </a:r>
            <a:r>
              <a:rPr kumimoji="0" lang="en-US" altLang="en-US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544821" name="Text Box 53"/>
          <p:cNvSpPr txBox="1">
            <a:spLocks noChangeArrowheads="1"/>
          </p:cNvSpPr>
          <p:nvPr/>
        </p:nvSpPr>
        <p:spPr bwMode="auto">
          <a:xfrm>
            <a:off x="3124200" y="6248400"/>
            <a:ext cx="1443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0000"/>
                </a:solidFill>
              </a:rPr>
              <a:t>all degree </a:t>
            </a:r>
            <a:r>
              <a:rPr kumimoji="0" lang="en-US" altLang="en-US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544822" name="Text Box 54"/>
          <p:cNvSpPr txBox="1">
            <a:spLocks noChangeArrowheads="1"/>
          </p:cNvSpPr>
          <p:nvPr/>
        </p:nvSpPr>
        <p:spPr bwMode="auto">
          <a:xfrm>
            <a:off x="6096000" y="4957763"/>
            <a:ext cx="1849438" cy="376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Non-isomorphic</a:t>
            </a:r>
          </a:p>
        </p:txBody>
      </p:sp>
      <p:sp>
        <p:nvSpPr>
          <p:cNvPr id="25610" name="Text Box 55"/>
          <p:cNvSpPr txBox="1">
            <a:spLocks noChangeArrowheads="1"/>
          </p:cNvSpPr>
          <p:nvPr/>
        </p:nvSpPr>
        <p:spPr bwMode="auto">
          <a:xfrm>
            <a:off x="762000" y="1371600"/>
            <a:ext cx="451485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How to show two graphs are isomorphic?</a:t>
            </a:r>
          </a:p>
        </p:txBody>
      </p:sp>
      <p:sp>
        <p:nvSpPr>
          <p:cNvPr id="544824" name="Text Box 56"/>
          <p:cNvSpPr txBox="1">
            <a:spLocks noChangeArrowheads="1"/>
          </p:cNvSpPr>
          <p:nvPr/>
        </p:nvSpPr>
        <p:spPr bwMode="auto">
          <a:xfrm>
            <a:off x="2743200" y="1919288"/>
            <a:ext cx="5626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Find a mapping and show that it is edge-preserving.</a:t>
            </a:r>
          </a:p>
        </p:txBody>
      </p:sp>
      <p:sp>
        <p:nvSpPr>
          <p:cNvPr id="544825" name="Text Box 57"/>
          <p:cNvSpPr txBox="1">
            <a:spLocks noChangeArrowheads="1"/>
          </p:cNvSpPr>
          <p:nvPr/>
        </p:nvSpPr>
        <p:spPr bwMode="auto">
          <a:xfrm>
            <a:off x="746125" y="2514600"/>
            <a:ext cx="4968875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How to show two graphs are non-isomorphic?</a:t>
            </a:r>
          </a:p>
        </p:txBody>
      </p:sp>
      <p:sp>
        <p:nvSpPr>
          <p:cNvPr id="544826" name="Text Box 58"/>
          <p:cNvSpPr txBox="1">
            <a:spLocks noChangeArrowheads="1"/>
          </p:cNvSpPr>
          <p:nvPr/>
        </p:nvSpPr>
        <p:spPr bwMode="auto">
          <a:xfrm>
            <a:off x="2743200" y="3124200"/>
            <a:ext cx="540226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Find some </a:t>
            </a:r>
            <a:r>
              <a:rPr lang="en-US" altLang="en-US">
                <a:solidFill>
                  <a:srgbClr val="A50021"/>
                </a:solidFill>
              </a:rPr>
              <a:t>isomorphic-preserving properties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which is satisfied in one graph but not the 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4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4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816" grpId="0" animBg="1"/>
      <p:bldP spid="544817" grpId="0" animBg="1"/>
      <p:bldP spid="544820" grpId="0"/>
      <p:bldP spid="544821" grpId="0"/>
      <p:bldP spid="544822" grpId="0" animBg="1"/>
      <p:bldP spid="544824" grpId="0"/>
      <p:bldP spid="544825" grpId="0" animBg="1"/>
      <p:bldP spid="5448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7238"/>
            <a:ext cx="8001000" cy="472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886200" y="457200"/>
            <a:ext cx="1430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Exercise</a:t>
            </a:r>
          </a:p>
        </p:txBody>
      </p:sp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1800225" y="5580063"/>
            <a:ext cx="6699250" cy="120015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b="1" i="1"/>
              <a:t>Testing graph isomorphism is not easy</a:t>
            </a:r>
            <a:r>
              <a:rPr lang="en-US" altLang="en-US"/>
              <a:t> –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No known general method to test graph-ismorphism which is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much more efficient than checking all possibilities.</a:t>
            </a:r>
          </a:p>
        </p:txBody>
      </p:sp>
      <p:sp>
        <p:nvSpPr>
          <p:cNvPr id="556037" name="Text Box 5"/>
          <p:cNvSpPr txBox="1">
            <a:spLocks noChangeArrowheads="1"/>
          </p:cNvSpPr>
          <p:nvPr/>
        </p:nvSpPr>
        <p:spPr bwMode="auto">
          <a:xfrm>
            <a:off x="228600" y="3824288"/>
            <a:ext cx="3068638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Which is isomorphic to G1?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6" grpId="0" animBg="1"/>
      <p:bldP spid="5560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593923" name="Text Box 3"/>
          <p:cNvSpPr txBox="1">
            <a:spLocks noChangeArrowheads="1"/>
          </p:cNvSpPr>
          <p:nvPr/>
        </p:nvSpPr>
        <p:spPr bwMode="auto">
          <a:xfrm>
            <a:off x="2860675" y="1600200"/>
            <a:ext cx="33877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Seven bridges of Konigsberg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Graphs, degrees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Isomorphism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</a:t>
            </a:r>
            <a:r>
              <a:rPr lang="en-US" altLang="zh-TW">
                <a:solidFill>
                  <a:schemeClr val="tx2"/>
                </a:solidFill>
              </a:rPr>
              <a:t>Path, cycle, connectedness</a:t>
            </a:r>
          </a:p>
          <a:p>
            <a:pPr>
              <a:buClr>
                <a:srgbClr val="A50021"/>
              </a:buClr>
            </a:pPr>
            <a:endParaRPr lang="en-US" altLang="zh-TW">
              <a:solidFill>
                <a:schemeClr val="tx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Tree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Eulerian cycle</a:t>
            </a:r>
          </a:p>
        </p:txBody>
      </p:sp>
    </p:spTree>
    <p:extLst>
      <p:ext uri="{BB962C8B-B14F-4D97-AF65-F5344CB8AC3E}">
        <p14:creationId xmlns:p14="http://schemas.microsoft.com/office/powerpoint/2010/main" val="8006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046538" y="457200"/>
            <a:ext cx="982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Paths</a:t>
            </a:r>
          </a:p>
        </p:txBody>
      </p:sp>
      <p:sp>
        <p:nvSpPr>
          <p:cNvPr id="27651" name="Rectangle 95"/>
          <p:cNvSpPr>
            <a:spLocks noChangeArrowheads="1"/>
          </p:cNvSpPr>
          <p:nvPr/>
        </p:nvSpPr>
        <p:spPr bwMode="auto">
          <a:xfrm>
            <a:off x="914400" y="4938713"/>
            <a:ext cx="40386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>
                <a:solidFill>
                  <a:srgbClr val="0033CC"/>
                </a:solidFill>
                <a:latin typeface="Comic Sans MS" pitchFamily="66" charset="0"/>
              </a:rPr>
              <a:t>Path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: sequence of </a:t>
            </a:r>
            <a:r>
              <a:rPr lang="en-US" altLang="en-US" sz="1800" i="1">
                <a:solidFill>
                  <a:srgbClr val="000000"/>
                </a:solidFill>
                <a:latin typeface="Comic Sans MS" pitchFamily="66" charset="0"/>
              </a:rPr>
              <a:t>adjacent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 vertices</a:t>
            </a:r>
          </a:p>
        </p:txBody>
      </p:sp>
      <p:sp>
        <p:nvSpPr>
          <p:cNvPr id="27652" name="Oval 96"/>
          <p:cNvSpPr>
            <a:spLocks noChangeArrowheads="1"/>
          </p:cNvSpPr>
          <p:nvPr/>
        </p:nvSpPr>
        <p:spPr bwMode="auto">
          <a:xfrm rot="5400000">
            <a:off x="5562600" y="2032000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en-US">
              <a:solidFill>
                <a:srgbClr val="FF5050"/>
              </a:solidFill>
            </a:endParaRPr>
          </a:p>
        </p:txBody>
      </p:sp>
      <p:sp>
        <p:nvSpPr>
          <p:cNvPr id="27653" name="Oval 97"/>
          <p:cNvSpPr>
            <a:spLocks noChangeArrowheads="1"/>
          </p:cNvSpPr>
          <p:nvPr/>
        </p:nvSpPr>
        <p:spPr bwMode="auto">
          <a:xfrm rot="5400000">
            <a:off x="5480050" y="3556000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4" name="Oval 98"/>
          <p:cNvSpPr>
            <a:spLocks noChangeArrowheads="1"/>
          </p:cNvSpPr>
          <p:nvPr/>
        </p:nvSpPr>
        <p:spPr bwMode="auto">
          <a:xfrm rot="5400000">
            <a:off x="2540000" y="29845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5" name="Oval 99"/>
          <p:cNvSpPr>
            <a:spLocks noChangeArrowheads="1"/>
          </p:cNvSpPr>
          <p:nvPr/>
        </p:nvSpPr>
        <p:spPr bwMode="auto">
          <a:xfrm rot="5400000">
            <a:off x="2527300" y="1879600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6" name="Oval 100"/>
          <p:cNvSpPr>
            <a:spLocks noChangeArrowheads="1"/>
          </p:cNvSpPr>
          <p:nvPr/>
        </p:nvSpPr>
        <p:spPr bwMode="auto">
          <a:xfrm rot="5400000">
            <a:off x="2565400" y="3886200"/>
            <a:ext cx="228600" cy="22860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7" name="Oval 101"/>
          <p:cNvSpPr>
            <a:spLocks noChangeArrowheads="1"/>
          </p:cNvSpPr>
          <p:nvPr/>
        </p:nvSpPr>
        <p:spPr bwMode="auto">
          <a:xfrm rot="5400000">
            <a:off x="4437063" y="2862263"/>
            <a:ext cx="228600" cy="228600"/>
          </a:xfrm>
          <a:prstGeom prst="ellipse">
            <a:avLst/>
          </a:prstGeom>
          <a:solidFill>
            <a:srgbClr val="CC0000"/>
          </a:solidFill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27658" name="AutoShape 102"/>
          <p:cNvCxnSpPr>
            <a:cxnSpLocks noChangeShapeType="1"/>
            <a:stCxn id="27654" idx="6"/>
            <a:endCxn id="27656" idx="2"/>
          </p:cNvCxnSpPr>
          <p:nvPr/>
        </p:nvCxnSpPr>
        <p:spPr bwMode="auto">
          <a:xfrm>
            <a:off x="2654300" y="3225800"/>
            <a:ext cx="25400" cy="6477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59" name="AutoShape 103"/>
          <p:cNvCxnSpPr>
            <a:cxnSpLocks noChangeShapeType="1"/>
            <a:stCxn id="27652" idx="5"/>
            <a:endCxn id="27653" idx="2"/>
          </p:cNvCxnSpPr>
          <p:nvPr/>
        </p:nvCxnSpPr>
        <p:spPr bwMode="auto">
          <a:xfrm>
            <a:off x="5583238" y="2225675"/>
            <a:ext cx="11112" cy="1317625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0" name="AutoShape 104"/>
          <p:cNvCxnSpPr>
            <a:cxnSpLocks noChangeShapeType="1"/>
            <a:stCxn id="27652" idx="4"/>
            <a:endCxn id="27657" idx="0"/>
          </p:cNvCxnSpPr>
          <p:nvPr/>
        </p:nvCxnSpPr>
        <p:spPr bwMode="auto">
          <a:xfrm flipH="1">
            <a:off x="4678363" y="2146300"/>
            <a:ext cx="871537" cy="830263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1" name="AutoShape 105"/>
          <p:cNvCxnSpPr>
            <a:cxnSpLocks noChangeShapeType="1"/>
            <a:stCxn id="27657" idx="0"/>
            <a:endCxn id="27653" idx="4"/>
          </p:cNvCxnSpPr>
          <p:nvPr/>
        </p:nvCxnSpPr>
        <p:spPr bwMode="auto">
          <a:xfrm>
            <a:off x="4678363" y="2976563"/>
            <a:ext cx="788987" cy="693737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2" name="AutoShape 106"/>
          <p:cNvCxnSpPr>
            <a:cxnSpLocks noChangeShapeType="1"/>
            <a:stCxn id="27657" idx="4"/>
            <a:endCxn id="27656" idx="1"/>
          </p:cNvCxnSpPr>
          <p:nvPr/>
        </p:nvCxnSpPr>
        <p:spPr bwMode="auto">
          <a:xfrm flipH="1">
            <a:off x="2771775" y="2976563"/>
            <a:ext cx="1652588" cy="942975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3" name="AutoShape 107"/>
          <p:cNvCxnSpPr>
            <a:cxnSpLocks noChangeShapeType="1"/>
            <a:stCxn id="27657" idx="4"/>
            <a:endCxn id="27655" idx="2"/>
          </p:cNvCxnSpPr>
          <p:nvPr/>
        </p:nvCxnSpPr>
        <p:spPr bwMode="auto">
          <a:xfrm flipH="1" flipV="1">
            <a:off x="2641600" y="1866900"/>
            <a:ext cx="1782763" cy="1109663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4" name="AutoShape 108"/>
          <p:cNvCxnSpPr>
            <a:cxnSpLocks noChangeShapeType="1"/>
            <a:stCxn id="27654" idx="1"/>
            <a:endCxn id="27657" idx="4"/>
          </p:cNvCxnSpPr>
          <p:nvPr/>
        </p:nvCxnSpPr>
        <p:spPr bwMode="auto">
          <a:xfrm flipV="1">
            <a:off x="2746375" y="2976563"/>
            <a:ext cx="1677988" cy="412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5" name="AutoShape 109"/>
          <p:cNvCxnSpPr>
            <a:cxnSpLocks noChangeShapeType="1"/>
            <a:stCxn id="27655" idx="6"/>
            <a:endCxn id="27654" idx="2"/>
          </p:cNvCxnSpPr>
          <p:nvPr/>
        </p:nvCxnSpPr>
        <p:spPr bwMode="auto">
          <a:xfrm>
            <a:off x="2641600" y="2120900"/>
            <a:ext cx="12700" cy="8509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66" name="Oval 110"/>
          <p:cNvSpPr>
            <a:spLocks noChangeArrowheads="1"/>
          </p:cNvSpPr>
          <p:nvPr/>
        </p:nvSpPr>
        <p:spPr bwMode="auto">
          <a:xfrm rot="5400000">
            <a:off x="5730875" y="4967288"/>
            <a:ext cx="228600" cy="22860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7" name="Oval 111"/>
          <p:cNvSpPr>
            <a:spLocks noChangeArrowheads="1"/>
          </p:cNvSpPr>
          <p:nvPr/>
        </p:nvSpPr>
        <p:spPr bwMode="auto">
          <a:xfrm rot="5400000">
            <a:off x="6254750" y="4970463"/>
            <a:ext cx="228600" cy="228600"/>
          </a:xfrm>
          <a:prstGeom prst="ellipse">
            <a:avLst/>
          </a:prstGeom>
          <a:solidFill>
            <a:srgbClr val="CC0000"/>
          </a:solidFill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8" name="Text Box 112"/>
          <p:cNvSpPr txBox="1">
            <a:spLocks noChangeArrowheads="1"/>
          </p:cNvSpPr>
          <p:nvPr/>
        </p:nvSpPr>
        <p:spPr bwMode="auto">
          <a:xfrm>
            <a:off x="5257800" y="4938713"/>
            <a:ext cx="268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0000"/>
                </a:solidFill>
              </a:rPr>
              <a:t>(</a:t>
            </a:r>
          </a:p>
        </p:txBody>
      </p:sp>
      <p:sp>
        <p:nvSpPr>
          <p:cNvPr id="27669" name="Text Box 113"/>
          <p:cNvSpPr txBox="1">
            <a:spLocks noChangeArrowheads="1"/>
          </p:cNvSpPr>
          <p:nvPr/>
        </p:nvSpPr>
        <p:spPr bwMode="auto">
          <a:xfrm>
            <a:off x="8494713" y="4954588"/>
            <a:ext cx="268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7670" name="Oval 114"/>
          <p:cNvSpPr>
            <a:spLocks noChangeArrowheads="1"/>
          </p:cNvSpPr>
          <p:nvPr/>
        </p:nvSpPr>
        <p:spPr bwMode="auto">
          <a:xfrm rot="5400000">
            <a:off x="6759575" y="4970463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1" name="Oval 115"/>
          <p:cNvSpPr>
            <a:spLocks noChangeArrowheads="1"/>
          </p:cNvSpPr>
          <p:nvPr/>
        </p:nvSpPr>
        <p:spPr bwMode="auto">
          <a:xfrm rot="5400000">
            <a:off x="7226300" y="4972050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en-US">
              <a:solidFill>
                <a:srgbClr val="FF5050"/>
              </a:solidFill>
            </a:endParaRPr>
          </a:p>
        </p:txBody>
      </p:sp>
      <p:sp>
        <p:nvSpPr>
          <p:cNvPr id="27672" name="Oval 116"/>
          <p:cNvSpPr>
            <a:spLocks noChangeArrowheads="1"/>
          </p:cNvSpPr>
          <p:nvPr/>
        </p:nvSpPr>
        <p:spPr bwMode="auto">
          <a:xfrm rot="5400000">
            <a:off x="7661275" y="4986338"/>
            <a:ext cx="228600" cy="228600"/>
          </a:xfrm>
          <a:prstGeom prst="ellipse">
            <a:avLst/>
          </a:prstGeom>
          <a:solidFill>
            <a:srgbClr val="CC0000"/>
          </a:solidFill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3" name="Oval 117"/>
          <p:cNvSpPr>
            <a:spLocks noChangeArrowheads="1"/>
          </p:cNvSpPr>
          <p:nvPr/>
        </p:nvSpPr>
        <p:spPr bwMode="auto">
          <a:xfrm rot="5400000">
            <a:off x="8102600" y="4987925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2362200" y="457200"/>
            <a:ext cx="439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Seven Bridges of Königsberg</a:t>
            </a:r>
          </a:p>
        </p:txBody>
      </p:sp>
      <p:pic>
        <p:nvPicPr>
          <p:cNvPr id="4099" name="Picture 113" descr="Konigsberg_brid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41438"/>
            <a:ext cx="5257800" cy="414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115"/>
          <p:cNvSpPr txBox="1">
            <a:spLocks noChangeArrowheads="1"/>
          </p:cNvSpPr>
          <p:nvPr/>
        </p:nvSpPr>
        <p:spPr bwMode="auto">
          <a:xfrm>
            <a:off x="533400" y="5872163"/>
            <a:ext cx="8096250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Is it possible to walk with a route that crosses each bridge exactly once?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865188" y="4938713"/>
            <a:ext cx="3935412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>
                <a:solidFill>
                  <a:srgbClr val="0033CC"/>
                </a:solidFill>
                <a:latin typeface="Comic Sans MS" pitchFamily="66" charset="0"/>
              </a:rPr>
              <a:t>Simple Path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: all vertices different</a:t>
            </a: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5243513" y="4962525"/>
            <a:ext cx="3062287" cy="371475"/>
            <a:chOff x="2084" y="3254"/>
            <a:chExt cx="1929" cy="234"/>
          </a:xfrm>
        </p:grpSpPr>
        <p:sp>
          <p:nvSpPr>
            <p:cNvPr id="28692" name="Oval 4"/>
            <p:cNvSpPr>
              <a:spLocks noChangeArrowheads="1"/>
            </p:cNvSpPr>
            <p:nvPr/>
          </p:nvSpPr>
          <p:spPr bwMode="auto">
            <a:xfrm rot="5400000">
              <a:off x="2687" y="3275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93" name="Oval 5"/>
            <p:cNvSpPr>
              <a:spLocks noChangeArrowheads="1"/>
            </p:cNvSpPr>
            <p:nvPr/>
          </p:nvSpPr>
          <p:spPr bwMode="auto">
            <a:xfrm rot="5400000">
              <a:off x="3017" y="3277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94" name="Text Box 6"/>
            <p:cNvSpPr txBox="1">
              <a:spLocks noChangeArrowheads="1"/>
            </p:cNvSpPr>
            <p:nvPr/>
          </p:nvSpPr>
          <p:spPr bwMode="auto">
            <a:xfrm>
              <a:off x="2084" y="3257"/>
              <a:ext cx="1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(</a:t>
              </a:r>
            </a:p>
          </p:txBody>
        </p:sp>
        <p:sp>
          <p:nvSpPr>
            <p:cNvPr id="28695" name="Text Box 7"/>
            <p:cNvSpPr txBox="1">
              <a:spLocks noChangeArrowheads="1"/>
            </p:cNvSpPr>
            <p:nvPr/>
          </p:nvSpPr>
          <p:spPr bwMode="auto">
            <a:xfrm>
              <a:off x="3844" y="3254"/>
              <a:ext cx="1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28696" name="Oval 8"/>
            <p:cNvSpPr>
              <a:spLocks noChangeArrowheads="1"/>
            </p:cNvSpPr>
            <p:nvPr/>
          </p:nvSpPr>
          <p:spPr bwMode="auto">
            <a:xfrm rot="5400000">
              <a:off x="3335" y="3277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97" name="Oval 9"/>
            <p:cNvSpPr>
              <a:spLocks noChangeArrowheads="1"/>
            </p:cNvSpPr>
            <p:nvPr/>
          </p:nvSpPr>
          <p:spPr bwMode="auto">
            <a:xfrm rot="5400000">
              <a:off x="3629" y="3278"/>
              <a:ext cx="144" cy="14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kumimoji="0" lang="en-US" altLang="en-US">
                <a:solidFill>
                  <a:srgbClr val="FF5050"/>
                </a:solidFill>
              </a:endParaRPr>
            </a:p>
          </p:txBody>
        </p:sp>
        <p:sp>
          <p:nvSpPr>
            <p:cNvPr id="28698" name="Oval 10"/>
            <p:cNvSpPr>
              <a:spLocks noChangeArrowheads="1"/>
            </p:cNvSpPr>
            <p:nvPr/>
          </p:nvSpPr>
          <p:spPr bwMode="auto">
            <a:xfrm rot="5400000">
              <a:off x="2363" y="3269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8676" name="Group 26"/>
          <p:cNvGrpSpPr>
            <a:grpSpLocks/>
          </p:cNvGrpSpPr>
          <p:nvPr/>
        </p:nvGrpSpPr>
        <p:grpSpPr bwMode="auto">
          <a:xfrm>
            <a:off x="2527300" y="1866900"/>
            <a:ext cx="3263900" cy="2247900"/>
            <a:chOff x="1863" y="1349"/>
            <a:chExt cx="2056" cy="1416"/>
          </a:xfrm>
        </p:grpSpPr>
        <p:sp>
          <p:nvSpPr>
            <p:cNvPr id="28678" name="Oval 27"/>
            <p:cNvSpPr>
              <a:spLocks noChangeArrowheads="1"/>
            </p:cNvSpPr>
            <p:nvPr/>
          </p:nvSpPr>
          <p:spPr bwMode="auto">
            <a:xfrm rot="5400000">
              <a:off x="3775" y="1453"/>
              <a:ext cx="144" cy="14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kumimoji="0" lang="en-US" altLang="en-US" sz="4000">
                <a:solidFill>
                  <a:srgbClr val="FF5050"/>
                </a:solidFill>
                <a:latin typeface="Arial" charset="0"/>
              </a:endParaRPr>
            </a:p>
          </p:txBody>
        </p:sp>
        <p:sp>
          <p:nvSpPr>
            <p:cNvPr id="28679" name="Oval 28"/>
            <p:cNvSpPr>
              <a:spLocks noChangeArrowheads="1"/>
            </p:cNvSpPr>
            <p:nvPr/>
          </p:nvSpPr>
          <p:spPr bwMode="auto">
            <a:xfrm rot="5400000">
              <a:off x="3723" y="2413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80" name="Oval 29"/>
            <p:cNvSpPr>
              <a:spLocks noChangeArrowheads="1"/>
            </p:cNvSpPr>
            <p:nvPr/>
          </p:nvSpPr>
          <p:spPr bwMode="auto">
            <a:xfrm rot="5400000">
              <a:off x="1871" y="2053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81" name="Oval 30"/>
            <p:cNvSpPr>
              <a:spLocks noChangeArrowheads="1"/>
            </p:cNvSpPr>
            <p:nvPr/>
          </p:nvSpPr>
          <p:spPr bwMode="auto">
            <a:xfrm rot="5400000">
              <a:off x="1863" y="1357"/>
              <a:ext cx="144" cy="144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82" name="Oval 31"/>
            <p:cNvSpPr>
              <a:spLocks noChangeArrowheads="1"/>
            </p:cNvSpPr>
            <p:nvPr/>
          </p:nvSpPr>
          <p:spPr bwMode="auto">
            <a:xfrm rot="5400000">
              <a:off x="1887" y="2621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83" name="Oval 32"/>
            <p:cNvSpPr>
              <a:spLocks noChangeArrowheads="1"/>
            </p:cNvSpPr>
            <p:nvPr/>
          </p:nvSpPr>
          <p:spPr bwMode="auto">
            <a:xfrm rot="5400000">
              <a:off x="3066" y="1976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8684" name="AutoShape 33"/>
            <p:cNvCxnSpPr>
              <a:cxnSpLocks noChangeShapeType="1"/>
              <a:stCxn id="28680" idx="6"/>
              <a:endCxn id="28682" idx="2"/>
            </p:cNvCxnSpPr>
            <p:nvPr/>
          </p:nvCxnSpPr>
          <p:spPr bwMode="auto">
            <a:xfrm>
              <a:off x="1943" y="2205"/>
              <a:ext cx="16" cy="408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85" name="AutoShape 34"/>
            <p:cNvCxnSpPr>
              <a:cxnSpLocks noChangeShapeType="1"/>
              <a:stCxn id="28678" idx="5"/>
              <a:endCxn id="28679" idx="2"/>
            </p:cNvCxnSpPr>
            <p:nvPr/>
          </p:nvCxnSpPr>
          <p:spPr bwMode="auto">
            <a:xfrm>
              <a:off x="3788" y="1575"/>
              <a:ext cx="7" cy="830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86" name="AutoShape 35"/>
            <p:cNvCxnSpPr>
              <a:cxnSpLocks noChangeShapeType="1"/>
              <a:stCxn id="28678" idx="4"/>
              <a:endCxn id="28683" idx="0"/>
            </p:cNvCxnSpPr>
            <p:nvPr/>
          </p:nvCxnSpPr>
          <p:spPr bwMode="auto">
            <a:xfrm flipH="1">
              <a:off x="3218" y="1525"/>
              <a:ext cx="549" cy="52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87" name="AutoShape 36"/>
            <p:cNvCxnSpPr>
              <a:cxnSpLocks noChangeShapeType="1"/>
              <a:stCxn id="28683" idx="0"/>
              <a:endCxn id="28679" idx="4"/>
            </p:cNvCxnSpPr>
            <p:nvPr/>
          </p:nvCxnSpPr>
          <p:spPr bwMode="auto">
            <a:xfrm>
              <a:off x="3218" y="2048"/>
              <a:ext cx="497" cy="437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88" name="AutoShape 37"/>
            <p:cNvCxnSpPr>
              <a:cxnSpLocks noChangeShapeType="1"/>
              <a:stCxn id="28683" idx="4"/>
              <a:endCxn id="28682" idx="1"/>
            </p:cNvCxnSpPr>
            <p:nvPr/>
          </p:nvCxnSpPr>
          <p:spPr bwMode="auto">
            <a:xfrm flipH="1">
              <a:off x="2017" y="2048"/>
              <a:ext cx="1041" cy="594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89" name="AutoShape 38"/>
            <p:cNvCxnSpPr>
              <a:cxnSpLocks noChangeShapeType="1"/>
              <a:stCxn id="28683" idx="4"/>
              <a:endCxn id="28681" idx="2"/>
            </p:cNvCxnSpPr>
            <p:nvPr/>
          </p:nvCxnSpPr>
          <p:spPr bwMode="auto">
            <a:xfrm flipH="1" flipV="1">
              <a:off x="1935" y="1349"/>
              <a:ext cx="1123" cy="69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90" name="AutoShape 39"/>
            <p:cNvCxnSpPr>
              <a:cxnSpLocks noChangeShapeType="1"/>
              <a:stCxn id="28680" idx="1"/>
              <a:endCxn id="28683" idx="4"/>
            </p:cNvCxnSpPr>
            <p:nvPr/>
          </p:nvCxnSpPr>
          <p:spPr bwMode="auto">
            <a:xfrm flipV="1">
              <a:off x="2001" y="2048"/>
              <a:ext cx="1057" cy="2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91" name="AutoShape 40"/>
            <p:cNvCxnSpPr>
              <a:cxnSpLocks noChangeShapeType="1"/>
              <a:stCxn id="28681" idx="6"/>
              <a:endCxn id="28680" idx="2"/>
            </p:cNvCxnSpPr>
            <p:nvPr/>
          </p:nvCxnSpPr>
          <p:spPr bwMode="auto">
            <a:xfrm>
              <a:off x="1935" y="1509"/>
              <a:ext cx="8" cy="536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677" name="Text Box 41"/>
          <p:cNvSpPr txBox="1">
            <a:spLocks noChangeArrowheads="1"/>
          </p:cNvSpPr>
          <p:nvPr/>
        </p:nvSpPr>
        <p:spPr bwMode="auto">
          <a:xfrm>
            <a:off x="3573463" y="457200"/>
            <a:ext cx="2065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Simple Paths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9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Connectedness</a:t>
            </a:r>
          </a:p>
        </p:txBody>
      </p:sp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914400" y="1219200"/>
            <a:ext cx="7315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 typeface="Wingdings" pitchFamily="2" charset="2"/>
              <a:buChar char="v"/>
            </a:pPr>
            <a:r>
              <a:rPr lang="en-US" altLang="en-US" sz="1800">
                <a:latin typeface="Comic Sans MS" pitchFamily="66" charset="0"/>
              </a:rPr>
              <a:t>Vertices </a:t>
            </a:r>
            <a:r>
              <a:rPr lang="en-US" altLang="en-US" sz="1800" i="1">
                <a:solidFill>
                  <a:srgbClr val="0033CC"/>
                </a:solidFill>
                <a:latin typeface="Comic Sans MS" pitchFamily="66" charset="0"/>
              </a:rPr>
              <a:t>v</a:t>
            </a:r>
            <a:r>
              <a:rPr lang="en-US" altLang="en-US" sz="1800" i="1">
                <a:latin typeface="Comic Sans MS" pitchFamily="66" charset="0"/>
              </a:rPr>
              <a:t>, </a:t>
            </a:r>
            <a:r>
              <a:rPr lang="en-US" altLang="en-US" sz="1800" i="1">
                <a:solidFill>
                  <a:srgbClr val="0033CC"/>
                </a:solidFill>
                <a:latin typeface="Comic Sans MS" pitchFamily="66" charset="0"/>
              </a:rPr>
              <a:t>w</a:t>
            </a:r>
            <a:r>
              <a:rPr lang="en-US" altLang="en-US" sz="1800" i="1">
                <a:latin typeface="Comic Sans MS" pitchFamily="66" charset="0"/>
              </a:rPr>
              <a:t> </a:t>
            </a:r>
            <a:r>
              <a:rPr lang="en-US" altLang="en-US" sz="1800">
                <a:latin typeface="Comic Sans MS" pitchFamily="66" charset="0"/>
              </a:rPr>
              <a:t>are </a:t>
            </a:r>
            <a:r>
              <a:rPr lang="en-US" altLang="en-US" sz="1800" i="1">
                <a:solidFill>
                  <a:srgbClr val="0033CC"/>
                </a:solidFill>
                <a:latin typeface="Comic Sans MS" pitchFamily="66" charset="0"/>
              </a:rPr>
              <a:t>connected</a:t>
            </a:r>
            <a:r>
              <a:rPr lang="en-US" altLang="en-US" sz="1800">
                <a:latin typeface="Comic Sans MS" pitchFamily="66" charset="0"/>
              </a:rPr>
              <a:t> if and only if 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en-US" sz="1800">
                <a:latin typeface="Comic Sans MS" pitchFamily="66" charset="0"/>
              </a:rPr>
              <a:t>	there is a path starting at </a:t>
            </a:r>
            <a:r>
              <a:rPr lang="en-US" altLang="en-US" sz="1800" i="1">
                <a:solidFill>
                  <a:srgbClr val="0033CC"/>
                </a:solidFill>
                <a:latin typeface="Comic Sans MS" pitchFamily="66" charset="0"/>
              </a:rPr>
              <a:t>v</a:t>
            </a:r>
            <a:r>
              <a:rPr lang="en-US" altLang="en-US" sz="1800">
                <a:latin typeface="Comic Sans MS" pitchFamily="66" charset="0"/>
              </a:rPr>
              <a:t>  and ending at </a:t>
            </a:r>
            <a:r>
              <a:rPr lang="en-US" altLang="en-US" sz="1800" i="1">
                <a:solidFill>
                  <a:srgbClr val="0033CC"/>
                </a:solidFill>
                <a:latin typeface="Comic Sans MS" pitchFamily="66" charset="0"/>
              </a:rPr>
              <a:t>w</a:t>
            </a:r>
            <a:r>
              <a:rPr lang="en-US" altLang="en-US" sz="1800" i="1">
                <a:latin typeface="Comic Sans MS" pitchFamily="66" charset="0"/>
              </a:rPr>
              <a:t>.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 typeface="Wingdings" pitchFamily="2" charset="2"/>
              <a:buChar char="v"/>
            </a:pPr>
            <a:r>
              <a:rPr lang="en-US" altLang="en-US" sz="1800">
                <a:latin typeface="Comic Sans MS" pitchFamily="66" charset="0"/>
              </a:rPr>
              <a:t>A </a:t>
            </a:r>
            <a:r>
              <a:rPr lang="en-US" altLang="en-US" sz="1800" i="1">
                <a:latin typeface="Comic Sans MS" pitchFamily="66" charset="0"/>
              </a:rPr>
              <a:t>graph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800">
                <a:latin typeface="Comic Sans MS" pitchFamily="66" charset="0"/>
              </a:rPr>
              <a:t>is </a:t>
            </a:r>
            <a:r>
              <a:rPr lang="en-US" altLang="en-US" sz="1800" i="1">
                <a:solidFill>
                  <a:srgbClr val="0033CC"/>
                </a:solidFill>
                <a:latin typeface="Comic Sans MS" pitchFamily="66" charset="0"/>
              </a:rPr>
              <a:t>connected</a:t>
            </a:r>
            <a:r>
              <a:rPr lang="en-US" altLang="en-US" sz="1800">
                <a:latin typeface="Comic Sans MS" pitchFamily="66" charset="0"/>
              </a:rPr>
              <a:t>  iff every pair of vertices are connected.</a:t>
            </a:r>
          </a:p>
        </p:txBody>
      </p:sp>
      <p:sp>
        <p:nvSpPr>
          <p:cNvPr id="541721" name="Rectangle 3"/>
          <p:cNvSpPr>
            <a:spLocks noChangeArrowheads="1"/>
          </p:cNvSpPr>
          <p:nvPr/>
        </p:nvSpPr>
        <p:spPr bwMode="auto">
          <a:xfrm>
            <a:off x="152400" y="2895600"/>
            <a:ext cx="8839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latin typeface="Comic Sans MS" pitchFamily="66" charset="0"/>
              </a:rPr>
              <a:t>Every graph consists of separate connected pieces called </a:t>
            </a:r>
            <a:r>
              <a:rPr lang="en-US" altLang="en-US" sz="1800" i="1">
                <a:solidFill>
                  <a:srgbClr val="0033CC"/>
                </a:solidFill>
                <a:latin typeface="Comic Sans MS" pitchFamily="66" charset="0"/>
              </a:rPr>
              <a:t>connected components</a:t>
            </a:r>
            <a:endParaRPr lang="en-US" altLang="en-US" sz="1800" i="1">
              <a:solidFill>
                <a:schemeClr val="tx2"/>
              </a:solidFill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19538" y="4895850"/>
            <a:ext cx="1195387" cy="547688"/>
            <a:chOff x="2672" y="3232"/>
            <a:chExt cx="488" cy="205"/>
          </a:xfrm>
        </p:grpSpPr>
        <p:sp>
          <p:nvSpPr>
            <p:cNvPr id="29738" name="Oval 5"/>
            <p:cNvSpPr>
              <a:spLocks noChangeArrowheads="1"/>
            </p:cNvSpPr>
            <p:nvPr/>
          </p:nvSpPr>
          <p:spPr bwMode="auto">
            <a:xfrm>
              <a:off x="3064" y="3232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sp>
          <p:nvSpPr>
            <p:cNvPr id="29739" name="Text Box 6"/>
            <p:cNvSpPr txBox="1">
              <a:spLocks noChangeArrowheads="1"/>
            </p:cNvSpPr>
            <p:nvPr/>
          </p:nvSpPr>
          <p:spPr bwMode="auto">
            <a:xfrm>
              <a:off x="2672" y="3300"/>
              <a:ext cx="75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23000" y="3859213"/>
            <a:ext cx="1546225" cy="1589087"/>
            <a:chOff x="3920" y="2039"/>
            <a:chExt cx="974" cy="1001"/>
          </a:xfrm>
        </p:grpSpPr>
        <p:sp>
          <p:nvSpPr>
            <p:cNvPr id="29729" name="Oval 8"/>
            <p:cNvSpPr>
              <a:spLocks noChangeArrowheads="1"/>
            </p:cNvSpPr>
            <p:nvPr/>
          </p:nvSpPr>
          <p:spPr bwMode="auto">
            <a:xfrm>
              <a:off x="4048" y="2664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sp>
          <p:nvSpPr>
            <p:cNvPr id="29730" name="Oval 9"/>
            <p:cNvSpPr>
              <a:spLocks noChangeArrowheads="1"/>
            </p:cNvSpPr>
            <p:nvPr/>
          </p:nvSpPr>
          <p:spPr bwMode="auto">
            <a:xfrm>
              <a:off x="4040" y="236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sp>
          <p:nvSpPr>
            <p:cNvPr id="29731" name="Oval 10"/>
            <p:cNvSpPr>
              <a:spLocks noChangeArrowheads="1"/>
            </p:cNvSpPr>
            <p:nvPr/>
          </p:nvSpPr>
          <p:spPr bwMode="auto">
            <a:xfrm>
              <a:off x="4352" y="2672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sp>
          <p:nvSpPr>
            <p:cNvPr id="29732" name="Oval 11"/>
            <p:cNvSpPr>
              <a:spLocks noChangeArrowheads="1"/>
            </p:cNvSpPr>
            <p:nvPr/>
          </p:nvSpPr>
          <p:spPr bwMode="auto">
            <a:xfrm>
              <a:off x="4360" y="2944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sp>
          <p:nvSpPr>
            <p:cNvPr id="29733" name="Text Box 12"/>
            <p:cNvSpPr txBox="1">
              <a:spLocks noChangeArrowheads="1"/>
            </p:cNvSpPr>
            <p:nvPr/>
          </p:nvSpPr>
          <p:spPr bwMode="auto">
            <a:xfrm>
              <a:off x="4512" y="2552"/>
              <a:ext cx="3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b="1">
                  <a:solidFill>
                    <a:srgbClr val="000000"/>
                  </a:solidFill>
                  <a:latin typeface="Comic Sans MS" pitchFamily="66" charset="0"/>
                </a:rPr>
                <a:t>E25</a:t>
              </a:r>
            </a:p>
          </p:txBody>
        </p:sp>
        <p:sp>
          <p:nvSpPr>
            <p:cNvPr id="29734" name="Text Box 13"/>
            <p:cNvSpPr txBox="1">
              <a:spLocks noChangeArrowheads="1"/>
            </p:cNvSpPr>
            <p:nvPr/>
          </p:nvSpPr>
          <p:spPr bwMode="auto">
            <a:xfrm>
              <a:off x="3920" y="2039"/>
              <a:ext cx="3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b="1">
                  <a:solidFill>
                    <a:srgbClr val="000000"/>
                  </a:solidFill>
                  <a:latin typeface="Comic Sans MS" pitchFamily="66" charset="0"/>
                </a:rPr>
                <a:t>E17</a:t>
              </a:r>
            </a:p>
          </p:txBody>
        </p:sp>
        <p:cxnSp>
          <p:nvCxnSpPr>
            <p:cNvPr id="29735" name="AutoShape 14"/>
            <p:cNvCxnSpPr>
              <a:cxnSpLocks noChangeShapeType="1"/>
              <a:stCxn id="29730" idx="4"/>
              <a:endCxn id="29729" idx="0"/>
            </p:cNvCxnSpPr>
            <p:nvPr/>
          </p:nvCxnSpPr>
          <p:spPr bwMode="auto">
            <a:xfrm>
              <a:off x="4088" y="2456"/>
              <a:ext cx="8" cy="208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36" name="AutoShape 15"/>
            <p:cNvCxnSpPr>
              <a:cxnSpLocks noChangeShapeType="1"/>
              <a:stCxn id="29729" idx="6"/>
              <a:endCxn id="29731" idx="2"/>
            </p:cNvCxnSpPr>
            <p:nvPr/>
          </p:nvCxnSpPr>
          <p:spPr bwMode="auto">
            <a:xfrm>
              <a:off x="4144" y="2712"/>
              <a:ext cx="208" cy="8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37" name="AutoShape 16"/>
            <p:cNvCxnSpPr>
              <a:cxnSpLocks noChangeShapeType="1"/>
              <a:stCxn id="29731" idx="4"/>
              <a:endCxn id="29732" idx="0"/>
            </p:cNvCxnSpPr>
            <p:nvPr/>
          </p:nvCxnSpPr>
          <p:spPr bwMode="auto">
            <a:xfrm>
              <a:off x="4400" y="2768"/>
              <a:ext cx="8" cy="176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1735" name="Group 17"/>
          <p:cNvGrpSpPr>
            <a:grpSpLocks/>
          </p:cNvGrpSpPr>
          <p:nvPr/>
        </p:nvGrpSpPr>
        <p:grpSpPr bwMode="auto">
          <a:xfrm>
            <a:off x="111125" y="3657600"/>
            <a:ext cx="4425950" cy="1879600"/>
            <a:chOff x="280" y="2055"/>
            <a:chExt cx="2341" cy="1024"/>
          </a:xfrm>
        </p:grpSpPr>
        <p:sp>
          <p:nvSpPr>
            <p:cNvPr id="29706" name="Oval 18"/>
            <p:cNvSpPr>
              <a:spLocks noChangeArrowheads="1"/>
            </p:cNvSpPr>
            <p:nvPr/>
          </p:nvSpPr>
          <p:spPr bwMode="auto">
            <a:xfrm>
              <a:off x="860" y="2784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sp>
          <p:nvSpPr>
            <p:cNvPr id="29707" name="Oval 19"/>
            <p:cNvSpPr>
              <a:spLocks noChangeArrowheads="1"/>
            </p:cNvSpPr>
            <p:nvPr/>
          </p:nvSpPr>
          <p:spPr bwMode="auto">
            <a:xfrm>
              <a:off x="1288" y="2784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sp>
          <p:nvSpPr>
            <p:cNvPr id="29708" name="Oval 20"/>
            <p:cNvSpPr>
              <a:spLocks noChangeArrowheads="1"/>
            </p:cNvSpPr>
            <p:nvPr/>
          </p:nvSpPr>
          <p:spPr bwMode="auto">
            <a:xfrm>
              <a:off x="1288" y="23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sp>
          <p:nvSpPr>
            <p:cNvPr id="29709" name="Oval 21"/>
            <p:cNvSpPr>
              <a:spLocks noChangeArrowheads="1"/>
            </p:cNvSpPr>
            <p:nvPr/>
          </p:nvSpPr>
          <p:spPr bwMode="auto">
            <a:xfrm>
              <a:off x="860" y="23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sp>
          <p:nvSpPr>
            <p:cNvPr id="29710" name="Oval 22"/>
            <p:cNvSpPr>
              <a:spLocks noChangeArrowheads="1"/>
            </p:cNvSpPr>
            <p:nvPr/>
          </p:nvSpPr>
          <p:spPr bwMode="auto">
            <a:xfrm>
              <a:off x="1728" y="23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sp>
          <p:nvSpPr>
            <p:cNvPr id="29711" name="Oval 23"/>
            <p:cNvSpPr>
              <a:spLocks noChangeArrowheads="1"/>
            </p:cNvSpPr>
            <p:nvPr/>
          </p:nvSpPr>
          <p:spPr bwMode="auto">
            <a:xfrm>
              <a:off x="1728" y="2784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sp>
          <p:nvSpPr>
            <p:cNvPr id="29712" name="Text Box 24"/>
            <p:cNvSpPr txBox="1">
              <a:spLocks noChangeArrowheads="1"/>
            </p:cNvSpPr>
            <p:nvPr/>
          </p:nvSpPr>
          <p:spPr bwMode="auto">
            <a:xfrm>
              <a:off x="280" y="2880"/>
              <a:ext cx="2072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b="1">
                  <a:solidFill>
                    <a:srgbClr val="000000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29713" name="Text Box 25"/>
            <p:cNvSpPr txBox="1">
              <a:spLocks noChangeArrowheads="1"/>
            </p:cNvSpPr>
            <p:nvPr/>
          </p:nvSpPr>
          <p:spPr bwMode="auto">
            <a:xfrm>
              <a:off x="748" y="2055"/>
              <a:ext cx="24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b="1">
                  <a:solidFill>
                    <a:srgbClr val="000000"/>
                  </a:solidFill>
                  <a:latin typeface="Comic Sans MS" pitchFamily="66" charset="0"/>
                </a:rPr>
                <a:t>13</a:t>
              </a:r>
            </a:p>
          </p:txBody>
        </p:sp>
        <p:sp>
          <p:nvSpPr>
            <p:cNvPr id="29714" name="Text Box 26"/>
            <p:cNvSpPr txBox="1">
              <a:spLocks noChangeArrowheads="1"/>
            </p:cNvSpPr>
            <p:nvPr/>
          </p:nvSpPr>
          <p:spPr bwMode="auto">
            <a:xfrm>
              <a:off x="728" y="2863"/>
              <a:ext cx="24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b="1">
                  <a:solidFill>
                    <a:srgbClr val="000000"/>
                  </a:solidFill>
                  <a:latin typeface="Comic Sans MS" pitchFamily="66" charset="0"/>
                </a:rPr>
                <a:t>10</a:t>
              </a:r>
            </a:p>
          </p:txBody>
        </p:sp>
        <p:sp>
          <p:nvSpPr>
            <p:cNvPr id="29715" name="Text Box 27"/>
            <p:cNvSpPr txBox="1">
              <a:spLocks noChangeArrowheads="1"/>
            </p:cNvSpPr>
            <p:nvPr/>
          </p:nvSpPr>
          <p:spPr bwMode="auto">
            <a:xfrm>
              <a:off x="1192" y="2055"/>
              <a:ext cx="24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b="1">
                  <a:solidFill>
                    <a:srgbClr val="000000"/>
                  </a:solidFill>
                  <a:latin typeface="Comic Sans MS" pitchFamily="66" charset="0"/>
                </a:rPr>
                <a:t>12</a:t>
              </a:r>
            </a:p>
          </p:txBody>
        </p:sp>
        <p:sp>
          <p:nvSpPr>
            <p:cNvPr id="29716" name="Text Box 28"/>
            <p:cNvSpPr txBox="1">
              <a:spLocks noChangeArrowheads="1"/>
            </p:cNvSpPr>
            <p:nvPr/>
          </p:nvSpPr>
          <p:spPr bwMode="auto">
            <a:xfrm>
              <a:off x="1624" y="2055"/>
              <a:ext cx="24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b="1">
                  <a:solidFill>
                    <a:srgbClr val="000000"/>
                  </a:solidFill>
                  <a:latin typeface="Comic Sans MS" pitchFamily="66" charset="0"/>
                </a:rPr>
                <a:t>26</a:t>
              </a:r>
            </a:p>
          </p:txBody>
        </p:sp>
        <p:sp>
          <p:nvSpPr>
            <p:cNvPr id="29717" name="Text Box 29"/>
            <p:cNvSpPr txBox="1">
              <a:spLocks noChangeArrowheads="1"/>
            </p:cNvSpPr>
            <p:nvPr/>
          </p:nvSpPr>
          <p:spPr bwMode="auto">
            <a:xfrm>
              <a:off x="1645" y="2873"/>
              <a:ext cx="17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b="1">
                  <a:solidFill>
                    <a:srgbClr val="000000"/>
                  </a:solidFill>
                  <a:latin typeface="Comic Sans MS" pitchFamily="66" charset="0"/>
                </a:rPr>
                <a:t>8</a:t>
              </a:r>
            </a:p>
          </p:txBody>
        </p:sp>
        <p:sp>
          <p:nvSpPr>
            <p:cNvPr id="29718" name="Oval 30"/>
            <p:cNvSpPr>
              <a:spLocks noChangeArrowheads="1"/>
            </p:cNvSpPr>
            <p:nvPr/>
          </p:nvSpPr>
          <p:spPr bwMode="auto">
            <a:xfrm>
              <a:off x="2136" y="23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sp>
          <p:nvSpPr>
            <p:cNvPr id="29719" name="Oval 31"/>
            <p:cNvSpPr>
              <a:spLocks noChangeArrowheads="1"/>
            </p:cNvSpPr>
            <p:nvPr/>
          </p:nvSpPr>
          <p:spPr bwMode="auto">
            <a:xfrm>
              <a:off x="2464" y="23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sp>
          <p:nvSpPr>
            <p:cNvPr id="29720" name="Text Box 32"/>
            <p:cNvSpPr txBox="1">
              <a:spLocks noChangeArrowheads="1"/>
            </p:cNvSpPr>
            <p:nvPr/>
          </p:nvSpPr>
          <p:spPr bwMode="auto">
            <a:xfrm>
              <a:off x="2024" y="2055"/>
              <a:ext cx="24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b="1">
                  <a:solidFill>
                    <a:srgbClr val="000000"/>
                  </a:solidFill>
                  <a:latin typeface="Comic Sans MS" pitchFamily="66" charset="0"/>
                </a:rPr>
                <a:t>16</a:t>
              </a:r>
            </a:p>
          </p:txBody>
        </p:sp>
        <p:sp>
          <p:nvSpPr>
            <p:cNvPr id="29721" name="Text Box 33"/>
            <p:cNvSpPr txBox="1">
              <a:spLocks noChangeArrowheads="1"/>
            </p:cNvSpPr>
            <p:nvPr/>
          </p:nvSpPr>
          <p:spPr bwMode="auto">
            <a:xfrm>
              <a:off x="2376" y="2055"/>
              <a:ext cx="24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b="1">
                  <a:solidFill>
                    <a:srgbClr val="000000"/>
                  </a:solidFill>
                  <a:latin typeface="Comic Sans MS" pitchFamily="66" charset="0"/>
                </a:rPr>
                <a:t>66</a:t>
              </a:r>
            </a:p>
          </p:txBody>
        </p:sp>
        <p:cxnSp>
          <p:nvCxnSpPr>
            <p:cNvPr id="29722" name="AutoShape 34"/>
            <p:cNvCxnSpPr>
              <a:cxnSpLocks noChangeShapeType="1"/>
              <a:stCxn id="29718" idx="6"/>
              <a:endCxn id="29719" idx="2"/>
            </p:cNvCxnSpPr>
            <p:nvPr/>
          </p:nvCxnSpPr>
          <p:spPr bwMode="auto">
            <a:xfrm>
              <a:off x="2232" y="2388"/>
              <a:ext cx="232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3" name="AutoShape 35"/>
            <p:cNvCxnSpPr>
              <a:cxnSpLocks noChangeShapeType="1"/>
              <a:stCxn id="29718" idx="2"/>
              <a:endCxn id="29710" idx="6"/>
            </p:cNvCxnSpPr>
            <p:nvPr/>
          </p:nvCxnSpPr>
          <p:spPr bwMode="auto">
            <a:xfrm flipH="1">
              <a:off x="1824" y="2388"/>
              <a:ext cx="312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4" name="AutoShape 36"/>
            <p:cNvCxnSpPr>
              <a:cxnSpLocks noChangeShapeType="1"/>
              <a:stCxn id="29710" idx="4"/>
              <a:endCxn id="29711" idx="0"/>
            </p:cNvCxnSpPr>
            <p:nvPr/>
          </p:nvCxnSpPr>
          <p:spPr bwMode="auto">
            <a:xfrm>
              <a:off x="1776" y="2436"/>
              <a:ext cx="0" cy="34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5" name="AutoShape 37"/>
            <p:cNvCxnSpPr>
              <a:cxnSpLocks noChangeShapeType="1"/>
              <a:stCxn id="29711" idx="2"/>
              <a:endCxn id="29707" idx="6"/>
            </p:cNvCxnSpPr>
            <p:nvPr/>
          </p:nvCxnSpPr>
          <p:spPr bwMode="auto">
            <a:xfrm flipH="1">
              <a:off x="1384" y="2832"/>
              <a:ext cx="344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6" name="AutoShape 38"/>
            <p:cNvCxnSpPr>
              <a:cxnSpLocks noChangeShapeType="1"/>
              <a:stCxn id="29707" idx="0"/>
              <a:endCxn id="29708" idx="4"/>
            </p:cNvCxnSpPr>
            <p:nvPr/>
          </p:nvCxnSpPr>
          <p:spPr bwMode="auto">
            <a:xfrm flipV="1">
              <a:off x="1336" y="2436"/>
              <a:ext cx="0" cy="34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7" name="AutoShape 39"/>
            <p:cNvCxnSpPr>
              <a:cxnSpLocks noChangeShapeType="1"/>
              <a:stCxn id="29709" idx="4"/>
              <a:endCxn id="29706" idx="0"/>
            </p:cNvCxnSpPr>
            <p:nvPr/>
          </p:nvCxnSpPr>
          <p:spPr bwMode="auto">
            <a:xfrm>
              <a:off x="908" y="2436"/>
              <a:ext cx="0" cy="34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8" name="AutoShape 40"/>
            <p:cNvCxnSpPr>
              <a:cxnSpLocks noChangeShapeType="1"/>
              <a:stCxn id="29706" idx="6"/>
              <a:endCxn id="29707" idx="2"/>
            </p:cNvCxnSpPr>
            <p:nvPr/>
          </p:nvCxnSpPr>
          <p:spPr bwMode="auto">
            <a:xfrm>
              <a:off x="956" y="2832"/>
              <a:ext cx="332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67017" name="Text Box 41"/>
          <p:cNvSpPr txBox="1">
            <a:spLocks noChangeArrowheads="1"/>
          </p:cNvSpPr>
          <p:nvPr/>
        </p:nvSpPr>
        <p:spPr bwMode="auto">
          <a:xfrm>
            <a:off x="3200400" y="5653088"/>
            <a:ext cx="2789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33CC"/>
                </a:solidFill>
                <a:latin typeface="Comic Sans MS" pitchFamily="66" charset="0"/>
              </a:rPr>
              <a:t>3 connected components</a:t>
            </a:r>
          </a:p>
        </p:txBody>
      </p:sp>
      <p:sp>
        <p:nvSpPr>
          <p:cNvPr id="541760" name="Rectangle 3"/>
          <p:cNvSpPr>
            <a:spLocks noChangeArrowheads="1"/>
          </p:cNvSpPr>
          <p:nvPr/>
        </p:nvSpPr>
        <p:spPr bwMode="auto">
          <a:xfrm>
            <a:off x="533400" y="6324600"/>
            <a:ext cx="8120063" cy="381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latin typeface="Comic Sans MS" pitchFamily="66" charset="0"/>
              </a:rPr>
              <a:t>So a graph is 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connected </a:t>
            </a:r>
            <a:r>
              <a:rPr lang="en-US" altLang="en-US" sz="1800">
                <a:latin typeface="Comic Sans MS" pitchFamily="66" charset="0"/>
              </a:rPr>
              <a:t>if and only if it has only 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altLang="en-US" sz="1800">
                <a:latin typeface="Comic Sans MS" pitchFamily="66" charset="0"/>
              </a:rPr>
              <a:t> 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connected component.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21" grpId="0"/>
      <p:bldP spid="767017" grpId="0"/>
      <p:bldP spid="54176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669" name="Group 47"/>
          <p:cNvGrpSpPr>
            <a:grpSpLocks/>
          </p:cNvGrpSpPr>
          <p:nvPr/>
        </p:nvGrpSpPr>
        <p:grpSpPr bwMode="auto">
          <a:xfrm>
            <a:off x="1149350" y="2846388"/>
            <a:ext cx="4195763" cy="2159000"/>
            <a:chOff x="1763" y="1807"/>
            <a:chExt cx="2643" cy="1360"/>
          </a:xfrm>
        </p:grpSpPr>
        <p:grpSp>
          <p:nvGrpSpPr>
            <p:cNvPr id="30732" name="Group 46"/>
            <p:cNvGrpSpPr>
              <a:grpSpLocks/>
            </p:cNvGrpSpPr>
            <p:nvPr/>
          </p:nvGrpSpPr>
          <p:grpSpPr bwMode="auto">
            <a:xfrm>
              <a:off x="1763" y="1807"/>
              <a:ext cx="2643" cy="1360"/>
              <a:chOff x="1758" y="1807"/>
              <a:chExt cx="2643" cy="1360"/>
            </a:xfrm>
          </p:grpSpPr>
          <p:sp>
            <p:nvSpPr>
              <p:cNvPr id="30734" name="Text Box 39"/>
              <p:cNvSpPr txBox="1">
                <a:spLocks noChangeArrowheads="1"/>
              </p:cNvSpPr>
              <p:nvPr/>
            </p:nvSpPr>
            <p:spPr bwMode="auto">
              <a:xfrm>
                <a:off x="3404" y="2286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800" i="1">
                    <a:solidFill>
                      <a:srgbClr val="000000"/>
                    </a:solidFill>
                    <a:latin typeface="Comic Sans MS" pitchFamily="66" charset="0"/>
                  </a:rPr>
                  <a:t>w</a:t>
                </a:r>
              </a:p>
            </p:txBody>
          </p:sp>
          <p:sp>
            <p:nvSpPr>
              <p:cNvPr id="30735" name="Freeform 22"/>
              <p:cNvSpPr>
                <a:spLocks/>
              </p:cNvSpPr>
              <p:nvPr/>
            </p:nvSpPr>
            <p:spPr bwMode="auto">
              <a:xfrm rot="-812617">
                <a:off x="1912" y="1874"/>
                <a:ext cx="1453" cy="1293"/>
              </a:xfrm>
              <a:custGeom>
                <a:avLst/>
                <a:gdLst>
                  <a:gd name="T0" fmla="*/ 53 w 1453"/>
                  <a:gd name="T1" fmla="*/ 640 h 1293"/>
                  <a:gd name="T2" fmla="*/ 573 w 1453"/>
                  <a:gd name="T3" fmla="*/ 64 h 1293"/>
                  <a:gd name="T4" fmla="*/ 1145 w 1453"/>
                  <a:gd name="T5" fmla="*/ 259 h 1293"/>
                  <a:gd name="T6" fmla="*/ 1396 w 1453"/>
                  <a:gd name="T7" fmla="*/ 942 h 1293"/>
                  <a:gd name="T8" fmla="*/ 801 w 1453"/>
                  <a:gd name="T9" fmla="*/ 1253 h 1293"/>
                  <a:gd name="T10" fmla="*/ 253 w 1453"/>
                  <a:gd name="T11" fmla="*/ 1183 h 1293"/>
                  <a:gd name="T12" fmla="*/ 53 w 1453"/>
                  <a:gd name="T13" fmla="*/ 640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rgbClr val="00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6" name="Freeform 24"/>
              <p:cNvSpPr>
                <a:spLocks/>
              </p:cNvSpPr>
              <p:nvPr/>
            </p:nvSpPr>
            <p:spPr bwMode="auto">
              <a:xfrm rot="-812617">
                <a:off x="3305" y="1807"/>
                <a:ext cx="1096" cy="1019"/>
              </a:xfrm>
              <a:custGeom>
                <a:avLst/>
                <a:gdLst>
                  <a:gd name="T0" fmla="*/ 40 w 1453"/>
                  <a:gd name="T1" fmla="*/ 504 h 1293"/>
                  <a:gd name="T2" fmla="*/ 432 w 1453"/>
                  <a:gd name="T3" fmla="*/ 50 h 1293"/>
                  <a:gd name="T4" fmla="*/ 864 w 1453"/>
                  <a:gd name="T5" fmla="*/ 204 h 1293"/>
                  <a:gd name="T6" fmla="*/ 1053 w 1453"/>
                  <a:gd name="T7" fmla="*/ 742 h 1293"/>
                  <a:gd name="T8" fmla="*/ 604 w 1453"/>
                  <a:gd name="T9" fmla="*/ 987 h 1293"/>
                  <a:gd name="T10" fmla="*/ 191 w 1453"/>
                  <a:gd name="T11" fmla="*/ 932 h 1293"/>
                  <a:gd name="T12" fmla="*/ 40 w 1453"/>
                  <a:gd name="T13" fmla="*/ 504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rgbClr val="00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737" name="Group 37"/>
              <p:cNvGrpSpPr>
                <a:grpSpLocks/>
              </p:cNvGrpSpPr>
              <p:nvPr/>
            </p:nvGrpSpPr>
            <p:grpSpPr bwMode="auto">
              <a:xfrm rot="-812617">
                <a:off x="1758" y="1957"/>
                <a:ext cx="1593" cy="824"/>
                <a:chOff x="1954" y="2337"/>
                <a:chExt cx="1593" cy="824"/>
              </a:xfrm>
            </p:grpSpPr>
            <p:sp>
              <p:nvSpPr>
                <p:cNvPr id="3073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954" y="2337"/>
                  <a:ext cx="18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en-US" sz="1800" i="1">
                      <a:solidFill>
                        <a:srgbClr val="000000"/>
                      </a:solidFill>
                      <a:latin typeface="Comic Sans MS" pitchFamily="66" charset="0"/>
                    </a:rPr>
                    <a:t>v</a:t>
                  </a:r>
                </a:p>
              </p:txBody>
            </p:sp>
            <p:sp>
              <p:nvSpPr>
                <p:cNvPr id="30740" name="Oval 25"/>
                <p:cNvSpPr>
                  <a:spLocks noChangeArrowheads="1"/>
                </p:cNvSpPr>
                <p:nvPr/>
              </p:nvSpPr>
              <p:spPr bwMode="auto">
                <a:xfrm>
                  <a:off x="3440" y="3049"/>
                  <a:ext cx="107" cy="112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en-US" alt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30741" name="Oval 27"/>
                <p:cNvSpPr>
                  <a:spLocks noChangeArrowheads="1"/>
                </p:cNvSpPr>
                <p:nvPr/>
              </p:nvSpPr>
              <p:spPr bwMode="auto">
                <a:xfrm>
                  <a:off x="2170" y="2634"/>
                  <a:ext cx="107" cy="112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en-US" altLang="en-US" sz="1800">
                    <a:latin typeface="Comic Sans MS" pitchFamily="66" charset="0"/>
                  </a:endParaRPr>
                </a:p>
              </p:txBody>
            </p:sp>
          </p:grpSp>
          <p:sp>
            <p:nvSpPr>
              <p:cNvPr id="30738" name="Text Box 43"/>
              <p:cNvSpPr txBox="1">
                <a:spLocks noChangeArrowheads="1"/>
              </p:cNvSpPr>
              <p:nvPr/>
            </p:nvSpPr>
            <p:spPr bwMode="auto">
              <a:xfrm>
                <a:off x="2585" y="1913"/>
                <a:ext cx="19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a</a:t>
                </a:r>
              </a:p>
            </p:txBody>
          </p:sp>
        </p:grpSp>
        <p:sp>
          <p:nvSpPr>
            <p:cNvPr id="30733" name="Oval 41"/>
            <p:cNvSpPr>
              <a:spLocks noChangeArrowheads="1"/>
            </p:cNvSpPr>
            <p:nvPr/>
          </p:nvSpPr>
          <p:spPr bwMode="auto">
            <a:xfrm>
              <a:off x="2665" y="1903"/>
              <a:ext cx="107" cy="1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</p:grpSp>
      <p:sp>
        <p:nvSpPr>
          <p:cNvPr id="30723" name="Text Box 14"/>
          <p:cNvSpPr txBox="1">
            <a:spLocks noChangeArrowheads="1"/>
          </p:cNvSpPr>
          <p:nvPr/>
        </p:nvSpPr>
        <p:spPr bwMode="auto">
          <a:xfrm>
            <a:off x="1428750" y="1462088"/>
            <a:ext cx="624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A </a:t>
            </a:r>
            <a:r>
              <a:rPr kumimoji="0" lang="en-US" altLang="en-US" sz="1800" i="1">
                <a:solidFill>
                  <a:srgbClr val="0033CC"/>
                </a:solidFill>
                <a:latin typeface="Comic Sans MS" pitchFamily="66" charset="0"/>
              </a:rPr>
              <a:t>cycle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 is a path that begins and ends with same vertex. </a:t>
            </a:r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1230313" y="2678113"/>
            <a:ext cx="4478337" cy="2525712"/>
            <a:chOff x="1814" y="1701"/>
            <a:chExt cx="2821" cy="1591"/>
          </a:xfrm>
        </p:grpSpPr>
        <p:sp>
          <p:nvSpPr>
            <p:cNvPr id="30730" name="Freeform 29"/>
            <p:cNvSpPr>
              <a:spLocks/>
            </p:cNvSpPr>
            <p:nvPr/>
          </p:nvSpPr>
          <p:spPr bwMode="auto">
            <a:xfrm rot="-811902">
              <a:off x="2070" y="1701"/>
              <a:ext cx="1148" cy="697"/>
            </a:xfrm>
            <a:custGeom>
              <a:avLst/>
              <a:gdLst>
                <a:gd name="T0" fmla="*/ 1148 w 1148"/>
                <a:gd name="T1" fmla="*/ 697 h 697"/>
                <a:gd name="T2" fmla="*/ 1078 w 1148"/>
                <a:gd name="T3" fmla="*/ 451 h 697"/>
                <a:gd name="T4" fmla="*/ 934 w 1148"/>
                <a:gd name="T5" fmla="*/ 219 h 697"/>
                <a:gd name="T6" fmla="*/ 730 w 1148"/>
                <a:gd name="T7" fmla="*/ 33 h 697"/>
                <a:gd name="T8" fmla="*/ 535 w 1148"/>
                <a:gd name="T9" fmla="*/ 19 h 697"/>
                <a:gd name="T10" fmla="*/ 126 w 1148"/>
                <a:gd name="T11" fmla="*/ 98 h 697"/>
                <a:gd name="T12" fmla="*/ 0 w 1148"/>
                <a:gd name="T13" fmla="*/ 233 h 6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8"/>
                <a:gd name="T22" fmla="*/ 0 h 697"/>
                <a:gd name="T23" fmla="*/ 1148 w 1148"/>
                <a:gd name="T24" fmla="*/ 697 h 6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8" h="697">
                  <a:moveTo>
                    <a:pt x="1148" y="697"/>
                  </a:moveTo>
                  <a:cubicBezTo>
                    <a:pt x="1131" y="614"/>
                    <a:pt x="1114" y="531"/>
                    <a:pt x="1078" y="451"/>
                  </a:cubicBezTo>
                  <a:cubicBezTo>
                    <a:pt x="1042" y="371"/>
                    <a:pt x="992" y="289"/>
                    <a:pt x="934" y="219"/>
                  </a:cubicBezTo>
                  <a:cubicBezTo>
                    <a:pt x="876" y="149"/>
                    <a:pt x="796" y="66"/>
                    <a:pt x="730" y="33"/>
                  </a:cubicBezTo>
                  <a:cubicBezTo>
                    <a:pt x="664" y="0"/>
                    <a:pt x="636" y="8"/>
                    <a:pt x="535" y="19"/>
                  </a:cubicBezTo>
                  <a:cubicBezTo>
                    <a:pt x="434" y="30"/>
                    <a:pt x="215" y="62"/>
                    <a:pt x="126" y="98"/>
                  </a:cubicBezTo>
                  <a:cubicBezTo>
                    <a:pt x="37" y="134"/>
                    <a:pt x="18" y="183"/>
                    <a:pt x="0" y="2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Freeform 32"/>
            <p:cNvSpPr>
              <a:spLocks/>
            </p:cNvSpPr>
            <p:nvPr/>
          </p:nvSpPr>
          <p:spPr bwMode="auto">
            <a:xfrm rot="-811902">
              <a:off x="1814" y="1782"/>
              <a:ext cx="2821" cy="1510"/>
            </a:xfrm>
            <a:custGeom>
              <a:avLst/>
              <a:gdLst>
                <a:gd name="T0" fmla="*/ 10 w 2821"/>
                <a:gd name="T1" fmla="*/ 628 h 1510"/>
                <a:gd name="T2" fmla="*/ 5 w 2821"/>
                <a:gd name="T3" fmla="*/ 939 h 1510"/>
                <a:gd name="T4" fmla="*/ 43 w 2821"/>
                <a:gd name="T5" fmla="*/ 1348 h 1510"/>
                <a:gd name="T6" fmla="*/ 205 w 2821"/>
                <a:gd name="T7" fmla="*/ 1436 h 1510"/>
                <a:gd name="T8" fmla="*/ 619 w 2821"/>
                <a:gd name="T9" fmla="*/ 1506 h 1510"/>
                <a:gd name="T10" fmla="*/ 1130 w 2821"/>
                <a:gd name="T11" fmla="*/ 1413 h 1510"/>
                <a:gd name="T12" fmla="*/ 1292 w 2821"/>
                <a:gd name="T13" fmla="*/ 1208 h 1510"/>
                <a:gd name="T14" fmla="*/ 1473 w 2821"/>
                <a:gd name="T15" fmla="*/ 1134 h 1510"/>
                <a:gd name="T16" fmla="*/ 1501 w 2821"/>
                <a:gd name="T17" fmla="*/ 1241 h 1510"/>
                <a:gd name="T18" fmla="*/ 1817 w 2821"/>
                <a:gd name="T19" fmla="*/ 1311 h 1510"/>
                <a:gd name="T20" fmla="*/ 2519 w 2821"/>
                <a:gd name="T21" fmla="*/ 1408 h 1510"/>
                <a:gd name="T22" fmla="*/ 2663 w 2821"/>
                <a:gd name="T23" fmla="*/ 1083 h 1510"/>
                <a:gd name="T24" fmla="*/ 2755 w 2821"/>
                <a:gd name="T25" fmla="*/ 735 h 1510"/>
                <a:gd name="T26" fmla="*/ 2774 w 2821"/>
                <a:gd name="T27" fmla="*/ 252 h 1510"/>
                <a:gd name="T28" fmla="*/ 2472 w 2821"/>
                <a:gd name="T29" fmla="*/ 84 h 1510"/>
                <a:gd name="T30" fmla="*/ 2152 w 2821"/>
                <a:gd name="T31" fmla="*/ 5 h 1510"/>
                <a:gd name="T32" fmla="*/ 1850 w 2821"/>
                <a:gd name="T33" fmla="*/ 52 h 1510"/>
                <a:gd name="T34" fmla="*/ 1715 w 2821"/>
                <a:gd name="T35" fmla="*/ 168 h 1510"/>
                <a:gd name="T36" fmla="*/ 1650 w 2821"/>
                <a:gd name="T37" fmla="*/ 331 h 1510"/>
                <a:gd name="T38" fmla="*/ 1538 w 2821"/>
                <a:gd name="T39" fmla="*/ 502 h 151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21"/>
                <a:gd name="T61" fmla="*/ 0 h 1510"/>
                <a:gd name="T62" fmla="*/ 2821 w 2821"/>
                <a:gd name="T63" fmla="*/ 1510 h 151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21" h="1510">
                  <a:moveTo>
                    <a:pt x="10" y="628"/>
                  </a:moveTo>
                  <a:cubicBezTo>
                    <a:pt x="5" y="723"/>
                    <a:pt x="0" y="819"/>
                    <a:pt x="5" y="939"/>
                  </a:cubicBezTo>
                  <a:cubicBezTo>
                    <a:pt x="10" y="1059"/>
                    <a:pt x="10" y="1265"/>
                    <a:pt x="43" y="1348"/>
                  </a:cubicBezTo>
                  <a:cubicBezTo>
                    <a:pt x="76" y="1431"/>
                    <a:pt x="109" y="1410"/>
                    <a:pt x="205" y="1436"/>
                  </a:cubicBezTo>
                  <a:cubicBezTo>
                    <a:pt x="301" y="1462"/>
                    <a:pt x="465" y="1510"/>
                    <a:pt x="619" y="1506"/>
                  </a:cubicBezTo>
                  <a:cubicBezTo>
                    <a:pt x="773" y="1502"/>
                    <a:pt x="1018" y="1463"/>
                    <a:pt x="1130" y="1413"/>
                  </a:cubicBezTo>
                  <a:cubicBezTo>
                    <a:pt x="1242" y="1363"/>
                    <a:pt x="1235" y="1254"/>
                    <a:pt x="1292" y="1208"/>
                  </a:cubicBezTo>
                  <a:cubicBezTo>
                    <a:pt x="1349" y="1162"/>
                    <a:pt x="1438" y="1129"/>
                    <a:pt x="1473" y="1134"/>
                  </a:cubicBezTo>
                  <a:cubicBezTo>
                    <a:pt x="1508" y="1139"/>
                    <a:pt x="1444" y="1212"/>
                    <a:pt x="1501" y="1241"/>
                  </a:cubicBezTo>
                  <a:cubicBezTo>
                    <a:pt x="1558" y="1270"/>
                    <a:pt x="1647" y="1283"/>
                    <a:pt x="1817" y="1311"/>
                  </a:cubicBezTo>
                  <a:cubicBezTo>
                    <a:pt x="1987" y="1339"/>
                    <a:pt x="2378" y="1446"/>
                    <a:pt x="2519" y="1408"/>
                  </a:cubicBezTo>
                  <a:cubicBezTo>
                    <a:pt x="2660" y="1370"/>
                    <a:pt x="2624" y="1195"/>
                    <a:pt x="2663" y="1083"/>
                  </a:cubicBezTo>
                  <a:cubicBezTo>
                    <a:pt x="2702" y="971"/>
                    <a:pt x="2737" y="873"/>
                    <a:pt x="2755" y="735"/>
                  </a:cubicBezTo>
                  <a:cubicBezTo>
                    <a:pt x="2773" y="597"/>
                    <a:pt x="2821" y="360"/>
                    <a:pt x="2774" y="252"/>
                  </a:cubicBezTo>
                  <a:cubicBezTo>
                    <a:pt x="2727" y="144"/>
                    <a:pt x="2576" y="125"/>
                    <a:pt x="2472" y="84"/>
                  </a:cubicBezTo>
                  <a:cubicBezTo>
                    <a:pt x="2368" y="43"/>
                    <a:pt x="2256" y="10"/>
                    <a:pt x="2152" y="5"/>
                  </a:cubicBezTo>
                  <a:cubicBezTo>
                    <a:pt x="2048" y="0"/>
                    <a:pt x="1923" y="25"/>
                    <a:pt x="1850" y="52"/>
                  </a:cubicBezTo>
                  <a:cubicBezTo>
                    <a:pt x="1777" y="79"/>
                    <a:pt x="1748" y="122"/>
                    <a:pt x="1715" y="168"/>
                  </a:cubicBezTo>
                  <a:cubicBezTo>
                    <a:pt x="1682" y="214"/>
                    <a:pt x="1679" y="275"/>
                    <a:pt x="1650" y="331"/>
                  </a:cubicBezTo>
                  <a:cubicBezTo>
                    <a:pt x="1621" y="387"/>
                    <a:pt x="1579" y="444"/>
                    <a:pt x="1538" y="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0147" name="Text Box 35"/>
          <p:cNvSpPr txBox="1">
            <a:spLocks noChangeArrowheads="1"/>
          </p:cNvSpPr>
          <p:nvPr/>
        </p:nvSpPr>
        <p:spPr bwMode="auto">
          <a:xfrm>
            <a:off x="3519488" y="4997450"/>
            <a:ext cx="284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cycle: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 v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 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b 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w 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w 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a 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539685" name="Text Box 48"/>
          <p:cNvSpPr txBox="1">
            <a:spLocks noChangeArrowheads="1"/>
          </p:cNvSpPr>
          <p:nvPr/>
        </p:nvSpPr>
        <p:spPr bwMode="auto">
          <a:xfrm>
            <a:off x="1922463" y="4281488"/>
            <a:ext cx="319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39686" name="Oval 49"/>
          <p:cNvSpPr>
            <a:spLocks noChangeArrowheads="1"/>
          </p:cNvSpPr>
          <p:nvPr/>
        </p:nvSpPr>
        <p:spPr bwMode="auto">
          <a:xfrm>
            <a:off x="1751013" y="4779963"/>
            <a:ext cx="169862" cy="1778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>
              <a:latin typeface="Comic Sans MS" pitchFamily="66" charset="0"/>
            </a:endParaRPr>
          </a:p>
        </p:txBody>
      </p:sp>
      <p:sp>
        <p:nvSpPr>
          <p:cNvPr id="730162" name="Text Box 50"/>
          <p:cNvSpPr txBox="1">
            <a:spLocks noChangeArrowheads="1"/>
          </p:cNvSpPr>
          <p:nvPr/>
        </p:nvSpPr>
        <p:spPr bwMode="auto">
          <a:xfrm>
            <a:off x="3527425" y="5781675"/>
            <a:ext cx="279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33CC"/>
                </a:solidFill>
                <a:latin typeface="Comic Sans MS" pitchFamily="66" charset="0"/>
              </a:rPr>
              <a:t>also: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  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a 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v 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b 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w 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w 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0729" name="Text Box 40"/>
          <p:cNvSpPr txBox="1">
            <a:spLocks noChangeArrowheads="1"/>
          </p:cNvSpPr>
          <p:nvPr/>
        </p:nvSpPr>
        <p:spPr bwMode="auto">
          <a:xfrm>
            <a:off x="4005263" y="457200"/>
            <a:ext cx="1100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Cycles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3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3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3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47" grpId="0"/>
      <p:bldP spid="539685" grpId="0"/>
      <p:bldP spid="539686" grpId="0" animBg="1"/>
      <p:bldP spid="73016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1905000" y="1309688"/>
            <a:ext cx="5383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itchFamily="66" charset="0"/>
              </a:rPr>
              <a:t>A simple </a:t>
            </a:r>
            <a:r>
              <a:rPr kumimoji="0" lang="en-US" altLang="en-US" sz="1800" i="1">
                <a:solidFill>
                  <a:srgbClr val="0033CC"/>
                </a:solidFill>
                <a:latin typeface="Comic Sans MS" pitchFamily="66" charset="0"/>
              </a:rPr>
              <a:t>cycle</a:t>
            </a:r>
            <a:r>
              <a:rPr kumimoji="0" lang="en-US" altLang="en-US" sz="1800">
                <a:latin typeface="Comic Sans MS" pitchFamily="66" charset="0"/>
              </a:rPr>
              <a:t> is a cycle that doesn’t cross itself</a:t>
            </a: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2514600" y="5715000"/>
            <a:ext cx="172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itchFamily="66" charset="0"/>
              </a:rPr>
              <a:t>cycle:</a:t>
            </a:r>
            <a:r>
              <a:rPr kumimoji="0" lang="en-US" altLang="en-US" sz="1800" i="1">
                <a:latin typeface="Comic Sans MS" pitchFamily="66" charset="0"/>
              </a:rPr>
              <a:t> v</a:t>
            </a:r>
            <a:r>
              <a:rPr kumimoji="0" lang="en-US" altLang="en-US" sz="1800">
                <a:latin typeface="Comic Sans MS" pitchFamily="66" charset="0"/>
              </a:rPr>
              <a:t> ···</a:t>
            </a:r>
            <a:r>
              <a:rPr kumimoji="0" lang="en-US" altLang="en-US" sz="1800" i="1">
                <a:latin typeface="Comic Sans MS" pitchFamily="66" charset="0"/>
              </a:rPr>
              <a:t>w </a:t>
            </a:r>
            <a:r>
              <a:rPr kumimoji="0" lang="en-US" altLang="en-US" sz="1800">
                <a:latin typeface="Comic Sans MS" pitchFamily="66" charset="0"/>
              </a:rPr>
              <a:t>···</a:t>
            </a:r>
            <a:r>
              <a:rPr kumimoji="0" lang="en-US" altLang="en-US" sz="1800" i="1">
                <a:latin typeface="Comic Sans MS" pitchFamily="66" charset="0"/>
              </a:rPr>
              <a:t>v</a:t>
            </a:r>
          </a:p>
        </p:txBody>
      </p:sp>
      <p:sp>
        <p:nvSpPr>
          <p:cNvPr id="538628" name="Freeform 6"/>
          <p:cNvSpPr>
            <a:spLocks/>
          </p:cNvSpPr>
          <p:nvPr/>
        </p:nvSpPr>
        <p:spPr bwMode="auto">
          <a:xfrm rot="-812617">
            <a:off x="3035300" y="2974975"/>
            <a:ext cx="2306638" cy="2052638"/>
          </a:xfrm>
          <a:custGeom>
            <a:avLst/>
            <a:gdLst>
              <a:gd name="T0" fmla="*/ 84138 w 1453"/>
              <a:gd name="T1" fmla="*/ 1016000 h 1293"/>
              <a:gd name="T2" fmla="*/ 909638 w 1453"/>
              <a:gd name="T3" fmla="*/ 101600 h 1293"/>
              <a:gd name="T4" fmla="*/ 1817688 w 1453"/>
              <a:gd name="T5" fmla="*/ 411163 h 1293"/>
              <a:gd name="T6" fmla="*/ 2216150 w 1453"/>
              <a:gd name="T7" fmla="*/ 1495425 h 1293"/>
              <a:gd name="T8" fmla="*/ 1271588 w 1453"/>
              <a:gd name="T9" fmla="*/ 1989138 h 1293"/>
              <a:gd name="T10" fmla="*/ 401638 w 1453"/>
              <a:gd name="T11" fmla="*/ 1878013 h 1293"/>
              <a:gd name="T12" fmla="*/ 84138 w 1453"/>
              <a:gd name="T13" fmla="*/ 1016000 h 12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53"/>
              <a:gd name="T22" fmla="*/ 0 h 1293"/>
              <a:gd name="T23" fmla="*/ 1453 w 1453"/>
              <a:gd name="T24" fmla="*/ 1293 h 12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53" h="1293">
                <a:moveTo>
                  <a:pt x="53" y="640"/>
                </a:moveTo>
                <a:cubicBezTo>
                  <a:pt x="106" y="453"/>
                  <a:pt x="391" y="128"/>
                  <a:pt x="573" y="64"/>
                </a:cubicBezTo>
                <a:cubicBezTo>
                  <a:pt x="755" y="0"/>
                  <a:pt x="1008" y="113"/>
                  <a:pt x="1145" y="259"/>
                </a:cubicBezTo>
                <a:cubicBezTo>
                  <a:pt x="1282" y="405"/>
                  <a:pt x="1453" y="776"/>
                  <a:pt x="1396" y="942"/>
                </a:cubicBezTo>
                <a:cubicBezTo>
                  <a:pt x="1339" y="1108"/>
                  <a:pt x="991" y="1213"/>
                  <a:pt x="801" y="1253"/>
                </a:cubicBezTo>
                <a:cubicBezTo>
                  <a:pt x="611" y="1293"/>
                  <a:pt x="379" y="1286"/>
                  <a:pt x="253" y="1183"/>
                </a:cubicBezTo>
                <a:cubicBezTo>
                  <a:pt x="127" y="1080"/>
                  <a:pt x="0" y="827"/>
                  <a:pt x="53" y="64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38629" name="Group 9"/>
          <p:cNvGrpSpPr>
            <a:grpSpLocks/>
          </p:cNvGrpSpPr>
          <p:nvPr/>
        </p:nvGrpSpPr>
        <p:grpSpPr bwMode="auto">
          <a:xfrm rot="-812617">
            <a:off x="2790825" y="3106738"/>
            <a:ext cx="2528888" cy="1308100"/>
            <a:chOff x="1954" y="2337"/>
            <a:chExt cx="1593" cy="824"/>
          </a:xfrm>
        </p:grpSpPr>
        <p:sp>
          <p:nvSpPr>
            <p:cNvPr id="31755" name="Text Box 10"/>
            <p:cNvSpPr txBox="1">
              <a:spLocks noChangeArrowheads="1"/>
            </p:cNvSpPr>
            <p:nvPr/>
          </p:nvSpPr>
          <p:spPr bwMode="auto">
            <a:xfrm>
              <a:off x="1954" y="2337"/>
              <a:ext cx="1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i="1">
                  <a:latin typeface="Comic Sans MS" pitchFamily="66" charset="0"/>
                </a:rPr>
                <a:t>v</a:t>
              </a:r>
            </a:p>
          </p:txBody>
        </p:sp>
        <p:sp>
          <p:nvSpPr>
            <p:cNvPr id="31756" name="Oval 11"/>
            <p:cNvSpPr>
              <a:spLocks noChangeArrowheads="1"/>
            </p:cNvSpPr>
            <p:nvPr/>
          </p:nvSpPr>
          <p:spPr bwMode="auto">
            <a:xfrm>
              <a:off x="3440" y="3049"/>
              <a:ext cx="107" cy="1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sp>
          <p:nvSpPr>
            <p:cNvPr id="31757" name="Oval 12"/>
            <p:cNvSpPr>
              <a:spLocks noChangeArrowheads="1"/>
            </p:cNvSpPr>
            <p:nvPr/>
          </p:nvSpPr>
          <p:spPr bwMode="auto">
            <a:xfrm>
              <a:off x="2170" y="2634"/>
              <a:ext cx="107" cy="1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</p:grpSp>
      <p:sp>
        <p:nvSpPr>
          <p:cNvPr id="538633" name="Freeform 14"/>
          <p:cNvSpPr>
            <a:spLocks/>
          </p:cNvSpPr>
          <p:nvPr/>
        </p:nvSpPr>
        <p:spPr bwMode="auto">
          <a:xfrm rot="-811902">
            <a:off x="3286125" y="2700338"/>
            <a:ext cx="1822450" cy="1106487"/>
          </a:xfrm>
          <a:custGeom>
            <a:avLst/>
            <a:gdLst>
              <a:gd name="T0" fmla="*/ 1822450 w 1148"/>
              <a:gd name="T1" fmla="*/ 1106487 h 697"/>
              <a:gd name="T2" fmla="*/ 1711325 w 1148"/>
              <a:gd name="T3" fmla="*/ 715962 h 697"/>
              <a:gd name="T4" fmla="*/ 1482725 w 1148"/>
              <a:gd name="T5" fmla="*/ 347662 h 697"/>
              <a:gd name="T6" fmla="*/ 1158875 w 1148"/>
              <a:gd name="T7" fmla="*/ 52387 h 697"/>
              <a:gd name="T8" fmla="*/ 849313 w 1148"/>
              <a:gd name="T9" fmla="*/ 30162 h 697"/>
              <a:gd name="T10" fmla="*/ 200025 w 1148"/>
              <a:gd name="T11" fmla="*/ 155575 h 697"/>
              <a:gd name="T12" fmla="*/ 0 w 1148"/>
              <a:gd name="T13" fmla="*/ 369887 h 6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8"/>
              <a:gd name="T22" fmla="*/ 0 h 697"/>
              <a:gd name="T23" fmla="*/ 1148 w 1148"/>
              <a:gd name="T24" fmla="*/ 697 h 6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8" h="697">
                <a:moveTo>
                  <a:pt x="1148" y="697"/>
                </a:moveTo>
                <a:cubicBezTo>
                  <a:pt x="1131" y="614"/>
                  <a:pt x="1114" y="531"/>
                  <a:pt x="1078" y="451"/>
                </a:cubicBezTo>
                <a:cubicBezTo>
                  <a:pt x="1042" y="371"/>
                  <a:pt x="992" y="289"/>
                  <a:pt x="934" y="219"/>
                </a:cubicBezTo>
                <a:cubicBezTo>
                  <a:pt x="876" y="149"/>
                  <a:pt x="796" y="66"/>
                  <a:pt x="730" y="33"/>
                </a:cubicBezTo>
                <a:cubicBezTo>
                  <a:pt x="664" y="0"/>
                  <a:pt x="636" y="8"/>
                  <a:pt x="535" y="19"/>
                </a:cubicBezTo>
                <a:cubicBezTo>
                  <a:pt x="434" y="30"/>
                  <a:pt x="215" y="62"/>
                  <a:pt x="126" y="98"/>
                </a:cubicBezTo>
                <a:cubicBezTo>
                  <a:pt x="37" y="134"/>
                  <a:pt x="18" y="183"/>
                  <a:pt x="0" y="233"/>
                </a:cubicBezTo>
              </a:path>
            </a:pathLst>
          </a:custGeom>
          <a:noFill/>
          <a:ln w="25400" cap="rnd">
            <a:solidFill>
              <a:schemeClr val="tx1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634" name="Text Box 19"/>
          <p:cNvSpPr txBox="1">
            <a:spLocks noChangeArrowheads="1"/>
          </p:cNvSpPr>
          <p:nvPr/>
        </p:nvSpPr>
        <p:spPr bwMode="auto">
          <a:xfrm>
            <a:off x="5403850" y="3629025"/>
            <a:ext cx="341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latin typeface="Comic Sans MS" pitchFamily="66" charset="0"/>
              </a:rPr>
              <a:t>w</a:t>
            </a:r>
          </a:p>
        </p:txBody>
      </p:sp>
      <p:sp>
        <p:nvSpPr>
          <p:cNvPr id="801812" name="Text Box 20"/>
          <p:cNvSpPr txBox="1">
            <a:spLocks noChangeArrowheads="1"/>
          </p:cNvSpPr>
          <p:nvPr/>
        </p:nvSpPr>
        <p:spPr bwMode="auto">
          <a:xfrm>
            <a:off x="4935538" y="5684838"/>
            <a:ext cx="1636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itchFamily="66" charset="0"/>
              </a:rPr>
              <a:t>also:</a:t>
            </a:r>
            <a:r>
              <a:rPr kumimoji="0" lang="en-US" altLang="en-US" sz="1800" i="1">
                <a:latin typeface="Comic Sans MS" pitchFamily="66" charset="0"/>
              </a:rPr>
              <a:t> w</a:t>
            </a:r>
            <a:r>
              <a:rPr kumimoji="0" lang="en-US" altLang="en-US" sz="1800">
                <a:latin typeface="Comic Sans MS" pitchFamily="66" charset="0"/>
              </a:rPr>
              <a:t> ···</a:t>
            </a:r>
            <a:r>
              <a:rPr kumimoji="0" lang="en-US" altLang="en-US" sz="1800" i="1">
                <a:latin typeface="Comic Sans MS" pitchFamily="66" charset="0"/>
              </a:rPr>
              <a:t>v </a:t>
            </a:r>
            <a:r>
              <a:rPr kumimoji="0" lang="en-US" altLang="en-US" sz="1800">
                <a:latin typeface="Comic Sans MS" pitchFamily="66" charset="0"/>
              </a:rPr>
              <a:t>···</a:t>
            </a:r>
            <a:r>
              <a:rPr kumimoji="0" lang="en-US" altLang="en-US" sz="1800" i="1">
                <a:latin typeface="Comic Sans MS" pitchFamily="66" charset="0"/>
              </a:rPr>
              <a:t>w</a:t>
            </a:r>
          </a:p>
        </p:txBody>
      </p:sp>
      <p:sp>
        <p:nvSpPr>
          <p:cNvPr id="31753" name="Text Box 12"/>
          <p:cNvSpPr txBox="1">
            <a:spLocks noChangeArrowheads="1"/>
          </p:cNvSpPr>
          <p:nvPr/>
        </p:nvSpPr>
        <p:spPr bwMode="auto">
          <a:xfrm>
            <a:off x="3455988" y="457200"/>
            <a:ext cx="218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Simple Cycles</a:t>
            </a:r>
          </a:p>
        </p:txBody>
      </p:sp>
      <p:sp>
        <p:nvSpPr>
          <p:cNvPr id="538637" name="Text Box 13"/>
          <p:cNvSpPr txBox="1">
            <a:spLocks noChangeArrowheads="1"/>
          </p:cNvSpPr>
          <p:nvPr/>
        </p:nvSpPr>
        <p:spPr bwMode="auto">
          <a:xfrm>
            <a:off x="1905000" y="2022475"/>
            <a:ext cx="593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In a simple cycle, every vertex is of degree exactly 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0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3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538628" grpId="0" animBg="1"/>
      <p:bldP spid="538633" grpId="0" animBg="1"/>
      <p:bldP spid="538634" grpId="0"/>
      <p:bldP spid="801812" grpId="0"/>
      <p:bldP spid="5386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33" name="Rectangle 3"/>
          <p:cNvSpPr>
            <a:spLocks noChangeArrowheads="1"/>
          </p:cNvSpPr>
          <p:nvPr/>
        </p:nvSpPr>
        <p:spPr bwMode="auto">
          <a:xfrm>
            <a:off x="1371600" y="2590800"/>
            <a:ext cx="6118225" cy="32385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mic Sans MS" pitchFamily="66" charset="0"/>
              </a:rPr>
              <a:t>Is a shortest path between two vertices always simple?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757238" y="4232275"/>
            <a:ext cx="6586537" cy="2043113"/>
            <a:chOff x="477" y="2666"/>
            <a:chExt cx="4149" cy="1287"/>
          </a:xfrm>
        </p:grpSpPr>
        <p:sp>
          <p:nvSpPr>
            <p:cNvPr id="32777" name="Oval 5"/>
            <p:cNvSpPr>
              <a:spLocks noChangeArrowheads="1"/>
            </p:cNvSpPr>
            <p:nvPr/>
          </p:nvSpPr>
          <p:spPr bwMode="auto">
            <a:xfrm>
              <a:off x="738" y="3228"/>
              <a:ext cx="107" cy="1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sp>
          <p:nvSpPr>
            <p:cNvPr id="32778" name="Oval 6"/>
            <p:cNvSpPr>
              <a:spLocks noChangeArrowheads="1"/>
            </p:cNvSpPr>
            <p:nvPr/>
          </p:nvSpPr>
          <p:spPr bwMode="auto">
            <a:xfrm>
              <a:off x="2534" y="3212"/>
              <a:ext cx="107" cy="1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sp>
          <p:nvSpPr>
            <p:cNvPr id="32779" name="Oval 7"/>
            <p:cNvSpPr>
              <a:spLocks noChangeArrowheads="1"/>
            </p:cNvSpPr>
            <p:nvPr/>
          </p:nvSpPr>
          <p:spPr bwMode="auto">
            <a:xfrm>
              <a:off x="4298" y="3197"/>
              <a:ext cx="107" cy="1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grpSp>
          <p:nvGrpSpPr>
            <p:cNvPr id="32780" name="Group 12"/>
            <p:cNvGrpSpPr>
              <a:grpSpLocks/>
            </p:cNvGrpSpPr>
            <p:nvPr/>
          </p:nvGrpSpPr>
          <p:grpSpPr bwMode="auto">
            <a:xfrm>
              <a:off x="829" y="3266"/>
              <a:ext cx="1707" cy="593"/>
              <a:chOff x="829" y="3266"/>
              <a:chExt cx="1707" cy="593"/>
            </a:xfrm>
          </p:grpSpPr>
          <p:cxnSp>
            <p:nvCxnSpPr>
              <p:cNvPr id="32788" name="AutoShape 9"/>
              <p:cNvCxnSpPr>
                <a:cxnSpLocks noChangeShapeType="1"/>
              </p:cNvCxnSpPr>
              <p:nvPr/>
            </p:nvCxnSpPr>
            <p:spPr bwMode="auto">
              <a:xfrm rot="16200000" flipH="1">
                <a:off x="1064" y="3089"/>
                <a:ext cx="535" cy="1006"/>
              </a:xfrm>
              <a:prstGeom prst="curvedConnector2">
                <a:avLst/>
              </a:prstGeom>
              <a:noFill/>
              <a:ln w="25400">
                <a:solidFill>
                  <a:srgbClr val="000000"/>
                </a:solidFill>
                <a:prstDash val="sysDot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789" name="AutoShape 10"/>
              <p:cNvCxnSpPr>
                <a:cxnSpLocks noChangeShapeType="1"/>
              </p:cNvCxnSpPr>
              <p:nvPr/>
            </p:nvCxnSpPr>
            <p:spPr bwMode="auto">
              <a:xfrm flipV="1">
                <a:off x="1835" y="3266"/>
                <a:ext cx="701" cy="589"/>
              </a:xfrm>
              <a:prstGeom prst="curvedConnector3">
                <a:avLst>
                  <a:gd name="adj1" fmla="val 49931"/>
                </a:avLst>
              </a:prstGeom>
              <a:noFill/>
              <a:ln w="25400">
                <a:solidFill>
                  <a:srgbClr val="000000"/>
                </a:solidFill>
                <a:prstDash val="sysDot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2781" name="Group 13"/>
            <p:cNvGrpSpPr>
              <a:grpSpLocks/>
            </p:cNvGrpSpPr>
            <p:nvPr/>
          </p:nvGrpSpPr>
          <p:grpSpPr bwMode="auto">
            <a:xfrm rot="10800000">
              <a:off x="2635" y="2666"/>
              <a:ext cx="1707" cy="593"/>
              <a:chOff x="829" y="3266"/>
              <a:chExt cx="1707" cy="593"/>
            </a:xfrm>
          </p:grpSpPr>
          <p:cxnSp>
            <p:nvCxnSpPr>
              <p:cNvPr id="32786" name="AutoShape 14"/>
              <p:cNvCxnSpPr>
                <a:cxnSpLocks noChangeShapeType="1"/>
              </p:cNvCxnSpPr>
              <p:nvPr/>
            </p:nvCxnSpPr>
            <p:spPr bwMode="auto">
              <a:xfrm rot="16200000" flipH="1">
                <a:off x="1064" y="3089"/>
                <a:ext cx="535" cy="1006"/>
              </a:xfrm>
              <a:prstGeom prst="curvedConnector2">
                <a:avLst/>
              </a:prstGeom>
              <a:noFill/>
              <a:ln w="25400">
                <a:solidFill>
                  <a:srgbClr val="000000"/>
                </a:solidFill>
                <a:prstDash val="sysDot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787" name="AutoShape 15"/>
              <p:cNvCxnSpPr>
                <a:cxnSpLocks noChangeShapeType="1"/>
              </p:cNvCxnSpPr>
              <p:nvPr/>
            </p:nvCxnSpPr>
            <p:spPr bwMode="auto">
              <a:xfrm flipV="1">
                <a:off x="1835" y="3266"/>
                <a:ext cx="701" cy="589"/>
              </a:xfrm>
              <a:prstGeom prst="curvedConnector3">
                <a:avLst>
                  <a:gd name="adj1" fmla="val 49931"/>
                </a:avLst>
              </a:prstGeom>
              <a:noFill/>
              <a:ln w="25400">
                <a:solidFill>
                  <a:srgbClr val="000000"/>
                </a:solidFill>
                <a:prstDash val="sysDot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2782" name="Freeform 17"/>
            <p:cNvSpPr>
              <a:spLocks/>
            </p:cNvSpPr>
            <p:nvPr/>
          </p:nvSpPr>
          <p:spPr bwMode="auto">
            <a:xfrm>
              <a:off x="2411" y="3286"/>
              <a:ext cx="729" cy="667"/>
            </a:xfrm>
            <a:custGeom>
              <a:avLst/>
              <a:gdLst>
                <a:gd name="T0" fmla="*/ 172 w 729"/>
                <a:gd name="T1" fmla="*/ 26 h 667"/>
                <a:gd name="T2" fmla="*/ 632 w 729"/>
                <a:gd name="T3" fmla="*/ 137 h 667"/>
                <a:gd name="T4" fmla="*/ 683 w 729"/>
                <a:gd name="T5" fmla="*/ 430 h 667"/>
                <a:gd name="T6" fmla="*/ 353 w 729"/>
                <a:gd name="T7" fmla="*/ 648 h 667"/>
                <a:gd name="T8" fmla="*/ 116 w 729"/>
                <a:gd name="T9" fmla="*/ 542 h 667"/>
                <a:gd name="T10" fmla="*/ 9 w 729"/>
                <a:gd name="T11" fmla="*/ 291 h 667"/>
                <a:gd name="T12" fmla="*/ 172 w 729"/>
                <a:gd name="T13" fmla="*/ 26 h 6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9"/>
                <a:gd name="T22" fmla="*/ 0 h 667"/>
                <a:gd name="T23" fmla="*/ 729 w 729"/>
                <a:gd name="T24" fmla="*/ 667 h 6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9" h="667">
                  <a:moveTo>
                    <a:pt x="172" y="26"/>
                  </a:moveTo>
                  <a:cubicBezTo>
                    <a:pt x="276" y="0"/>
                    <a:pt x="547" y="70"/>
                    <a:pt x="632" y="137"/>
                  </a:cubicBezTo>
                  <a:cubicBezTo>
                    <a:pt x="717" y="204"/>
                    <a:pt x="729" y="345"/>
                    <a:pt x="683" y="430"/>
                  </a:cubicBezTo>
                  <a:cubicBezTo>
                    <a:pt x="637" y="515"/>
                    <a:pt x="447" y="629"/>
                    <a:pt x="353" y="648"/>
                  </a:cubicBezTo>
                  <a:cubicBezTo>
                    <a:pt x="259" y="667"/>
                    <a:pt x="173" y="601"/>
                    <a:pt x="116" y="542"/>
                  </a:cubicBezTo>
                  <a:cubicBezTo>
                    <a:pt x="59" y="483"/>
                    <a:pt x="0" y="376"/>
                    <a:pt x="9" y="291"/>
                  </a:cubicBezTo>
                  <a:cubicBezTo>
                    <a:pt x="18" y="206"/>
                    <a:pt x="68" y="52"/>
                    <a:pt x="172" y="26"/>
                  </a:cubicBez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Text Box 18"/>
            <p:cNvSpPr txBox="1">
              <a:spLocks noChangeArrowheads="1"/>
            </p:cNvSpPr>
            <p:nvPr/>
          </p:nvSpPr>
          <p:spPr bwMode="auto">
            <a:xfrm>
              <a:off x="477" y="3239"/>
              <a:ext cx="1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>
                  <a:solidFill>
                    <a:srgbClr val="000000"/>
                  </a:solidFill>
                  <a:latin typeface="Comic Sans MS" pitchFamily="66" charset="0"/>
                </a:rPr>
                <a:t>u</a:t>
              </a:r>
            </a:p>
          </p:txBody>
        </p:sp>
        <p:sp>
          <p:nvSpPr>
            <p:cNvPr id="32784" name="Text Box 19"/>
            <p:cNvSpPr txBox="1">
              <a:spLocks noChangeArrowheads="1"/>
            </p:cNvSpPr>
            <p:nvPr/>
          </p:nvSpPr>
          <p:spPr bwMode="auto">
            <a:xfrm>
              <a:off x="4312" y="3214"/>
              <a:ext cx="3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>
                  <a:solidFill>
                    <a:srgbClr val="000000"/>
                  </a:solidFill>
                  <a:latin typeface="Comic Sans MS" pitchFamily="66" charset="0"/>
                </a:rPr>
                <a:t>v</a:t>
              </a:r>
            </a:p>
          </p:txBody>
        </p:sp>
        <p:sp>
          <p:nvSpPr>
            <p:cNvPr id="32785" name="Text Box 20"/>
            <p:cNvSpPr txBox="1">
              <a:spLocks noChangeArrowheads="1"/>
            </p:cNvSpPr>
            <p:nvPr/>
          </p:nvSpPr>
          <p:spPr bwMode="auto">
            <a:xfrm>
              <a:off x="2371" y="2770"/>
              <a:ext cx="1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</a:p>
          </p:txBody>
        </p:sp>
      </p:grpSp>
      <p:sp>
        <p:nvSpPr>
          <p:cNvPr id="32772" name="Text Box 49"/>
          <p:cNvSpPr txBox="1">
            <a:spLocks noChangeArrowheads="1"/>
          </p:cNvSpPr>
          <p:nvPr/>
        </p:nvSpPr>
        <p:spPr bwMode="auto">
          <a:xfrm>
            <a:off x="3352800" y="457200"/>
            <a:ext cx="2411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Shortest Paths</a:t>
            </a:r>
          </a:p>
        </p:txBody>
      </p:sp>
      <p:sp>
        <p:nvSpPr>
          <p:cNvPr id="32773" name="Text Box 50"/>
          <p:cNvSpPr txBox="1">
            <a:spLocks noChangeArrowheads="1"/>
          </p:cNvSpPr>
          <p:nvPr/>
        </p:nvSpPr>
        <p:spPr bwMode="auto">
          <a:xfrm>
            <a:off x="1295400" y="1336675"/>
            <a:ext cx="652621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A path between u and v is a </a:t>
            </a:r>
            <a:r>
              <a:rPr lang="en-US" altLang="en-US" b="1" i="1">
                <a:solidFill>
                  <a:srgbClr val="008000"/>
                </a:solidFill>
              </a:rPr>
              <a:t>shortest path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if among all u-v paths it uses the minimum number of edges.</a:t>
            </a:r>
          </a:p>
        </p:txBody>
      </p:sp>
      <p:sp>
        <p:nvSpPr>
          <p:cNvPr id="537651" name="Line 51"/>
          <p:cNvSpPr>
            <a:spLocks noChangeShapeType="1"/>
          </p:cNvSpPr>
          <p:nvPr/>
        </p:nvSpPr>
        <p:spPr bwMode="auto">
          <a:xfrm flipV="1">
            <a:off x="3733800" y="5105400"/>
            <a:ext cx="1295400" cy="12954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652" name="Line 52"/>
          <p:cNvSpPr>
            <a:spLocks noChangeShapeType="1"/>
          </p:cNvSpPr>
          <p:nvPr/>
        </p:nvSpPr>
        <p:spPr bwMode="auto">
          <a:xfrm>
            <a:off x="3733800" y="5486400"/>
            <a:ext cx="1676400" cy="685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653" name="Text Box 53"/>
          <p:cNvSpPr txBox="1">
            <a:spLocks noChangeArrowheads="1"/>
          </p:cNvSpPr>
          <p:nvPr/>
        </p:nvSpPr>
        <p:spPr bwMode="auto">
          <a:xfrm>
            <a:off x="1752600" y="3429000"/>
            <a:ext cx="5594350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Idea: remove the cycle will make the path shorter.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7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33" grpId="0" animBg="1"/>
      <p:bldP spid="537651" grpId="0" animBg="1"/>
      <p:bldP spid="537652" grpId="0" animBg="1"/>
      <p:bldP spid="53765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1501775" y="1447800"/>
            <a:ext cx="6270625" cy="32385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A50021"/>
                </a:solidFill>
                <a:latin typeface="Comic Sans MS" pitchFamily="66" charset="0"/>
              </a:rPr>
              <a:t>Lemma.</a:t>
            </a:r>
            <a:r>
              <a:rPr lang="en-US" altLang="en-US" sz="1800">
                <a:solidFill>
                  <a:schemeClr val="tx2"/>
                </a:solidFill>
                <a:latin typeface="Comic Sans MS" pitchFamily="66" charset="0"/>
              </a:rPr>
              <a:t>  A shortest path between two vertices is simple.</a:t>
            </a:r>
          </a:p>
        </p:txBody>
      </p:sp>
      <p:grpSp>
        <p:nvGrpSpPr>
          <p:cNvPr id="33795" name="Group 21"/>
          <p:cNvGrpSpPr>
            <a:grpSpLocks/>
          </p:cNvGrpSpPr>
          <p:nvPr/>
        </p:nvGrpSpPr>
        <p:grpSpPr bwMode="auto">
          <a:xfrm>
            <a:off x="76200" y="4613275"/>
            <a:ext cx="6586538" cy="2043113"/>
            <a:chOff x="477" y="2666"/>
            <a:chExt cx="4149" cy="1287"/>
          </a:xfrm>
        </p:grpSpPr>
        <p:sp>
          <p:nvSpPr>
            <p:cNvPr id="33805" name="Oval 5"/>
            <p:cNvSpPr>
              <a:spLocks noChangeArrowheads="1"/>
            </p:cNvSpPr>
            <p:nvPr/>
          </p:nvSpPr>
          <p:spPr bwMode="auto">
            <a:xfrm>
              <a:off x="738" y="3228"/>
              <a:ext cx="107" cy="1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sp>
          <p:nvSpPr>
            <p:cNvPr id="33806" name="Oval 6"/>
            <p:cNvSpPr>
              <a:spLocks noChangeArrowheads="1"/>
            </p:cNvSpPr>
            <p:nvPr/>
          </p:nvSpPr>
          <p:spPr bwMode="auto">
            <a:xfrm>
              <a:off x="2534" y="3212"/>
              <a:ext cx="107" cy="1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sp>
          <p:nvSpPr>
            <p:cNvPr id="33807" name="Oval 7"/>
            <p:cNvSpPr>
              <a:spLocks noChangeArrowheads="1"/>
            </p:cNvSpPr>
            <p:nvPr/>
          </p:nvSpPr>
          <p:spPr bwMode="auto">
            <a:xfrm>
              <a:off x="4298" y="3197"/>
              <a:ext cx="107" cy="1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grpSp>
          <p:nvGrpSpPr>
            <p:cNvPr id="33808" name="Group 12"/>
            <p:cNvGrpSpPr>
              <a:grpSpLocks/>
            </p:cNvGrpSpPr>
            <p:nvPr/>
          </p:nvGrpSpPr>
          <p:grpSpPr bwMode="auto">
            <a:xfrm>
              <a:off x="829" y="3266"/>
              <a:ext cx="1707" cy="593"/>
              <a:chOff x="829" y="3266"/>
              <a:chExt cx="1707" cy="593"/>
            </a:xfrm>
          </p:grpSpPr>
          <p:cxnSp>
            <p:nvCxnSpPr>
              <p:cNvPr id="33816" name="AutoShape 9"/>
              <p:cNvCxnSpPr>
                <a:cxnSpLocks noChangeShapeType="1"/>
              </p:cNvCxnSpPr>
              <p:nvPr/>
            </p:nvCxnSpPr>
            <p:spPr bwMode="auto">
              <a:xfrm rot="16200000" flipH="1">
                <a:off x="1064" y="3089"/>
                <a:ext cx="535" cy="1006"/>
              </a:xfrm>
              <a:prstGeom prst="curvedConnector2">
                <a:avLst/>
              </a:prstGeom>
              <a:noFill/>
              <a:ln w="25400">
                <a:solidFill>
                  <a:srgbClr val="000000"/>
                </a:solidFill>
                <a:prstDash val="sysDot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17" name="AutoShape 10"/>
              <p:cNvCxnSpPr>
                <a:cxnSpLocks noChangeShapeType="1"/>
              </p:cNvCxnSpPr>
              <p:nvPr/>
            </p:nvCxnSpPr>
            <p:spPr bwMode="auto">
              <a:xfrm flipV="1">
                <a:off x="1835" y="3266"/>
                <a:ext cx="701" cy="589"/>
              </a:xfrm>
              <a:prstGeom prst="curvedConnector3">
                <a:avLst>
                  <a:gd name="adj1" fmla="val 49931"/>
                </a:avLst>
              </a:prstGeom>
              <a:noFill/>
              <a:ln w="25400">
                <a:solidFill>
                  <a:srgbClr val="000000"/>
                </a:solidFill>
                <a:prstDash val="sysDot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809" name="Group 13"/>
            <p:cNvGrpSpPr>
              <a:grpSpLocks/>
            </p:cNvGrpSpPr>
            <p:nvPr/>
          </p:nvGrpSpPr>
          <p:grpSpPr bwMode="auto">
            <a:xfrm rot="10800000">
              <a:off x="2635" y="2666"/>
              <a:ext cx="1707" cy="593"/>
              <a:chOff x="829" y="3266"/>
              <a:chExt cx="1707" cy="593"/>
            </a:xfrm>
          </p:grpSpPr>
          <p:cxnSp>
            <p:nvCxnSpPr>
              <p:cNvPr id="33814" name="AutoShape 14"/>
              <p:cNvCxnSpPr>
                <a:cxnSpLocks noChangeShapeType="1"/>
              </p:cNvCxnSpPr>
              <p:nvPr/>
            </p:nvCxnSpPr>
            <p:spPr bwMode="auto">
              <a:xfrm rot="16200000" flipH="1">
                <a:off x="1064" y="3089"/>
                <a:ext cx="535" cy="1006"/>
              </a:xfrm>
              <a:prstGeom prst="curvedConnector2">
                <a:avLst/>
              </a:prstGeom>
              <a:noFill/>
              <a:ln w="25400">
                <a:solidFill>
                  <a:srgbClr val="000000"/>
                </a:solidFill>
                <a:prstDash val="sysDot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15" name="AutoShape 15"/>
              <p:cNvCxnSpPr>
                <a:cxnSpLocks noChangeShapeType="1"/>
              </p:cNvCxnSpPr>
              <p:nvPr/>
            </p:nvCxnSpPr>
            <p:spPr bwMode="auto">
              <a:xfrm flipV="1">
                <a:off x="1835" y="3266"/>
                <a:ext cx="701" cy="589"/>
              </a:xfrm>
              <a:prstGeom prst="curvedConnector3">
                <a:avLst>
                  <a:gd name="adj1" fmla="val 49931"/>
                </a:avLst>
              </a:prstGeom>
              <a:noFill/>
              <a:ln w="25400">
                <a:solidFill>
                  <a:srgbClr val="000000"/>
                </a:solidFill>
                <a:prstDash val="sysDot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810" name="Freeform 17"/>
            <p:cNvSpPr>
              <a:spLocks/>
            </p:cNvSpPr>
            <p:nvPr/>
          </p:nvSpPr>
          <p:spPr bwMode="auto">
            <a:xfrm>
              <a:off x="2411" y="3286"/>
              <a:ext cx="729" cy="667"/>
            </a:xfrm>
            <a:custGeom>
              <a:avLst/>
              <a:gdLst>
                <a:gd name="T0" fmla="*/ 172 w 729"/>
                <a:gd name="T1" fmla="*/ 26 h 667"/>
                <a:gd name="T2" fmla="*/ 632 w 729"/>
                <a:gd name="T3" fmla="*/ 137 h 667"/>
                <a:gd name="T4" fmla="*/ 683 w 729"/>
                <a:gd name="T5" fmla="*/ 430 h 667"/>
                <a:gd name="T6" fmla="*/ 353 w 729"/>
                <a:gd name="T7" fmla="*/ 648 h 667"/>
                <a:gd name="T8" fmla="*/ 116 w 729"/>
                <a:gd name="T9" fmla="*/ 542 h 667"/>
                <a:gd name="T10" fmla="*/ 9 w 729"/>
                <a:gd name="T11" fmla="*/ 291 h 667"/>
                <a:gd name="T12" fmla="*/ 172 w 729"/>
                <a:gd name="T13" fmla="*/ 26 h 6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9"/>
                <a:gd name="T22" fmla="*/ 0 h 667"/>
                <a:gd name="T23" fmla="*/ 729 w 729"/>
                <a:gd name="T24" fmla="*/ 667 h 6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9" h="667">
                  <a:moveTo>
                    <a:pt x="172" y="26"/>
                  </a:moveTo>
                  <a:cubicBezTo>
                    <a:pt x="276" y="0"/>
                    <a:pt x="547" y="70"/>
                    <a:pt x="632" y="137"/>
                  </a:cubicBezTo>
                  <a:cubicBezTo>
                    <a:pt x="717" y="204"/>
                    <a:pt x="729" y="345"/>
                    <a:pt x="683" y="430"/>
                  </a:cubicBezTo>
                  <a:cubicBezTo>
                    <a:pt x="637" y="515"/>
                    <a:pt x="447" y="629"/>
                    <a:pt x="353" y="648"/>
                  </a:cubicBezTo>
                  <a:cubicBezTo>
                    <a:pt x="259" y="667"/>
                    <a:pt x="173" y="601"/>
                    <a:pt x="116" y="542"/>
                  </a:cubicBezTo>
                  <a:cubicBezTo>
                    <a:pt x="59" y="483"/>
                    <a:pt x="0" y="376"/>
                    <a:pt x="9" y="291"/>
                  </a:cubicBezTo>
                  <a:cubicBezTo>
                    <a:pt x="18" y="206"/>
                    <a:pt x="68" y="52"/>
                    <a:pt x="172" y="26"/>
                  </a:cubicBez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Text Box 18"/>
            <p:cNvSpPr txBox="1">
              <a:spLocks noChangeArrowheads="1"/>
            </p:cNvSpPr>
            <p:nvPr/>
          </p:nvSpPr>
          <p:spPr bwMode="auto">
            <a:xfrm>
              <a:off x="477" y="3239"/>
              <a:ext cx="1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>
                  <a:solidFill>
                    <a:srgbClr val="000000"/>
                  </a:solidFill>
                  <a:latin typeface="Comic Sans MS" pitchFamily="66" charset="0"/>
                </a:rPr>
                <a:t>u</a:t>
              </a:r>
            </a:p>
          </p:txBody>
        </p:sp>
        <p:sp>
          <p:nvSpPr>
            <p:cNvPr id="33812" name="Text Box 19"/>
            <p:cNvSpPr txBox="1">
              <a:spLocks noChangeArrowheads="1"/>
            </p:cNvSpPr>
            <p:nvPr/>
          </p:nvSpPr>
          <p:spPr bwMode="auto">
            <a:xfrm>
              <a:off x="4312" y="3214"/>
              <a:ext cx="3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>
                  <a:solidFill>
                    <a:srgbClr val="000000"/>
                  </a:solidFill>
                  <a:latin typeface="Comic Sans MS" pitchFamily="66" charset="0"/>
                </a:rPr>
                <a:t>v</a:t>
              </a:r>
            </a:p>
          </p:txBody>
        </p:sp>
        <p:sp>
          <p:nvSpPr>
            <p:cNvPr id="33813" name="Text Box 20"/>
            <p:cNvSpPr txBox="1">
              <a:spLocks noChangeArrowheads="1"/>
            </p:cNvSpPr>
            <p:nvPr/>
          </p:nvSpPr>
          <p:spPr bwMode="auto">
            <a:xfrm>
              <a:off x="2371" y="2770"/>
              <a:ext cx="1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</a:p>
          </p:txBody>
        </p:sp>
      </p:grpSp>
      <p:sp>
        <p:nvSpPr>
          <p:cNvPr id="33796" name="Text Box 17"/>
          <p:cNvSpPr txBox="1">
            <a:spLocks noChangeArrowheads="1"/>
          </p:cNvSpPr>
          <p:nvPr/>
        </p:nvSpPr>
        <p:spPr bwMode="auto">
          <a:xfrm>
            <a:off x="3352800" y="457200"/>
            <a:ext cx="2411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Shortest Paths</a:t>
            </a:r>
          </a:p>
        </p:txBody>
      </p:sp>
      <p:sp>
        <p:nvSpPr>
          <p:cNvPr id="33797" name="Line 19"/>
          <p:cNvSpPr>
            <a:spLocks noChangeShapeType="1"/>
          </p:cNvSpPr>
          <p:nvPr/>
        </p:nvSpPr>
        <p:spPr bwMode="auto">
          <a:xfrm flipV="1">
            <a:off x="3052763" y="5486400"/>
            <a:ext cx="1295400" cy="12954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Line 20"/>
          <p:cNvSpPr>
            <a:spLocks noChangeShapeType="1"/>
          </p:cNvSpPr>
          <p:nvPr/>
        </p:nvSpPr>
        <p:spPr bwMode="auto">
          <a:xfrm>
            <a:off x="3052763" y="5867400"/>
            <a:ext cx="1676400" cy="685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8102" name="Text Box 22"/>
          <p:cNvSpPr txBox="1">
            <a:spLocks noChangeArrowheads="1"/>
          </p:cNvSpPr>
          <p:nvPr/>
        </p:nvSpPr>
        <p:spPr bwMode="auto">
          <a:xfrm>
            <a:off x="1447800" y="2133600"/>
            <a:ext cx="2816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Proof (by contradiction):</a:t>
            </a:r>
          </a:p>
        </p:txBody>
      </p:sp>
      <p:sp>
        <p:nvSpPr>
          <p:cNvPr id="558103" name="Text Box 23"/>
          <p:cNvSpPr txBox="1">
            <a:spLocks noChangeArrowheads="1"/>
          </p:cNvSpPr>
          <p:nvPr/>
        </p:nvSpPr>
        <p:spPr bwMode="auto">
          <a:xfrm>
            <a:off x="1447800" y="2590800"/>
            <a:ext cx="6211888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008000"/>
              </a:buClr>
              <a:buFontTx/>
              <a:buAutoNum type="arabicPeriod"/>
            </a:pPr>
            <a:r>
              <a:rPr lang="en-US" altLang="en-US"/>
              <a:t>Suppose there is a non-simple shortest path P=(u,…,v)</a:t>
            </a:r>
          </a:p>
          <a:p>
            <a:pPr eaLnBrk="1" hangingPunct="1">
              <a:lnSpc>
                <a:spcPct val="150000"/>
              </a:lnSpc>
              <a:buClr>
                <a:srgbClr val="008000"/>
              </a:buClr>
              <a:buFontTx/>
              <a:buAutoNum type="arabicPeriod"/>
            </a:pPr>
            <a:r>
              <a:rPr lang="en-US" altLang="en-US"/>
              <a:t>Let c be the first vertex that is visited </a:t>
            </a:r>
            <a:r>
              <a:rPr lang="en-US" altLang="en-US">
                <a:solidFill>
                  <a:srgbClr val="A50021"/>
                </a:solidFill>
              </a:rPr>
              <a:t>twice</a:t>
            </a:r>
            <a:r>
              <a:rPr lang="en-US" altLang="en-US"/>
              <a:t>.</a:t>
            </a:r>
          </a:p>
          <a:p>
            <a:pPr eaLnBrk="1" hangingPunct="1">
              <a:lnSpc>
                <a:spcPct val="150000"/>
              </a:lnSpc>
              <a:buClr>
                <a:srgbClr val="008000"/>
              </a:buClr>
              <a:buFontTx/>
              <a:buAutoNum type="arabicPeriod"/>
            </a:pPr>
            <a:r>
              <a:rPr lang="en-US" altLang="en-US"/>
              <a:t>Then P=(u,P1,c,P2,c,P3,v).</a:t>
            </a:r>
          </a:p>
          <a:p>
            <a:pPr eaLnBrk="1" hangingPunct="1">
              <a:lnSpc>
                <a:spcPct val="150000"/>
              </a:lnSpc>
              <a:buClr>
                <a:srgbClr val="008000"/>
              </a:buClr>
              <a:buFontTx/>
              <a:buAutoNum type="arabicPeriod"/>
            </a:pPr>
            <a:r>
              <a:rPr lang="en-US" altLang="en-US"/>
              <a:t>But P’=(u,P1,c,P3,v) is shorter, a contradiction.</a:t>
            </a:r>
          </a:p>
        </p:txBody>
      </p:sp>
      <p:sp>
        <p:nvSpPr>
          <p:cNvPr id="33801" name="Text Box 26"/>
          <p:cNvSpPr txBox="1">
            <a:spLocks noChangeArrowheads="1"/>
          </p:cNvSpPr>
          <p:nvPr/>
        </p:nvSpPr>
        <p:spPr bwMode="auto">
          <a:xfrm>
            <a:off x="1436688" y="5894388"/>
            <a:ext cx="40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P1</a:t>
            </a:r>
          </a:p>
        </p:txBody>
      </p:sp>
      <p:sp>
        <p:nvSpPr>
          <p:cNvPr id="33802" name="Text Box 27"/>
          <p:cNvSpPr txBox="1">
            <a:spLocks noChangeArrowheads="1"/>
          </p:cNvSpPr>
          <p:nvPr/>
        </p:nvSpPr>
        <p:spPr bwMode="auto">
          <a:xfrm>
            <a:off x="4314825" y="5894388"/>
            <a:ext cx="442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P2</a:t>
            </a:r>
          </a:p>
        </p:txBody>
      </p:sp>
      <p:sp>
        <p:nvSpPr>
          <p:cNvPr id="33803" name="Text Box 28"/>
          <p:cNvSpPr txBox="1">
            <a:spLocks noChangeArrowheads="1"/>
          </p:cNvSpPr>
          <p:nvPr/>
        </p:nvSpPr>
        <p:spPr bwMode="auto">
          <a:xfrm>
            <a:off x="5170488" y="4918075"/>
            <a:ext cx="442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P3</a:t>
            </a:r>
          </a:p>
        </p:txBody>
      </p:sp>
      <p:sp>
        <p:nvSpPr>
          <p:cNvPr id="558110" name="AutoShape 30"/>
          <p:cNvSpPr>
            <a:spLocks noChangeArrowheads="1"/>
          </p:cNvSpPr>
          <p:nvPr/>
        </p:nvSpPr>
        <p:spPr bwMode="auto">
          <a:xfrm>
            <a:off x="5334000" y="5867400"/>
            <a:ext cx="3581400" cy="838200"/>
          </a:xfrm>
          <a:prstGeom prst="wedgeRoundRectCallout">
            <a:avLst>
              <a:gd name="adj1" fmla="val -74778"/>
              <a:gd name="adj2" fmla="val -321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/>
              <a:t>This is a simple cycle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/>
              <a:t>without using vertices in P1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8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8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8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8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102" grpId="0"/>
      <p:bldP spid="5581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594947" name="Text Box 3"/>
          <p:cNvSpPr txBox="1">
            <a:spLocks noChangeArrowheads="1"/>
          </p:cNvSpPr>
          <p:nvPr/>
        </p:nvSpPr>
        <p:spPr bwMode="auto">
          <a:xfrm>
            <a:off x="2860675" y="1600200"/>
            <a:ext cx="33877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Seven bridges of Konigsberg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Graphs, degrees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Isomorphism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Path, cycle, connectedness</a:t>
            </a:r>
          </a:p>
          <a:p>
            <a:pPr>
              <a:buClr>
                <a:srgbClr val="A50021"/>
              </a:buClr>
            </a:pPr>
            <a:endParaRPr lang="en-US" altLang="zh-TW">
              <a:solidFill>
                <a:schemeClr val="tx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</a:t>
            </a:r>
            <a:r>
              <a:rPr lang="en-US" altLang="zh-TW"/>
              <a:t>Tree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Eulerian cycle</a:t>
            </a:r>
          </a:p>
        </p:txBody>
      </p:sp>
    </p:spTree>
    <p:extLst>
      <p:ext uri="{BB962C8B-B14F-4D97-AF65-F5344CB8AC3E}">
        <p14:creationId xmlns:p14="http://schemas.microsoft.com/office/powerpoint/2010/main" val="366920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Text Box 2"/>
          <p:cNvSpPr txBox="1">
            <a:spLocks noChangeArrowheads="1"/>
          </p:cNvSpPr>
          <p:nvPr/>
        </p:nvSpPr>
        <p:spPr bwMode="auto">
          <a:xfrm>
            <a:off x="4146550" y="457200"/>
            <a:ext cx="882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Tree</a:t>
            </a:r>
          </a:p>
        </p:txBody>
      </p:sp>
      <p:sp>
        <p:nvSpPr>
          <p:cNvPr id="575491" name="Text Box 3"/>
          <p:cNvSpPr txBox="1">
            <a:spLocks noChangeArrowheads="1"/>
          </p:cNvSpPr>
          <p:nvPr/>
        </p:nvSpPr>
        <p:spPr bwMode="auto">
          <a:xfrm>
            <a:off x="2344738" y="1371600"/>
            <a:ext cx="26177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Graphs with no cycles?</a:t>
            </a:r>
          </a:p>
        </p:txBody>
      </p:sp>
      <p:grpSp>
        <p:nvGrpSpPr>
          <p:cNvPr id="575492" name="Group 3"/>
          <p:cNvGrpSpPr>
            <a:grpSpLocks/>
          </p:cNvGrpSpPr>
          <p:nvPr/>
        </p:nvGrpSpPr>
        <p:grpSpPr bwMode="auto">
          <a:xfrm>
            <a:off x="1600200" y="2057400"/>
            <a:ext cx="4884738" cy="1752600"/>
            <a:chOff x="488" y="2358"/>
            <a:chExt cx="4037" cy="1672"/>
          </a:xfrm>
        </p:grpSpPr>
        <p:sp>
          <p:nvSpPr>
            <p:cNvPr id="575493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494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495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496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497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498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499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00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01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02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03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04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05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06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07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cxnSp>
          <p:nvCxnSpPr>
            <p:cNvPr id="575508" name="AutoShape 19"/>
            <p:cNvCxnSpPr>
              <a:cxnSpLocks noChangeShapeType="1"/>
              <a:stCxn id="575503" idx="0"/>
              <a:endCxn id="575506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09" name="AutoShape 20"/>
            <p:cNvCxnSpPr>
              <a:cxnSpLocks noChangeShapeType="1"/>
              <a:stCxn id="575506" idx="4"/>
              <a:endCxn id="575505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10" name="AutoShape 21"/>
            <p:cNvCxnSpPr>
              <a:cxnSpLocks noChangeShapeType="1"/>
              <a:stCxn id="575505" idx="4"/>
              <a:endCxn id="575507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11" name="AutoShape 22"/>
            <p:cNvCxnSpPr>
              <a:cxnSpLocks noChangeShapeType="1"/>
              <a:stCxn id="575506" idx="4"/>
              <a:endCxn id="575504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12" name="AutoShape 23"/>
            <p:cNvCxnSpPr>
              <a:cxnSpLocks noChangeShapeType="1"/>
              <a:stCxn id="575499" idx="3"/>
              <a:endCxn id="575501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13" name="AutoShape 24"/>
            <p:cNvCxnSpPr>
              <a:cxnSpLocks noChangeShapeType="1"/>
              <a:stCxn id="575499" idx="6"/>
              <a:endCxn id="575502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14" name="AutoShape 25"/>
            <p:cNvCxnSpPr>
              <a:cxnSpLocks noChangeShapeType="1"/>
              <a:stCxn id="575498" idx="6"/>
              <a:endCxn id="575499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15" name="AutoShape 26"/>
            <p:cNvCxnSpPr>
              <a:cxnSpLocks noChangeShapeType="1"/>
              <a:stCxn id="575500" idx="3"/>
              <a:endCxn id="575499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16" name="AutoShape 27"/>
            <p:cNvCxnSpPr>
              <a:cxnSpLocks noChangeShapeType="1"/>
              <a:stCxn id="575493" idx="6"/>
              <a:endCxn id="575496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17" name="AutoShape 28"/>
            <p:cNvCxnSpPr>
              <a:cxnSpLocks noChangeShapeType="1"/>
              <a:stCxn id="575496" idx="6"/>
              <a:endCxn id="575494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18" name="AutoShape 29"/>
            <p:cNvCxnSpPr>
              <a:cxnSpLocks noChangeShapeType="1"/>
              <a:stCxn id="575494" idx="6"/>
              <a:endCxn id="575495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19" name="AutoShape 30"/>
            <p:cNvCxnSpPr>
              <a:cxnSpLocks noChangeShapeType="1"/>
              <a:stCxn id="575495" idx="6"/>
              <a:endCxn id="575497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5520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21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cxnSp>
          <p:nvCxnSpPr>
            <p:cNvPr id="575522" name="AutoShape 33"/>
            <p:cNvCxnSpPr>
              <a:cxnSpLocks noChangeShapeType="1"/>
              <a:stCxn id="575503" idx="4"/>
              <a:endCxn id="575521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5523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24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cxnSp>
          <p:nvCxnSpPr>
            <p:cNvPr id="575525" name="AutoShape 36"/>
            <p:cNvCxnSpPr>
              <a:cxnSpLocks noChangeShapeType="1"/>
              <a:stCxn id="575499" idx="4"/>
              <a:endCxn id="575524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26" name="AutoShape 37"/>
            <p:cNvCxnSpPr>
              <a:cxnSpLocks noChangeShapeType="1"/>
              <a:stCxn id="575523" idx="4"/>
              <a:endCxn id="575499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75527" name="Text Box 39"/>
          <p:cNvSpPr txBox="1">
            <a:spLocks noChangeArrowheads="1"/>
          </p:cNvSpPr>
          <p:nvPr/>
        </p:nvSpPr>
        <p:spPr bwMode="auto">
          <a:xfrm>
            <a:off x="5715000" y="1371600"/>
            <a:ext cx="117633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forest.</a:t>
            </a:r>
          </a:p>
        </p:txBody>
      </p:sp>
      <p:sp>
        <p:nvSpPr>
          <p:cNvPr id="575528" name="Text Box 40"/>
          <p:cNvSpPr txBox="1">
            <a:spLocks noChangeArrowheads="1"/>
          </p:cNvSpPr>
          <p:nvPr/>
        </p:nvSpPr>
        <p:spPr bwMode="auto">
          <a:xfrm>
            <a:off x="1295400" y="4191000"/>
            <a:ext cx="37592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Connected graphs with no cycles?</a:t>
            </a:r>
          </a:p>
        </p:txBody>
      </p:sp>
      <p:sp>
        <p:nvSpPr>
          <p:cNvPr id="575529" name="Text Box 41"/>
          <p:cNvSpPr txBox="1">
            <a:spLocks noChangeArrowheads="1"/>
          </p:cNvSpPr>
          <p:nvPr/>
        </p:nvSpPr>
        <p:spPr bwMode="auto">
          <a:xfrm>
            <a:off x="5757863" y="4191000"/>
            <a:ext cx="954087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tree.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10800000">
            <a:off x="2438400" y="4953000"/>
            <a:ext cx="1776413" cy="1670050"/>
            <a:chOff x="1905" y="2116"/>
            <a:chExt cx="1689" cy="1469"/>
          </a:xfrm>
        </p:grpSpPr>
        <p:sp>
          <p:nvSpPr>
            <p:cNvPr id="575531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32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33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34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35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75536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cxnSp>
          <p:nvCxnSpPr>
            <p:cNvPr id="575537" name="AutoShape 11"/>
            <p:cNvCxnSpPr>
              <a:cxnSpLocks noChangeShapeType="1"/>
              <a:stCxn id="575532" idx="3"/>
              <a:endCxn id="575534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38" name="AutoShape 12"/>
            <p:cNvCxnSpPr>
              <a:cxnSpLocks noChangeShapeType="1"/>
              <a:stCxn id="575532" idx="4"/>
              <a:endCxn id="575531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39" name="AutoShape 13"/>
            <p:cNvCxnSpPr>
              <a:cxnSpLocks noChangeShapeType="1"/>
              <a:stCxn id="575532" idx="5"/>
              <a:endCxn id="575533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40" name="AutoShape 14"/>
            <p:cNvCxnSpPr>
              <a:cxnSpLocks noChangeShapeType="1"/>
              <a:stCxn id="575531" idx="4"/>
              <a:endCxn id="575535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541" name="AutoShape 15"/>
            <p:cNvCxnSpPr>
              <a:cxnSpLocks noChangeShapeType="1"/>
              <a:stCxn id="575533" idx="5"/>
              <a:endCxn id="575536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575542" name="Picture 54" descr="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495800"/>
            <a:ext cx="1573213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59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27" grpId="0" animBg="1"/>
      <p:bldP spid="575528" grpId="0" animBg="1"/>
      <p:bldP spid="57552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Text Box 2"/>
          <p:cNvSpPr txBox="1">
            <a:spLocks noChangeArrowheads="1"/>
          </p:cNvSpPr>
          <p:nvPr/>
        </p:nvSpPr>
        <p:spPr bwMode="auto">
          <a:xfrm>
            <a:off x="3581400" y="457200"/>
            <a:ext cx="1908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More Trees</a:t>
            </a:r>
          </a:p>
        </p:txBody>
      </p:sp>
      <p:sp>
        <p:nvSpPr>
          <p:cNvPr id="576515" name="Text Box 3"/>
          <p:cNvSpPr txBox="1">
            <a:spLocks noChangeArrowheads="1"/>
          </p:cNvSpPr>
          <p:nvPr/>
        </p:nvSpPr>
        <p:spPr bwMode="auto">
          <a:xfrm>
            <a:off x="7543800" y="2133600"/>
            <a:ext cx="614363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leaf</a:t>
            </a:r>
          </a:p>
        </p:txBody>
      </p:sp>
      <p:sp>
        <p:nvSpPr>
          <p:cNvPr id="576516" name="Oval 4"/>
          <p:cNvSpPr>
            <a:spLocks noChangeArrowheads="1"/>
          </p:cNvSpPr>
          <p:nvPr/>
        </p:nvSpPr>
        <p:spPr bwMode="auto">
          <a:xfrm>
            <a:off x="21336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17" name="Oval 5"/>
          <p:cNvSpPr>
            <a:spLocks noChangeArrowheads="1"/>
          </p:cNvSpPr>
          <p:nvPr/>
        </p:nvSpPr>
        <p:spPr bwMode="auto">
          <a:xfrm>
            <a:off x="27432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18" name="Oval 6"/>
          <p:cNvSpPr>
            <a:spLocks noChangeArrowheads="1"/>
          </p:cNvSpPr>
          <p:nvPr/>
        </p:nvSpPr>
        <p:spPr bwMode="auto">
          <a:xfrm>
            <a:off x="33528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19" name="Oval 7"/>
          <p:cNvSpPr>
            <a:spLocks noChangeArrowheads="1"/>
          </p:cNvSpPr>
          <p:nvPr/>
        </p:nvSpPr>
        <p:spPr bwMode="auto">
          <a:xfrm>
            <a:off x="42672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20" name="Oval 8"/>
          <p:cNvSpPr>
            <a:spLocks noChangeArrowheads="1"/>
          </p:cNvSpPr>
          <p:nvPr/>
        </p:nvSpPr>
        <p:spPr bwMode="auto">
          <a:xfrm>
            <a:off x="49530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21" name="Oval 9"/>
          <p:cNvSpPr>
            <a:spLocks noChangeArrowheads="1"/>
          </p:cNvSpPr>
          <p:nvPr/>
        </p:nvSpPr>
        <p:spPr bwMode="auto">
          <a:xfrm>
            <a:off x="62484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22" name="Line 10"/>
          <p:cNvSpPr>
            <a:spLocks noChangeShapeType="1"/>
          </p:cNvSpPr>
          <p:nvPr/>
        </p:nvSpPr>
        <p:spPr bwMode="auto">
          <a:xfrm flipV="1">
            <a:off x="2209800" y="2133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23" name="Line 11"/>
          <p:cNvSpPr>
            <a:spLocks noChangeShapeType="1"/>
          </p:cNvSpPr>
          <p:nvPr/>
        </p:nvSpPr>
        <p:spPr bwMode="auto">
          <a:xfrm>
            <a:off x="2819400" y="2133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24" name="Line 12"/>
          <p:cNvSpPr>
            <a:spLocks noChangeShapeType="1"/>
          </p:cNvSpPr>
          <p:nvPr/>
        </p:nvSpPr>
        <p:spPr bwMode="auto">
          <a:xfrm flipV="1">
            <a:off x="3429000" y="2209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25" name="Line 13"/>
          <p:cNvSpPr>
            <a:spLocks noChangeShapeType="1"/>
          </p:cNvSpPr>
          <p:nvPr/>
        </p:nvSpPr>
        <p:spPr bwMode="auto">
          <a:xfrm>
            <a:off x="4343400" y="2209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26" name="Line 14"/>
          <p:cNvSpPr>
            <a:spLocks noChangeShapeType="1"/>
          </p:cNvSpPr>
          <p:nvPr/>
        </p:nvSpPr>
        <p:spPr bwMode="auto">
          <a:xfrm flipV="1">
            <a:off x="5029200" y="22098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27" name="Line 15"/>
          <p:cNvSpPr>
            <a:spLocks noChangeShapeType="1"/>
          </p:cNvSpPr>
          <p:nvPr/>
        </p:nvSpPr>
        <p:spPr bwMode="auto">
          <a:xfrm flipH="1" flipV="1">
            <a:off x="6629400" y="22860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28" name="Text Box 16"/>
          <p:cNvSpPr txBox="1">
            <a:spLocks noChangeArrowheads="1"/>
          </p:cNvSpPr>
          <p:nvPr/>
        </p:nvSpPr>
        <p:spPr bwMode="auto">
          <a:xfrm>
            <a:off x="533400" y="2286000"/>
            <a:ext cx="614363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leaf</a:t>
            </a:r>
          </a:p>
        </p:txBody>
      </p:sp>
      <p:sp>
        <p:nvSpPr>
          <p:cNvPr id="576529" name="Line 17"/>
          <p:cNvSpPr>
            <a:spLocks noChangeShapeType="1"/>
          </p:cNvSpPr>
          <p:nvPr/>
        </p:nvSpPr>
        <p:spPr bwMode="auto">
          <a:xfrm flipV="1">
            <a:off x="1143000" y="23622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30" name="Text Box 18"/>
          <p:cNvSpPr txBox="1">
            <a:spLocks noChangeArrowheads="1"/>
          </p:cNvSpPr>
          <p:nvPr/>
        </p:nvSpPr>
        <p:spPr bwMode="auto">
          <a:xfrm>
            <a:off x="2854325" y="3124200"/>
            <a:ext cx="340360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leaf is a vertex of degree 1.</a:t>
            </a:r>
          </a:p>
        </p:txBody>
      </p:sp>
      <p:sp>
        <p:nvSpPr>
          <p:cNvPr id="576531" name="Oval 19"/>
          <p:cNvSpPr>
            <a:spLocks noChangeArrowheads="1"/>
          </p:cNvSpPr>
          <p:nvPr/>
        </p:nvSpPr>
        <p:spPr bwMode="auto">
          <a:xfrm>
            <a:off x="6234113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2" name="Oval 20"/>
          <p:cNvSpPr>
            <a:spLocks noChangeArrowheads="1"/>
          </p:cNvSpPr>
          <p:nvPr/>
        </p:nvSpPr>
        <p:spPr bwMode="auto">
          <a:xfrm>
            <a:off x="5472113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3" name="Oval 21"/>
          <p:cNvSpPr>
            <a:spLocks noChangeArrowheads="1"/>
          </p:cNvSpPr>
          <p:nvPr/>
        </p:nvSpPr>
        <p:spPr bwMode="auto">
          <a:xfrm>
            <a:off x="5472113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4" name="Oval 22"/>
          <p:cNvSpPr>
            <a:spLocks noChangeArrowheads="1"/>
          </p:cNvSpPr>
          <p:nvPr/>
        </p:nvSpPr>
        <p:spPr bwMode="auto">
          <a:xfrm>
            <a:off x="6234113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5" name="Oval 23"/>
          <p:cNvSpPr>
            <a:spLocks noChangeArrowheads="1"/>
          </p:cNvSpPr>
          <p:nvPr/>
        </p:nvSpPr>
        <p:spPr bwMode="auto">
          <a:xfrm>
            <a:off x="6996113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6" name="Oval 24"/>
          <p:cNvSpPr>
            <a:spLocks noChangeArrowheads="1"/>
          </p:cNvSpPr>
          <p:nvPr/>
        </p:nvSpPr>
        <p:spPr bwMode="auto">
          <a:xfrm>
            <a:off x="6996113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37" name="Line 25"/>
          <p:cNvSpPr>
            <a:spLocks noChangeShapeType="1"/>
          </p:cNvSpPr>
          <p:nvPr/>
        </p:nvSpPr>
        <p:spPr bwMode="auto">
          <a:xfrm>
            <a:off x="5548313" y="4191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38" name="Line 26"/>
          <p:cNvSpPr>
            <a:spLocks noChangeShapeType="1"/>
          </p:cNvSpPr>
          <p:nvPr/>
        </p:nvSpPr>
        <p:spPr bwMode="auto">
          <a:xfrm flipV="1">
            <a:off x="6310313" y="4191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39" name="Line 27"/>
          <p:cNvSpPr>
            <a:spLocks noChangeShapeType="1"/>
          </p:cNvSpPr>
          <p:nvPr/>
        </p:nvSpPr>
        <p:spPr bwMode="auto">
          <a:xfrm flipH="1">
            <a:off x="5548313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40" name="Line 28"/>
          <p:cNvSpPr>
            <a:spLocks noChangeShapeType="1"/>
          </p:cNvSpPr>
          <p:nvPr/>
        </p:nvSpPr>
        <p:spPr bwMode="auto">
          <a:xfrm>
            <a:off x="6310313" y="4800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41" name="Line 29"/>
          <p:cNvSpPr>
            <a:spLocks noChangeShapeType="1"/>
          </p:cNvSpPr>
          <p:nvPr/>
        </p:nvSpPr>
        <p:spPr bwMode="auto">
          <a:xfrm>
            <a:off x="6310313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42" name="Oval 30"/>
          <p:cNvSpPr>
            <a:spLocks noChangeArrowheads="1"/>
          </p:cNvSpPr>
          <p:nvPr/>
        </p:nvSpPr>
        <p:spPr bwMode="auto">
          <a:xfrm>
            <a:off x="29718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43" name="Oval 31"/>
          <p:cNvSpPr>
            <a:spLocks noChangeArrowheads="1"/>
          </p:cNvSpPr>
          <p:nvPr/>
        </p:nvSpPr>
        <p:spPr bwMode="auto">
          <a:xfrm>
            <a:off x="35052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44" name="Oval 32"/>
          <p:cNvSpPr>
            <a:spLocks noChangeArrowheads="1"/>
          </p:cNvSpPr>
          <p:nvPr/>
        </p:nvSpPr>
        <p:spPr bwMode="auto">
          <a:xfrm>
            <a:off x="19050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45" name="Oval 33"/>
          <p:cNvSpPr>
            <a:spLocks noChangeArrowheads="1"/>
          </p:cNvSpPr>
          <p:nvPr/>
        </p:nvSpPr>
        <p:spPr bwMode="auto">
          <a:xfrm>
            <a:off x="25908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46" name="Oval 34"/>
          <p:cNvSpPr>
            <a:spLocks noChangeArrowheads="1"/>
          </p:cNvSpPr>
          <p:nvPr/>
        </p:nvSpPr>
        <p:spPr bwMode="auto">
          <a:xfrm>
            <a:off x="32004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47" name="Oval 35"/>
          <p:cNvSpPr>
            <a:spLocks noChangeArrowheads="1"/>
          </p:cNvSpPr>
          <p:nvPr/>
        </p:nvSpPr>
        <p:spPr bwMode="auto">
          <a:xfrm>
            <a:off x="38862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48" name="Oval 36"/>
          <p:cNvSpPr>
            <a:spLocks noChangeArrowheads="1"/>
          </p:cNvSpPr>
          <p:nvPr/>
        </p:nvSpPr>
        <p:spPr bwMode="auto">
          <a:xfrm>
            <a:off x="2286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49" name="Line 37"/>
          <p:cNvSpPr>
            <a:spLocks noChangeShapeType="1"/>
          </p:cNvSpPr>
          <p:nvPr/>
        </p:nvSpPr>
        <p:spPr bwMode="auto">
          <a:xfrm flipH="1">
            <a:off x="2362200" y="41910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50" name="Line 38"/>
          <p:cNvSpPr>
            <a:spLocks noChangeShapeType="1"/>
          </p:cNvSpPr>
          <p:nvPr/>
        </p:nvSpPr>
        <p:spPr bwMode="auto">
          <a:xfrm flipH="1">
            <a:off x="1981200" y="4953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51" name="Line 39"/>
          <p:cNvSpPr>
            <a:spLocks noChangeShapeType="1"/>
          </p:cNvSpPr>
          <p:nvPr/>
        </p:nvSpPr>
        <p:spPr bwMode="auto">
          <a:xfrm>
            <a:off x="2362200" y="49530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52" name="Line 40"/>
          <p:cNvSpPr>
            <a:spLocks noChangeShapeType="1"/>
          </p:cNvSpPr>
          <p:nvPr/>
        </p:nvSpPr>
        <p:spPr bwMode="auto">
          <a:xfrm>
            <a:off x="3048000" y="4191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53" name="Line 41"/>
          <p:cNvSpPr>
            <a:spLocks noChangeShapeType="1"/>
          </p:cNvSpPr>
          <p:nvPr/>
        </p:nvSpPr>
        <p:spPr bwMode="auto">
          <a:xfrm flipH="1">
            <a:off x="3276600" y="49530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54" name="Line 42"/>
          <p:cNvSpPr>
            <a:spLocks noChangeShapeType="1"/>
          </p:cNvSpPr>
          <p:nvPr/>
        </p:nvSpPr>
        <p:spPr bwMode="auto">
          <a:xfrm>
            <a:off x="3581400" y="4953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55" name="Text Box 43"/>
          <p:cNvSpPr txBox="1">
            <a:spLocks noChangeArrowheads="1"/>
          </p:cNvSpPr>
          <p:nvPr/>
        </p:nvSpPr>
        <p:spPr bwMode="auto">
          <a:xfrm>
            <a:off x="2270125" y="6213475"/>
            <a:ext cx="1528763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More leaves.</a:t>
            </a:r>
          </a:p>
        </p:txBody>
      </p:sp>
      <p:sp>
        <p:nvSpPr>
          <p:cNvPr id="576556" name="Text Box 44"/>
          <p:cNvSpPr txBox="1">
            <a:spLocks noChangeArrowheads="1"/>
          </p:cNvSpPr>
          <p:nvPr/>
        </p:nvSpPr>
        <p:spPr bwMode="auto">
          <a:xfrm>
            <a:off x="5319713" y="6172200"/>
            <a:ext cx="2071687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Even more leaves.</a:t>
            </a:r>
          </a:p>
        </p:txBody>
      </p:sp>
    </p:spTree>
    <p:extLst>
      <p:ext uri="{BB962C8B-B14F-4D97-AF65-F5344CB8AC3E}">
        <p14:creationId xmlns:p14="http://schemas.microsoft.com/office/powerpoint/2010/main" val="274662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animBg="1"/>
      <p:bldP spid="576527" grpId="0" animBg="1"/>
      <p:bldP spid="576528" grpId="0" animBg="1"/>
      <p:bldP spid="576529" grpId="0" animBg="1"/>
      <p:bldP spid="576530" grpId="0" animBg="1"/>
      <p:bldP spid="576531" grpId="0" animBg="1"/>
      <p:bldP spid="576532" grpId="0" animBg="1"/>
      <p:bldP spid="576533" grpId="0" animBg="1"/>
      <p:bldP spid="576534" grpId="0" animBg="1"/>
      <p:bldP spid="576535" grpId="0" animBg="1"/>
      <p:bldP spid="576536" grpId="0" animBg="1"/>
      <p:bldP spid="576537" grpId="0" animBg="1"/>
      <p:bldP spid="576538" grpId="0" animBg="1"/>
      <p:bldP spid="576539" grpId="0" animBg="1"/>
      <p:bldP spid="576540" grpId="0" animBg="1"/>
      <p:bldP spid="576541" grpId="0" animBg="1"/>
      <p:bldP spid="576542" grpId="0" animBg="1"/>
      <p:bldP spid="576543" grpId="0" animBg="1"/>
      <p:bldP spid="576544" grpId="0" animBg="1"/>
      <p:bldP spid="576545" grpId="0" animBg="1"/>
      <p:bldP spid="576546" grpId="0" animBg="1"/>
      <p:bldP spid="576547" grpId="0" animBg="1"/>
      <p:bldP spid="576548" grpId="0" animBg="1"/>
      <p:bldP spid="576549" grpId="0" animBg="1"/>
      <p:bldP spid="576550" grpId="0" animBg="1"/>
      <p:bldP spid="576551" grpId="0" animBg="1"/>
      <p:bldP spid="576552" grpId="0" animBg="1"/>
      <p:bldP spid="576553" grpId="0" animBg="1"/>
      <p:bldP spid="576554" grpId="0" animBg="1"/>
      <p:bldP spid="576555" grpId="0" animBg="1"/>
      <p:bldP spid="57655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Text Box 2"/>
          <p:cNvSpPr txBox="1">
            <a:spLocks noChangeArrowheads="1"/>
          </p:cNvSpPr>
          <p:nvPr/>
        </p:nvSpPr>
        <p:spPr bwMode="auto">
          <a:xfrm>
            <a:off x="2209800" y="457200"/>
            <a:ext cx="4713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Tree Characterization by Path</a:t>
            </a:r>
          </a:p>
        </p:txBody>
      </p:sp>
      <p:sp>
        <p:nvSpPr>
          <p:cNvPr id="577539" name="Text Box 3"/>
          <p:cNvSpPr txBox="1">
            <a:spLocks noChangeArrowheads="1"/>
          </p:cNvSpPr>
          <p:nvPr/>
        </p:nvSpPr>
        <p:spPr bwMode="auto">
          <a:xfrm>
            <a:off x="1530350" y="1336675"/>
            <a:ext cx="60674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Definition.</a:t>
            </a:r>
            <a:r>
              <a:rPr lang="en-US" altLang="en-US"/>
              <a:t>  A tree is a connected graph with no cycles.</a:t>
            </a:r>
          </a:p>
        </p:txBody>
      </p:sp>
      <p:sp>
        <p:nvSpPr>
          <p:cNvPr id="577540" name="Text Box 4"/>
          <p:cNvSpPr txBox="1">
            <a:spLocks noChangeArrowheads="1"/>
          </p:cNvSpPr>
          <p:nvPr/>
        </p:nvSpPr>
        <p:spPr bwMode="auto">
          <a:xfrm>
            <a:off x="1871663" y="2057400"/>
            <a:ext cx="431006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Can there be no path between u and v?</a:t>
            </a:r>
          </a:p>
        </p:txBody>
      </p:sp>
      <p:sp>
        <p:nvSpPr>
          <p:cNvPr id="577541" name="Text Box 5"/>
          <p:cNvSpPr txBox="1">
            <a:spLocks noChangeArrowheads="1"/>
          </p:cNvSpPr>
          <p:nvPr/>
        </p:nvSpPr>
        <p:spPr bwMode="auto">
          <a:xfrm>
            <a:off x="1371600" y="2667000"/>
            <a:ext cx="63119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Can there be more than one simple path between u and v?</a:t>
            </a:r>
          </a:p>
        </p:txBody>
      </p:sp>
      <p:sp>
        <p:nvSpPr>
          <p:cNvPr id="577542" name="Text Box 6"/>
          <p:cNvSpPr txBox="1">
            <a:spLocks noChangeArrowheads="1"/>
          </p:cNvSpPr>
          <p:nvPr/>
        </p:nvSpPr>
        <p:spPr bwMode="auto">
          <a:xfrm>
            <a:off x="6461125" y="2057400"/>
            <a:ext cx="54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NO</a:t>
            </a:r>
          </a:p>
        </p:txBody>
      </p:sp>
      <p:sp>
        <p:nvSpPr>
          <p:cNvPr id="577543" name="Oval 7"/>
          <p:cNvSpPr>
            <a:spLocks noChangeArrowheads="1"/>
          </p:cNvSpPr>
          <p:nvPr/>
        </p:nvSpPr>
        <p:spPr bwMode="auto">
          <a:xfrm>
            <a:off x="685800" y="4178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44" name="Oval 8"/>
          <p:cNvSpPr>
            <a:spLocks noChangeArrowheads="1"/>
          </p:cNvSpPr>
          <p:nvPr/>
        </p:nvSpPr>
        <p:spPr bwMode="auto">
          <a:xfrm>
            <a:off x="5410200" y="4178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45" name="Oval 9"/>
          <p:cNvSpPr>
            <a:spLocks noChangeArrowheads="1"/>
          </p:cNvSpPr>
          <p:nvPr/>
        </p:nvSpPr>
        <p:spPr bwMode="auto">
          <a:xfrm>
            <a:off x="1600200" y="43307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46" name="Oval 10"/>
          <p:cNvSpPr>
            <a:spLocks noChangeArrowheads="1"/>
          </p:cNvSpPr>
          <p:nvPr/>
        </p:nvSpPr>
        <p:spPr bwMode="auto">
          <a:xfrm>
            <a:off x="2514600" y="43307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47" name="Oval 11"/>
          <p:cNvSpPr>
            <a:spLocks noChangeArrowheads="1"/>
          </p:cNvSpPr>
          <p:nvPr/>
        </p:nvSpPr>
        <p:spPr bwMode="auto">
          <a:xfrm>
            <a:off x="3505200" y="42545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48" name="Oval 12"/>
          <p:cNvSpPr>
            <a:spLocks noChangeArrowheads="1"/>
          </p:cNvSpPr>
          <p:nvPr/>
        </p:nvSpPr>
        <p:spPr bwMode="auto">
          <a:xfrm>
            <a:off x="4343400" y="41021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49" name="Line 13"/>
          <p:cNvSpPr>
            <a:spLocks noChangeShapeType="1"/>
          </p:cNvSpPr>
          <p:nvPr/>
        </p:nvSpPr>
        <p:spPr bwMode="auto">
          <a:xfrm>
            <a:off x="762000" y="42545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50" name="Line 14"/>
          <p:cNvSpPr>
            <a:spLocks noChangeShapeType="1"/>
          </p:cNvSpPr>
          <p:nvPr/>
        </p:nvSpPr>
        <p:spPr bwMode="auto">
          <a:xfrm>
            <a:off x="1676400" y="4406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51" name="Line 15"/>
          <p:cNvSpPr>
            <a:spLocks noChangeShapeType="1"/>
          </p:cNvSpPr>
          <p:nvPr/>
        </p:nvSpPr>
        <p:spPr bwMode="auto">
          <a:xfrm flipV="1">
            <a:off x="2590800" y="43307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52" name="Line 16"/>
          <p:cNvSpPr>
            <a:spLocks noChangeShapeType="1"/>
          </p:cNvSpPr>
          <p:nvPr/>
        </p:nvSpPr>
        <p:spPr bwMode="auto">
          <a:xfrm flipV="1">
            <a:off x="3581400" y="41783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53" name="Line 17"/>
          <p:cNvSpPr>
            <a:spLocks noChangeShapeType="1"/>
          </p:cNvSpPr>
          <p:nvPr/>
        </p:nvSpPr>
        <p:spPr bwMode="auto">
          <a:xfrm>
            <a:off x="4419600" y="41783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54" name="Freeform 18"/>
          <p:cNvSpPr>
            <a:spLocks/>
          </p:cNvSpPr>
          <p:nvPr/>
        </p:nvSpPr>
        <p:spPr bwMode="auto">
          <a:xfrm>
            <a:off x="762000" y="4254500"/>
            <a:ext cx="914400" cy="152400"/>
          </a:xfrm>
          <a:custGeom>
            <a:avLst/>
            <a:gdLst>
              <a:gd name="T0" fmla="*/ 0 w 576"/>
              <a:gd name="T1" fmla="*/ 0 h 96"/>
              <a:gd name="T2" fmla="*/ 576 w 576"/>
              <a:gd name="T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6" h="96">
                <a:moveTo>
                  <a:pt x="0" y="0"/>
                </a:moveTo>
                <a:cubicBezTo>
                  <a:pt x="0" y="0"/>
                  <a:pt x="288" y="48"/>
                  <a:pt x="576" y="96"/>
                </a:cubicBezTo>
              </a:path>
            </a:pathLst>
          </a:custGeom>
          <a:solidFill>
            <a:srgbClr val="A50021"/>
          </a:solidFill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55" name="Freeform 19"/>
          <p:cNvSpPr>
            <a:spLocks/>
          </p:cNvSpPr>
          <p:nvPr/>
        </p:nvSpPr>
        <p:spPr bwMode="auto">
          <a:xfrm>
            <a:off x="1663700" y="4330700"/>
            <a:ext cx="2349500" cy="1498600"/>
          </a:xfrm>
          <a:custGeom>
            <a:avLst/>
            <a:gdLst>
              <a:gd name="T0" fmla="*/ 8 w 1480"/>
              <a:gd name="T1" fmla="*/ 48 h 944"/>
              <a:gd name="T2" fmla="*/ 344 w 1480"/>
              <a:gd name="T3" fmla="*/ 480 h 944"/>
              <a:gd name="T4" fmla="*/ 776 w 1480"/>
              <a:gd name="T5" fmla="*/ 288 h 944"/>
              <a:gd name="T6" fmla="*/ 872 w 1480"/>
              <a:gd name="T7" fmla="*/ 432 h 944"/>
              <a:gd name="T8" fmla="*/ 392 w 1480"/>
              <a:gd name="T9" fmla="*/ 912 h 944"/>
              <a:gd name="T10" fmla="*/ 152 w 1480"/>
              <a:gd name="T11" fmla="*/ 624 h 944"/>
              <a:gd name="T12" fmla="*/ 1304 w 1480"/>
              <a:gd name="T13" fmla="*/ 720 h 944"/>
              <a:gd name="T14" fmla="*/ 1208 w 1480"/>
              <a:gd name="T15" fmla="*/ 336 h 944"/>
              <a:gd name="T16" fmla="*/ 1208 w 1480"/>
              <a:gd name="T17" fmla="*/ 0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0" h="944">
                <a:moveTo>
                  <a:pt x="8" y="48"/>
                </a:moveTo>
                <a:cubicBezTo>
                  <a:pt x="112" y="244"/>
                  <a:pt x="216" y="440"/>
                  <a:pt x="344" y="480"/>
                </a:cubicBezTo>
                <a:cubicBezTo>
                  <a:pt x="472" y="520"/>
                  <a:pt x="688" y="296"/>
                  <a:pt x="776" y="288"/>
                </a:cubicBezTo>
                <a:cubicBezTo>
                  <a:pt x="864" y="280"/>
                  <a:pt x="936" y="328"/>
                  <a:pt x="872" y="432"/>
                </a:cubicBezTo>
                <a:cubicBezTo>
                  <a:pt x="808" y="536"/>
                  <a:pt x="512" y="880"/>
                  <a:pt x="392" y="912"/>
                </a:cubicBezTo>
                <a:cubicBezTo>
                  <a:pt x="272" y="944"/>
                  <a:pt x="0" y="656"/>
                  <a:pt x="152" y="624"/>
                </a:cubicBezTo>
                <a:cubicBezTo>
                  <a:pt x="304" y="592"/>
                  <a:pt x="1128" y="768"/>
                  <a:pt x="1304" y="720"/>
                </a:cubicBezTo>
                <a:cubicBezTo>
                  <a:pt x="1480" y="672"/>
                  <a:pt x="1224" y="456"/>
                  <a:pt x="1208" y="336"/>
                </a:cubicBezTo>
                <a:cubicBezTo>
                  <a:pt x="1192" y="216"/>
                  <a:pt x="1200" y="108"/>
                  <a:pt x="1208" y="0"/>
                </a:cubicBezTo>
              </a:path>
            </a:pathLst>
          </a:custGeom>
          <a:noFill/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56" name="Freeform 20"/>
          <p:cNvSpPr>
            <a:spLocks/>
          </p:cNvSpPr>
          <p:nvPr/>
        </p:nvSpPr>
        <p:spPr bwMode="auto">
          <a:xfrm>
            <a:off x="2209800" y="3124200"/>
            <a:ext cx="2374900" cy="1282700"/>
          </a:xfrm>
          <a:custGeom>
            <a:avLst/>
            <a:gdLst>
              <a:gd name="T0" fmla="*/ 864 w 1496"/>
              <a:gd name="T1" fmla="*/ 760 h 808"/>
              <a:gd name="T2" fmla="*/ 1488 w 1496"/>
              <a:gd name="T3" fmla="*/ 280 h 808"/>
              <a:gd name="T4" fmla="*/ 816 w 1496"/>
              <a:gd name="T5" fmla="*/ 328 h 808"/>
              <a:gd name="T6" fmla="*/ 240 w 1496"/>
              <a:gd name="T7" fmla="*/ 280 h 808"/>
              <a:gd name="T8" fmla="*/ 0 w 1496"/>
              <a:gd name="T9" fmla="*/ 88 h 808"/>
              <a:gd name="T10" fmla="*/ 240 w 1496"/>
              <a:gd name="T11" fmla="*/ 808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6" h="808">
                <a:moveTo>
                  <a:pt x="864" y="760"/>
                </a:moveTo>
                <a:cubicBezTo>
                  <a:pt x="1180" y="556"/>
                  <a:pt x="1496" y="352"/>
                  <a:pt x="1488" y="280"/>
                </a:cubicBezTo>
                <a:cubicBezTo>
                  <a:pt x="1480" y="208"/>
                  <a:pt x="1024" y="328"/>
                  <a:pt x="816" y="328"/>
                </a:cubicBezTo>
                <a:cubicBezTo>
                  <a:pt x="608" y="328"/>
                  <a:pt x="376" y="320"/>
                  <a:pt x="240" y="280"/>
                </a:cubicBezTo>
                <a:cubicBezTo>
                  <a:pt x="104" y="240"/>
                  <a:pt x="0" y="0"/>
                  <a:pt x="0" y="88"/>
                </a:cubicBezTo>
                <a:cubicBezTo>
                  <a:pt x="0" y="176"/>
                  <a:pt x="120" y="492"/>
                  <a:pt x="240" y="808"/>
                </a:cubicBezTo>
              </a:path>
            </a:pathLst>
          </a:custGeom>
          <a:noFill/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57" name="Freeform 21"/>
          <p:cNvSpPr>
            <a:spLocks/>
          </p:cNvSpPr>
          <p:nvPr/>
        </p:nvSpPr>
        <p:spPr bwMode="auto">
          <a:xfrm>
            <a:off x="2590800" y="4178300"/>
            <a:ext cx="1828800" cy="723900"/>
          </a:xfrm>
          <a:custGeom>
            <a:avLst/>
            <a:gdLst>
              <a:gd name="T0" fmla="*/ 0 w 1152"/>
              <a:gd name="T1" fmla="*/ 144 h 456"/>
              <a:gd name="T2" fmla="*/ 960 w 1152"/>
              <a:gd name="T3" fmla="*/ 432 h 456"/>
              <a:gd name="T4" fmla="*/ 1152 w 1152"/>
              <a:gd name="T5" fmla="*/ 288 h 456"/>
              <a:gd name="T6" fmla="*/ 960 w 1152"/>
              <a:gd name="T7" fmla="*/ 144 h 456"/>
              <a:gd name="T8" fmla="*/ 1152 w 1152"/>
              <a:gd name="T9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456">
                <a:moveTo>
                  <a:pt x="0" y="144"/>
                </a:moveTo>
                <a:cubicBezTo>
                  <a:pt x="384" y="276"/>
                  <a:pt x="768" y="408"/>
                  <a:pt x="960" y="432"/>
                </a:cubicBezTo>
                <a:cubicBezTo>
                  <a:pt x="1152" y="456"/>
                  <a:pt x="1152" y="336"/>
                  <a:pt x="1152" y="288"/>
                </a:cubicBezTo>
                <a:cubicBezTo>
                  <a:pt x="1152" y="240"/>
                  <a:pt x="960" y="192"/>
                  <a:pt x="960" y="144"/>
                </a:cubicBezTo>
                <a:cubicBezTo>
                  <a:pt x="960" y="96"/>
                  <a:pt x="1056" y="48"/>
                  <a:pt x="1152" y="0"/>
                </a:cubicBezTo>
              </a:path>
            </a:pathLst>
          </a:custGeom>
          <a:noFill/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58" name="Line 22"/>
          <p:cNvSpPr>
            <a:spLocks noChangeShapeType="1"/>
          </p:cNvSpPr>
          <p:nvPr/>
        </p:nvSpPr>
        <p:spPr bwMode="auto">
          <a:xfrm>
            <a:off x="4419600" y="4178300"/>
            <a:ext cx="1066800" cy="76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559" name="Text Box 23"/>
          <p:cNvSpPr txBox="1">
            <a:spLocks noChangeArrowheads="1"/>
          </p:cNvSpPr>
          <p:nvPr/>
        </p:nvSpPr>
        <p:spPr bwMode="auto">
          <a:xfrm>
            <a:off x="6154738" y="4191000"/>
            <a:ext cx="2617787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This will create cycles.</a:t>
            </a:r>
          </a:p>
        </p:txBody>
      </p:sp>
      <p:sp>
        <p:nvSpPr>
          <p:cNvPr id="577560" name="Text Box 24"/>
          <p:cNvSpPr txBox="1">
            <a:spLocks noChangeArrowheads="1"/>
          </p:cNvSpPr>
          <p:nvPr/>
        </p:nvSpPr>
        <p:spPr bwMode="auto">
          <a:xfrm>
            <a:off x="7908925" y="2667000"/>
            <a:ext cx="54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NO</a:t>
            </a:r>
          </a:p>
        </p:txBody>
      </p:sp>
      <p:sp>
        <p:nvSpPr>
          <p:cNvPr id="577562" name="Text Box 26"/>
          <p:cNvSpPr txBox="1">
            <a:spLocks noChangeArrowheads="1"/>
          </p:cNvSpPr>
          <p:nvPr/>
        </p:nvSpPr>
        <p:spPr bwMode="auto">
          <a:xfrm>
            <a:off x="304800" y="6096000"/>
            <a:ext cx="8543925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Claim.</a:t>
            </a:r>
            <a:r>
              <a:rPr lang="en-US" altLang="zh-TW"/>
              <a:t>  In a tree, there is a unique simple path between every pair of vertices.</a:t>
            </a:r>
          </a:p>
        </p:txBody>
      </p:sp>
      <p:sp>
        <p:nvSpPr>
          <p:cNvPr id="577563" name="Text Box 27"/>
          <p:cNvSpPr txBox="1">
            <a:spLocks noChangeArrowheads="1"/>
          </p:cNvSpPr>
          <p:nvPr/>
        </p:nvSpPr>
        <p:spPr bwMode="auto">
          <a:xfrm>
            <a:off x="517525" y="4460875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u</a:t>
            </a:r>
          </a:p>
        </p:txBody>
      </p:sp>
      <p:sp>
        <p:nvSpPr>
          <p:cNvPr id="577564" name="Text Box 28"/>
          <p:cNvSpPr txBox="1">
            <a:spLocks noChangeArrowheads="1"/>
          </p:cNvSpPr>
          <p:nvPr/>
        </p:nvSpPr>
        <p:spPr bwMode="auto">
          <a:xfrm>
            <a:off x="5257800" y="43434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71365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0" grpId="0" animBg="1"/>
      <p:bldP spid="577541" grpId="0" animBg="1"/>
      <p:bldP spid="577542" grpId="0"/>
      <p:bldP spid="577554" grpId="0" animBg="1"/>
      <p:bldP spid="577555" grpId="0" animBg="1"/>
      <p:bldP spid="577556" grpId="0" animBg="1"/>
      <p:bldP spid="577557" grpId="0" animBg="1"/>
      <p:bldP spid="577558" grpId="0" animBg="1"/>
      <p:bldP spid="577559" grpId="0" animBg="1"/>
      <p:bldP spid="577560" grpId="0"/>
      <p:bldP spid="5775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2362200" y="457200"/>
            <a:ext cx="439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Seven Bridges of Königsberg</a:t>
            </a:r>
          </a:p>
        </p:txBody>
      </p:sp>
      <p:pic>
        <p:nvPicPr>
          <p:cNvPr id="5123" name="Picture 5" descr="Konigsberg_brid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2514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6646" name="Picture 6" descr="600px-7_bridges_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33600"/>
            <a:ext cx="28575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6647" name="Picture 7" descr="500px-Konigsburg_graph_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86000"/>
            <a:ext cx="2362200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6648" name="Line 8"/>
          <p:cNvSpPr>
            <a:spLocks noChangeShapeType="1"/>
          </p:cNvSpPr>
          <p:nvPr/>
        </p:nvSpPr>
        <p:spPr bwMode="auto">
          <a:xfrm>
            <a:off x="28194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6649" name="Text Box 9"/>
          <p:cNvSpPr txBox="1">
            <a:spLocks noChangeArrowheads="1"/>
          </p:cNvSpPr>
          <p:nvPr/>
        </p:nvSpPr>
        <p:spPr bwMode="auto">
          <a:xfrm>
            <a:off x="1236663" y="4814888"/>
            <a:ext cx="311626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Forget unimportant details.</a:t>
            </a:r>
          </a:p>
        </p:txBody>
      </p:sp>
      <p:sp>
        <p:nvSpPr>
          <p:cNvPr id="496650" name="Text Box 10"/>
          <p:cNvSpPr txBox="1">
            <a:spLocks noChangeArrowheads="1"/>
          </p:cNvSpPr>
          <p:nvPr/>
        </p:nvSpPr>
        <p:spPr bwMode="auto">
          <a:xfrm>
            <a:off x="5191125" y="4800600"/>
            <a:ext cx="212407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Forget even more.</a:t>
            </a:r>
          </a:p>
        </p:txBody>
      </p:sp>
      <p:sp>
        <p:nvSpPr>
          <p:cNvPr id="496651" name="Line 11"/>
          <p:cNvSpPr>
            <a:spLocks noChangeShapeType="1"/>
          </p:cNvSpPr>
          <p:nvPr/>
        </p:nvSpPr>
        <p:spPr bwMode="auto">
          <a:xfrm>
            <a:off x="60198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8" grpId="0" animBg="1"/>
      <p:bldP spid="496649" grpId="0" animBg="1"/>
      <p:bldP spid="496650" grpId="0" animBg="1"/>
      <p:bldP spid="49665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663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Tree Characterization by Number of Edges</a:t>
            </a:r>
          </a:p>
        </p:txBody>
      </p:sp>
      <p:sp>
        <p:nvSpPr>
          <p:cNvPr id="579587" name="Text Box 3"/>
          <p:cNvSpPr txBox="1">
            <a:spLocks noChangeArrowheads="1"/>
          </p:cNvSpPr>
          <p:nvPr/>
        </p:nvSpPr>
        <p:spPr bwMode="auto">
          <a:xfrm>
            <a:off x="1530350" y="1219200"/>
            <a:ext cx="60674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Definition.</a:t>
            </a:r>
            <a:r>
              <a:rPr lang="en-US" altLang="en-US"/>
              <a:t>  A tree is a connected graph with no cycles.</a:t>
            </a:r>
          </a:p>
        </p:txBody>
      </p:sp>
      <p:sp>
        <p:nvSpPr>
          <p:cNvPr id="579588" name="Text Box 4"/>
          <p:cNvSpPr txBox="1">
            <a:spLocks noChangeArrowheads="1"/>
          </p:cNvSpPr>
          <p:nvPr/>
        </p:nvSpPr>
        <p:spPr bwMode="auto">
          <a:xfrm>
            <a:off x="1600200" y="2057400"/>
            <a:ext cx="28670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Can a tree has no leaves?</a:t>
            </a:r>
          </a:p>
        </p:txBody>
      </p:sp>
      <p:sp>
        <p:nvSpPr>
          <p:cNvPr id="579589" name="Text Box 5"/>
          <p:cNvSpPr txBox="1">
            <a:spLocks noChangeArrowheads="1"/>
          </p:cNvSpPr>
          <p:nvPr/>
        </p:nvSpPr>
        <p:spPr bwMode="auto">
          <a:xfrm>
            <a:off x="1600200" y="2819400"/>
            <a:ext cx="454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Then every vertex has degree at least 2.</a:t>
            </a:r>
          </a:p>
        </p:txBody>
      </p:sp>
      <p:sp>
        <p:nvSpPr>
          <p:cNvPr id="579590" name="Oval 6"/>
          <p:cNvSpPr>
            <a:spLocks noChangeArrowheads="1"/>
          </p:cNvSpPr>
          <p:nvPr/>
        </p:nvSpPr>
        <p:spPr bwMode="auto">
          <a:xfrm>
            <a:off x="11430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591" name="Oval 7"/>
          <p:cNvSpPr>
            <a:spLocks noChangeArrowheads="1"/>
          </p:cNvSpPr>
          <p:nvPr/>
        </p:nvSpPr>
        <p:spPr bwMode="auto">
          <a:xfrm>
            <a:off x="13716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592" name="Oval 8"/>
          <p:cNvSpPr>
            <a:spLocks noChangeArrowheads="1"/>
          </p:cNvSpPr>
          <p:nvPr/>
        </p:nvSpPr>
        <p:spPr bwMode="auto">
          <a:xfrm>
            <a:off x="16764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593" name="Oval 9"/>
          <p:cNvSpPr>
            <a:spLocks noChangeArrowheads="1"/>
          </p:cNvSpPr>
          <p:nvPr/>
        </p:nvSpPr>
        <p:spPr bwMode="auto">
          <a:xfrm>
            <a:off x="21336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594" name="Oval 10"/>
          <p:cNvSpPr>
            <a:spLocks noChangeArrowheads="1"/>
          </p:cNvSpPr>
          <p:nvPr/>
        </p:nvSpPr>
        <p:spPr bwMode="auto">
          <a:xfrm>
            <a:off x="26670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595" name="Oval 11"/>
          <p:cNvSpPr>
            <a:spLocks noChangeArrowheads="1"/>
          </p:cNvSpPr>
          <p:nvPr/>
        </p:nvSpPr>
        <p:spPr bwMode="auto">
          <a:xfrm>
            <a:off x="3429000" y="579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596" name="Oval 12"/>
          <p:cNvSpPr>
            <a:spLocks noChangeArrowheads="1"/>
          </p:cNvSpPr>
          <p:nvPr/>
        </p:nvSpPr>
        <p:spPr bwMode="auto">
          <a:xfrm>
            <a:off x="3352800" y="4953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597" name="Oval 13"/>
          <p:cNvSpPr>
            <a:spLocks noChangeArrowheads="1"/>
          </p:cNvSpPr>
          <p:nvPr/>
        </p:nvSpPr>
        <p:spPr bwMode="auto">
          <a:xfrm>
            <a:off x="2514600" y="4419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598" name="Line 14"/>
          <p:cNvSpPr>
            <a:spLocks noChangeShapeType="1"/>
          </p:cNvSpPr>
          <p:nvPr/>
        </p:nvSpPr>
        <p:spPr bwMode="auto">
          <a:xfrm>
            <a:off x="1219200" y="3886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9599" name="Line 15"/>
          <p:cNvSpPr>
            <a:spLocks noChangeShapeType="1"/>
          </p:cNvSpPr>
          <p:nvPr/>
        </p:nvSpPr>
        <p:spPr bwMode="auto">
          <a:xfrm>
            <a:off x="1447800" y="4343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9600" name="Line 16"/>
          <p:cNvSpPr>
            <a:spLocks noChangeShapeType="1"/>
          </p:cNvSpPr>
          <p:nvPr/>
        </p:nvSpPr>
        <p:spPr bwMode="auto">
          <a:xfrm>
            <a:off x="1752600" y="4876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9601" name="Line 17"/>
          <p:cNvSpPr>
            <a:spLocks noChangeShapeType="1"/>
          </p:cNvSpPr>
          <p:nvPr/>
        </p:nvSpPr>
        <p:spPr bwMode="auto">
          <a:xfrm>
            <a:off x="2209800" y="5334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9602" name="Line 18"/>
          <p:cNvSpPr>
            <a:spLocks noChangeShapeType="1"/>
          </p:cNvSpPr>
          <p:nvPr/>
        </p:nvSpPr>
        <p:spPr bwMode="auto">
          <a:xfrm>
            <a:off x="2743200" y="57912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9603" name="Text Box 19"/>
          <p:cNvSpPr txBox="1">
            <a:spLocks noChangeArrowheads="1"/>
          </p:cNvSpPr>
          <p:nvPr/>
        </p:nvSpPr>
        <p:spPr bwMode="auto">
          <a:xfrm>
            <a:off x="4343400" y="3927475"/>
            <a:ext cx="452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Go to unvisited edges as long as possible.</a:t>
            </a:r>
          </a:p>
        </p:txBody>
      </p:sp>
      <p:sp>
        <p:nvSpPr>
          <p:cNvPr id="579604" name="Text Box 20"/>
          <p:cNvSpPr txBox="1">
            <a:spLocks noChangeArrowheads="1"/>
          </p:cNvSpPr>
          <p:nvPr/>
        </p:nvSpPr>
        <p:spPr bwMode="auto">
          <a:xfrm>
            <a:off x="4419600" y="4841875"/>
            <a:ext cx="259556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Cannot get stuck,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unless there is a cycle.</a:t>
            </a:r>
          </a:p>
        </p:txBody>
      </p:sp>
      <p:sp>
        <p:nvSpPr>
          <p:cNvPr id="579605" name="Line 21"/>
          <p:cNvSpPr>
            <a:spLocks noChangeShapeType="1"/>
          </p:cNvSpPr>
          <p:nvPr/>
        </p:nvSpPr>
        <p:spPr bwMode="auto">
          <a:xfrm flipH="1" flipV="1">
            <a:off x="3429000" y="50292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9606" name="Line 22"/>
          <p:cNvSpPr>
            <a:spLocks noChangeShapeType="1"/>
          </p:cNvSpPr>
          <p:nvPr/>
        </p:nvSpPr>
        <p:spPr bwMode="auto">
          <a:xfrm flipH="1" flipV="1">
            <a:off x="2590800" y="44958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9607" name="Line 23"/>
          <p:cNvSpPr>
            <a:spLocks noChangeShapeType="1"/>
          </p:cNvSpPr>
          <p:nvPr/>
        </p:nvSpPr>
        <p:spPr bwMode="auto">
          <a:xfrm flipH="1">
            <a:off x="1752600" y="44958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9608" name="Oval 24"/>
          <p:cNvSpPr>
            <a:spLocks noChangeArrowheads="1"/>
          </p:cNvSpPr>
          <p:nvPr/>
        </p:nvSpPr>
        <p:spPr bwMode="auto">
          <a:xfrm>
            <a:off x="1219200" y="4191000"/>
            <a:ext cx="2819400" cy="2209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609" name="Text Box 25"/>
          <p:cNvSpPr txBox="1">
            <a:spLocks noChangeArrowheads="1"/>
          </p:cNvSpPr>
          <p:nvPr/>
        </p:nvSpPr>
        <p:spPr bwMode="auto">
          <a:xfrm>
            <a:off x="4860925" y="2057400"/>
            <a:ext cx="54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95343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8" grpId="0" animBg="1"/>
      <p:bldP spid="579589" grpId="0"/>
      <p:bldP spid="579590" grpId="0" animBg="1"/>
      <p:bldP spid="579591" grpId="0" animBg="1"/>
      <p:bldP spid="579592" grpId="0" animBg="1"/>
      <p:bldP spid="579593" grpId="0" animBg="1"/>
      <p:bldP spid="579594" grpId="0" animBg="1"/>
      <p:bldP spid="579595" grpId="0" animBg="1"/>
      <p:bldP spid="579596" grpId="0" animBg="1"/>
      <p:bldP spid="579597" grpId="0" animBg="1"/>
      <p:bldP spid="579598" grpId="0" animBg="1"/>
      <p:bldP spid="579599" grpId="0" animBg="1"/>
      <p:bldP spid="579600" grpId="0" animBg="1"/>
      <p:bldP spid="579601" grpId="0" animBg="1"/>
      <p:bldP spid="579602" grpId="0" animBg="1"/>
      <p:bldP spid="579603" grpId="0"/>
      <p:bldP spid="579605" grpId="0" animBg="1"/>
      <p:bldP spid="579606" grpId="0" animBg="1"/>
      <p:bldP spid="579607" grpId="0" animBg="1"/>
      <p:bldP spid="579608" grpId="0" animBg="1"/>
      <p:bldP spid="57960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Text Box 2"/>
          <p:cNvSpPr txBox="1">
            <a:spLocks noChangeArrowheads="1"/>
          </p:cNvSpPr>
          <p:nvPr/>
        </p:nvSpPr>
        <p:spPr bwMode="auto">
          <a:xfrm>
            <a:off x="1530350" y="1219200"/>
            <a:ext cx="60674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Definition.</a:t>
            </a:r>
            <a:r>
              <a:rPr lang="en-US" altLang="en-US"/>
              <a:t>  A tree is a connected graph with no cycles.</a:t>
            </a:r>
          </a:p>
        </p:txBody>
      </p:sp>
      <p:sp>
        <p:nvSpPr>
          <p:cNvPr id="580611" name="Text Box 3"/>
          <p:cNvSpPr txBox="1">
            <a:spLocks noChangeArrowheads="1"/>
          </p:cNvSpPr>
          <p:nvPr/>
        </p:nvSpPr>
        <p:spPr bwMode="auto">
          <a:xfrm>
            <a:off x="1600200" y="2057400"/>
            <a:ext cx="28670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Can a tree has no leaves?</a:t>
            </a:r>
          </a:p>
        </p:txBody>
      </p:sp>
      <p:sp>
        <p:nvSpPr>
          <p:cNvPr id="580612" name="Text Box 4"/>
          <p:cNvSpPr txBox="1">
            <a:spLocks noChangeArrowheads="1"/>
          </p:cNvSpPr>
          <p:nvPr/>
        </p:nvSpPr>
        <p:spPr bwMode="auto">
          <a:xfrm>
            <a:off x="4860925" y="2057400"/>
            <a:ext cx="54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NO</a:t>
            </a:r>
          </a:p>
        </p:txBody>
      </p:sp>
      <p:sp>
        <p:nvSpPr>
          <p:cNvPr id="580613" name="Text Box 5"/>
          <p:cNvSpPr txBox="1">
            <a:spLocks noChangeArrowheads="1"/>
          </p:cNvSpPr>
          <p:nvPr/>
        </p:nvSpPr>
        <p:spPr bwMode="auto">
          <a:xfrm>
            <a:off x="1600200" y="2747963"/>
            <a:ext cx="3890963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many edges does a tree have?</a:t>
            </a:r>
          </a:p>
        </p:txBody>
      </p:sp>
      <p:grpSp>
        <p:nvGrpSpPr>
          <p:cNvPr id="580614" name="Group 3"/>
          <p:cNvGrpSpPr>
            <a:grpSpLocks/>
          </p:cNvGrpSpPr>
          <p:nvPr/>
        </p:nvGrpSpPr>
        <p:grpSpPr bwMode="auto">
          <a:xfrm>
            <a:off x="1828800" y="3733800"/>
            <a:ext cx="4884738" cy="1752600"/>
            <a:chOff x="488" y="2358"/>
            <a:chExt cx="4037" cy="1672"/>
          </a:xfrm>
        </p:grpSpPr>
        <p:sp>
          <p:nvSpPr>
            <p:cNvPr id="580615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16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17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18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19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20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21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22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23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24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25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26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27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28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29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cxnSp>
          <p:nvCxnSpPr>
            <p:cNvPr id="580630" name="AutoShape 19"/>
            <p:cNvCxnSpPr>
              <a:cxnSpLocks noChangeShapeType="1"/>
              <a:stCxn id="580625" idx="0"/>
              <a:endCxn id="580628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31" name="AutoShape 20"/>
            <p:cNvCxnSpPr>
              <a:cxnSpLocks noChangeShapeType="1"/>
              <a:stCxn id="580628" idx="4"/>
              <a:endCxn id="580627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32" name="AutoShape 21"/>
            <p:cNvCxnSpPr>
              <a:cxnSpLocks noChangeShapeType="1"/>
              <a:stCxn id="580627" idx="4"/>
              <a:endCxn id="580629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33" name="AutoShape 22"/>
            <p:cNvCxnSpPr>
              <a:cxnSpLocks noChangeShapeType="1"/>
              <a:stCxn id="580628" idx="4"/>
              <a:endCxn id="580626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34" name="AutoShape 23"/>
            <p:cNvCxnSpPr>
              <a:cxnSpLocks noChangeShapeType="1"/>
              <a:stCxn id="580621" idx="3"/>
              <a:endCxn id="580623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35" name="AutoShape 24"/>
            <p:cNvCxnSpPr>
              <a:cxnSpLocks noChangeShapeType="1"/>
              <a:stCxn id="580621" idx="6"/>
              <a:endCxn id="580624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36" name="AutoShape 25"/>
            <p:cNvCxnSpPr>
              <a:cxnSpLocks noChangeShapeType="1"/>
              <a:stCxn id="580620" idx="6"/>
              <a:endCxn id="580621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37" name="AutoShape 26"/>
            <p:cNvCxnSpPr>
              <a:cxnSpLocks noChangeShapeType="1"/>
              <a:stCxn id="580622" idx="3"/>
              <a:endCxn id="580621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38" name="AutoShape 27"/>
            <p:cNvCxnSpPr>
              <a:cxnSpLocks noChangeShapeType="1"/>
              <a:stCxn id="580615" idx="6"/>
              <a:endCxn id="580618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39" name="AutoShape 28"/>
            <p:cNvCxnSpPr>
              <a:cxnSpLocks noChangeShapeType="1"/>
              <a:stCxn id="580618" idx="6"/>
              <a:endCxn id="580616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40" name="AutoShape 29"/>
            <p:cNvCxnSpPr>
              <a:cxnSpLocks noChangeShapeType="1"/>
              <a:stCxn id="580616" idx="6"/>
              <a:endCxn id="580617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41" name="AutoShape 30"/>
            <p:cNvCxnSpPr>
              <a:cxnSpLocks noChangeShapeType="1"/>
              <a:stCxn id="580617" idx="6"/>
              <a:endCxn id="580619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0642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43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cxnSp>
          <p:nvCxnSpPr>
            <p:cNvPr id="580644" name="AutoShape 33"/>
            <p:cNvCxnSpPr>
              <a:cxnSpLocks noChangeShapeType="1"/>
              <a:stCxn id="580625" idx="4"/>
              <a:endCxn id="580643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0645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sp>
          <p:nvSpPr>
            <p:cNvPr id="580646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endParaRPr kumimoji="0" lang="en-US" altLang="en-US" sz="4000"/>
            </a:p>
          </p:txBody>
        </p:sp>
        <p:cxnSp>
          <p:nvCxnSpPr>
            <p:cNvPr id="580647" name="AutoShape 36"/>
            <p:cNvCxnSpPr>
              <a:cxnSpLocks noChangeShapeType="1"/>
              <a:stCxn id="580621" idx="4"/>
              <a:endCxn id="580646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648" name="AutoShape 37"/>
            <p:cNvCxnSpPr>
              <a:cxnSpLocks noChangeShapeType="1"/>
              <a:stCxn id="580645" idx="4"/>
              <a:endCxn id="580621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0649" name="Text Box 41"/>
          <p:cNvSpPr txBox="1">
            <a:spLocks noChangeArrowheads="1"/>
          </p:cNvSpPr>
          <p:nvPr/>
        </p:nvSpPr>
        <p:spPr bwMode="auto">
          <a:xfrm>
            <a:off x="5932488" y="2743200"/>
            <a:ext cx="620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n-1?</a:t>
            </a:r>
          </a:p>
        </p:txBody>
      </p:sp>
      <p:sp>
        <p:nvSpPr>
          <p:cNvPr id="580650" name="Text Box 42"/>
          <p:cNvSpPr txBox="1">
            <a:spLocks noChangeArrowheads="1"/>
          </p:cNvSpPr>
          <p:nvPr/>
        </p:nvSpPr>
        <p:spPr bwMode="auto">
          <a:xfrm>
            <a:off x="1689100" y="5867400"/>
            <a:ext cx="5765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We usually use n to denote the number of vertices,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and use m to denote the number of edges in a graph.</a:t>
            </a:r>
          </a:p>
        </p:txBody>
      </p:sp>
      <p:sp>
        <p:nvSpPr>
          <p:cNvPr id="580651" name="Text Box 43"/>
          <p:cNvSpPr txBox="1">
            <a:spLocks noChangeArrowheads="1"/>
          </p:cNvSpPr>
          <p:nvPr/>
        </p:nvSpPr>
        <p:spPr bwMode="auto">
          <a:xfrm>
            <a:off x="1219200" y="457200"/>
            <a:ext cx="663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Tree Characterization by Number of Edges</a:t>
            </a:r>
          </a:p>
        </p:txBody>
      </p:sp>
    </p:spTree>
    <p:extLst>
      <p:ext uri="{BB962C8B-B14F-4D97-AF65-F5344CB8AC3E}">
        <p14:creationId xmlns:p14="http://schemas.microsoft.com/office/powerpoint/2010/main" val="111052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3" grpId="0" animBg="1"/>
      <p:bldP spid="580649" grpId="0"/>
      <p:bldP spid="58065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Text Box 2"/>
          <p:cNvSpPr txBox="1">
            <a:spLocks noChangeArrowheads="1"/>
          </p:cNvSpPr>
          <p:nvPr/>
        </p:nvSpPr>
        <p:spPr bwMode="auto">
          <a:xfrm>
            <a:off x="1530350" y="1219200"/>
            <a:ext cx="60674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Definition.</a:t>
            </a:r>
            <a:r>
              <a:rPr lang="en-US" altLang="en-US"/>
              <a:t>  A tree is a connected graph with no cycles.</a:t>
            </a:r>
          </a:p>
        </p:txBody>
      </p:sp>
      <p:sp>
        <p:nvSpPr>
          <p:cNvPr id="581635" name="Text Box 3"/>
          <p:cNvSpPr txBox="1">
            <a:spLocks noChangeArrowheads="1"/>
          </p:cNvSpPr>
          <p:nvPr/>
        </p:nvSpPr>
        <p:spPr bwMode="auto">
          <a:xfrm>
            <a:off x="1600200" y="2057400"/>
            <a:ext cx="28670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Can a tree has no leaves?</a:t>
            </a:r>
          </a:p>
        </p:txBody>
      </p:sp>
      <p:sp>
        <p:nvSpPr>
          <p:cNvPr id="581636" name="Text Box 4"/>
          <p:cNvSpPr txBox="1">
            <a:spLocks noChangeArrowheads="1"/>
          </p:cNvSpPr>
          <p:nvPr/>
        </p:nvSpPr>
        <p:spPr bwMode="auto">
          <a:xfrm>
            <a:off x="4860925" y="2057400"/>
            <a:ext cx="54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NO</a:t>
            </a:r>
          </a:p>
        </p:txBody>
      </p:sp>
      <p:sp>
        <p:nvSpPr>
          <p:cNvPr id="581637" name="Text Box 5"/>
          <p:cNvSpPr txBox="1">
            <a:spLocks noChangeArrowheads="1"/>
          </p:cNvSpPr>
          <p:nvPr/>
        </p:nvSpPr>
        <p:spPr bwMode="auto">
          <a:xfrm>
            <a:off x="1600200" y="2747963"/>
            <a:ext cx="3890963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many edges does a tree have?</a:t>
            </a:r>
          </a:p>
        </p:txBody>
      </p:sp>
      <p:sp>
        <p:nvSpPr>
          <p:cNvPr id="581638" name="Text Box 6"/>
          <p:cNvSpPr txBox="1">
            <a:spLocks noChangeArrowheads="1"/>
          </p:cNvSpPr>
          <p:nvPr/>
        </p:nvSpPr>
        <p:spPr bwMode="auto">
          <a:xfrm>
            <a:off x="5932488" y="2743200"/>
            <a:ext cx="620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n-1?</a:t>
            </a:r>
          </a:p>
        </p:txBody>
      </p:sp>
      <p:sp>
        <p:nvSpPr>
          <p:cNvPr id="581639" name="Oval 7"/>
          <p:cNvSpPr>
            <a:spLocks noChangeArrowheads="1"/>
          </p:cNvSpPr>
          <p:nvPr/>
        </p:nvSpPr>
        <p:spPr bwMode="auto">
          <a:xfrm>
            <a:off x="21336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40" name="Text Box 8"/>
          <p:cNvSpPr txBox="1">
            <a:spLocks noChangeArrowheads="1"/>
          </p:cNvSpPr>
          <p:nvPr/>
        </p:nvSpPr>
        <p:spPr bwMode="auto">
          <a:xfrm>
            <a:off x="4267200" y="3505200"/>
            <a:ext cx="187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Look at a leaf v.</a:t>
            </a:r>
          </a:p>
        </p:txBody>
      </p:sp>
      <p:sp>
        <p:nvSpPr>
          <p:cNvPr id="581641" name="Line 9"/>
          <p:cNvSpPr>
            <a:spLocks noChangeShapeType="1"/>
          </p:cNvSpPr>
          <p:nvPr/>
        </p:nvSpPr>
        <p:spPr bwMode="auto">
          <a:xfrm>
            <a:off x="2209800" y="3657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1642" name="Oval 10"/>
          <p:cNvSpPr>
            <a:spLocks noChangeArrowheads="1"/>
          </p:cNvSpPr>
          <p:nvPr/>
        </p:nvSpPr>
        <p:spPr bwMode="auto">
          <a:xfrm>
            <a:off x="762000" y="4038600"/>
            <a:ext cx="2819400" cy="2209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43" name="Text Box 11"/>
          <p:cNvSpPr txBox="1">
            <a:spLocks noChangeArrowheads="1"/>
          </p:cNvSpPr>
          <p:nvPr/>
        </p:nvSpPr>
        <p:spPr bwMode="auto">
          <a:xfrm>
            <a:off x="4327525" y="4079875"/>
            <a:ext cx="17018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Is T-v a tree?</a:t>
            </a:r>
          </a:p>
        </p:txBody>
      </p:sp>
      <p:sp>
        <p:nvSpPr>
          <p:cNvPr id="581644" name="Text Box 12"/>
          <p:cNvSpPr txBox="1">
            <a:spLocks noChangeArrowheads="1"/>
          </p:cNvSpPr>
          <p:nvPr/>
        </p:nvSpPr>
        <p:spPr bwMode="auto">
          <a:xfrm>
            <a:off x="4724400" y="4648200"/>
            <a:ext cx="2674938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Clr>
                <a:schemeClr val="accent2"/>
              </a:buClr>
              <a:buFontTx/>
              <a:buAutoNum type="arabicPeriod"/>
            </a:pPr>
            <a:r>
              <a:rPr lang="en-US" altLang="zh-TW">
                <a:latin typeface="Comic Sans MS" pitchFamily="66" charset="0"/>
              </a:rPr>
              <a:t>Can T-v has a cycle?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Tx/>
              <a:buAutoNum type="arabicPeriod"/>
            </a:pPr>
            <a:r>
              <a:rPr lang="en-US" altLang="zh-TW">
                <a:latin typeface="Comic Sans MS" pitchFamily="66" charset="0"/>
              </a:rPr>
              <a:t>Is T-v connected?</a:t>
            </a:r>
          </a:p>
        </p:txBody>
      </p:sp>
      <p:sp>
        <p:nvSpPr>
          <p:cNvPr id="581645" name="Oval 13"/>
          <p:cNvSpPr>
            <a:spLocks noChangeArrowheads="1"/>
          </p:cNvSpPr>
          <p:nvPr/>
        </p:nvSpPr>
        <p:spPr bwMode="auto">
          <a:xfrm>
            <a:off x="9144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46" name="Oval 14"/>
          <p:cNvSpPr>
            <a:spLocks noChangeArrowheads="1"/>
          </p:cNvSpPr>
          <p:nvPr/>
        </p:nvSpPr>
        <p:spPr bwMode="auto">
          <a:xfrm>
            <a:off x="32004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47" name="Freeform 15"/>
          <p:cNvSpPr>
            <a:spLocks/>
          </p:cNvSpPr>
          <p:nvPr/>
        </p:nvSpPr>
        <p:spPr bwMode="auto">
          <a:xfrm>
            <a:off x="990600" y="4165600"/>
            <a:ext cx="2286000" cy="1270000"/>
          </a:xfrm>
          <a:custGeom>
            <a:avLst/>
            <a:gdLst>
              <a:gd name="T0" fmla="*/ 0 w 1440"/>
              <a:gd name="T1" fmla="*/ 736 h 800"/>
              <a:gd name="T2" fmla="*/ 336 w 1440"/>
              <a:gd name="T3" fmla="*/ 592 h 800"/>
              <a:gd name="T4" fmla="*/ 528 w 1440"/>
              <a:gd name="T5" fmla="*/ 784 h 800"/>
              <a:gd name="T6" fmla="*/ 864 w 1440"/>
              <a:gd name="T7" fmla="*/ 496 h 800"/>
              <a:gd name="T8" fmla="*/ 576 w 1440"/>
              <a:gd name="T9" fmla="*/ 208 h 800"/>
              <a:gd name="T10" fmla="*/ 768 w 1440"/>
              <a:gd name="T11" fmla="*/ 16 h 800"/>
              <a:gd name="T12" fmla="*/ 1056 w 1440"/>
              <a:gd name="T13" fmla="*/ 304 h 800"/>
              <a:gd name="T14" fmla="*/ 1296 w 1440"/>
              <a:gd name="T15" fmla="*/ 304 h 800"/>
              <a:gd name="T16" fmla="*/ 1248 w 1440"/>
              <a:gd name="T17" fmla="*/ 592 h 800"/>
              <a:gd name="T18" fmla="*/ 1440 w 1440"/>
              <a:gd name="T19" fmla="*/ 784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40" h="800">
                <a:moveTo>
                  <a:pt x="0" y="736"/>
                </a:moveTo>
                <a:cubicBezTo>
                  <a:pt x="124" y="660"/>
                  <a:pt x="248" y="584"/>
                  <a:pt x="336" y="592"/>
                </a:cubicBezTo>
                <a:cubicBezTo>
                  <a:pt x="424" y="600"/>
                  <a:pt x="440" y="800"/>
                  <a:pt x="528" y="784"/>
                </a:cubicBezTo>
                <a:cubicBezTo>
                  <a:pt x="616" y="768"/>
                  <a:pt x="856" y="592"/>
                  <a:pt x="864" y="496"/>
                </a:cubicBezTo>
                <a:cubicBezTo>
                  <a:pt x="872" y="400"/>
                  <a:pt x="592" y="288"/>
                  <a:pt x="576" y="208"/>
                </a:cubicBezTo>
                <a:cubicBezTo>
                  <a:pt x="560" y="128"/>
                  <a:pt x="688" y="0"/>
                  <a:pt x="768" y="16"/>
                </a:cubicBezTo>
                <a:cubicBezTo>
                  <a:pt x="848" y="32"/>
                  <a:pt x="968" y="256"/>
                  <a:pt x="1056" y="304"/>
                </a:cubicBezTo>
                <a:cubicBezTo>
                  <a:pt x="1144" y="352"/>
                  <a:pt x="1264" y="256"/>
                  <a:pt x="1296" y="304"/>
                </a:cubicBezTo>
                <a:cubicBezTo>
                  <a:pt x="1328" y="352"/>
                  <a:pt x="1224" y="512"/>
                  <a:pt x="1248" y="592"/>
                </a:cubicBezTo>
                <a:cubicBezTo>
                  <a:pt x="1272" y="672"/>
                  <a:pt x="1356" y="728"/>
                  <a:pt x="1440" y="784"/>
                </a:cubicBez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1648" name="Text Box 16"/>
          <p:cNvSpPr txBox="1">
            <a:spLocks noChangeArrowheads="1"/>
          </p:cNvSpPr>
          <p:nvPr/>
        </p:nvSpPr>
        <p:spPr bwMode="auto">
          <a:xfrm>
            <a:off x="7467600" y="4648200"/>
            <a:ext cx="54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NO</a:t>
            </a:r>
          </a:p>
        </p:txBody>
      </p:sp>
      <p:sp>
        <p:nvSpPr>
          <p:cNvPr id="581649" name="Text Box 17"/>
          <p:cNvSpPr txBox="1">
            <a:spLocks noChangeArrowheads="1"/>
          </p:cNvSpPr>
          <p:nvPr/>
        </p:nvSpPr>
        <p:spPr bwMode="auto">
          <a:xfrm>
            <a:off x="7467600" y="5029200"/>
            <a:ext cx="630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581650" name="Text Box 18"/>
          <p:cNvSpPr txBox="1">
            <a:spLocks noChangeArrowheads="1"/>
          </p:cNvSpPr>
          <p:nvPr/>
        </p:nvSpPr>
        <p:spPr bwMode="auto">
          <a:xfrm>
            <a:off x="6248400" y="4114800"/>
            <a:ext cx="630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581651" name="Text Box 19"/>
          <p:cNvSpPr txBox="1">
            <a:spLocks noChangeArrowheads="1"/>
          </p:cNvSpPr>
          <p:nvPr/>
        </p:nvSpPr>
        <p:spPr bwMode="auto">
          <a:xfrm>
            <a:off x="4267200" y="5576888"/>
            <a:ext cx="436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By induction, T-v has </a:t>
            </a:r>
            <a:r>
              <a:rPr lang="en-US" altLang="zh-TW">
                <a:solidFill>
                  <a:schemeClr val="accent2"/>
                </a:solidFill>
              </a:rPr>
              <a:t>(n-1)-1=n-2</a:t>
            </a:r>
            <a:r>
              <a:rPr lang="en-US" altLang="zh-TW"/>
              <a:t> edges.</a:t>
            </a:r>
          </a:p>
        </p:txBody>
      </p:sp>
      <p:sp>
        <p:nvSpPr>
          <p:cNvPr id="581652" name="Text Box 20"/>
          <p:cNvSpPr txBox="1">
            <a:spLocks noChangeArrowheads="1"/>
          </p:cNvSpPr>
          <p:nvPr/>
        </p:nvSpPr>
        <p:spPr bwMode="auto">
          <a:xfrm>
            <a:off x="4343400" y="6248400"/>
            <a:ext cx="225425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So T has </a:t>
            </a:r>
            <a:r>
              <a:rPr lang="en-US" altLang="zh-TW">
                <a:solidFill>
                  <a:schemeClr val="accent2"/>
                </a:solidFill>
              </a:rPr>
              <a:t>n-1 </a:t>
            </a:r>
            <a:r>
              <a:rPr lang="en-US" altLang="zh-TW"/>
              <a:t>edges.</a:t>
            </a:r>
          </a:p>
        </p:txBody>
      </p:sp>
      <p:sp>
        <p:nvSpPr>
          <p:cNvPr id="581653" name="Text Box 21"/>
          <p:cNvSpPr txBox="1">
            <a:spLocks noChangeArrowheads="1"/>
          </p:cNvSpPr>
          <p:nvPr/>
        </p:nvSpPr>
        <p:spPr bwMode="auto">
          <a:xfrm>
            <a:off x="1219200" y="457200"/>
            <a:ext cx="663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Tree Characterization by Number of Edges</a:t>
            </a:r>
          </a:p>
        </p:txBody>
      </p:sp>
      <p:sp>
        <p:nvSpPr>
          <p:cNvPr id="581654" name="Text Box 22"/>
          <p:cNvSpPr txBox="1">
            <a:spLocks noChangeArrowheads="1"/>
          </p:cNvSpPr>
          <p:nvPr/>
        </p:nvSpPr>
        <p:spPr bwMode="auto">
          <a:xfrm>
            <a:off x="1736725" y="3470275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66098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9" grpId="0" animBg="1"/>
      <p:bldP spid="581640" grpId="0"/>
      <p:bldP spid="581641" grpId="0" animBg="1"/>
      <p:bldP spid="581642" grpId="0" animBg="1"/>
      <p:bldP spid="581643" grpId="0" animBg="1"/>
      <p:bldP spid="581645" grpId="0" animBg="1"/>
      <p:bldP spid="581646" grpId="0" animBg="1"/>
      <p:bldP spid="581647" grpId="0" animBg="1"/>
      <p:bldP spid="581648" grpId="0"/>
      <p:bldP spid="581649" grpId="0"/>
      <p:bldP spid="581650" grpId="0"/>
      <p:bldP spid="581651" grpId="0"/>
      <p:bldP spid="581652" grpId="0" animBg="1"/>
      <p:bldP spid="58165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Text Box 2"/>
          <p:cNvSpPr txBox="1">
            <a:spLocks noChangeArrowheads="1"/>
          </p:cNvSpPr>
          <p:nvPr/>
        </p:nvSpPr>
        <p:spPr bwMode="auto">
          <a:xfrm>
            <a:off x="1530350" y="1219200"/>
            <a:ext cx="60674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Definition.</a:t>
            </a:r>
            <a:r>
              <a:rPr lang="en-US" altLang="en-US"/>
              <a:t>  A tree is a connected graph with no cycles.</a:t>
            </a:r>
          </a:p>
        </p:txBody>
      </p:sp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2743200" y="457200"/>
            <a:ext cx="359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Tree Characterizations</a:t>
            </a: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2971800" y="2305050"/>
            <a:ext cx="31750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Characterization by paths:</a:t>
            </a:r>
          </a:p>
        </p:txBody>
      </p:sp>
      <p:sp>
        <p:nvSpPr>
          <p:cNvPr id="587781" name="Text Box 5"/>
          <p:cNvSpPr txBox="1">
            <a:spLocks noChangeArrowheads="1"/>
          </p:cNvSpPr>
          <p:nvPr/>
        </p:nvSpPr>
        <p:spPr bwMode="auto">
          <a:xfrm>
            <a:off x="685800" y="2838450"/>
            <a:ext cx="69024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 graph is a tree if and only if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there is a unique simple path between every pair of vertices.</a:t>
            </a:r>
          </a:p>
        </p:txBody>
      </p:sp>
      <p:sp>
        <p:nvSpPr>
          <p:cNvPr id="587782" name="Text Box 6"/>
          <p:cNvSpPr txBox="1">
            <a:spLocks noChangeArrowheads="1"/>
          </p:cNvSpPr>
          <p:nvPr/>
        </p:nvSpPr>
        <p:spPr bwMode="auto">
          <a:xfrm>
            <a:off x="2360613" y="4133850"/>
            <a:ext cx="44211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Characterization by number of edges:</a:t>
            </a:r>
          </a:p>
        </p:txBody>
      </p:sp>
      <p:sp>
        <p:nvSpPr>
          <p:cNvPr id="587783" name="Text Box 7"/>
          <p:cNvSpPr txBox="1">
            <a:spLocks noChangeArrowheads="1"/>
          </p:cNvSpPr>
          <p:nvPr/>
        </p:nvSpPr>
        <p:spPr bwMode="auto">
          <a:xfrm>
            <a:off x="685800" y="4662488"/>
            <a:ext cx="7010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A graph is a tree if and only if it is connected and has n-1 edges.</a:t>
            </a:r>
          </a:p>
        </p:txBody>
      </p:sp>
    </p:spTree>
    <p:extLst>
      <p:ext uri="{BB962C8B-B14F-4D97-AF65-F5344CB8AC3E}">
        <p14:creationId xmlns:p14="http://schemas.microsoft.com/office/powerpoint/2010/main" val="356650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0" grpId="0" animBg="1"/>
      <p:bldP spid="587781" grpId="0"/>
      <p:bldP spid="587782" grpId="0" animBg="1"/>
      <p:bldP spid="58778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595971" name="Text Box 3"/>
          <p:cNvSpPr txBox="1">
            <a:spLocks noChangeArrowheads="1"/>
          </p:cNvSpPr>
          <p:nvPr/>
        </p:nvSpPr>
        <p:spPr bwMode="auto">
          <a:xfrm>
            <a:off x="2860675" y="1600200"/>
            <a:ext cx="33877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Seven bridges of Konigsberg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Graphs, degrees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Isomorphism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Path, cycle, connectedness</a:t>
            </a:r>
          </a:p>
          <a:p>
            <a:pPr>
              <a:buClr>
                <a:srgbClr val="A50021"/>
              </a:buClr>
            </a:pPr>
            <a:endParaRPr lang="en-US" altLang="zh-TW">
              <a:solidFill>
                <a:schemeClr val="tx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Tree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</a:t>
            </a:r>
            <a:r>
              <a:rPr lang="en-US" altLang="zh-TW"/>
              <a:t>Eulerian cycle</a:t>
            </a:r>
          </a:p>
        </p:txBody>
      </p:sp>
    </p:spTree>
    <p:extLst>
      <p:ext uri="{BB962C8B-B14F-4D97-AF65-F5344CB8AC3E}">
        <p14:creationId xmlns:p14="http://schemas.microsoft.com/office/powerpoint/2010/main" val="294239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88975" y="1573213"/>
            <a:ext cx="7616825" cy="788987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b="1"/>
              <a:t>Euler’s theorem:</a:t>
            </a:r>
            <a:r>
              <a:rPr lang="en-US" altLang="en-US"/>
              <a:t> A graph has an Eulerian path if and only if it is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connected and has at most two vertices with an odd number of edges.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352800" y="457200"/>
            <a:ext cx="2492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Eulerian Graphs</a:t>
            </a:r>
          </a:p>
        </p:txBody>
      </p:sp>
      <p:sp>
        <p:nvSpPr>
          <p:cNvPr id="536580" name="Text Box 4"/>
          <p:cNvSpPr txBox="1">
            <a:spLocks noChangeArrowheads="1"/>
          </p:cNvSpPr>
          <p:nvPr/>
        </p:nvSpPr>
        <p:spPr bwMode="auto">
          <a:xfrm>
            <a:off x="1143000" y="4545013"/>
            <a:ext cx="6867525" cy="78898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b="1"/>
              <a:t>Euler’s theorem:</a:t>
            </a:r>
            <a:r>
              <a:rPr lang="en-US" altLang="en-US"/>
              <a:t> A graph has an Eulerian path if and only if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	              it has zero or two vertices with odd degrees.</a:t>
            </a:r>
          </a:p>
        </p:txBody>
      </p:sp>
      <p:sp>
        <p:nvSpPr>
          <p:cNvPr id="536581" name="AutoShape 5"/>
          <p:cNvSpPr>
            <a:spLocks noChangeArrowheads="1"/>
          </p:cNvSpPr>
          <p:nvPr/>
        </p:nvSpPr>
        <p:spPr bwMode="auto">
          <a:xfrm>
            <a:off x="1524000" y="2971800"/>
            <a:ext cx="3200400" cy="838200"/>
          </a:xfrm>
          <a:prstGeom prst="wedgeRoundRectCallout">
            <a:avLst>
              <a:gd name="adj1" fmla="val 17111"/>
              <a:gd name="adj2" fmla="val -107199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/>
              <a:t>Can a graph have only 1 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/>
              <a:t>odd degree vertex?</a:t>
            </a:r>
          </a:p>
        </p:txBody>
      </p:sp>
      <p:sp>
        <p:nvSpPr>
          <p:cNvPr id="536582" name="AutoShape 6"/>
          <p:cNvSpPr>
            <a:spLocks noChangeArrowheads="1"/>
          </p:cNvSpPr>
          <p:nvPr/>
        </p:nvSpPr>
        <p:spPr bwMode="auto">
          <a:xfrm>
            <a:off x="5334000" y="2895600"/>
            <a:ext cx="3200400" cy="457200"/>
          </a:xfrm>
          <a:prstGeom prst="wedgeRoundRectCallout">
            <a:avLst>
              <a:gd name="adj1" fmla="val -31745"/>
              <a:gd name="adj2" fmla="val -14895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/>
              <a:t>Odd degree vertices.</a:t>
            </a:r>
          </a:p>
        </p:txBody>
      </p:sp>
      <p:sp>
        <p:nvSpPr>
          <p:cNvPr id="536583" name="Text Box 7"/>
          <p:cNvSpPr txBox="1">
            <a:spLocks noChangeArrowheads="1"/>
          </p:cNvSpPr>
          <p:nvPr/>
        </p:nvSpPr>
        <p:spPr bwMode="auto">
          <a:xfrm>
            <a:off x="3455988" y="5867400"/>
            <a:ext cx="219233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Proof by induction.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0" grpId="0" animBg="1"/>
      <p:bldP spid="536581" grpId="0" animBg="1"/>
      <p:bldP spid="536582" grpId="0" animBg="1"/>
      <p:bldP spid="53658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Text Box 3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</a:p>
        </p:txBody>
      </p:sp>
      <p:sp>
        <p:nvSpPr>
          <p:cNvPr id="598024" name="Text Box 8"/>
          <p:cNvSpPr txBox="1">
            <a:spLocks noChangeArrowheads="1"/>
          </p:cNvSpPr>
          <p:nvPr/>
        </p:nvSpPr>
        <p:spPr bwMode="auto">
          <a:xfrm>
            <a:off x="1647825" y="2438400"/>
            <a:ext cx="581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First we find an Eulerian cycle in the below example. </a:t>
            </a:r>
          </a:p>
        </p:txBody>
      </p:sp>
      <p:sp>
        <p:nvSpPr>
          <p:cNvPr id="598025" name="Text Box 9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Euler’s theorem:</a:t>
            </a:r>
            <a:r>
              <a:rPr lang="en-US" alt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 altLang="en-US"/>
              <a:t>	              every vertex is of even degree.</a:t>
            </a:r>
          </a:p>
        </p:txBody>
      </p:sp>
      <p:sp>
        <p:nvSpPr>
          <p:cNvPr id="598026" name="Oval 10"/>
          <p:cNvSpPr>
            <a:spLocks noChangeArrowheads="1"/>
          </p:cNvSpPr>
          <p:nvPr/>
        </p:nvSpPr>
        <p:spPr bwMode="auto">
          <a:xfrm>
            <a:off x="19812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27" name="Oval 11"/>
          <p:cNvSpPr>
            <a:spLocks noChangeArrowheads="1"/>
          </p:cNvSpPr>
          <p:nvPr/>
        </p:nvSpPr>
        <p:spPr bwMode="auto">
          <a:xfrm>
            <a:off x="28956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28" name="Oval 12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29" name="Oval 13"/>
          <p:cNvSpPr>
            <a:spLocks noChangeArrowheads="1"/>
          </p:cNvSpPr>
          <p:nvPr/>
        </p:nvSpPr>
        <p:spPr bwMode="auto">
          <a:xfrm>
            <a:off x="47244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0" name="Oval 14"/>
          <p:cNvSpPr>
            <a:spLocks noChangeArrowheads="1"/>
          </p:cNvSpPr>
          <p:nvPr/>
        </p:nvSpPr>
        <p:spPr bwMode="auto">
          <a:xfrm>
            <a:off x="5638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1" name="Oval 15"/>
          <p:cNvSpPr>
            <a:spLocks noChangeArrowheads="1"/>
          </p:cNvSpPr>
          <p:nvPr/>
        </p:nvSpPr>
        <p:spPr bwMode="auto">
          <a:xfrm>
            <a:off x="19812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2" name="Oval 16"/>
          <p:cNvSpPr>
            <a:spLocks noChangeArrowheads="1"/>
          </p:cNvSpPr>
          <p:nvPr/>
        </p:nvSpPr>
        <p:spPr bwMode="auto">
          <a:xfrm>
            <a:off x="28956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3" name="Oval 17"/>
          <p:cNvSpPr>
            <a:spLocks noChangeArrowheads="1"/>
          </p:cNvSpPr>
          <p:nvPr/>
        </p:nvSpPr>
        <p:spPr bwMode="auto">
          <a:xfrm>
            <a:off x="34290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4" name="Oval 18"/>
          <p:cNvSpPr>
            <a:spLocks noChangeArrowheads="1"/>
          </p:cNvSpPr>
          <p:nvPr/>
        </p:nvSpPr>
        <p:spPr bwMode="auto">
          <a:xfrm>
            <a:off x="28194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5" name="Oval 19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6" name="Oval 20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7" name="Oval 21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8" name="Oval 22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9" name="Oval 23"/>
          <p:cNvSpPr>
            <a:spLocks noChangeArrowheads="1"/>
          </p:cNvSpPr>
          <p:nvPr/>
        </p:nvSpPr>
        <p:spPr bwMode="auto">
          <a:xfrm>
            <a:off x="5562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40" name="Oval 24"/>
          <p:cNvSpPr>
            <a:spLocks noChangeArrowheads="1"/>
          </p:cNvSpPr>
          <p:nvPr/>
        </p:nvSpPr>
        <p:spPr bwMode="auto">
          <a:xfrm>
            <a:off x="6172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24" grpId="0"/>
      <p:bldP spid="598026" grpId="0" animBg="1"/>
      <p:bldP spid="598027" grpId="0" animBg="1"/>
      <p:bldP spid="598028" grpId="0" animBg="1"/>
      <p:bldP spid="598029" grpId="0" animBg="1"/>
      <p:bldP spid="598030" grpId="0" animBg="1"/>
      <p:bldP spid="598031" grpId="0" animBg="1"/>
      <p:bldP spid="598032" grpId="0" animBg="1"/>
      <p:bldP spid="598033" grpId="0" animBg="1"/>
      <p:bldP spid="598034" grpId="0" animBg="1"/>
      <p:bldP spid="598035" grpId="0" animBg="1"/>
      <p:bldP spid="598036" grpId="0" animBg="1"/>
      <p:bldP spid="598037" grpId="0" animBg="1"/>
      <p:bldP spid="598038" grpId="0" animBg="1"/>
      <p:bldP spid="598039" grpId="0" animBg="1"/>
      <p:bldP spid="59804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1143000" y="2438400"/>
            <a:ext cx="6856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Note that the edges can be partitioned into five simple cycles.</a:t>
            </a:r>
          </a:p>
        </p:txBody>
      </p:sp>
      <p:sp>
        <p:nvSpPr>
          <p:cNvPr id="599046" name="Oval 6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47" name="Oval 7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48" name="Oval 8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49" name="Oval 9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1" name="Oval 11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2" name="Oval 12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3" name="Oval 13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4" name="Oval 14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5" name="Oval 15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6" name="Oval 16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7" name="Oval 17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8" name="Oval 18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9" name="Oval 19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0" name="Oval 20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1" name="Oval 21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2" name="Oval 22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3" name="Oval 23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A50021"/>
              </a:solidFill>
            </a:endParaRPr>
          </a:p>
        </p:txBody>
      </p:sp>
      <p:sp>
        <p:nvSpPr>
          <p:cNvPr id="599064" name="Oval 24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5" name="Oval 25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6" name="Oval 26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7" name="Oval 27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8" name="Oval 28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9" name="Oval 29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70" name="Text Box 30"/>
          <p:cNvSpPr txBox="1">
            <a:spLocks noChangeArrowheads="1"/>
          </p:cNvSpPr>
          <p:nvPr/>
        </p:nvSpPr>
        <p:spPr bwMode="auto">
          <a:xfrm>
            <a:off x="1447800" y="5908675"/>
            <a:ext cx="618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Vertices of the same color represent the same vertices.</a:t>
            </a:r>
          </a:p>
        </p:txBody>
      </p:sp>
      <p:sp>
        <p:nvSpPr>
          <p:cNvPr id="599071" name="Text Box 31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Euler’s theorem:</a:t>
            </a:r>
            <a:r>
              <a:rPr lang="en-US" alt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 altLang="en-US"/>
              <a:t>	              every vertex is of even degree.</a:t>
            </a:r>
          </a:p>
        </p:txBody>
      </p:sp>
    </p:spTree>
    <p:extLst>
      <p:ext uri="{BB962C8B-B14F-4D97-AF65-F5344CB8AC3E}">
        <p14:creationId xmlns:p14="http://schemas.microsoft.com/office/powerpoint/2010/main" val="31217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3" grpId="0"/>
      <p:bldP spid="599046" grpId="0" animBg="1"/>
      <p:bldP spid="599047" grpId="0" animBg="1"/>
      <p:bldP spid="599048" grpId="0" animBg="1"/>
      <p:bldP spid="599049" grpId="0" animBg="1"/>
      <p:bldP spid="599051" grpId="0" animBg="1"/>
      <p:bldP spid="599052" grpId="0" animBg="1"/>
      <p:bldP spid="599053" grpId="0" animBg="1"/>
      <p:bldP spid="599054" grpId="0" animBg="1"/>
      <p:bldP spid="599055" grpId="0" animBg="1"/>
      <p:bldP spid="599056" grpId="0" animBg="1"/>
      <p:bldP spid="599057" grpId="0" animBg="1"/>
      <p:bldP spid="599058" grpId="0" animBg="1"/>
      <p:bldP spid="599059" grpId="0" animBg="1"/>
      <p:bldP spid="599060" grpId="0" animBg="1"/>
      <p:bldP spid="599061" grpId="0" animBg="1"/>
      <p:bldP spid="599062" grpId="0" animBg="1"/>
      <p:bldP spid="599063" grpId="0" animBg="1"/>
      <p:bldP spid="599064" grpId="0" animBg="1"/>
      <p:bldP spid="599065" grpId="0" animBg="1"/>
      <p:bldP spid="599066" grpId="0" animBg="1"/>
      <p:bldP spid="599067" grpId="0" animBg="1"/>
      <p:bldP spid="599068" grpId="0" animBg="1"/>
      <p:bldP spid="599069" grpId="0" animBg="1"/>
      <p:bldP spid="59907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</a:p>
        </p:txBody>
      </p:sp>
      <p:sp>
        <p:nvSpPr>
          <p:cNvPr id="600069" name="Oval 5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70" name="Oval 6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71" name="Oval 7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72" name="Oval 8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73" name="Oval 9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74" name="Oval 10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75" name="Oval 11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76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77" name="Oval 13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78" name="Oval 14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79" name="Oval 15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0" name="Oval 16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1" name="Oval 17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2" name="Oval 18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3" name="Oval 19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4" name="Oval 20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5" name="Oval 21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A50021"/>
              </a:solidFill>
            </a:endParaRPr>
          </a:p>
        </p:txBody>
      </p:sp>
      <p:sp>
        <p:nvSpPr>
          <p:cNvPr id="600086" name="Oval 22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7" name="Oval 23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8" name="Oval 24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9" name="Oval 25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90" name="Oval 26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91" name="Oval 27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93" name="Text Box 29"/>
          <p:cNvSpPr txBox="1">
            <a:spLocks noChangeArrowheads="1"/>
          </p:cNvSpPr>
          <p:nvPr/>
        </p:nvSpPr>
        <p:spPr bwMode="auto">
          <a:xfrm>
            <a:off x="304800" y="2327275"/>
            <a:ext cx="85423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idea is that we can construct an Eulerian cycle by adding cycle one by one.</a:t>
            </a:r>
          </a:p>
        </p:txBody>
      </p:sp>
      <p:sp>
        <p:nvSpPr>
          <p:cNvPr id="600094" name="Text Box 30"/>
          <p:cNvSpPr txBox="1">
            <a:spLocks noChangeArrowheads="1"/>
          </p:cNvSpPr>
          <p:nvPr/>
        </p:nvSpPr>
        <p:spPr bwMode="auto">
          <a:xfrm>
            <a:off x="990600" y="34290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00095" name="Text Box 31"/>
          <p:cNvSpPr txBox="1">
            <a:spLocks noChangeArrowheads="1"/>
          </p:cNvSpPr>
          <p:nvPr/>
        </p:nvSpPr>
        <p:spPr bwMode="auto">
          <a:xfrm>
            <a:off x="1733550" y="41148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600096" name="Text Box 32"/>
          <p:cNvSpPr txBox="1">
            <a:spLocks noChangeArrowheads="1"/>
          </p:cNvSpPr>
          <p:nvPr/>
        </p:nvSpPr>
        <p:spPr bwMode="auto">
          <a:xfrm>
            <a:off x="2743200" y="5984875"/>
            <a:ext cx="360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First transverse the first cycle.</a:t>
            </a:r>
          </a:p>
        </p:txBody>
      </p:sp>
      <p:sp>
        <p:nvSpPr>
          <p:cNvPr id="600097" name="Text Box 33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Euler’s theorem:</a:t>
            </a:r>
            <a:r>
              <a:rPr lang="en-US" alt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 altLang="en-US"/>
              <a:t>	              every vertex is of even degree.</a:t>
            </a:r>
          </a:p>
        </p:txBody>
      </p:sp>
    </p:spTree>
    <p:extLst>
      <p:ext uri="{BB962C8B-B14F-4D97-AF65-F5344CB8AC3E}">
        <p14:creationId xmlns:p14="http://schemas.microsoft.com/office/powerpoint/2010/main" val="764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93" grpId="0" animBg="1"/>
      <p:bldP spid="600094" grpId="0"/>
      <p:bldP spid="600095" grpId="0"/>
      <p:bldP spid="60009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</a:p>
        </p:txBody>
      </p:sp>
      <p:sp>
        <p:nvSpPr>
          <p:cNvPr id="601092" name="Oval 4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093" name="Oval 5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094" name="Oval 6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095" name="Oval 7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096" name="Oval 8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097" name="Oval 9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098" name="Oval 10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099" name="Oval 11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00" name="Oval 12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01" name="Oval 13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02" name="Oval 14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03" name="Oval 15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04" name="Oval 16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05" name="Oval 17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06" name="Oval 18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07" name="Oval 19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08" name="Oval 20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A50021"/>
              </a:solidFill>
            </a:endParaRPr>
          </a:p>
        </p:txBody>
      </p:sp>
      <p:sp>
        <p:nvSpPr>
          <p:cNvPr id="601109" name="Oval 21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10" name="Oval 22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11" name="Oval 23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12" name="Oval 24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13" name="Oval 25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14" name="Oval 26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115" name="Text Box 27"/>
          <p:cNvSpPr txBox="1">
            <a:spLocks noChangeArrowheads="1"/>
          </p:cNvSpPr>
          <p:nvPr/>
        </p:nvSpPr>
        <p:spPr bwMode="auto">
          <a:xfrm>
            <a:off x="304800" y="2327275"/>
            <a:ext cx="85423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idea is that we can construct an Eulerian cycle by adding cycle one by one.</a:t>
            </a:r>
          </a:p>
        </p:txBody>
      </p:sp>
      <p:sp>
        <p:nvSpPr>
          <p:cNvPr id="601116" name="Text Box 28"/>
          <p:cNvSpPr txBox="1">
            <a:spLocks noChangeArrowheads="1"/>
          </p:cNvSpPr>
          <p:nvPr/>
        </p:nvSpPr>
        <p:spPr bwMode="auto">
          <a:xfrm>
            <a:off x="990600" y="34290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01117" name="Text Box 29"/>
          <p:cNvSpPr txBox="1">
            <a:spLocks noChangeArrowheads="1"/>
          </p:cNvSpPr>
          <p:nvPr/>
        </p:nvSpPr>
        <p:spPr bwMode="auto">
          <a:xfrm>
            <a:off x="1733550" y="41148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601118" name="Text Box 30"/>
          <p:cNvSpPr txBox="1">
            <a:spLocks noChangeArrowheads="1"/>
          </p:cNvSpPr>
          <p:nvPr/>
        </p:nvSpPr>
        <p:spPr bwMode="auto">
          <a:xfrm>
            <a:off x="2667000" y="5984875"/>
            <a:ext cx="382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Then transverse the second cycle.</a:t>
            </a:r>
          </a:p>
        </p:txBody>
      </p:sp>
      <p:sp>
        <p:nvSpPr>
          <p:cNvPr id="601119" name="Text Box 31"/>
          <p:cNvSpPr txBox="1">
            <a:spLocks noChangeArrowheads="1"/>
          </p:cNvSpPr>
          <p:nvPr/>
        </p:nvSpPr>
        <p:spPr bwMode="auto">
          <a:xfrm>
            <a:off x="2438400" y="4191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601120" name="Text Box 32"/>
          <p:cNvSpPr txBox="1">
            <a:spLocks noChangeArrowheads="1"/>
          </p:cNvSpPr>
          <p:nvPr/>
        </p:nvSpPr>
        <p:spPr bwMode="auto">
          <a:xfrm>
            <a:off x="2895600" y="49672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601121" name="Text Box 33"/>
          <p:cNvSpPr txBox="1">
            <a:spLocks noChangeArrowheads="1"/>
          </p:cNvSpPr>
          <p:nvPr/>
        </p:nvSpPr>
        <p:spPr bwMode="auto">
          <a:xfrm>
            <a:off x="3257550" y="4191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601122" name="Text Box 34"/>
          <p:cNvSpPr txBox="1">
            <a:spLocks noChangeArrowheads="1"/>
          </p:cNvSpPr>
          <p:nvPr/>
        </p:nvSpPr>
        <p:spPr bwMode="auto">
          <a:xfrm>
            <a:off x="2876550" y="35194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601123" name="Text Box 35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Euler’s theorem:</a:t>
            </a:r>
            <a:r>
              <a:rPr lang="en-US" alt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 altLang="en-US"/>
              <a:t>	              every vertex is of even degree.</a:t>
            </a:r>
          </a:p>
        </p:txBody>
      </p:sp>
    </p:spTree>
    <p:extLst>
      <p:ext uri="{BB962C8B-B14F-4D97-AF65-F5344CB8AC3E}">
        <p14:creationId xmlns:p14="http://schemas.microsoft.com/office/powerpoint/2010/main" val="29867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0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0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118" grpId="0"/>
      <p:bldP spid="601119" grpId="0"/>
      <p:bldP spid="601120" grpId="0"/>
      <p:bldP spid="601121" grpId="0"/>
      <p:bldP spid="6011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856038" y="457200"/>
            <a:ext cx="1401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 Graph</a:t>
            </a:r>
          </a:p>
        </p:txBody>
      </p:sp>
      <p:pic>
        <p:nvPicPr>
          <p:cNvPr id="6147" name="Picture 3" descr="500px-Konigsburg_graph_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00200"/>
            <a:ext cx="3352800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7668" name="AutoShape 4"/>
          <p:cNvSpPr>
            <a:spLocks noChangeArrowheads="1"/>
          </p:cNvSpPr>
          <p:nvPr/>
        </p:nvSpPr>
        <p:spPr bwMode="auto">
          <a:xfrm>
            <a:off x="1066800" y="1295400"/>
            <a:ext cx="1828800" cy="1066800"/>
          </a:xfrm>
          <a:prstGeom prst="wedgeRectCallout">
            <a:avLst>
              <a:gd name="adj1" fmla="val 42102"/>
              <a:gd name="adj2" fmla="val 9553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/>
              <a:t>A </a:t>
            </a:r>
            <a:r>
              <a:rPr lang="en-US" altLang="en-US" b="1"/>
              <a:t>vertex</a:t>
            </a:r>
            <a:r>
              <a:rPr lang="en-US" altLang="en-US"/>
              <a:t> 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en-US"/>
              <a:t>(or a node, 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en-US"/>
              <a:t>or a point)</a:t>
            </a:r>
          </a:p>
        </p:txBody>
      </p: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2667000" y="3062288"/>
            <a:ext cx="301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497670" name="Text Box 6"/>
          <p:cNvSpPr txBox="1">
            <a:spLocks noChangeArrowheads="1"/>
          </p:cNvSpPr>
          <p:nvPr/>
        </p:nvSpPr>
        <p:spPr bwMode="auto">
          <a:xfrm>
            <a:off x="4876800" y="13716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497671" name="Text Box 7"/>
          <p:cNvSpPr txBox="1">
            <a:spLocks noChangeArrowheads="1"/>
          </p:cNvSpPr>
          <p:nvPr/>
        </p:nvSpPr>
        <p:spPr bwMode="auto">
          <a:xfrm>
            <a:off x="6248400" y="2743200"/>
            <a:ext cx="30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497672" name="Text Box 8"/>
          <p:cNvSpPr txBox="1">
            <a:spLocks noChangeArrowheads="1"/>
          </p:cNvSpPr>
          <p:nvPr/>
        </p:nvSpPr>
        <p:spPr bwMode="auto">
          <a:xfrm>
            <a:off x="4800600" y="41148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497673" name="AutoShape 9"/>
          <p:cNvSpPr>
            <a:spLocks noChangeArrowheads="1"/>
          </p:cNvSpPr>
          <p:nvPr/>
        </p:nvSpPr>
        <p:spPr bwMode="auto">
          <a:xfrm>
            <a:off x="5943600" y="1066800"/>
            <a:ext cx="1600200" cy="762000"/>
          </a:xfrm>
          <a:prstGeom prst="wedgeRectCallout">
            <a:avLst>
              <a:gd name="adj1" fmla="val -55954"/>
              <a:gd name="adj2" fmla="val 136042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/>
              <a:t>An </a:t>
            </a:r>
            <a:r>
              <a:rPr lang="en-US" altLang="en-US" b="1"/>
              <a:t>edge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en-US"/>
              <a:t>(or a line)</a:t>
            </a:r>
          </a:p>
        </p:txBody>
      </p:sp>
      <p:sp>
        <p:nvSpPr>
          <p:cNvPr id="497677" name="Text Box 13"/>
          <p:cNvSpPr txBox="1">
            <a:spLocks noChangeArrowheads="1"/>
          </p:cNvSpPr>
          <p:nvPr/>
        </p:nvSpPr>
        <p:spPr bwMode="auto">
          <a:xfrm>
            <a:off x="3397250" y="36718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e1</a:t>
            </a:r>
          </a:p>
        </p:txBody>
      </p:sp>
      <p:sp>
        <p:nvSpPr>
          <p:cNvPr id="497678" name="Text Box 14"/>
          <p:cNvSpPr txBox="1">
            <a:spLocks noChangeArrowheads="1"/>
          </p:cNvSpPr>
          <p:nvPr/>
        </p:nvSpPr>
        <p:spPr bwMode="auto">
          <a:xfrm>
            <a:off x="4114800" y="3214688"/>
            <a:ext cx="449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e3</a:t>
            </a:r>
          </a:p>
        </p:txBody>
      </p:sp>
      <p:sp>
        <p:nvSpPr>
          <p:cNvPr id="497679" name="Text Box 15"/>
          <p:cNvSpPr txBox="1">
            <a:spLocks noChangeArrowheads="1"/>
          </p:cNvSpPr>
          <p:nvPr/>
        </p:nvSpPr>
        <p:spPr bwMode="auto">
          <a:xfrm>
            <a:off x="5334000" y="3429000"/>
            <a:ext cx="449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e2</a:t>
            </a:r>
          </a:p>
        </p:txBody>
      </p:sp>
      <p:sp>
        <p:nvSpPr>
          <p:cNvPr id="497680" name="Text Box 16"/>
          <p:cNvSpPr txBox="1">
            <a:spLocks noChangeArrowheads="1"/>
          </p:cNvSpPr>
          <p:nvPr/>
        </p:nvSpPr>
        <p:spPr bwMode="auto">
          <a:xfrm>
            <a:off x="4464050" y="2590800"/>
            <a:ext cx="449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e4</a:t>
            </a:r>
          </a:p>
        </p:txBody>
      </p:sp>
      <p:sp>
        <p:nvSpPr>
          <p:cNvPr id="497681" name="Text Box 17"/>
          <p:cNvSpPr txBox="1">
            <a:spLocks noChangeArrowheads="1"/>
          </p:cNvSpPr>
          <p:nvPr/>
        </p:nvSpPr>
        <p:spPr bwMode="auto">
          <a:xfrm>
            <a:off x="3352800" y="1371600"/>
            <a:ext cx="449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e6</a:t>
            </a:r>
          </a:p>
        </p:txBody>
      </p:sp>
      <p:sp>
        <p:nvSpPr>
          <p:cNvPr id="497682" name="Text Box 18"/>
          <p:cNvSpPr txBox="1">
            <a:spLocks noChangeArrowheads="1"/>
          </p:cNvSpPr>
          <p:nvPr/>
        </p:nvSpPr>
        <p:spPr bwMode="auto">
          <a:xfrm>
            <a:off x="3657600" y="2147888"/>
            <a:ext cx="449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e5</a:t>
            </a:r>
          </a:p>
        </p:txBody>
      </p:sp>
      <p:sp>
        <p:nvSpPr>
          <p:cNvPr id="497684" name="Text Box 20"/>
          <p:cNvSpPr txBox="1">
            <a:spLocks noChangeArrowheads="1"/>
          </p:cNvSpPr>
          <p:nvPr/>
        </p:nvSpPr>
        <p:spPr bwMode="auto">
          <a:xfrm>
            <a:off x="5302250" y="1981200"/>
            <a:ext cx="449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e7</a:t>
            </a:r>
          </a:p>
        </p:txBody>
      </p:sp>
      <p:sp>
        <p:nvSpPr>
          <p:cNvPr id="497685" name="Text Box 21"/>
          <p:cNvSpPr txBox="1">
            <a:spLocks noChangeArrowheads="1"/>
          </p:cNvSpPr>
          <p:nvPr/>
        </p:nvSpPr>
        <p:spPr bwMode="auto">
          <a:xfrm>
            <a:off x="1200150" y="5033963"/>
            <a:ext cx="6724650" cy="376237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So, what is the </a:t>
            </a:r>
            <a:r>
              <a:rPr lang="en-US" altLang="zh-TW" b="1">
                <a:solidFill>
                  <a:srgbClr val="003366"/>
                </a:solidFill>
              </a:rPr>
              <a:t>“Seven Bridges of Königsberg”</a:t>
            </a:r>
            <a:r>
              <a:rPr lang="en-US" altLang="en-US"/>
              <a:t> problem now?</a:t>
            </a:r>
          </a:p>
        </p:txBody>
      </p:sp>
      <p:sp>
        <p:nvSpPr>
          <p:cNvPr id="497686" name="Text Box 22"/>
          <p:cNvSpPr txBox="1">
            <a:spLocks noChangeArrowheads="1"/>
          </p:cNvSpPr>
          <p:nvPr/>
        </p:nvSpPr>
        <p:spPr bwMode="auto">
          <a:xfrm>
            <a:off x="1804988" y="5756275"/>
            <a:ext cx="551973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To find a walk that visits each edge exactly once.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9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9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9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9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8" grpId="0" animBg="1"/>
      <p:bldP spid="497669" grpId="0"/>
      <p:bldP spid="497670" grpId="0"/>
      <p:bldP spid="497671" grpId="0"/>
      <p:bldP spid="497672" grpId="0"/>
      <p:bldP spid="497673" grpId="0" animBg="1"/>
      <p:bldP spid="497677" grpId="0"/>
      <p:bldP spid="497678" grpId="0"/>
      <p:bldP spid="497679" grpId="0"/>
      <p:bldP spid="497680" grpId="0"/>
      <p:bldP spid="497681" grpId="0"/>
      <p:bldP spid="497682" grpId="0"/>
      <p:bldP spid="497684" grpId="0"/>
      <p:bldP spid="497685" grpId="0" animBg="1"/>
      <p:bldP spid="49768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</a:p>
        </p:txBody>
      </p:sp>
      <p:sp>
        <p:nvSpPr>
          <p:cNvPr id="602116" name="Oval 4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17" name="Oval 5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18" name="Oval 6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19" name="Oval 7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20" name="Oval 8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21" name="Oval 9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22" name="Oval 10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23" name="Oval 11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24" name="Oval 12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25" name="Oval 13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26" name="Oval 14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27" name="Oval 15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28" name="Oval 16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29" name="Oval 17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0" name="Oval 18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1" name="Oval 19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2" name="Oval 20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A50021"/>
              </a:solidFill>
            </a:endParaRPr>
          </a:p>
        </p:txBody>
      </p:sp>
      <p:sp>
        <p:nvSpPr>
          <p:cNvPr id="602133" name="Oval 21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4" name="Oval 22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5" name="Oval 23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6" name="Oval 24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7" name="Oval 25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8" name="Oval 26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0" name="Text Box 28"/>
          <p:cNvSpPr txBox="1">
            <a:spLocks noChangeArrowheads="1"/>
          </p:cNvSpPr>
          <p:nvPr/>
        </p:nvSpPr>
        <p:spPr bwMode="auto">
          <a:xfrm>
            <a:off x="990600" y="34290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02141" name="Text Box 29"/>
          <p:cNvSpPr txBox="1">
            <a:spLocks noChangeArrowheads="1"/>
          </p:cNvSpPr>
          <p:nvPr/>
        </p:nvSpPr>
        <p:spPr bwMode="auto">
          <a:xfrm>
            <a:off x="1733550" y="41148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602142" name="Text Box 30"/>
          <p:cNvSpPr txBox="1">
            <a:spLocks noChangeArrowheads="1"/>
          </p:cNvSpPr>
          <p:nvPr/>
        </p:nvSpPr>
        <p:spPr bwMode="auto">
          <a:xfrm>
            <a:off x="762000" y="5943600"/>
            <a:ext cx="7566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can “detour” to the third cycle before finishing the second cycle.</a:t>
            </a:r>
          </a:p>
        </p:txBody>
      </p:sp>
      <p:sp>
        <p:nvSpPr>
          <p:cNvPr id="602143" name="Text Box 31"/>
          <p:cNvSpPr txBox="1">
            <a:spLocks noChangeArrowheads="1"/>
          </p:cNvSpPr>
          <p:nvPr/>
        </p:nvSpPr>
        <p:spPr bwMode="auto">
          <a:xfrm>
            <a:off x="2438400" y="4191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602144" name="Text Box 32"/>
          <p:cNvSpPr txBox="1">
            <a:spLocks noChangeArrowheads="1"/>
          </p:cNvSpPr>
          <p:nvPr/>
        </p:nvSpPr>
        <p:spPr bwMode="auto">
          <a:xfrm>
            <a:off x="2895600" y="49672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602145" name="Text Box 33"/>
          <p:cNvSpPr txBox="1">
            <a:spLocks noChangeArrowheads="1"/>
          </p:cNvSpPr>
          <p:nvPr/>
        </p:nvSpPr>
        <p:spPr bwMode="auto">
          <a:xfrm>
            <a:off x="3257550" y="4191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602146" name="Text Box 34"/>
          <p:cNvSpPr txBox="1">
            <a:spLocks noChangeArrowheads="1"/>
          </p:cNvSpPr>
          <p:nvPr/>
        </p:nvSpPr>
        <p:spPr bwMode="auto">
          <a:xfrm>
            <a:off x="4038600" y="4038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602147" name="Text Box 35"/>
          <p:cNvSpPr txBox="1">
            <a:spLocks noChangeArrowheads="1"/>
          </p:cNvSpPr>
          <p:nvPr/>
        </p:nvSpPr>
        <p:spPr bwMode="auto">
          <a:xfrm>
            <a:off x="2717800" y="2438400"/>
            <a:ext cx="3759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How to deal with the third cycle?</a:t>
            </a:r>
          </a:p>
        </p:txBody>
      </p:sp>
      <p:sp>
        <p:nvSpPr>
          <p:cNvPr id="602148" name="Text Box 36"/>
          <p:cNvSpPr txBox="1">
            <a:spLocks noChangeArrowheads="1"/>
          </p:cNvSpPr>
          <p:nvPr/>
        </p:nvSpPr>
        <p:spPr bwMode="auto">
          <a:xfrm>
            <a:off x="4400550" y="47386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602149" name="Text Box 37"/>
          <p:cNvSpPr txBox="1">
            <a:spLocks noChangeArrowheads="1"/>
          </p:cNvSpPr>
          <p:nvPr/>
        </p:nvSpPr>
        <p:spPr bwMode="auto">
          <a:xfrm>
            <a:off x="4781550" y="4038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</a:p>
        </p:txBody>
      </p:sp>
      <p:sp>
        <p:nvSpPr>
          <p:cNvPr id="602150" name="Text Box 38"/>
          <p:cNvSpPr txBox="1">
            <a:spLocks noChangeArrowheads="1"/>
          </p:cNvSpPr>
          <p:nvPr/>
        </p:nvSpPr>
        <p:spPr bwMode="auto">
          <a:xfrm>
            <a:off x="4400550" y="3276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</a:t>
            </a:r>
          </a:p>
        </p:txBody>
      </p:sp>
      <p:sp>
        <p:nvSpPr>
          <p:cNvPr id="602151" name="Text Box 39"/>
          <p:cNvSpPr txBox="1">
            <a:spLocks noChangeArrowheads="1"/>
          </p:cNvSpPr>
          <p:nvPr/>
        </p:nvSpPr>
        <p:spPr bwMode="auto">
          <a:xfrm>
            <a:off x="2819400" y="34290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602152" name="Text Box 40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Euler’s theorem:</a:t>
            </a:r>
            <a:r>
              <a:rPr lang="en-US" alt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 altLang="en-US"/>
              <a:t>	              every vertex is of even degree.</a:t>
            </a:r>
          </a:p>
        </p:txBody>
      </p:sp>
    </p:spTree>
    <p:extLst>
      <p:ext uri="{BB962C8B-B14F-4D97-AF65-F5344CB8AC3E}">
        <p14:creationId xmlns:p14="http://schemas.microsoft.com/office/powerpoint/2010/main" val="36343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0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0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42" grpId="0"/>
      <p:bldP spid="602146" grpId="0"/>
      <p:bldP spid="602147" grpId="0" animBg="1"/>
      <p:bldP spid="602148" grpId="0"/>
      <p:bldP spid="602149" grpId="0"/>
      <p:bldP spid="602150" grpId="0"/>
      <p:bldP spid="60215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</a:p>
        </p:txBody>
      </p:sp>
      <p:sp>
        <p:nvSpPr>
          <p:cNvPr id="603140" name="Oval 4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1" name="Oval 5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2" name="Oval 6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3" name="Oval 7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4" name="Oval 8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5" name="Oval 9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6" name="Oval 10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7" name="Oval 11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8" name="Oval 12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9" name="Oval 13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0" name="Oval 14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1" name="Oval 15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2" name="Oval 16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3" name="Oval 17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4" name="Oval 18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5" name="Oval 19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6" name="Oval 20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A50021"/>
              </a:solidFill>
            </a:endParaRPr>
          </a:p>
        </p:txBody>
      </p:sp>
      <p:sp>
        <p:nvSpPr>
          <p:cNvPr id="603157" name="Oval 21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8" name="Oval 22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9" name="Oval 23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60" name="Oval 24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61" name="Oval 25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62" name="Oval 26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63" name="Text Box 27"/>
          <p:cNvSpPr txBox="1">
            <a:spLocks noChangeArrowheads="1"/>
          </p:cNvSpPr>
          <p:nvPr/>
        </p:nvSpPr>
        <p:spPr bwMode="auto">
          <a:xfrm>
            <a:off x="990600" y="34290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03164" name="Text Box 28"/>
          <p:cNvSpPr txBox="1">
            <a:spLocks noChangeArrowheads="1"/>
          </p:cNvSpPr>
          <p:nvPr/>
        </p:nvSpPr>
        <p:spPr bwMode="auto">
          <a:xfrm>
            <a:off x="1733550" y="41148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603165" name="Text Box 29"/>
          <p:cNvSpPr txBox="1">
            <a:spLocks noChangeArrowheads="1"/>
          </p:cNvSpPr>
          <p:nvPr/>
        </p:nvSpPr>
        <p:spPr bwMode="auto">
          <a:xfrm>
            <a:off x="1154113" y="5943600"/>
            <a:ext cx="68468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can “detour” to the fourth cycle at an “intersection point”.</a:t>
            </a:r>
          </a:p>
        </p:txBody>
      </p:sp>
      <p:sp>
        <p:nvSpPr>
          <p:cNvPr id="603166" name="Text Box 30"/>
          <p:cNvSpPr txBox="1">
            <a:spLocks noChangeArrowheads="1"/>
          </p:cNvSpPr>
          <p:nvPr/>
        </p:nvSpPr>
        <p:spPr bwMode="auto">
          <a:xfrm>
            <a:off x="2438400" y="4191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603167" name="Text Box 31"/>
          <p:cNvSpPr txBox="1">
            <a:spLocks noChangeArrowheads="1"/>
          </p:cNvSpPr>
          <p:nvPr/>
        </p:nvSpPr>
        <p:spPr bwMode="auto">
          <a:xfrm>
            <a:off x="2895600" y="49672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603168" name="Text Box 32"/>
          <p:cNvSpPr txBox="1">
            <a:spLocks noChangeArrowheads="1"/>
          </p:cNvSpPr>
          <p:nvPr/>
        </p:nvSpPr>
        <p:spPr bwMode="auto">
          <a:xfrm>
            <a:off x="3257550" y="4191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603169" name="Text Box 33"/>
          <p:cNvSpPr txBox="1">
            <a:spLocks noChangeArrowheads="1"/>
          </p:cNvSpPr>
          <p:nvPr/>
        </p:nvSpPr>
        <p:spPr bwMode="auto">
          <a:xfrm>
            <a:off x="4038600" y="4038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603170" name="Text Box 34"/>
          <p:cNvSpPr txBox="1">
            <a:spLocks noChangeArrowheads="1"/>
          </p:cNvSpPr>
          <p:nvPr/>
        </p:nvSpPr>
        <p:spPr bwMode="auto">
          <a:xfrm>
            <a:off x="1752600" y="2438400"/>
            <a:ext cx="5673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use the same idea to deal with the fourth cycle</a:t>
            </a:r>
          </a:p>
        </p:txBody>
      </p:sp>
      <p:sp>
        <p:nvSpPr>
          <p:cNvPr id="603171" name="Text Box 35"/>
          <p:cNvSpPr txBox="1">
            <a:spLocks noChangeArrowheads="1"/>
          </p:cNvSpPr>
          <p:nvPr/>
        </p:nvSpPr>
        <p:spPr bwMode="auto">
          <a:xfrm>
            <a:off x="4400550" y="47386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603172" name="Text Box 36"/>
          <p:cNvSpPr txBox="1">
            <a:spLocks noChangeArrowheads="1"/>
          </p:cNvSpPr>
          <p:nvPr/>
        </p:nvSpPr>
        <p:spPr bwMode="auto">
          <a:xfrm>
            <a:off x="6019800" y="50292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</a:p>
        </p:txBody>
      </p:sp>
      <p:sp>
        <p:nvSpPr>
          <p:cNvPr id="603173" name="Text Box 37"/>
          <p:cNvSpPr txBox="1">
            <a:spLocks noChangeArrowheads="1"/>
          </p:cNvSpPr>
          <p:nvPr/>
        </p:nvSpPr>
        <p:spPr bwMode="auto">
          <a:xfrm>
            <a:off x="6457950" y="42052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</a:t>
            </a:r>
          </a:p>
        </p:txBody>
      </p:sp>
      <p:sp>
        <p:nvSpPr>
          <p:cNvPr id="603174" name="Text Box 38"/>
          <p:cNvSpPr txBox="1">
            <a:spLocks noChangeArrowheads="1"/>
          </p:cNvSpPr>
          <p:nvPr/>
        </p:nvSpPr>
        <p:spPr bwMode="auto">
          <a:xfrm>
            <a:off x="5973763" y="3505200"/>
            <a:ext cx="427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603175" name="Text Box 39"/>
          <p:cNvSpPr txBox="1">
            <a:spLocks noChangeArrowheads="1"/>
          </p:cNvSpPr>
          <p:nvPr/>
        </p:nvSpPr>
        <p:spPr bwMode="auto">
          <a:xfrm>
            <a:off x="5553075" y="4205288"/>
            <a:ext cx="390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11</a:t>
            </a:r>
          </a:p>
        </p:txBody>
      </p:sp>
      <p:sp>
        <p:nvSpPr>
          <p:cNvPr id="603176" name="Text Box 40"/>
          <p:cNvSpPr txBox="1">
            <a:spLocks noChangeArrowheads="1"/>
          </p:cNvSpPr>
          <p:nvPr/>
        </p:nvSpPr>
        <p:spPr bwMode="auto">
          <a:xfrm>
            <a:off x="4724400" y="40386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12</a:t>
            </a:r>
          </a:p>
        </p:txBody>
      </p:sp>
      <p:sp>
        <p:nvSpPr>
          <p:cNvPr id="603177" name="Text Box 41"/>
          <p:cNvSpPr txBox="1">
            <a:spLocks noChangeArrowheads="1"/>
          </p:cNvSpPr>
          <p:nvPr/>
        </p:nvSpPr>
        <p:spPr bwMode="auto">
          <a:xfrm>
            <a:off x="4373563" y="3290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13</a:t>
            </a:r>
          </a:p>
        </p:txBody>
      </p:sp>
      <p:sp>
        <p:nvSpPr>
          <p:cNvPr id="603178" name="Text Box 42"/>
          <p:cNvSpPr txBox="1">
            <a:spLocks noChangeArrowheads="1"/>
          </p:cNvSpPr>
          <p:nvPr/>
        </p:nvSpPr>
        <p:spPr bwMode="auto">
          <a:xfrm>
            <a:off x="2819400" y="35052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14</a:t>
            </a:r>
          </a:p>
        </p:txBody>
      </p:sp>
      <p:sp>
        <p:nvSpPr>
          <p:cNvPr id="603179" name="Text Box 43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Euler’s theorem:</a:t>
            </a:r>
            <a:r>
              <a:rPr lang="en-US" alt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 altLang="en-US"/>
              <a:t>	              every vertex is of even degree.</a:t>
            </a:r>
          </a:p>
        </p:txBody>
      </p:sp>
    </p:spTree>
    <p:extLst>
      <p:ext uri="{BB962C8B-B14F-4D97-AF65-F5344CB8AC3E}">
        <p14:creationId xmlns:p14="http://schemas.microsoft.com/office/powerpoint/2010/main" val="354508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0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0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0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0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65" grpId="0"/>
      <p:bldP spid="603170" grpId="0" animBg="1"/>
      <p:bldP spid="603172" grpId="0"/>
      <p:bldP spid="603173" grpId="0"/>
      <p:bldP spid="603174" grpId="0"/>
      <p:bldP spid="603175" grpId="0"/>
      <p:bldP spid="603176" grpId="0"/>
      <p:bldP spid="603177" grpId="0"/>
      <p:bldP spid="60317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</a:p>
        </p:txBody>
      </p:sp>
      <p:sp>
        <p:nvSpPr>
          <p:cNvPr id="604164" name="Oval 4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65" name="Oval 5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66" name="Oval 6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67" name="Oval 7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68" name="Oval 8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69" name="Oval 9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0" name="Oval 10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1" name="Oval 11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2" name="Oval 12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3" name="Oval 13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4" name="Oval 14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5" name="Oval 15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6" name="Oval 16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7" name="Oval 17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8" name="Oval 18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9" name="Oval 19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0" name="Oval 20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A50021"/>
              </a:solidFill>
            </a:endParaRPr>
          </a:p>
        </p:txBody>
      </p:sp>
      <p:sp>
        <p:nvSpPr>
          <p:cNvPr id="604181" name="Oval 21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2" name="Oval 22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3" name="Oval 23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4" name="Oval 24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5" name="Oval 25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6" name="Oval 26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7" name="Text Box 27"/>
          <p:cNvSpPr txBox="1">
            <a:spLocks noChangeArrowheads="1"/>
          </p:cNvSpPr>
          <p:nvPr/>
        </p:nvSpPr>
        <p:spPr bwMode="auto">
          <a:xfrm>
            <a:off x="990600" y="34290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04188" name="Text Box 28"/>
          <p:cNvSpPr txBox="1">
            <a:spLocks noChangeArrowheads="1"/>
          </p:cNvSpPr>
          <p:nvPr/>
        </p:nvSpPr>
        <p:spPr bwMode="auto">
          <a:xfrm>
            <a:off x="1733550" y="41148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604189" name="Text Box 29"/>
          <p:cNvSpPr txBox="1">
            <a:spLocks noChangeArrowheads="1"/>
          </p:cNvSpPr>
          <p:nvPr/>
        </p:nvSpPr>
        <p:spPr bwMode="auto">
          <a:xfrm>
            <a:off x="1447800" y="5943600"/>
            <a:ext cx="629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can “insert” the fifth cycle at an “intersection point”.</a:t>
            </a:r>
          </a:p>
        </p:txBody>
      </p:sp>
      <p:sp>
        <p:nvSpPr>
          <p:cNvPr id="604190" name="Text Box 30"/>
          <p:cNvSpPr txBox="1">
            <a:spLocks noChangeArrowheads="1"/>
          </p:cNvSpPr>
          <p:nvPr/>
        </p:nvSpPr>
        <p:spPr bwMode="auto">
          <a:xfrm>
            <a:off x="2438400" y="4191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604191" name="Text Box 31"/>
          <p:cNvSpPr txBox="1">
            <a:spLocks noChangeArrowheads="1"/>
          </p:cNvSpPr>
          <p:nvPr/>
        </p:nvSpPr>
        <p:spPr bwMode="auto">
          <a:xfrm>
            <a:off x="2895600" y="49672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604192" name="Text Box 32"/>
          <p:cNvSpPr txBox="1">
            <a:spLocks noChangeArrowheads="1"/>
          </p:cNvSpPr>
          <p:nvPr/>
        </p:nvSpPr>
        <p:spPr bwMode="auto">
          <a:xfrm>
            <a:off x="3257550" y="4191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604193" name="Text Box 33"/>
          <p:cNvSpPr txBox="1">
            <a:spLocks noChangeArrowheads="1"/>
          </p:cNvSpPr>
          <p:nvPr/>
        </p:nvSpPr>
        <p:spPr bwMode="auto">
          <a:xfrm>
            <a:off x="4038600" y="4038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604195" name="Text Box 35"/>
          <p:cNvSpPr txBox="1">
            <a:spLocks noChangeArrowheads="1"/>
          </p:cNvSpPr>
          <p:nvPr/>
        </p:nvSpPr>
        <p:spPr bwMode="auto">
          <a:xfrm>
            <a:off x="4400550" y="47386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604196" name="Text Box 36"/>
          <p:cNvSpPr txBox="1">
            <a:spLocks noChangeArrowheads="1"/>
          </p:cNvSpPr>
          <p:nvPr/>
        </p:nvSpPr>
        <p:spPr bwMode="auto">
          <a:xfrm>
            <a:off x="6019800" y="50292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</a:p>
        </p:txBody>
      </p:sp>
      <p:sp>
        <p:nvSpPr>
          <p:cNvPr id="604197" name="Text Box 37"/>
          <p:cNvSpPr txBox="1">
            <a:spLocks noChangeArrowheads="1"/>
          </p:cNvSpPr>
          <p:nvPr/>
        </p:nvSpPr>
        <p:spPr bwMode="auto">
          <a:xfrm>
            <a:off x="6457950" y="42052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</a:t>
            </a:r>
          </a:p>
        </p:txBody>
      </p:sp>
      <p:sp>
        <p:nvSpPr>
          <p:cNvPr id="604198" name="Text Box 38"/>
          <p:cNvSpPr txBox="1">
            <a:spLocks noChangeArrowheads="1"/>
          </p:cNvSpPr>
          <p:nvPr/>
        </p:nvSpPr>
        <p:spPr bwMode="auto">
          <a:xfrm>
            <a:off x="5973763" y="3505200"/>
            <a:ext cx="427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604199" name="Text Box 39"/>
          <p:cNvSpPr txBox="1">
            <a:spLocks noChangeArrowheads="1"/>
          </p:cNvSpPr>
          <p:nvPr/>
        </p:nvSpPr>
        <p:spPr bwMode="auto">
          <a:xfrm>
            <a:off x="5553075" y="4205288"/>
            <a:ext cx="390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11</a:t>
            </a:r>
          </a:p>
        </p:txBody>
      </p:sp>
      <p:sp>
        <p:nvSpPr>
          <p:cNvPr id="604200" name="Text Box 40"/>
          <p:cNvSpPr txBox="1">
            <a:spLocks noChangeArrowheads="1"/>
          </p:cNvSpPr>
          <p:nvPr/>
        </p:nvSpPr>
        <p:spPr bwMode="auto">
          <a:xfrm>
            <a:off x="4724400" y="40386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12</a:t>
            </a:r>
          </a:p>
        </p:txBody>
      </p:sp>
      <p:sp>
        <p:nvSpPr>
          <p:cNvPr id="604201" name="Text Box 41"/>
          <p:cNvSpPr txBox="1">
            <a:spLocks noChangeArrowheads="1"/>
          </p:cNvSpPr>
          <p:nvPr/>
        </p:nvSpPr>
        <p:spPr bwMode="auto">
          <a:xfrm>
            <a:off x="4373563" y="3290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13</a:t>
            </a:r>
          </a:p>
        </p:txBody>
      </p:sp>
      <p:sp>
        <p:nvSpPr>
          <p:cNvPr id="604202" name="Text Box 42"/>
          <p:cNvSpPr txBox="1">
            <a:spLocks noChangeArrowheads="1"/>
          </p:cNvSpPr>
          <p:nvPr/>
        </p:nvSpPr>
        <p:spPr bwMode="auto">
          <a:xfrm>
            <a:off x="2819400" y="35052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14</a:t>
            </a:r>
          </a:p>
        </p:txBody>
      </p:sp>
      <p:sp>
        <p:nvSpPr>
          <p:cNvPr id="604204" name="Text Box 44"/>
          <p:cNvSpPr txBox="1">
            <a:spLocks noChangeArrowheads="1"/>
          </p:cNvSpPr>
          <p:nvPr/>
        </p:nvSpPr>
        <p:spPr bwMode="auto">
          <a:xfrm>
            <a:off x="8001000" y="35052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</a:t>
            </a:r>
          </a:p>
        </p:txBody>
      </p:sp>
      <p:sp>
        <p:nvSpPr>
          <p:cNvPr id="604205" name="Text Box 45"/>
          <p:cNvSpPr txBox="1">
            <a:spLocks noChangeArrowheads="1"/>
          </p:cNvSpPr>
          <p:nvPr/>
        </p:nvSpPr>
        <p:spPr bwMode="auto">
          <a:xfrm>
            <a:off x="7162800" y="405288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604206" name="Line 46"/>
          <p:cNvSpPr>
            <a:spLocks noChangeShapeType="1"/>
          </p:cNvSpPr>
          <p:nvPr/>
        </p:nvSpPr>
        <p:spPr bwMode="auto">
          <a:xfrm flipV="1">
            <a:off x="6400800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07" name="Text Box 47"/>
          <p:cNvSpPr txBox="1">
            <a:spLocks noChangeArrowheads="1"/>
          </p:cNvSpPr>
          <p:nvPr/>
        </p:nvSpPr>
        <p:spPr bwMode="auto">
          <a:xfrm>
            <a:off x="6308725" y="4537075"/>
            <a:ext cx="390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11</a:t>
            </a:r>
          </a:p>
        </p:txBody>
      </p:sp>
      <p:sp>
        <p:nvSpPr>
          <p:cNvPr id="604208" name="Line 48"/>
          <p:cNvSpPr>
            <a:spLocks noChangeShapeType="1"/>
          </p:cNvSpPr>
          <p:nvPr/>
        </p:nvSpPr>
        <p:spPr bwMode="auto">
          <a:xfrm flipV="1">
            <a:off x="5943600" y="3429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09" name="Text Box 49"/>
          <p:cNvSpPr txBox="1">
            <a:spLocks noChangeArrowheads="1"/>
          </p:cNvSpPr>
          <p:nvPr/>
        </p:nvSpPr>
        <p:spPr bwMode="auto">
          <a:xfrm>
            <a:off x="6010275" y="30480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12</a:t>
            </a:r>
          </a:p>
        </p:txBody>
      </p:sp>
      <p:sp>
        <p:nvSpPr>
          <p:cNvPr id="604210" name="Line 50"/>
          <p:cNvSpPr>
            <a:spLocks noChangeShapeType="1"/>
          </p:cNvSpPr>
          <p:nvPr/>
        </p:nvSpPr>
        <p:spPr bwMode="auto">
          <a:xfrm flipV="1">
            <a:off x="5562600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11" name="Text Box 51"/>
          <p:cNvSpPr txBox="1">
            <a:spLocks noChangeArrowheads="1"/>
          </p:cNvSpPr>
          <p:nvPr/>
        </p:nvSpPr>
        <p:spPr bwMode="auto">
          <a:xfrm>
            <a:off x="5705475" y="451008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13</a:t>
            </a:r>
          </a:p>
        </p:txBody>
      </p:sp>
      <p:sp>
        <p:nvSpPr>
          <p:cNvPr id="604212" name="Line 52"/>
          <p:cNvSpPr>
            <a:spLocks noChangeShapeType="1"/>
          </p:cNvSpPr>
          <p:nvPr/>
        </p:nvSpPr>
        <p:spPr bwMode="auto">
          <a:xfrm flipV="1">
            <a:off x="4724400" y="3962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13" name="Text Box 53"/>
          <p:cNvSpPr txBox="1">
            <a:spLocks noChangeArrowheads="1"/>
          </p:cNvSpPr>
          <p:nvPr/>
        </p:nvSpPr>
        <p:spPr bwMode="auto">
          <a:xfrm>
            <a:off x="4648200" y="37338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14</a:t>
            </a:r>
          </a:p>
        </p:txBody>
      </p:sp>
      <p:sp>
        <p:nvSpPr>
          <p:cNvPr id="604214" name="Line 54"/>
          <p:cNvSpPr>
            <a:spLocks noChangeShapeType="1"/>
          </p:cNvSpPr>
          <p:nvPr/>
        </p:nvSpPr>
        <p:spPr bwMode="auto">
          <a:xfrm flipV="1">
            <a:off x="43434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15" name="Text Box 55"/>
          <p:cNvSpPr txBox="1">
            <a:spLocks noChangeArrowheads="1"/>
          </p:cNvSpPr>
          <p:nvPr/>
        </p:nvSpPr>
        <p:spPr bwMode="auto">
          <a:xfrm>
            <a:off x="4343400" y="27432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15</a:t>
            </a:r>
          </a:p>
        </p:txBody>
      </p:sp>
      <p:sp>
        <p:nvSpPr>
          <p:cNvPr id="604216" name="Line 56"/>
          <p:cNvSpPr>
            <a:spLocks noChangeShapeType="1"/>
          </p:cNvSpPr>
          <p:nvPr/>
        </p:nvSpPr>
        <p:spPr bwMode="auto">
          <a:xfrm flipV="1">
            <a:off x="2819400" y="3429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17" name="Text Box 57"/>
          <p:cNvSpPr txBox="1">
            <a:spLocks noChangeArrowheads="1"/>
          </p:cNvSpPr>
          <p:nvPr/>
        </p:nvSpPr>
        <p:spPr bwMode="auto">
          <a:xfrm>
            <a:off x="2819400" y="306228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16</a:t>
            </a:r>
          </a:p>
        </p:txBody>
      </p:sp>
      <p:sp>
        <p:nvSpPr>
          <p:cNvPr id="604218" name="Text Box 58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Euler’s theorem:</a:t>
            </a:r>
            <a:r>
              <a:rPr lang="en-US" alt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 altLang="en-US"/>
              <a:t>	              every vertex is of even degree.</a:t>
            </a:r>
          </a:p>
        </p:txBody>
      </p:sp>
    </p:spTree>
    <p:extLst>
      <p:ext uri="{BB962C8B-B14F-4D97-AF65-F5344CB8AC3E}">
        <p14:creationId xmlns:p14="http://schemas.microsoft.com/office/powerpoint/2010/main" val="134433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0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0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0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0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0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0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0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0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0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0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9" grpId="0"/>
      <p:bldP spid="604204" grpId="0"/>
      <p:bldP spid="604205" grpId="0"/>
      <p:bldP spid="604206" grpId="0" animBg="1"/>
      <p:bldP spid="604207" grpId="0"/>
      <p:bldP spid="604208" grpId="0" animBg="1"/>
      <p:bldP spid="604209" grpId="0"/>
      <p:bldP spid="604210" grpId="0" animBg="1"/>
      <p:bldP spid="604211" grpId="0"/>
      <p:bldP spid="604212" grpId="0" animBg="1"/>
      <p:bldP spid="604213" grpId="0"/>
      <p:bldP spid="604214" grpId="0" animBg="1"/>
      <p:bldP spid="604215" grpId="0"/>
      <p:bldP spid="604216" grpId="0" animBg="1"/>
      <p:bldP spid="60421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4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Eulerian Cycle</a:t>
            </a:r>
          </a:p>
        </p:txBody>
      </p:sp>
      <p:sp>
        <p:nvSpPr>
          <p:cNvPr id="606212" name="Oval 4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13" name="Oval 5"/>
          <p:cNvSpPr>
            <a:spLocks noChangeArrowheads="1"/>
          </p:cNvSpPr>
          <p:nvPr/>
        </p:nvSpPr>
        <p:spPr bwMode="auto">
          <a:xfrm>
            <a:off x="38100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14" name="Oval 6"/>
          <p:cNvSpPr>
            <a:spLocks noChangeArrowheads="1"/>
          </p:cNvSpPr>
          <p:nvPr/>
        </p:nvSpPr>
        <p:spPr bwMode="auto">
          <a:xfrm>
            <a:off x="5410200" y="3962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15" name="Oval 7"/>
          <p:cNvSpPr>
            <a:spLocks noChangeArrowheads="1"/>
          </p:cNvSpPr>
          <p:nvPr/>
        </p:nvSpPr>
        <p:spPr bwMode="auto">
          <a:xfrm>
            <a:off x="7010400" y="3200400"/>
            <a:ext cx="1524000" cy="14478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16" name="Oval 8"/>
          <p:cNvSpPr>
            <a:spLocks noChangeArrowheads="1"/>
          </p:cNvSpPr>
          <p:nvPr/>
        </p:nvSpPr>
        <p:spPr bwMode="auto">
          <a:xfrm>
            <a:off x="2286000" y="3962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17" name="Oval 9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18" name="Oval 10"/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19" name="Oval 11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20" name="Oval 12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21" name="Oval 13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22" name="Oval 14"/>
          <p:cNvSpPr>
            <a:spLocks noChangeArrowheads="1"/>
          </p:cNvSpPr>
          <p:nvPr/>
        </p:nvSpPr>
        <p:spPr bwMode="auto">
          <a:xfrm>
            <a:off x="59436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23" name="Oval 15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24" name="Oval 16"/>
          <p:cNvSpPr>
            <a:spLocks noChangeArrowheads="1"/>
          </p:cNvSpPr>
          <p:nvPr/>
        </p:nvSpPr>
        <p:spPr bwMode="auto">
          <a:xfrm>
            <a:off x="75438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25" name="Oval 17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26" name="Oval 18"/>
          <p:cNvSpPr>
            <a:spLocks noChangeArrowheads="1"/>
          </p:cNvSpPr>
          <p:nvPr/>
        </p:nvSpPr>
        <p:spPr bwMode="auto">
          <a:xfrm>
            <a:off x="685800" y="32004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27" name="Oval 19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28" name="Oval 20"/>
          <p:cNvSpPr>
            <a:spLocks noChangeArrowheads="1"/>
          </p:cNvSpPr>
          <p:nvPr/>
        </p:nvSpPr>
        <p:spPr bwMode="auto">
          <a:xfrm>
            <a:off x="1524000" y="4572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A50021"/>
              </a:solidFill>
            </a:endParaRPr>
          </a:p>
        </p:txBody>
      </p:sp>
      <p:sp>
        <p:nvSpPr>
          <p:cNvPr id="606229" name="Oval 21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30" name="Oval 22"/>
          <p:cNvSpPr>
            <a:spLocks noChangeArrowheads="1"/>
          </p:cNvSpPr>
          <p:nvPr/>
        </p:nvSpPr>
        <p:spPr bwMode="auto">
          <a:xfrm>
            <a:off x="4343400" y="45720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31" name="Oval 23"/>
          <p:cNvSpPr>
            <a:spLocks noChangeArrowheads="1"/>
          </p:cNvSpPr>
          <p:nvPr/>
        </p:nvSpPr>
        <p:spPr bwMode="auto">
          <a:xfrm>
            <a:off x="4648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32" name="Oval 24"/>
          <p:cNvSpPr>
            <a:spLocks noChangeArrowheads="1"/>
          </p:cNvSpPr>
          <p:nvPr/>
        </p:nvSpPr>
        <p:spPr bwMode="auto">
          <a:xfrm>
            <a:off x="5257800" y="38862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33" name="Oval 25"/>
          <p:cNvSpPr>
            <a:spLocks noChangeArrowheads="1"/>
          </p:cNvSpPr>
          <p:nvPr/>
        </p:nvSpPr>
        <p:spPr bwMode="auto">
          <a:xfrm>
            <a:off x="6248400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34" name="Oval 26"/>
          <p:cNvSpPr>
            <a:spLocks noChangeArrowheads="1"/>
          </p:cNvSpPr>
          <p:nvPr/>
        </p:nvSpPr>
        <p:spPr bwMode="auto">
          <a:xfrm>
            <a:off x="6858000" y="4572000"/>
            <a:ext cx="152400" cy="1524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35" name="Text Box 27"/>
          <p:cNvSpPr txBox="1">
            <a:spLocks noChangeArrowheads="1"/>
          </p:cNvSpPr>
          <p:nvPr/>
        </p:nvSpPr>
        <p:spPr bwMode="auto">
          <a:xfrm>
            <a:off x="990600" y="34290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06236" name="Text Box 28"/>
          <p:cNvSpPr txBox="1">
            <a:spLocks noChangeArrowheads="1"/>
          </p:cNvSpPr>
          <p:nvPr/>
        </p:nvSpPr>
        <p:spPr bwMode="auto">
          <a:xfrm>
            <a:off x="1733550" y="41148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606237" name="Text Box 29"/>
          <p:cNvSpPr txBox="1">
            <a:spLocks noChangeArrowheads="1"/>
          </p:cNvSpPr>
          <p:nvPr/>
        </p:nvSpPr>
        <p:spPr bwMode="auto">
          <a:xfrm>
            <a:off x="2057400" y="5943600"/>
            <a:ext cx="4930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 we have an Eulerian cycle of this example</a:t>
            </a:r>
          </a:p>
        </p:txBody>
      </p:sp>
      <p:sp>
        <p:nvSpPr>
          <p:cNvPr id="606238" name="Text Box 30"/>
          <p:cNvSpPr txBox="1">
            <a:spLocks noChangeArrowheads="1"/>
          </p:cNvSpPr>
          <p:nvPr/>
        </p:nvSpPr>
        <p:spPr bwMode="auto">
          <a:xfrm>
            <a:off x="2438400" y="4191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606239" name="Text Box 31"/>
          <p:cNvSpPr txBox="1">
            <a:spLocks noChangeArrowheads="1"/>
          </p:cNvSpPr>
          <p:nvPr/>
        </p:nvSpPr>
        <p:spPr bwMode="auto">
          <a:xfrm>
            <a:off x="2895600" y="49672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606240" name="Text Box 32"/>
          <p:cNvSpPr txBox="1">
            <a:spLocks noChangeArrowheads="1"/>
          </p:cNvSpPr>
          <p:nvPr/>
        </p:nvSpPr>
        <p:spPr bwMode="auto">
          <a:xfrm>
            <a:off x="3257550" y="4191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606241" name="Text Box 33"/>
          <p:cNvSpPr txBox="1">
            <a:spLocks noChangeArrowheads="1"/>
          </p:cNvSpPr>
          <p:nvPr/>
        </p:nvSpPr>
        <p:spPr bwMode="auto">
          <a:xfrm>
            <a:off x="4038600" y="4038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606242" name="Text Box 34"/>
          <p:cNvSpPr txBox="1">
            <a:spLocks noChangeArrowheads="1"/>
          </p:cNvSpPr>
          <p:nvPr/>
        </p:nvSpPr>
        <p:spPr bwMode="auto">
          <a:xfrm>
            <a:off x="4400550" y="47386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606243" name="Text Box 35"/>
          <p:cNvSpPr txBox="1">
            <a:spLocks noChangeArrowheads="1"/>
          </p:cNvSpPr>
          <p:nvPr/>
        </p:nvSpPr>
        <p:spPr bwMode="auto">
          <a:xfrm>
            <a:off x="6019800" y="50292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</a:p>
        </p:txBody>
      </p:sp>
      <p:sp>
        <p:nvSpPr>
          <p:cNvPr id="606244" name="Text Box 36"/>
          <p:cNvSpPr txBox="1">
            <a:spLocks noChangeArrowheads="1"/>
          </p:cNvSpPr>
          <p:nvPr/>
        </p:nvSpPr>
        <p:spPr bwMode="auto">
          <a:xfrm>
            <a:off x="6457950" y="4205288"/>
            <a:ext cx="390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11</a:t>
            </a:r>
          </a:p>
        </p:txBody>
      </p:sp>
      <p:sp>
        <p:nvSpPr>
          <p:cNvPr id="606245" name="Text Box 37"/>
          <p:cNvSpPr txBox="1">
            <a:spLocks noChangeArrowheads="1"/>
          </p:cNvSpPr>
          <p:nvPr/>
        </p:nvSpPr>
        <p:spPr bwMode="auto">
          <a:xfrm>
            <a:off x="5973763" y="3505200"/>
            <a:ext cx="427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12</a:t>
            </a:r>
          </a:p>
        </p:txBody>
      </p:sp>
      <p:sp>
        <p:nvSpPr>
          <p:cNvPr id="606246" name="Text Box 38"/>
          <p:cNvSpPr txBox="1">
            <a:spLocks noChangeArrowheads="1"/>
          </p:cNvSpPr>
          <p:nvPr/>
        </p:nvSpPr>
        <p:spPr bwMode="auto">
          <a:xfrm>
            <a:off x="5553075" y="420528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13</a:t>
            </a:r>
          </a:p>
        </p:txBody>
      </p:sp>
      <p:sp>
        <p:nvSpPr>
          <p:cNvPr id="606247" name="Text Box 39"/>
          <p:cNvSpPr txBox="1">
            <a:spLocks noChangeArrowheads="1"/>
          </p:cNvSpPr>
          <p:nvPr/>
        </p:nvSpPr>
        <p:spPr bwMode="auto">
          <a:xfrm>
            <a:off x="4724400" y="40386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14</a:t>
            </a:r>
          </a:p>
        </p:txBody>
      </p:sp>
      <p:sp>
        <p:nvSpPr>
          <p:cNvPr id="606248" name="Text Box 40"/>
          <p:cNvSpPr txBox="1">
            <a:spLocks noChangeArrowheads="1"/>
          </p:cNvSpPr>
          <p:nvPr/>
        </p:nvSpPr>
        <p:spPr bwMode="auto">
          <a:xfrm>
            <a:off x="4373563" y="3290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15</a:t>
            </a:r>
          </a:p>
        </p:txBody>
      </p:sp>
      <p:sp>
        <p:nvSpPr>
          <p:cNvPr id="606249" name="Text Box 41"/>
          <p:cNvSpPr txBox="1">
            <a:spLocks noChangeArrowheads="1"/>
          </p:cNvSpPr>
          <p:nvPr/>
        </p:nvSpPr>
        <p:spPr bwMode="auto">
          <a:xfrm>
            <a:off x="2819400" y="35052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16</a:t>
            </a:r>
          </a:p>
        </p:txBody>
      </p:sp>
      <p:sp>
        <p:nvSpPr>
          <p:cNvPr id="606250" name="Text Box 42"/>
          <p:cNvSpPr txBox="1">
            <a:spLocks noChangeArrowheads="1"/>
          </p:cNvSpPr>
          <p:nvPr/>
        </p:nvSpPr>
        <p:spPr bwMode="auto">
          <a:xfrm>
            <a:off x="8001000" y="35052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</a:t>
            </a:r>
          </a:p>
        </p:txBody>
      </p:sp>
      <p:sp>
        <p:nvSpPr>
          <p:cNvPr id="606251" name="Text Box 43"/>
          <p:cNvSpPr txBox="1">
            <a:spLocks noChangeArrowheads="1"/>
          </p:cNvSpPr>
          <p:nvPr/>
        </p:nvSpPr>
        <p:spPr bwMode="auto">
          <a:xfrm>
            <a:off x="7162800" y="405288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</a:t>
            </a:r>
          </a:p>
        </p:txBody>
      </p:sp>
      <p:sp>
        <p:nvSpPr>
          <p:cNvPr id="606264" name="Text Box 56"/>
          <p:cNvSpPr txBox="1">
            <a:spLocks noChangeArrowheads="1"/>
          </p:cNvSpPr>
          <p:nvPr/>
        </p:nvSpPr>
        <p:spPr bwMode="auto">
          <a:xfrm>
            <a:off x="685800" y="12954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Euler’s theorem:</a:t>
            </a:r>
            <a:r>
              <a:rPr lang="en-US" alt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 altLang="en-US"/>
              <a:t>	              every vertex is of even degree.</a:t>
            </a:r>
          </a:p>
        </p:txBody>
      </p:sp>
    </p:spTree>
    <p:extLst>
      <p:ext uri="{BB962C8B-B14F-4D97-AF65-F5344CB8AC3E}">
        <p14:creationId xmlns:p14="http://schemas.microsoft.com/office/powerpoint/2010/main" val="9412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3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Text Box 2"/>
          <p:cNvSpPr txBox="1">
            <a:spLocks noChangeArrowheads="1"/>
          </p:cNvSpPr>
          <p:nvPr/>
        </p:nvSpPr>
        <p:spPr bwMode="auto">
          <a:xfrm>
            <a:off x="4083050" y="457200"/>
            <a:ext cx="86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Idea</a:t>
            </a:r>
          </a:p>
        </p:txBody>
      </p:sp>
      <p:sp>
        <p:nvSpPr>
          <p:cNvPr id="605240" name="Text Box 56"/>
          <p:cNvSpPr txBox="1">
            <a:spLocks noChangeArrowheads="1"/>
          </p:cNvSpPr>
          <p:nvPr/>
        </p:nvSpPr>
        <p:spPr bwMode="auto">
          <a:xfrm>
            <a:off x="1619250" y="1371600"/>
            <a:ext cx="592455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 general, if we have a “partial” Eulerian cycle C*,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and it intersects with a cycle C on a vertex v,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then we can extend the Eulerian cycle C* to include C.</a:t>
            </a:r>
          </a:p>
        </p:txBody>
      </p:sp>
      <p:sp>
        <p:nvSpPr>
          <p:cNvPr id="605241" name="Oval 57"/>
          <p:cNvSpPr>
            <a:spLocks noChangeArrowheads="1"/>
          </p:cNvSpPr>
          <p:nvPr/>
        </p:nvSpPr>
        <p:spPr bwMode="auto">
          <a:xfrm>
            <a:off x="1676400" y="2743200"/>
            <a:ext cx="3352800" cy="2743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605242" name="Freeform 58"/>
          <p:cNvSpPr>
            <a:spLocks/>
          </p:cNvSpPr>
          <p:nvPr/>
        </p:nvSpPr>
        <p:spPr bwMode="auto">
          <a:xfrm>
            <a:off x="1930400" y="3124200"/>
            <a:ext cx="3098800" cy="2133600"/>
          </a:xfrm>
          <a:custGeom>
            <a:avLst/>
            <a:gdLst>
              <a:gd name="T0" fmla="*/ 1568 w 1952"/>
              <a:gd name="T1" fmla="*/ 672 h 1344"/>
              <a:gd name="T2" fmla="*/ 1280 w 1952"/>
              <a:gd name="T3" fmla="*/ 192 h 1344"/>
              <a:gd name="T4" fmla="*/ 752 w 1952"/>
              <a:gd name="T5" fmla="*/ 96 h 1344"/>
              <a:gd name="T6" fmla="*/ 800 w 1952"/>
              <a:gd name="T7" fmla="*/ 528 h 1344"/>
              <a:gd name="T8" fmla="*/ 1184 w 1952"/>
              <a:gd name="T9" fmla="*/ 480 h 1344"/>
              <a:gd name="T10" fmla="*/ 1280 w 1952"/>
              <a:gd name="T11" fmla="*/ 672 h 1344"/>
              <a:gd name="T12" fmla="*/ 704 w 1952"/>
              <a:gd name="T13" fmla="*/ 912 h 1344"/>
              <a:gd name="T14" fmla="*/ 368 w 1952"/>
              <a:gd name="T15" fmla="*/ 432 h 1344"/>
              <a:gd name="T16" fmla="*/ 704 w 1952"/>
              <a:gd name="T17" fmla="*/ 240 h 1344"/>
              <a:gd name="T18" fmla="*/ 272 w 1952"/>
              <a:gd name="T19" fmla="*/ 48 h 1344"/>
              <a:gd name="T20" fmla="*/ 32 w 1952"/>
              <a:gd name="T21" fmla="*/ 528 h 1344"/>
              <a:gd name="T22" fmla="*/ 464 w 1952"/>
              <a:gd name="T23" fmla="*/ 912 h 1344"/>
              <a:gd name="T24" fmla="*/ 272 w 1952"/>
              <a:gd name="T25" fmla="*/ 1152 h 1344"/>
              <a:gd name="T26" fmla="*/ 1136 w 1952"/>
              <a:gd name="T27" fmla="*/ 1296 h 1344"/>
              <a:gd name="T28" fmla="*/ 944 w 1952"/>
              <a:gd name="T29" fmla="*/ 864 h 1344"/>
              <a:gd name="T30" fmla="*/ 944 w 1952"/>
              <a:gd name="T31" fmla="*/ 528 h 1344"/>
              <a:gd name="T32" fmla="*/ 1376 w 1952"/>
              <a:gd name="T33" fmla="*/ 336 h 1344"/>
              <a:gd name="T34" fmla="*/ 1904 w 1952"/>
              <a:gd name="T35" fmla="*/ 528 h 1344"/>
              <a:gd name="T36" fmla="*/ 1664 w 1952"/>
              <a:gd name="T37" fmla="*/ 1056 h 1344"/>
              <a:gd name="T38" fmla="*/ 1184 w 1952"/>
              <a:gd name="T39" fmla="*/ 720 h 1344"/>
              <a:gd name="T40" fmla="*/ 1232 w 1952"/>
              <a:gd name="T41" fmla="*/ 480 h 1344"/>
              <a:gd name="T42" fmla="*/ 1568 w 1952"/>
              <a:gd name="T43" fmla="*/ 672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52" h="1344">
                <a:moveTo>
                  <a:pt x="1568" y="672"/>
                </a:moveTo>
                <a:cubicBezTo>
                  <a:pt x="1576" y="624"/>
                  <a:pt x="1416" y="288"/>
                  <a:pt x="1280" y="192"/>
                </a:cubicBezTo>
                <a:cubicBezTo>
                  <a:pt x="1144" y="96"/>
                  <a:pt x="832" y="40"/>
                  <a:pt x="752" y="96"/>
                </a:cubicBezTo>
                <a:cubicBezTo>
                  <a:pt x="672" y="152"/>
                  <a:pt x="728" y="464"/>
                  <a:pt x="800" y="528"/>
                </a:cubicBezTo>
                <a:cubicBezTo>
                  <a:pt x="872" y="592"/>
                  <a:pt x="1104" y="456"/>
                  <a:pt x="1184" y="480"/>
                </a:cubicBezTo>
                <a:cubicBezTo>
                  <a:pt x="1264" y="504"/>
                  <a:pt x="1360" y="600"/>
                  <a:pt x="1280" y="672"/>
                </a:cubicBezTo>
                <a:cubicBezTo>
                  <a:pt x="1200" y="744"/>
                  <a:pt x="856" y="952"/>
                  <a:pt x="704" y="912"/>
                </a:cubicBezTo>
                <a:cubicBezTo>
                  <a:pt x="552" y="872"/>
                  <a:pt x="368" y="544"/>
                  <a:pt x="368" y="432"/>
                </a:cubicBezTo>
                <a:cubicBezTo>
                  <a:pt x="368" y="320"/>
                  <a:pt x="720" y="304"/>
                  <a:pt x="704" y="240"/>
                </a:cubicBezTo>
                <a:cubicBezTo>
                  <a:pt x="688" y="176"/>
                  <a:pt x="384" y="0"/>
                  <a:pt x="272" y="48"/>
                </a:cubicBezTo>
                <a:cubicBezTo>
                  <a:pt x="160" y="96"/>
                  <a:pt x="0" y="384"/>
                  <a:pt x="32" y="528"/>
                </a:cubicBezTo>
                <a:cubicBezTo>
                  <a:pt x="64" y="672"/>
                  <a:pt x="424" y="808"/>
                  <a:pt x="464" y="912"/>
                </a:cubicBezTo>
                <a:cubicBezTo>
                  <a:pt x="504" y="1016"/>
                  <a:pt x="160" y="1088"/>
                  <a:pt x="272" y="1152"/>
                </a:cubicBezTo>
                <a:cubicBezTo>
                  <a:pt x="384" y="1216"/>
                  <a:pt x="1024" y="1344"/>
                  <a:pt x="1136" y="1296"/>
                </a:cubicBezTo>
                <a:cubicBezTo>
                  <a:pt x="1248" y="1248"/>
                  <a:pt x="976" y="992"/>
                  <a:pt x="944" y="864"/>
                </a:cubicBezTo>
                <a:cubicBezTo>
                  <a:pt x="912" y="736"/>
                  <a:pt x="872" y="616"/>
                  <a:pt x="944" y="528"/>
                </a:cubicBezTo>
                <a:cubicBezTo>
                  <a:pt x="1016" y="440"/>
                  <a:pt x="1216" y="336"/>
                  <a:pt x="1376" y="336"/>
                </a:cubicBezTo>
                <a:cubicBezTo>
                  <a:pt x="1536" y="336"/>
                  <a:pt x="1856" y="408"/>
                  <a:pt x="1904" y="528"/>
                </a:cubicBezTo>
                <a:cubicBezTo>
                  <a:pt x="1952" y="648"/>
                  <a:pt x="1784" y="1024"/>
                  <a:pt x="1664" y="1056"/>
                </a:cubicBezTo>
                <a:cubicBezTo>
                  <a:pt x="1544" y="1088"/>
                  <a:pt x="1256" y="816"/>
                  <a:pt x="1184" y="720"/>
                </a:cubicBezTo>
                <a:cubicBezTo>
                  <a:pt x="1112" y="624"/>
                  <a:pt x="1168" y="488"/>
                  <a:pt x="1232" y="480"/>
                </a:cubicBezTo>
                <a:cubicBezTo>
                  <a:pt x="1296" y="472"/>
                  <a:pt x="1560" y="720"/>
                  <a:pt x="1568" y="672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43" name="Oval 59"/>
          <p:cNvSpPr>
            <a:spLocks noChangeArrowheads="1"/>
          </p:cNvSpPr>
          <p:nvPr/>
        </p:nvSpPr>
        <p:spPr bwMode="auto">
          <a:xfrm>
            <a:off x="4953000" y="3200400"/>
            <a:ext cx="19050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4" name="Oval 60"/>
          <p:cNvSpPr>
            <a:spLocks noChangeArrowheads="1"/>
          </p:cNvSpPr>
          <p:nvPr/>
        </p:nvSpPr>
        <p:spPr bwMode="auto">
          <a:xfrm>
            <a:off x="48768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6" name="Text Box 62"/>
          <p:cNvSpPr txBox="1">
            <a:spLocks noChangeArrowheads="1"/>
          </p:cNvSpPr>
          <p:nvPr/>
        </p:nvSpPr>
        <p:spPr bwMode="auto">
          <a:xfrm>
            <a:off x="4572000" y="38862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</a:t>
            </a:r>
          </a:p>
        </p:txBody>
      </p:sp>
      <p:sp>
        <p:nvSpPr>
          <p:cNvPr id="605247" name="Text Box 63"/>
          <p:cNvSpPr txBox="1">
            <a:spLocks noChangeArrowheads="1"/>
          </p:cNvSpPr>
          <p:nvPr/>
        </p:nvSpPr>
        <p:spPr bwMode="auto">
          <a:xfrm>
            <a:off x="1050925" y="5756275"/>
            <a:ext cx="717391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First follow C* until we visit v, then follow C until we go back to v,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and then follow C* from v to the end.</a:t>
            </a:r>
          </a:p>
        </p:txBody>
      </p:sp>
      <p:sp>
        <p:nvSpPr>
          <p:cNvPr id="605248" name="Rectangle 64"/>
          <p:cNvSpPr>
            <a:spLocks noChangeArrowheads="1"/>
          </p:cNvSpPr>
          <p:nvPr/>
        </p:nvSpPr>
        <p:spPr bwMode="auto">
          <a:xfrm>
            <a:off x="3048000" y="2819400"/>
            <a:ext cx="442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C*</a:t>
            </a:r>
          </a:p>
        </p:txBody>
      </p:sp>
      <p:sp>
        <p:nvSpPr>
          <p:cNvPr id="605249" name="Rectangle 65"/>
          <p:cNvSpPr>
            <a:spLocks noChangeArrowheads="1"/>
          </p:cNvSpPr>
          <p:nvPr/>
        </p:nvSpPr>
        <p:spPr bwMode="auto">
          <a:xfrm>
            <a:off x="6400800" y="2895600"/>
            <a:ext cx="322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5520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4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Text Box 2"/>
          <p:cNvSpPr txBox="1">
            <a:spLocks noChangeArrowheads="1"/>
          </p:cNvSpPr>
          <p:nvPr/>
        </p:nvSpPr>
        <p:spPr bwMode="auto">
          <a:xfrm>
            <a:off x="4083050" y="457200"/>
            <a:ext cx="96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Proof</a:t>
            </a:r>
          </a:p>
        </p:txBody>
      </p:sp>
      <p:sp>
        <p:nvSpPr>
          <p:cNvPr id="607242" name="Text Box 10"/>
          <p:cNvSpPr txBox="1">
            <a:spLocks noChangeArrowheads="1"/>
          </p:cNvSpPr>
          <p:nvPr/>
        </p:nvSpPr>
        <p:spPr bwMode="auto">
          <a:xfrm>
            <a:off x="838200" y="1828800"/>
            <a:ext cx="7466013" cy="788988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 1</a:t>
            </a:r>
            <a:r>
              <a:rPr lang="en-US" altLang="en-US"/>
              <a:t>.  If the edges of a connected graph can be partitioned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 into simple cycles, then we can construct an Eulerian cycle.</a:t>
            </a:r>
          </a:p>
        </p:txBody>
      </p:sp>
      <p:sp>
        <p:nvSpPr>
          <p:cNvPr id="607243" name="Text Box 11"/>
          <p:cNvSpPr txBox="1">
            <a:spLocks noChangeArrowheads="1"/>
          </p:cNvSpPr>
          <p:nvPr/>
        </p:nvSpPr>
        <p:spPr bwMode="auto">
          <a:xfrm>
            <a:off x="838200" y="5410200"/>
            <a:ext cx="6335713" cy="788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 2.</a:t>
            </a:r>
            <a:r>
              <a:rPr lang="en-US" alt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  the edges can be partitioned into simple cycles.</a:t>
            </a:r>
          </a:p>
        </p:txBody>
      </p:sp>
      <p:sp>
        <p:nvSpPr>
          <p:cNvPr id="607244" name="Text Box 12"/>
          <p:cNvSpPr txBox="1">
            <a:spLocks noChangeArrowheads="1"/>
          </p:cNvSpPr>
          <p:nvPr/>
        </p:nvSpPr>
        <p:spPr bwMode="auto">
          <a:xfrm>
            <a:off x="838200" y="1295400"/>
            <a:ext cx="7446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have informally proved the following claim in the previous slides.</a:t>
            </a:r>
          </a:p>
        </p:txBody>
      </p:sp>
      <p:sp>
        <p:nvSpPr>
          <p:cNvPr id="607247" name="Text Box 15"/>
          <p:cNvSpPr txBox="1">
            <a:spLocks noChangeArrowheads="1"/>
          </p:cNvSpPr>
          <p:nvPr/>
        </p:nvSpPr>
        <p:spPr bwMode="auto">
          <a:xfrm>
            <a:off x="822325" y="4689475"/>
            <a:ext cx="7158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can prove Euler’s theorem if we can prove the following claim.</a:t>
            </a:r>
          </a:p>
        </p:txBody>
      </p:sp>
      <p:sp>
        <p:nvSpPr>
          <p:cNvPr id="607248" name="Text Box 16"/>
          <p:cNvSpPr txBox="1">
            <a:spLocks noChangeArrowheads="1"/>
          </p:cNvSpPr>
          <p:nvPr/>
        </p:nvSpPr>
        <p:spPr bwMode="auto">
          <a:xfrm>
            <a:off x="685800" y="3249613"/>
            <a:ext cx="7775575" cy="78898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Euler’s theorem:</a:t>
            </a:r>
            <a:r>
              <a:rPr lang="en-US" alt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 altLang="en-US"/>
              <a:t>	              every vertex is of even degree.</a:t>
            </a:r>
          </a:p>
        </p:txBody>
      </p:sp>
    </p:spTree>
    <p:extLst>
      <p:ext uri="{BB962C8B-B14F-4D97-AF65-F5344CB8AC3E}">
        <p14:creationId xmlns:p14="http://schemas.microsoft.com/office/powerpoint/2010/main" val="130501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43" grpId="0" animBg="1"/>
      <p:bldP spid="607247" grpId="0"/>
      <p:bldP spid="60724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608260" name="Text Box 4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 2.</a:t>
            </a:r>
            <a:r>
              <a:rPr lang="en-US" alt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the edges can be partitioned into simple cycles.</a:t>
            </a:r>
          </a:p>
        </p:txBody>
      </p:sp>
      <p:sp>
        <p:nvSpPr>
          <p:cNvPr id="608264" name="Text Box 8"/>
          <p:cNvSpPr txBox="1">
            <a:spLocks noChangeArrowheads="1"/>
          </p:cNvSpPr>
          <p:nvPr/>
        </p:nvSpPr>
        <p:spPr bwMode="auto">
          <a:xfrm>
            <a:off x="1584325" y="2632075"/>
            <a:ext cx="605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First we can find one cycle by the same idea as before.</a:t>
            </a:r>
          </a:p>
        </p:txBody>
      </p:sp>
      <p:sp>
        <p:nvSpPr>
          <p:cNvPr id="608265" name="Oval 9"/>
          <p:cNvSpPr>
            <a:spLocks noChangeArrowheads="1"/>
          </p:cNvSpPr>
          <p:nvPr/>
        </p:nvSpPr>
        <p:spPr bwMode="auto">
          <a:xfrm>
            <a:off x="11430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8266" name="Oval 10"/>
          <p:cNvSpPr>
            <a:spLocks noChangeArrowheads="1"/>
          </p:cNvSpPr>
          <p:nvPr/>
        </p:nvSpPr>
        <p:spPr bwMode="auto">
          <a:xfrm>
            <a:off x="13716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8267" name="Oval 11"/>
          <p:cNvSpPr>
            <a:spLocks noChangeArrowheads="1"/>
          </p:cNvSpPr>
          <p:nvPr/>
        </p:nvSpPr>
        <p:spPr bwMode="auto">
          <a:xfrm>
            <a:off x="16764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8268" name="Oval 12"/>
          <p:cNvSpPr>
            <a:spLocks noChangeArrowheads="1"/>
          </p:cNvSpPr>
          <p:nvPr/>
        </p:nvSpPr>
        <p:spPr bwMode="auto">
          <a:xfrm>
            <a:off x="21336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8269" name="Oval 13"/>
          <p:cNvSpPr>
            <a:spLocks noChangeArrowheads="1"/>
          </p:cNvSpPr>
          <p:nvPr/>
        </p:nvSpPr>
        <p:spPr bwMode="auto">
          <a:xfrm>
            <a:off x="26670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8270" name="Oval 14"/>
          <p:cNvSpPr>
            <a:spLocks noChangeArrowheads="1"/>
          </p:cNvSpPr>
          <p:nvPr/>
        </p:nvSpPr>
        <p:spPr bwMode="auto">
          <a:xfrm>
            <a:off x="3429000" y="579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8271" name="Oval 15"/>
          <p:cNvSpPr>
            <a:spLocks noChangeArrowheads="1"/>
          </p:cNvSpPr>
          <p:nvPr/>
        </p:nvSpPr>
        <p:spPr bwMode="auto">
          <a:xfrm>
            <a:off x="3352800" y="4953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8272" name="Oval 16"/>
          <p:cNvSpPr>
            <a:spLocks noChangeArrowheads="1"/>
          </p:cNvSpPr>
          <p:nvPr/>
        </p:nvSpPr>
        <p:spPr bwMode="auto">
          <a:xfrm>
            <a:off x="2514600" y="4419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8273" name="Line 17"/>
          <p:cNvSpPr>
            <a:spLocks noChangeShapeType="1"/>
          </p:cNvSpPr>
          <p:nvPr/>
        </p:nvSpPr>
        <p:spPr bwMode="auto">
          <a:xfrm>
            <a:off x="1219200" y="3886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8274" name="Line 18"/>
          <p:cNvSpPr>
            <a:spLocks noChangeShapeType="1"/>
          </p:cNvSpPr>
          <p:nvPr/>
        </p:nvSpPr>
        <p:spPr bwMode="auto">
          <a:xfrm>
            <a:off x="1447800" y="4343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8275" name="Line 19"/>
          <p:cNvSpPr>
            <a:spLocks noChangeShapeType="1"/>
          </p:cNvSpPr>
          <p:nvPr/>
        </p:nvSpPr>
        <p:spPr bwMode="auto">
          <a:xfrm>
            <a:off x="1752600" y="4876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8276" name="Line 20"/>
          <p:cNvSpPr>
            <a:spLocks noChangeShapeType="1"/>
          </p:cNvSpPr>
          <p:nvPr/>
        </p:nvSpPr>
        <p:spPr bwMode="auto">
          <a:xfrm>
            <a:off x="2209800" y="5334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8277" name="Line 21"/>
          <p:cNvSpPr>
            <a:spLocks noChangeShapeType="1"/>
          </p:cNvSpPr>
          <p:nvPr/>
        </p:nvSpPr>
        <p:spPr bwMode="auto">
          <a:xfrm>
            <a:off x="2743200" y="57912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8278" name="Text Box 22"/>
          <p:cNvSpPr txBox="1">
            <a:spLocks noChangeArrowheads="1"/>
          </p:cNvSpPr>
          <p:nvPr/>
        </p:nvSpPr>
        <p:spPr bwMode="auto">
          <a:xfrm>
            <a:off x="4419600" y="4876800"/>
            <a:ext cx="452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Go to unvisited edges as long as possible.</a:t>
            </a:r>
          </a:p>
        </p:txBody>
      </p:sp>
      <p:sp>
        <p:nvSpPr>
          <p:cNvPr id="608279" name="Text Box 23"/>
          <p:cNvSpPr txBox="1">
            <a:spLocks noChangeArrowheads="1"/>
          </p:cNvSpPr>
          <p:nvPr/>
        </p:nvSpPr>
        <p:spPr bwMode="auto">
          <a:xfrm>
            <a:off x="4419600" y="5638800"/>
            <a:ext cx="4481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Cannot get stuck before we find a cycle.</a:t>
            </a:r>
          </a:p>
        </p:txBody>
      </p:sp>
      <p:sp>
        <p:nvSpPr>
          <p:cNvPr id="608280" name="Line 24"/>
          <p:cNvSpPr>
            <a:spLocks noChangeShapeType="1"/>
          </p:cNvSpPr>
          <p:nvPr/>
        </p:nvSpPr>
        <p:spPr bwMode="auto">
          <a:xfrm flipH="1" flipV="1">
            <a:off x="3429000" y="50292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8281" name="Line 25"/>
          <p:cNvSpPr>
            <a:spLocks noChangeShapeType="1"/>
          </p:cNvSpPr>
          <p:nvPr/>
        </p:nvSpPr>
        <p:spPr bwMode="auto">
          <a:xfrm flipH="1" flipV="1">
            <a:off x="2590800" y="44958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8282" name="Line 26"/>
          <p:cNvSpPr>
            <a:spLocks noChangeShapeType="1"/>
          </p:cNvSpPr>
          <p:nvPr/>
        </p:nvSpPr>
        <p:spPr bwMode="auto">
          <a:xfrm flipH="1">
            <a:off x="1752600" y="44958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8283" name="Oval 27"/>
          <p:cNvSpPr>
            <a:spLocks noChangeArrowheads="1"/>
          </p:cNvSpPr>
          <p:nvPr/>
        </p:nvSpPr>
        <p:spPr bwMode="auto">
          <a:xfrm>
            <a:off x="1219200" y="4191000"/>
            <a:ext cx="2819400" cy="2209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8284" name="Text Box 28"/>
          <p:cNvSpPr txBox="1">
            <a:spLocks noChangeArrowheads="1"/>
          </p:cNvSpPr>
          <p:nvPr/>
        </p:nvSpPr>
        <p:spPr bwMode="auto">
          <a:xfrm>
            <a:off x="4419600" y="4114800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Start from any vertex.</a:t>
            </a:r>
          </a:p>
        </p:txBody>
      </p:sp>
    </p:spTree>
    <p:extLst>
      <p:ext uri="{BB962C8B-B14F-4D97-AF65-F5344CB8AC3E}">
        <p14:creationId xmlns:p14="http://schemas.microsoft.com/office/powerpoint/2010/main" val="261378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4" grpId="0"/>
      <p:bldP spid="608265" grpId="0" animBg="1"/>
      <p:bldP spid="608266" grpId="0" animBg="1"/>
      <p:bldP spid="608267" grpId="0" animBg="1"/>
      <p:bldP spid="608268" grpId="0" animBg="1"/>
      <p:bldP spid="608269" grpId="0" animBg="1"/>
      <p:bldP spid="608270" grpId="0" animBg="1"/>
      <p:bldP spid="608271" grpId="0" animBg="1"/>
      <p:bldP spid="608272" grpId="0" animBg="1"/>
      <p:bldP spid="608273" grpId="0" animBg="1"/>
      <p:bldP spid="608274" grpId="0" animBg="1"/>
      <p:bldP spid="608275" grpId="0" animBg="1"/>
      <p:bldP spid="608276" grpId="0" animBg="1"/>
      <p:bldP spid="608277" grpId="0" animBg="1"/>
      <p:bldP spid="608278" grpId="0"/>
      <p:bldP spid="608280" grpId="0" animBg="1"/>
      <p:bldP spid="608281" grpId="0" animBg="1"/>
      <p:bldP spid="608282" grpId="0" animBg="1"/>
      <p:bldP spid="608283" grpId="0" animBg="1"/>
      <p:bldP spid="60828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610307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 2.</a:t>
            </a:r>
            <a:r>
              <a:rPr lang="en-US" alt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the edges can be partitioned into simple cycles.</a:t>
            </a:r>
          </a:p>
        </p:txBody>
      </p:sp>
      <p:sp>
        <p:nvSpPr>
          <p:cNvPr id="610329" name="Oval 25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30" name="Oval 26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31" name="Oval 27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32" name="Oval 28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33" name="Oval 29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34" name="Oval 30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35" name="Oval 31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36" name="Oval 32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37" name="Oval 33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38" name="Oval 34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39" name="Line 35"/>
          <p:cNvSpPr>
            <a:spLocks noChangeShapeType="1"/>
          </p:cNvSpPr>
          <p:nvPr/>
        </p:nvSpPr>
        <p:spPr bwMode="auto">
          <a:xfrm>
            <a:off x="3429000" y="4724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40" name="Line 36"/>
          <p:cNvSpPr>
            <a:spLocks noChangeShapeType="1"/>
          </p:cNvSpPr>
          <p:nvPr/>
        </p:nvSpPr>
        <p:spPr bwMode="auto">
          <a:xfrm flipV="1">
            <a:off x="3962400" y="4800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41" name="Line 37"/>
          <p:cNvSpPr>
            <a:spLocks noChangeShapeType="1"/>
          </p:cNvSpPr>
          <p:nvPr/>
        </p:nvSpPr>
        <p:spPr bwMode="auto">
          <a:xfrm flipH="1">
            <a:off x="3429000" y="3962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42" name="Line 38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43" name="Line 39"/>
          <p:cNvSpPr>
            <a:spLocks noChangeShapeType="1"/>
          </p:cNvSpPr>
          <p:nvPr/>
        </p:nvSpPr>
        <p:spPr bwMode="auto">
          <a:xfrm>
            <a:off x="3429000" y="47244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44" name="Line 40"/>
          <p:cNvSpPr>
            <a:spLocks noChangeShapeType="1"/>
          </p:cNvSpPr>
          <p:nvPr/>
        </p:nvSpPr>
        <p:spPr bwMode="auto">
          <a:xfrm flipV="1">
            <a:off x="4572000" y="47244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45" name="Line 41"/>
          <p:cNvSpPr>
            <a:spLocks noChangeShapeType="1"/>
          </p:cNvSpPr>
          <p:nvPr/>
        </p:nvSpPr>
        <p:spPr bwMode="auto">
          <a:xfrm flipH="1" flipV="1">
            <a:off x="5715000" y="3352800"/>
            <a:ext cx="152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46" name="Line 42"/>
          <p:cNvSpPr>
            <a:spLocks noChangeShapeType="1"/>
          </p:cNvSpPr>
          <p:nvPr/>
        </p:nvSpPr>
        <p:spPr bwMode="auto">
          <a:xfrm flipH="1">
            <a:off x="3810000" y="3352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47" name="Line 43"/>
          <p:cNvSpPr>
            <a:spLocks noChangeShapeType="1"/>
          </p:cNvSpPr>
          <p:nvPr/>
        </p:nvSpPr>
        <p:spPr bwMode="auto">
          <a:xfrm flipH="1">
            <a:off x="3429000" y="3352800"/>
            <a:ext cx="381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48" name="Line 44"/>
          <p:cNvSpPr>
            <a:spLocks noChangeShapeType="1"/>
          </p:cNvSpPr>
          <p:nvPr/>
        </p:nvSpPr>
        <p:spPr bwMode="auto">
          <a:xfrm flipH="1" flipV="1">
            <a:off x="5105400" y="4114800"/>
            <a:ext cx="228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49" name="Line 45"/>
          <p:cNvSpPr>
            <a:spLocks noChangeShapeType="1"/>
          </p:cNvSpPr>
          <p:nvPr/>
        </p:nvSpPr>
        <p:spPr bwMode="auto">
          <a:xfrm flipH="1" flipV="1">
            <a:off x="4572000" y="28956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50" name="Line 46"/>
          <p:cNvSpPr>
            <a:spLocks noChangeShapeType="1"/>
          </p:cNvSpPr>
          <p:nvPr/>
        </p:nvSpPr>
        <p:spPr bwMode="auto">
          <a:xfrm flipH="1">
            <a:off x="4114800" y="2895600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51" name="Line 47"/>
          <p:cNvSpPr>
            <a:spLocks noChangeShapeType="1"/>
          </p:cNvSpPr>
          <p:nvPr/>
        </p:nvSpPr>
        <p:spPr bwMode="auto">
          <a:xfrm flipH="1">
            <a:off x="3962400" y="3962400"/>
            <a:ext cx="152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52" name="Line 48"/>
          <p:cNvSpPr>
            <a:spLocks noChangeShapeType="1"/>
          </p:cNvSpPr>
          <p:nvPr/>
        </p:nvSpPr>
        <p:spPr bwMode="auto">
          <a:xfrm>
            <a:off x="3962400" y="5410200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53" name="Line 49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54" name="Line 50"/>
          <p:cNvSpPr>
            <a:spLocks noChangeShapeType="1"/>
          </p:cNvSpPr>
          <p:nvPr/>
        </p:nvSpPr>
        <p:spPr bwMode="auto">
          <a:xfrm flipH="1" flipV="1">
            <a:off x="3810000" y="33528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55" name="Line 51"/>
          <p:cNvSpPr>
            <a:spLocks noChangeShapeType="1"/>
          </p:cNvSpPr>
          <p:nvPr/>
        </p:nvSpPr>
        <p:spPr bwMode="auto">
          <a:xfrm flipV="1">
            <a:off x="3810000" y="2895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56" name="Line 52"/>
          <p:cNvSpPr>
            <a:spLocks noChangeShapeType="1"/>
          </p:cNvSpPr>
          <p:nvPr/>
        </p:nvSpPr>
        <p:spPr bwMode="auto">
          <a:xfrm>
            <a:off x="4572000" y="2895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57" name="Line 53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58" name="Line 54"/>
          <p:cNvSpPr>
            <a:spLocks noChangeShapeType="1"/>
          </p:cNvSpPr>
          <p:nvPr/>
        </p:nvSpPr>
        <p:spPr bwMode="auto">
          <a:xfrm>
            <a:off x="51054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59" name="Line 55"/>
          <p:cNvSpPr>
            <a:spLocks noChangeShapeType="1"/>
          </p:cNvSpPr>
          <p:nvPr/>
        </p:nvSpPr>
        <p:spPr bwMode="auto">
          <a:xfrm flipH="1" flipV="1">
            <a:off x="4114800" y="39624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60" name="Line 56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361" name="Line 57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7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 2.</a:t>
            </a:r>
            <a:r>
              <a:rPr lang="en-US" alt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the edges can be partitioned into simple cycles.</a:t>
            </a:r>
          </a:p>
        </p:txBody>
      </p:sp>
      <p:sp>
        <p:nvSpPr>
          <p:cNvPr id="611332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33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34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35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36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37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38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39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40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41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42" name="Line 14"/>
          <p:cNvSpPr>
            <a:spLocks noChangeShapeType="1"/>
          </p:cNvSpPr>
          <p:nvPr/>
        </p:nvSpPr>
        <p:spPr bwMode="auto">
          <a:xfrm>
            <a:off x="34290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43" name="Line 15"/>
          <p:cNvSpPr>
            <a:spLocks noChangeShapeType="1"/>
          </p:cNvSpPr>
          <p:nvPr/>
        </p:nvSpPr>
        <p:spPr bwMode="auto">
          <a:xfrm flipV="1">
            <a:off x="39624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44" name="Line 16"/>
          <p:cNvSpPr>
            <a:spLocks noChangeShapeType="1"/>
          </p:cNvSpPr>
          <p:nvPr/>
        </p:nvSpPr>
        <p:spPr bwMode="auto">
          <a:xfrm flipH="1">
            <a:off x="3429000" y="3962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45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46" name="Line 18"/>
          <p:cNvSpPr>
            <a:spLocks noChangeShapeType="1"/>
          </p:cNvSpPr>
          <p:nvPr/>
        </p:nvSpPr>
        <p:spPr bwMode="auto">
          <a:xfrm>
            <a:off x="3429000" y="47244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47" name="Line 19"/>
          <p:cNvSpPr>
            <a:spLocks noChangeShapeType="1"/>
          </p:cNvSpPr>
          <p:nvPr/>
        </p:nvSpPr>
        <p:spPr bwMode="auto">
          <a:xfrm flipV="1">
            <a:off x="4572000" y="47244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48" name="Line 20"/>
          <p:cNvSpPr>
            <a:spLocks noChangeShapeType="1"/>
          </p:cNvSpPr>
          <p:nvPr/>
        </p:nvSpPr>
        <p:spPr bwMode="auto">
          <a:xfrm flipH="1" flipV="1">
            <a:off x="5715000" y="3352800"/>
            <a:ext cx="152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49" name="Line 21"/>
          <p:cNvSpPr>
            <a:spLocks noChangeShapeType="1"/>
          </p:cNvSpPr>
          <p:nvPr/>
        </p:nvSpPr>
        <p:spPr bwMode="auto">
          <a:xfrm flipH="1">
            <a:off x="3810000" y="3352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50" name="Line 22"/>
          <p:cNvSpPr>
            <a:spLocks noChangeShapeType="1"/>
          </p:cNvSpPr>
          <p:nvPr/>
        </p:nvSpPr>
        <p:spPr bwMode="auto">
          <a:xfrm flipH="1">
            <a:off x="34290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51" name="Line 23"/>
          <p:cNvSpPr>
            <a:spLocks noChangeShapeType="1"/>
          </p:cNvSpPr>
          <p:nvPr/>
        </p:nvSpPr>
        <p:spPr bwMode="auto">
          <a:xfrm flipH="1" flipV="1">
            <a:off x="5105400" y="4114800"/>
            <a:ext cx="228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52" name="Line 24"/>
          <p:cNvSpPr>
            <a:spLocks noChangeShapeType="1"/>
          </p:cNvSpPr>
          <p:nvPr/>
        </p:nvSpPr>
        <p:spPr bwMode="auto">
          <a:xfrm flipH="1" flipV="1">
            <a:off x="4572000" y="28956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53" name="Line 25"/>
          <p:cNvSpPr>
            <a:spLocks noChangeShapeType="1"/>
          </p:cNvSpPr>
          <p:nvPr/>
        </p:nvSpPr>
        <p:spPr bwMode="auto">
          <a:xfrm flipH="1">
            <a:off x="4114800" y="2895600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54" name="Line 26"/>
          <p:cNvSpPr>
            <a:spLocks noChangeShapeType="1"/>
          </p:cNvSpPr>
          <p:nvPr/>
        </p:nvSpPr>
        <p:spPr bwMode="auto">
          <a:xfrm flipH="1">
            <a:off x="3962400" y="3962400"/>
            <a:ext cx="152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55" name="Line 27"/>
          <p:cNvSpPr>
            <a:spLocks noChangeShapeType="1"/>
          </p:cNvSpPr>
          <p:nvPr/>
        </p:nvSpPr>
        <p:spPr bwMode="auto">
          <a:xfrm>
            <a:off x="3962400" y="5410200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56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57" name="Line 29"/>
          <p:cNvSpPr>
            <a:spLocks noChangeShapeType="1"/>
          </p:cNvSpPr>
          <p:nvPr/>
        </p:nvSpPr>
        <p:spPr bwMode="auto">
          <a:xfrm flipH="1" flipV="1">
            <a:off x="3810000" y="33528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58" name="Line 30"/>
          <p:cNvSpPr>
            <a:spLocks noChangeShapeType="1"/>
          </p:cNvSpPr>
          <p:nvPr/>
        </p:nvSpPr>
        <p:spPr bwMode="auto">
          <a:xfrm flipV="1">
            <a:off x="38100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59" name="Line 31"/>
          <p:cNvSpPr>
            <a:spLocks noChangeShapeType="1"/>
          </p:cNvSpPr>
          <p:nvPr/>
        </p:nvSpPr>
        <p:spPr bwMode="auto">
          <a:xfrm>
            <a:off x="45720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60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61" name="Line 33"/>
          <p:cNvSpPr>
            <a:spLocks noChangeShapeType="1"/>
          </p:cNvSpPr>
          <p:nvPr/>
        </p:nvSpPr>
        <p:spPr bwMode="auto">
          <a:xfrm>
            <a:off x="51054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62" name="Line 34"/>
          <p:cNvSpPr>
            <a:spLocks noChangeShapeType="1"/>
          </p:cNvSpPr>
          <p:nvPr/>
        </p:nvSpPr>
        <p:spPr bwMode="auto">
          <a:xfrm flipH="1" flipV="1">
            <a:off x="4114800" y="39624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63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64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612355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 2.</a:t>
            </a:r>
            <a:r>
              <a:rPr lang="en-US" alt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the edges can be partitioned into simple cycles.</a:t>
            </a:r>
          </a:p>
        </p:txBody>
      </p:sp>
      <p:sp>
        <p:nvSpPr>
          <p:cNvPr id="612356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57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58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59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60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61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62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63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64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65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66" name="Line 14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67" name="Line 15"/>
          <p:cNvSpPr>
            <a:spLocks noChangeShapeType="1"/>
          </p:cNvSpPr>
          <p:nvPr/>
        </p:nvSpPr>
        <p:spPr bwMode="auto">
          <a:xfrm flipV="1">
            <a:off x="17526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68" name="Line 16"/>
          <p:cNvSpPr>
            <a:spLocks noChangeShapeType="1"/>
          </p:cNvSpPr>
          <p:nvPr/>
        </p:nvSpPr>
        <p:spPr bwMode="auto">
          <a:xfrm flipH="1">
            <a:off x="3429000" y="3962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69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70" name="Line 18"/>
          <p:cNvSpPr>
            <a:spLocks noChangeShapeType="1"/>
          </p:cNvSpPr>
          <p:nvPr/>
        </p:nvSpPr>
        <p:spPr bwMode="auto">
          <a:xfrm>
            <a:off x="3429000" y="47244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71" name="Line 19"/>
          <p:cNvSpPr>
            <a:spLocks noChangeShapeType="1"/>
          </p:cNvSpPr>
          <p:nvPr/>
        </p:nvSpPr>
        <p:spPr bwMode="auto">
          <a:xfrm flipV="1">
            <a:off x="4572000" y="47244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72" name="Line 20"/>
          <p:cNvSpPr>
            <a:spLocks noChangeShapeType="1"/>
          </p:cNvSpPr>
          <p:nvPr/>
        </p:nvSpPr>
        <p:spPr bwMode="auto">
          <a:xfrm flipH="1" flipV="1">
            <a:off x="5715000" y="3352800"/>
            <a:ext cx="152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73" name="Line 21"/>
          <p:cNvSpPr>
            <a:spLocks noChangeShapeType="1"/>
          </p:cNvSpPr>
          <p:nvPr/>
        </p:nvSpPr>
        <p:spPr bwMode="auto">
          <a:xfrm flipH="1">
            <a:off x="3810000" y="3352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74" name="Line 22"/>
          <p:cNvSpPr>
            <a:spLocks noChangeShapeType="1"/>
          </p:cNvSpPr>
          <p:nvPr/>
        </p:nvSpPr>
        <p:spPr bwMode="auto">
          <a:xfrm flipH="1">
            <a:off x="12192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75" name="Line 23"/>
          <p:cNvSpPr>
            <a:spLocks noChangeShapeType="1"/>
          </p:cNvSpPr>
          <p:nvPr/>
        </p:nvSpPr>
        <p:spPr bwMode="auto">
          <a:xfrm flipH="1" flipV="1">
            <a:off x="5105400" y="4114800"/>
            <a:ext cx="228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76" name="Line 24"/>
          <p:cNvSpPr>
            <a:spLocks noChangeShapeType="1"/>
          </p:cNvSpPr>
          <p:nvPr/>
        </p:nvSpPr>
        <p:spPr bwMode="auto">
          <a:xfrm flipH="1" flipV="1">
            <a:off x="4572000" y="28956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77" name="Line 25"/>
          <p:cNvSpPr>
            <a:spLocks noChangeShapeType="1"/>
          </p:cNvSpPr>
          <p:nvPr/>
        </p:nvSpPr>
        <p:spPr bwMode="auto">
          <a:xfrm flipH="1">
            <a:off x="4114800" y="2895600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78" name="Line 26"/>
          <p:cNvSpPr>
            <a:spLocks noChangeShapeType="1"/>
          </p:cNvSpPr>
          <p:nvPr/>
        </p:nvSpPr>
        <p:spPr bwMode="auto">
          <a:xfrm flipH="1">
            <a:off x="3962400" y="3962400"/>
            <a:ext cx="152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79" name="Line 27"/>
          <p:cNvSpPr>
            <a:spLocks noChangeShapeType="1"/>
          </p:cNvSpPr>
          <p:nvPr/>
        </p:nvSpPr>
        <p:spPr bwMode="auto">
          <a:xfrm>
            <a:off x="3962400" y="5410200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80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81" name="Line 29"/>
          <p:cNvSpPr>
            <a:spLocks noChangeShapeType="1"/>
          </p:cNvSpPr>
          <p:nvPr/>
        </p:nvSpPr>
        <p:spPr bwMode="auto">
          <a:xfrm flipH="1" flipV="1">
            <a:off x="3810000" y="33528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82" name="Line 30"/>
          <p:cNvSpPr>
            <a:spLocks noChangeShapeType="1"/>
          </p:cNvSpPr>
          <p:nvPr/>
        </p:nvSpPr>
        <p:spPr bwMode="auto">
          <a:xfrm flipV="1">
            <a:off x="16002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83" name="Line 31"/>
          <p:cNvSpPr>
            <a:spLocks noChangeShapeType="1"/>
          </p:cNvSpPr>
          <p:nvPr/>
        </p:nvSpPr>
        <p:spPr bwMode="auto">
          <a:xfrm>
            <a:off x="23622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84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85" name="Line 33"/>
          <p:cNvSpPr>
            <a:spLocks noChangeShapeType="1"/>
          </p:cNvSpPr>
          <p:nvPr/>
        </p:nvSpPr>
        <p:spPr bwMode="auto">
          <a:xfrm>
            <a:off x="51054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86" name="Line 34"/>
          <p:cNvSpPr>
            <a:spLocks noChangeShapeType="1"/>
          </p:cNvSpPr>
          <p:nvPr/>
        </p:nvSpPr>
        <p:spPr bwMode="auto">
          <a:xfrm flipH="1" flipV="1">
            <a:off x="4114800" y="39624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87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388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8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3352800" y="457200"/>
            <a:ext cx="244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Euler’s Solution</a:t>
            </a:r>
          </a:p>
        </p:txBody>
      </p:sp>
      <p:pic>
        <p:nvPicPr>
          <p:cNvPr id="7171" name="Picture 4" descr="500px-Konigsburg_graph_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3352800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609600" y="3443288"/>
            <a:ext cx="301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2743200" y="18288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4191000" y="3124200"/>
            <a:ext cx="30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2743200" y="44958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1339850" y="40528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e1</a:t>
            </a:r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2057400" y="3595688"/>
            <a:ext cx="449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e3</a:t>
            </a:r>
          </a:p>
        </p:txBody>
      </p:sp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3276600" y="3810000"/>
            <a:ext cx="449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e2</a:t>
            </a:r>
          </a:p>
        </p:txBody>
      </p:sp>
      <p:sp>
        <p:nvSpPr>
          <p:cNvPr id="7179" name="Text Box 12"/>
          <p:cNvSpPr txBox="1">
            <a:spLocks noChangeArrowheads="1"/>
          </p:cNvSpPr>
          <p:nvPr/>
        </p:nvSpPr>
        <p:spPr bwMode="auto">
          <a:xfrm>
            <a:off x="2406650" y="2971800"/>
            <a:ext cx="449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e4</a:t>
            </a:r>
          </a:p>
        </p:txBody>
      </p:sp>
      <p:sp>
        <p:nvSpPr>
          <p:cNvPr id="7180" name="Text Box 13"/>
          <p:cNvSpPr txBox="1">
            <a:spLocks noChangeArrowheads="1"/>
          </p:cNvSpPr>
          <p:nvPr/>
        </p:nvSpPr>
        <p:spPr bwMode="auto">
          <a:xfrm>
            <a:off x="1219200" y="1828800"/>
            <a:ext cx="449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e6</a:t>
            </a:r>
          </a:p>
        </p:txBody>
      </p:sp>
      <p:sp>
        <p:nvSpPr>
          <p:cNvPr id="7181" name="Text Box 14"/>
          <p:cNvSpPr txBox="1">
            <a:spLocks noChangeArrowheads="1"/>
          </p:cNvSpPr>
          <p:nvPr/>
        </p:nvSpPr>
        <p:spPr bwMode="auto">
          <a:xfrm>
            <a:off x="1600200" y="2528888"/>
            <a:ext cx="449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e5</a:t>
            </a:r>
          </a:p>
        </p:txBody>
      </p:sp>
      <p:sp>
        <p:nvSpPr>
          <p:cNvPr id="7182" name="Text Box 15"/>
          <p:cNvSpPr txBox="1">
            <a:spLocks noChangeArrowheads="1"/>
          </p:cNvSpPr>
          <p:nvPr/>
        </p:nvSpPr>
        <p:spPr bwMode="auto">
          <a:xfrm>
            <a:off x="3244850" y="2362200"/>
            <a:ext cx="449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e7</a:t>
            </a:r>
          </a:p>
        </p:txBody>
      </p:sp>
      <p:sp>
        <p:nvSpPr>
          <p:cNvPr id="7183" name="Text Box 16"/>
          <p:cNvSpPr txBox="1">
            <a:spLocks noChangeArrowheads="1"/>
          </p:cNvSpPr>
          <p:nvPr/>
        </p:nvSpPr>
        <p:spPr bwMode="auto">
          <a:xfrm>
            <a:off x="533400" y="1223963"/>
            <a:ext cx="8039100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Question:</a:t>
            </a:r>
            <a:r>
              <a:rPr lang="en-US" altLang="en-US"/>
              <a:t> Is it possible to find a walk that visits each edge exactly once. </a:t>
            </a:r>
          </a:p>
        </p:txBody>
      </p:sp>
      <p:sp>
        <p:nvSpPr>
          <p:cNvPr id="498705" name="Text Box 17"/>
          <p:cNvSpPr txBox="1">
            <a:spLocks noChangeArrowheads="1"/>
          </p:cNvSpPr>
          <p:nvPr/>
        </p:nvSpPr>
        <p:spPr bwMode="auto">
          <a:xfrm>
            <a:off x="620713" y="5116513"/>
            <a:ext cx="7743825" cy="3683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If there is such a walk, there is a starting point and an endpoint point.</a:t>
            </a:r>
          </a:p>
        </p:txBody>
      </p:sp>
      <p:sp>
        <p:nvSpPr>
          <p:cNvPr id="498706" name="Text Box 18"/>
          <p:cNvSpPr txBox="1">
            <a:spLocks noChangeArrowheads="1"/>
          </p:cNvSpPr>
          <p:nvPr/>
        </p:nvSpPr>
        <p:spPr bwMode="auto">
          <a:xfrm>
            <a:off x="457200" y="5743575"/>
            <a:ext cx="8164513" cy="733425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For every “intermediate” point v, there must be the same number of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/>
              <a:t>incoming and outgoing edges, and so v must have an </a:t>
            </a:r>
            <a:r>
              <a:rPr lang="en-US" altLang="en-US" b="1"/>
              <a:t>even number of edges</a:t>
            </a:r>
            <a:r>
              <a:rPr lang="en-US" altLang="en-US"/>
              <a:t>.</a:t>
            </a:r>
          </a:p>
        </p:txBody>
      </p:sp>
      <p:sp>
        <p:nvSpPr>
          <p:cNvPr id="498708" name="Line 20"/>
          <p:cNvSpPr>
            <a:spLocks noChangeShapeType="1"/>
          </p:cNvSpPr>
          <p:nvPr/>
        </p:nvSpPr>
        <p:spPr bwMode="auto">
          <a:xfrm>
            <a:off x="5562600" y="21336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09" name="Line 21"/>
          <p:cNvSpPr>
            <a:spLocks noChangeShapeType="1"/>
          </p:cNvSpPr>
          <p:nvPr/>
        </p:nvSpPr>
        <p:spPr bwMode="auto">
          <a:xfrm flipV="1">
            <a:off x="6858000" y="2209800"/>
            <a:ext cx="838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10" name="Line 22"/>
          <p:cNvSpPr>
            <a:spLocks noChangeShapeType="1"/>
          </p:cNvSpPr>
          <p:nvPr/>
        </p:nvSpPr>
        <p:spPr bwMode="auto">
          <a:xfrm flipH="1">
            <a:off x="5257800" y="3505200"/>
            <a:ext cx="1371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11" name="Line 23"/>
          <p:cNvSpPr>
            <a:spLocks noChangeShapeType="1"/>
          </p:cNvSpPr>
          <p:nvPr/>
        </p:nvSpPr>
        <p:spPr bwMode="auto">
          <a:xfrm>
            <a:off x="6705600" y="3581400"/>
            <a:ext cx="304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12" name="Line 24"/>
          <p:cNvSpPr>
            <a:spLocks noChangeShapeType="1"/>
          </p:cNvSpPr>
          <p:nvPr/>
        </p:nvSpPr>
        <p:spPr bwMode="auto">
          <a:xfrm>
            <a:off x="6858000" y="34290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13" name="Line 25"/>
          <p:cNvSpPr>
            <a:spLocks noChangeShapeType="1"/>
          </p:cNvSpPr>
          <p:nvPr/>
        </p:nvSpPr>
        <p:spPr bwMode="auto">
          <a:xfrm flipH="1">
            <a:off x="5257800" y="3429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07" name="Oval 19"/>
          <p:cNvSpPr>
            <a:spLocks noChangeArrowheads="1"/>
          </p:cNvSpPr>
          <p:nvPr/>
        </p:nvSpPr>
        <p:spPr bwMode="auto">
          <a:xfrm>
            <a:off x="6553200" y="3276600"/>
            <a:ext cx="304800" cy="3048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8714" name="Line 26"/>
          <p:cNvSpPr>
            <a:spLocks noChangeShapeType="1"/>
          </p:cNvSpPr>
          <p:nvPr/>
        </p:nvSpPr>
        <p:spPr bwMode="auto">
          <a:xfrm flipV="1">
            <a:off x="6858000" y="2209800"/>
            <a:ext cx="838200" cy="11430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15" name="Line 27"/>
          <p:cNvSpPr>
            <a:spLocks noChangeShapeType="1"/>
          </p:cNvSpPr>
          <p:nvPr/>
        </p:nvSpPr>
        <p:spPr bwMode="auto">
          <a:xfrm flipH="1">
            <a:off x="5257800" y="3429000"/>
            <a:ext cx="12954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16" name="Line 28"/>
          <p:cNvSpPr>
            <a:spLocks noChangeShapeType="1"/>
          </p:cNvSpPr>
          <p:nvPr/>
        </p:nvSpPr>
        <p:spPr bwMode="auto">
          <a:xfrm flipH="1">
            <a:off x="5257800" y="3505200"/>
            <a:ext cx="1371600" cy="11430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17" name="Text Box 29"/>
          <p:cNvSpPr txBox="1">
            <a:spLocks noChangeArrowheads="1"/>
          </p:cNvSpPr>
          <p:nvPr/>
        </p:nvSpPr>
        <p:spPr bwMode="auto">
          <a:xfrm>
            <a:off x="6553200" y="29718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v</a:t>
            </a:r>
          </a:p>
        </p:txBody>
      </p:sp>
      <p:sp>
        <p:nvSpPr>
          <p:cNvPr id="498718" name="Line 30"/>
          <p:cNvSpPr>
            <a:spLocks noChangeShapeType="1"/>
          </p:cNvSpPr>
          <p:nvPr/>
        </p:nvSpPr>
        <p:spPr bwMode="auto">
          <a:xfrm>
            <a:off x="6705600" y="3581400"/>
            <a:ext cx="304800" cy="10668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19" name="Line 31"/>
          <p:cNvSpPr>
            <a:spLocks noChangeShapeType="1"/>
          </p:cNvSpPr>
          <p:nvPr/>
        </p:nvSpPr>
        <p:spPr bwMode="auto">
          <a:xfrm>
            <a:off x="6858000" y="3429000"/>
            <a:ext cx="1371600" cy="457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20" name="Line 32"/>
          <p:cNvSpPr>
            <a:spLocks noChangeShapeType="1"/>
          </p:cNvSpPr>
          <p:nvPr/>
        </p:nvSpPr>
        <p:spPr bwMode="auto">
          <a:xfrm>
            <a:off x="5562600" y="2133600"/>
            <a:ext cx="1066800" cy="11430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9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9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9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9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705" grpId="0" animBg="1"/>
      <p:bldP spid="498706" grpId="0" animBg="1"/>
      <p:bldP spid="498708" grpId="0" animBg="1"/>
      <p:bldP spid="498709" grpId="0" animBg="1"/>
      <p:bldP spid="498710" grpId="0" animBg="1"/>
      <p:bldP spid="498711" grpId="0" animBg="1"/>
      <p:bldP spid="498712" grpId="0" animBg="1"/>
      <p:bldP spid="498713" grpId="0" animBg="1"/>
      <p:bldP spid="498707" grpId="0" animBg="1"/>
      <p:bldP spid="498714" grpId="0" animBg="1"/>
      <p:bldP spid="498715" grpId="0" animBg="1"/>
      <p:bldP spid="498716" grpId="0" animBg="1"/>
      <p:bldP spid="498717" grpId="0"/>
      <p:bldP spid="498718" grpId="0" animBg="1"/>
      <p:bldP spid="498719" grpId="0" animBg="1"/>
      <p:bldP spid="49872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613379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 2.</a:t>
            </a:r>
            <a:r>
              <a:rPr lang="en-US" alt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the edges can be partitioned into simple cycles.</a:t>
            </a:r>
          </a:p>
        </p:txBody>
      </p:sp>
      <p:sp>
        <p:nvSpPr>
          <p:cNvPr id="613380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381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382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383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384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385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386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387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388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389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390" name="Line 14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391" name="Line 15"/>
          <p:cNvSpPr>
            <a:spLocks noChangeShapeType="1"/>
          </p:cNvSpPr>
          <p:nvPr/>
        </p:nvSpPr>
        <p:spPr bwMode="auto">
          <a:xfrm flipV="1">
            <a:off x="17526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392" name="Line 16"/>
          <p:cNvSpPr>
            <a:spLocks noChangeShapeType="1"/>
          </p:cNvSpPr>
          <p:nvPr/>
        </p:nvSpPr>
        <p:spPr bwMode="auto">
          <a:xfrm flipH="1">
            <a:off x="3429000" y="3962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393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394" name="Line 18"/>
          <p:cNvSpPr>
            <a:spLocks noChangeShapeType="1"/>
          </p:cNvSpPr>
          <p:nvPr/>
        </p:nvSpPr>
        <p:spPr bwMode="auto">
          <a:xfrm>
            <a:off x="3429000" y="47244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395" name="Line 19"/>
          <p:cNvSpPr>
            <a:spLocks noChangeShapeType="1"/>
          </p:cNvSpPr>
          <p:nvPr/>
        </p:nvSpPr>
        <p:spPr bwMode="auto">
          <a:xfrm flipV="1">
            <a:off x="4572000" y="47244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396" name="Line 20"/>
          <p:cNvSpPr>
            <a:spLocks noChangeShapeType="1"/>
          </p:cNvSpPr>
          <p:nvPr/>
        </p:nvSpPr>
        <p:spPr bwMode="auto">
          <a:xfrm flipH="1" flipV="1">
            <a:off x="5715000" y="3352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397" name="Line 21"/>
          <p:cNvSpPr>
            <a:spLocks noChangeShapeType="1"/>
          </p:cNvSpPr>
          <p:nvPr/>
        </p:nvSpPr>
        <p:spPr bwMode="auto">
          <a:xfrm flipH="1">
            <a:off x="3810000" y="3352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398" name="Line 22"/>
          <p:cNvSpPr>
            <a:spLocks noChangeShapeType="1"/>
          </p:cNvSpPr>
          <p:nvPr/>
        </p:nvSpPr>
        <p:spPr bwMode="auto">
          <a:xfrm flipH="1">
            <a:off x="12192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399" name="Line 23"/>
          <p:cNvSpPr>
            <a:spLocks noChangeShapeType="1"/>
          </p:cNvSpPr>
          <p:nvPr/>
        </p:nvSpPr>
        <p:spPr bwMode="auto">
          <a:xfrm flipH="1" flipV="1">
            <a:off x="5105400" y="4114800"/>
            <a:ext cx="228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00" name="Line 24"/>
          <p:cNvSpPr>
            <a:spLocks noChangeShapeType="1"/>
          </p:cNvSpPr>
          <p:nvPr/>
        </p:nvSpPr>
        <p:spPr bwMode="auto">
          <a:xfrm flipH="1" flipV="1">
            <a:off x="4572000" y="28956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01" name="Line 25"/>
          <p:cNvSpPr>
            <a:spLocks noChangeShapeType="1"/>
          </p:cNvSpPr>
          <p:nvPr/>
        </p:nvSpPr>
        <p:spPr bwMode="auto">
          <a:xfrm flipH="1">
            <a:off x="4114800" y="2895600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02" name="Line 26"/>
          <p:cNvSpPr>
            <a:spLocks noChangeShapeType="1"/>
          </p:cNvSpPr>
          <p:nvPr/>
        </p:nvSpPr>
        <p:spPr bwMode="auto">
          <a:xfrm flipH="1">
            <a:off x="3962400" y="3962400"/>
            <a:ext cx="152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03" name="Line 27"/>
          <p:cNvSpPr>
            <a:spLocks noChangeShapeType="1"/>
          </p:cNvSpPr>
          <p:nvPr/>
        </p:nvSpPr>
        <p:spPr bwMode="auto">
          <a:xfrm>
            <a:off x="3962400" y="5410200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04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05" name="Line 29"/>
          <p:cNvSpPr>
            <a:spLocks noChangeShapeType="1"/>
          </p:cNvSpPr>
          <p:nvPr/>
        </p:nvSpPr>
        <p:spPr bwMode="auto">
          <a:xfrm flipH="1" flipV="1">
            <a:off x="3810000" y="33528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06" name="Line 30"/>
          <p:cNvSpPr>
            <a:spLocks noChangeShapeType="1"/>
          </p:cNvSpPr>
          <p:nvPr/>
        </p:nvSpPr>
        <p:spPr bwMode="auto">
          <a:xfrm flipV="1">
            <a:off x="16002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07" name="Line 31"/>
          <p:cNvSpPr>
            <a:spLocks noChangeShapeType="1"/>
          </p:cNvSpPr>
          <p:nvPr/>
        </p:nvSpPr>
        <p:spPr bwMode="auto">
          <a:xfrm>
            <a:off x="23622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08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09" name="Line 33"/>
          <p:cNvSpPr>
            <a:spLocks noChangeShapeType="1"/>
          </p:cNvSpPr>
          <p:nvPr/>
        </p:nvSpPr>
        <p:spPr bwMode="auto">
          <a:xfrm>
            <a:off x="5105400" y="41148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10" name="Line 34"/>
          <p:cNvSpPr>
            <a:spLocks noChangeShapeType="1"/>
          </p:cNvSpPr>
          <p:nvPr/>
        </p:nvSpPr>
        <p:spPr bwMode="auto">
          <a:xfrm flipH="1" flipV="1">
            <a:off x="4114800" y="39624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11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12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614403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 2.</a:t>
            </a:r>
            <a:r>
              <a:rPr lang="en-US" alt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the edges can be partitioned into simple cycles.</a:t>
            </a:r>
          </a:p>
        </p:txBody>
      </p:sp>
      <p:sp>
        <p:nvSpPr>
          <p:cNvPr id="614404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05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06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07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08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09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10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11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12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13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14" name="Line 14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15" name="Line 15"/>
          <p:cNvSpPr>
            <a:spLocks noChangeShapeType="1"/>
          </p:cNvSpPr>
          <p:nvPr/>
        </p:nvSpPr>
        <p:spPr bwMode="auto">
          <a:xfrm flipV="1">
            <a:off x="17526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16" name="Line 16"/>
          <p:cNvSpPr>
            <a:spLocks noChangeShapeType="1"/>
          </p:cNvSpPr>
          <p:nvPr/>
        </p:nvSpPr>
        <p:spPr bwMode="auto">
          <a:xfrm flipH="1">
            <a:off x="3429000" y="3962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17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18" name="Line 18"/>
          <p:cNvSpPr>
            <a:spLocks noChangeShapeType="1"/>
          </p:cNvSpPr>
          <p:nvPr/>
        </p:nvSpPr>
        <p:spPr bwMode="auto">
          <a:xfrm>
            <a:off x="3429000" y="47244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19" name="Line 19"/>
          <p:cNvSpPr>
            <a:spLocks noChangeShapeType="1"/>
          </p:cNvSpPr>
          <p:nvPr/>
        </p:nvSpPr>
        <p:spPr bwMode="auto">
          <a:xfrm flipV="1">
            <a:off x="4572000" y="47244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20" name="Line 20"/>
          <p:cNvSpPr>
            <a:spLocks noChangeShapeType="1"/>
          </p:cNvSpPr>
          <p:nvPr/>
        </p:nvSpPr>
        <p:spPr bwMode="auto">
          <a:xfrm flipH="1" flipV="1">
            <a:off x="7848600" y="2590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21" name="Line 21"/>
          <p:cNvSpPr>
            <a:spLocks noChangeShapeType="1"/>
          </p:cNvSpPr>
          <p:nvPr/>
        </p:nvSpPr>
        <p:spPr bwMode="auto">
          <a:xfrm flipH="1">
            <a:off x="5943600" y="2590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22" name="Line 22"/>
          <p:cNvSpPr>
            <a:spLocks noChangeShapeType="1"/>
          </p:cNvSpPr>
          <p:nvPr/>
        </p:nvSpPr>
        <p:spPr bwMode="auto">
          <a:xfrm flipH="1">
            <a:off x="12192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23" name="Line 23"/>
          <p:cNvSpPr>
            <a:spLocks noChangeShapeType="1"/>
          </p:cNvSpPr>
          <p:nvPr/>
        </p:nvSpPr>
        <p:spPr bwMode="auto">
          <a:xfrm flipH="1" flipV="1">
            <a:off x="5105400" y="4114800"/>
            <a:ext cx="228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24" name="Line 24"/>
          <p:cNvSpPr>
            <a:spLocks noChangeShapeType="1"/>
          </p:cNvSpPr>
          <p:nvPr/>
        </p:nvSpPr>
        <p:spPr bwMode="auto">
          <a:xfrm flipH="1" flipV="1">
            <a:off x="4572000" y="28956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25" name="Line 25"/>
          <p:cNvSpPr>
            <a:spLocks noChangeShapeType="1"/>
          </p:cNvSpPr>
          <p:nvPr/>
        </p:nvSpPr>
        <p:spPr bwMode="auto">
          <a:xfrm flipH="1">
            <a:off x="4114800" y="2895600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26" name="Line 26"/>
          <p:cNvSpPr>
            <a:spLocks noChangeShapeType="1"/>
          </p:cNvSpPr>
          <p:nvPr/>
        </p:nvSpPr>
        <p:spPr bwMode="auto">
          <a:xfrm flipH="1">
            <a:off x="3962400" y="3962400"/>
            <a:ext cx="152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27" name="Line 27"/>
          <p:cNvSpPr>
            <a:spLocks noChangeShapeType="1"/>
          </p:cNvSpPr>
          <p:nvPr/>
        </p:nvSpPr>
        <p:spPr bwMode="auto">
          <a:xfrm>
            <a:off x="3962400" y="5410200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28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29" name="Line 29"/>
          <p:cNvSpPr>
            <a:spLocks noChangeShapeType="1"/>
          </p:cNvSpPr>
          <p:nvPr/>
        </p:nvSpPr>
        <p:spPr bwMode="auto">
          <a:xfrm flipH="1" flipV="1">
            <a:off x="5943600" y="25908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30" name="Line 30"/>
          <p:cNvSpPr>
            <a:spLocks noChangeShapeType="1"/>
          </p:cNvSpPr>
          <p:nvPr/>
        </p:nvSpPr>
        <p:spPr bwMode="auto">
          <a:xfrm flipV="1">
            <a:off x="16002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31" name="Line 31"/>
          <p:cNvSpPr>
            <a:spLocks noChangeShapeType="1"/>
          </p:cNvSpPr>
          <p:nvPr/>
        </p:nvSpPr>
        <p:spPr bwMode="auto">
          <a:xfrm>
            <a:off x="23622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32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33" name="Line 33"/>
          <p:cNvSpPr>
            <a:spLocks noChangeShapeType="1"/>
          </p:cNvSpPr>
          <p:nvPr/>
        </p:nvSpPr>
        <p:spPr bwMode="auto">
          <a:xfrm>
            <a:off x="7239000" y="33528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34" name="Line 34"/>
          <p:cNvSpPr>
            <a:spLocks noChangeShapeType="1"/>
          </p:cNvSpPr>
          <p:nvPr/>
        </p:nvSpPr>
        <p:spPr bwMode="auto">
          <a:xfrm flipH="1" flipV="1">
            <a:off x="4114800" y="39624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35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36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615427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 2.</a:t>
            </a:r>
            <a:r>
              <a:rPr lang="en-US" alt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the edges can be partitioned into simple cycles.</a:t>
            </a:r>
          </a:p>
        </p:txBody>
      </p:sp>
      <p:sp>
        <p:nvSpPr>
          <p:cNvPr id="615428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29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30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31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32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33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34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35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36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37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38" name="Line 14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39" name="Line 15"/>
          <p:cNvSpPr>
            <a:spLocks noChangeShapeType="1"/>
          </p:cNvSpPr>
          <p:nvPr/>
        </p:nvSpPr>
        <p:spPr bwMode="auto">
          <a:xfrm flipV="1">
            <a:off x="17526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40" name="Line 16"/>
          <p:cNvSpPr>
            <a:spLocks noChangeShapeType="1"/>
          </p:cNvSpPr>
          <p:nvPr/>
        </p:nvSpPr>
        <p:spPr bwMode="auto">
          <a:xfrm flipH="1">
            <a:off x="3429000" y="3962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41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42" name="Line 18"/>
          <p:cNvSpPr>
            <a:spLocks noChangeShapeType="1"/>
          </p:cNvSpPr>
          <p:nvPr/>
        </p:nvSpPr>
        <p:spPr bwMode="auto">
          <a:xfrm>
            <a:off x="3429000" y="47244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43" name="Line 19"/>
          <p:cNvSpPr>
            <a:spLocks noChangeShapeType="1"/>
          </p:cNvSpPr>
          <p:nvPr/>
        </p:nvSpPr>
        <p:spPr bwMode="auto">
          <a:xfrm flipV="1">
            <a:off x="4572000" y="47244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44" name="Line 20"/>
          <p:cNvSpPr>
            <a:spLocks noChangeShapeType="1"/>
          </p:cNvSpPr>
          <p:nvPr/>
        </p:nvSpPr>
        <p:spPr bwMode="auto">
          <a:xfrm flipH="1" flipV="1">
            <a:off x="7848600" y="2590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45" name="Line 21"/>
          <p:cNvSpPr>
            <a:spLocks noChangeShapeType="1"/>
          </p:cNvSpPr>
          <p:nvPr/>
        </p:nvSpPr>
        <p:spPr bwMode="auto">
          <a:xfrm flipH="1">
            <a:off x="5943600" y="2590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46" name="Line 22"/>
          <p:cNvSpPr>
            <a:spLocks noChangeShapeType="1"/>
          </p:cNvSpPr>
          <p:nvPr/>
        </p:nvSpPr>
        <p:spPr bwMode="auto">
          <a:xfrm flipH="1">
            <a:off x="12192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47" name="Line 23"/>
          <p:cNvSpPr>
            <a:spLocks noChangeShapeType="1"/>
          </p:cNvSpPr>
          <p:nvPr/>
        </p:nvSpPr>
        <p:spPr bwMode="auto">
          <a:xfrm flipH="1" flipV="1">
            <a:off x="5105400" y="4114800"/>
            <a:ext cx="2286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48" name="Line 24"/>
          <p:cNvSpPr>
            <a:spLocks noChangeShapeType="1"/>
          </p:cNvSpPr>
          <p:nvPr/>
        </p:nvSpPr>
        <p:spPr bwMode="auto">
          <a:xfrm flipH="1" flipV="1">
            <a:off x="4572000" y="2895600"/>
            <a:ext cx="5334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49" name="Line 25"/>
          <p:cNvSpPr>
            <a:spLocks noChangeShapeType="1"/>
          </p:cNvSpPr>
          <p:nvPr/>
        </p:nvSpPr>
        <p:spPr bwMode="auto">
          <a:xfrm flipH="1">
            <a:off x="4114800" y="2895600"/>
            <a:ext cx="457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50" name="Line 26"/>
          <p:cNvSpPr>
            <a:spLocks noChangeShapeType="1"/>
          </p:cNvSpPr>
          <p:nvPr/>
        </p:nvSpPr>
        <p:spPr bwMode="auto">
          <a:xfrm flipH="1">
            <a:off x="3962400" y="3962400"/>
            <a:ext cx="152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51" name="Line 27"/>
          <p:cNvSpPr>
            <a:spLocks noChangeShapeType="1"/>
          </p:cNvSpPr>
          <p:nvPr/>
        </p:nvSpPr>
        <p:spPr bwMode="auto">
          <a:xfrm>
            <a:off x="3962400" y="5410200"/>
            <a:ext cx="1371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52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53" name="Line 29"/>
          <p:cNvSpPr>
            <a:spLocks noChangeShapeType="1"/>
          </p:cNvSpPr>
          <p:nvPr/>
        </p:nvSpPr>
        <p:spPr bwMode="auto">
          <a:xfrm flipH="1" flipV="1">
            <a:off x="5943600" y="25908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54" name="Line 30"/>
          <p:cNvSpPr>
            <a:spLocks noChangeShapeType="1"/>
          </p:cNvSpPr>
          <p:nvPr/>
        </p:nvSpPr>
        <p:spPr bwMode="auto">
          <a:xfrm flipV="1">
            <a:off x="16002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55" name="Line 31"/>
          <p:cNvSpPr>
            <a:spLocks noChangeShapeType="1"/>
          </p:cNvSpPr>
          <p:nvPr/>
        </p:nvSpPr>
        <p:spPr bwMode="auto">
          <a:xfrm>
            <a:off x="23622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56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57" name="Line 33"/>
          <p:cNvSpPr>
            <a:spLocks noChangeShapeType="1"/>
          </p:cNvSpPr>
          <p:nvPr/>
        </p:nvSpPr>
        <p:spPr bwMode="auto">
          <a:xfrm>
            <a:off x="7239000" y="33528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58" name="Line 34"/>
          <p:cNvSpPr>
            <a:spLocks noChangeShapeType="1"/>
          </p:cNvSpPr>
          <p:nvPr/>
        </p:nvSpPr>
        <p:spPr bwMode="auto">
          <a:xfrm flipH="1" flipV="1">
            <a:off x="4114800" y="39624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59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60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616451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 2.</a:t>
            </a:r>
            <a:r>
              <a:rPr lang="en-US" alt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the edges can be partitioned into simple cycles.</a:t>
            </a:r>
          </a:p>
        </p:txBody>
      </p:sp>
      <p:sp>
        <p:nvSpPr>
          <p:cNvPr id="616452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53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54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55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56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57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58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59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60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61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62" name="Line 14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63" name="Line 15"/>
          <p:cNvSpPr>
            <a:spLocks noChangeShapeType="1"/>
          </p:cNvSpPr>
          <p:nvPr/>
        </p:nvSpPr>
        <p:spPr bwMode="auto">
          <a:xfrm flipV="1">
            <a:off x="17526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64" name="Line 16"/>
          <p:cNvSpPr>
            <a:spLocks noChangeShapeType="1"/>
          </p:cNvSpPr>
          <p:nvPr/>
        </p:nvSpPr>
        <p:spPr bwMode="auto">
          <a:xfrm flipH="1">
            <a:off x="3429000" y="3962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65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66" name="Line 18"/>
          <p:cNvSpPr>
            <a:spLocks noChangeShapeType="1"/>
          </p:cNvSpPr>
          <p:nvPr/>
        </p:nvSpPr>
        <p:spPr bwMode="auto">
          <a:xfrm>
            <a:off x="3429000" y="47244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67" name="Line 19"/>
          <p:cNvSpPr>
            <a:spLocks noChangeShapeType="1"/>
          </p:cNvSpPr>
          <p:nvPr/>
        </p:nvSpPr>
        <p:spPr bwMode="auto">
          <a:xfrm flipV="1">
            <a:off x="4572000" y="47244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68" name="Line 20"/>
          <p:cNvSpPr>
            <a:spLocks noChangeShapeType="1"/>
          </p:cNvSpPr>
          <p:nvPr/>
        </p:nvSpPr>
        <p:spPr bwMode="auto">
          <a:xfrm flipH="1" flipV="1">
            <a:off x="7848600" y="2590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69" name="Line 21"/>
          <p:cNvSpPr>
            <a:spLocks noChangeShapeType="1"/>
          </p:cNvSpPr>
          <p:nvPr/>
        </p:nvSpPr>
        <p:spPr bwMode="auto">
          <a:xfrm flipH="1">
            <a:off x="5943600" y="2590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70" name="Line 22"/>
          <p:cNvSpPr>
            <a:spLocks noChangeShapeType="1"/>
          </p:cNvSpPr>
          <p:nvPr/>
        </p:nvSpPr>
        <p:spPr bwMode="auto">
          <a:xfrm flipH="1">
            <a:off x="12192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71" name="Line 23"/>
          <p:cNvSpPr>
            <a:spLocks noChangeShapeType="1"/>
          </p:cNvSpPr>
          <p:nvPr/>
        </p:nvSpPr>
        <p:spPr bwMode="auto">
          <a:xfrm flipH="1" flipV="1">
            <a:off x="7467600" y="4953000"/>
            <a:ext cx="2286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72" name="Line 24"/>
          <p:cNvSpPr>
            <a:spLocks noChangeShapeType="1"/>
          </p:cNvSpPr>
          <p:nvPr/>
        </p:nvSpPr>
        <p:spPr bwMode="auto">
          <a:xfrm flipH="1" flipV="1">
            <a:off x="6934200" y="3733800"/>
            <a:ext cx="5334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73" name="Line 25"/>
          <p:cNvSpPr>
            <a:spLocks noChangeShapeType="1"/>
          </p:cNvSpPr>
          <p:nvPr/>
        </p:nvSpPr>
        <p:spPr bwMode="auto">
          <a:xfrm flipH="1">
            <a:off x="6477000" y="3733800"/>
            <a:ext cx="457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74" name="Line 26"/>
          <p:cNvSpPr>
            <a:spLocks noChangeShapeType="1"/>
          </p:cNvSpPr>
          <p:nvPr/>
        </p:nvSpPr>
        <p:spPr bwMode="auto">
          <a:xfrm flipH="1">
            <a:off x="6324600" y="4800600"/>
            <a:ext cx="152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75" name="Line 27"/>
          <p:cNvSpPr>
            <a:spLocks noChangeShapeType="1"/>
          </p:cNvSpPr>
          <p:nvPr/>
        </p:nvSpPr>
        <p:spPr bwMode="auto">
          <a:xfrm>
            <a:off x="6324600" y="6248400"/>
            <a:ext cx="1371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76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77" name="Line 29"/>
          <p:cNvSpPr>
            <a:spLocks noChangeShapeType="1"/>
          </p:cNvSpPr>
          <p:nvPr/>
        </p:nvSpPr>
        <p:spPr bwMode="auto">
          <a:xfrm flipH="1" flipV="1">
            <a:off x="5943600" y="25908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78" name="Line 30"/>
          <p:cNvSpPr>
            <a:spLocks noChangeShapeType="1"/>
          </p:cNvSpPr>
          <p:nvPr/>
        </p:nvSpPr>
        <p:spPr bwMode="auto">
          <a:xfrm flipV="1">
            <a:off x="16002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79" name="Line 31"/>
          <p:cNvSpPr>
            <a:spLocks noChangeShapeType="1"/>
          </p:cNvSpPr>
          <p:nvPr/>
        </p:nvSpPr>
        <p:spPr bwMode="auto">
          <a:xfrm>
            <a:off x="23622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80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81" name="Line 33"/>
          <p:cNvSpPr>
            <a:spLocks noChangeShapeType="1"/>
          </p:cNvSpPr>
          <p:nvPr/>
        </p:nvSpPr>
        <p:spPr bwMode="auto">
          <a:xfrm>
            <a:off x="7239000" y="33528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82" name="Line 34"/>
          <p:cNvSpPr>
            <a:spLocks noChangeShapeType="1"/>
          </p:cNvSpPr>
          <p:nvPr/>
        </p:nvSpPr>
        <p:spPr bwMode="auto">
          <a:xfrm flipH="1" flipV="1">
            <a:off x="4114800" y="39624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83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84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7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617475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 2.</a:t>
            </a:r>
            <a:r>
              <a:rPr lang="en-US" alt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the edges can be partitioned into simple cycles.</a:t>
            </a:r>
          </a:p>
        </p:txBody>
      </p:sp>
      <p:sp>
        <p:nvSpPr>
          <p:cNvPr id="617476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77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78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79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80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81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82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83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84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85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86" name="Line 14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87" name="Line 15"/>
          <p:cNvSpPr>
            <a:spLocks noChangeShapeType="1"/>
          </p:cNvSpPr>
          <p:nvPr/>
        </p:nvSpPr>
        <p:spPr bwMode="auto">
          <a:xfrm flipV="1">
            <a:off x="17526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88" name="Line 16"/>
          <p:cNvSpPr>
            <a:spLocks noChangeShapeType="1"/>
          </p:cNvSpPr>
          <p:nvPr/>
        </p:nvSpPr>
        <p:spPr bwMode="auto">
          <a:xfrm flipH="1">
            <a:off x="3429000" y="3962400"/>
            <a:ext cx="685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89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90" name="Line 18"/>
          <p:cNvSpPr>
            <a:spLocks noChangeShapeType="1"/>
          </p:cNvSpPr>
          <p:nvPr/>
        </p:nvSpPr>
        <p:spPr bwMode="auto">
          <a:xfrm>
            <a:off x="3429000" y="4724400"/>
            <a:ext cx="11430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91" name="Line 19"/>
          <p:cNvSpPr>
            <a:spLocks noChangeShapeType="1"/>
          </p:cNvSpPr>
          <p:nvPr/>
        </p:nvSpPr>
        <p:spPr bwMode="auto">
          <a:xfrm flipV="1">
            <a:off x="4572000" y="4724400"/>
            <a:ext cx="1295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92" name="Line 20"/>
          <p:cNvSpPr>
            <a:spLocks noChangeShapeType="1"/>
          </p:cNvSpPr>
          <p:nvPr/>
        </p:nvSpPr>
        <p:spPr bwMode="auto">
          <a:xfrm flipH="1" flipV="1">
            <a:off x="7848600" y="2590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93" name="Line 21"/>
          <p:cNvSpPr>
            <a:spLocks noChangeShapeType="1"/>
          </p:cNvSpPr>
          <p:nvPr/>
        </p:nvSpPr>
        <p:spPr bwMode="auto">
          <a:xfrm flipH="1">
            <a:off x="5943600" y="2590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94" name="Line 22"/>
          <p:cNvSpPr>
            <a:spLocks noChangeShapeType="1"/>
          </p:cNvSpPr>
          <p:nvPr/>
        </p:nvSpPr>
        <p:spPr bwMode="auto">
          <a:xfrm flipH="1">
            <a:off x="12192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95" name="Line 23"/>
          <p:cNvSpPr>
            <a:spLocks noChangeShapeType="1"/>
          </p:cNvSpPr>
          <p:nvPr/>
        </p:nvSpPr>
        <p:spPr bwMode="auto">
          <a:xfrm flipH="1" flipV="1">
            <a:off x="7467600" y="4953000"/>
            <a:ext cx="2286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96" name="Line 24"/>
          <p:cNvSpPr>
            <a:spLocks noChangeShapeType="1"/>
          </p:cNvSpPr>
          <p:nvPr/>
        </p:nvSpPr>
        <p:spPr bwMode="auto">
          <a:xfrm flipH="1" flipV="1">
            <a:off x="6934200" y="3733800"/>
            <a:ext cx="5334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97" name="Line 25"/>
          <p:cNvSpPr>
            <a:spLocks noChangeShapeType="1"/>
          </p:cNvSpPr>
          <p:nvPr/>
        </p:nvSpPr>
        <p:spPr bwMode="auto">
          <a:xfrm flipH="1">
            <a:off x="6477000" y="3733800"/>
            <a:ext cx="457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98" name="Line 26"/>
          <p:cNvSpPr>
            <a:spLocks noChangeShapeType="1"/>
          </p:cNvSpPr>
          <p:nvPr/>
        </p:nvSpPr>
        <p:spPr bwMode="auto">
          <a:xfrm flipH="1">
            <a:off x="6324600" y="4800600"/>
            <a:ext cx="152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99" name="Line 27"/>
          <p:cNvSpPr>
            <a:spLocks noChangeShapeType="1"/>
          </p:cNvSpPr>
          <p:nvPr/>
        </p:nvSpPr>
        <p:spPr bwMode="auto">
          <a:xfrm>
            <a:off x="6324600" y="6248400"/>
            <a:ext cx="1371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00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01" name="Line 29"/>
          <p:cNvSpPr>
            <a:spLocks noChangeShapeType="1"/>
          </p:cNvSpPr>
          <p:nvPr/>
        </p:nvSpPr>
        <p:spPr bwMode="auto">
          <a:xfrm flipH="1" flipV="1">
            <a:off x="5943600" y="25908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02" name="Line 30"/>
          <p:cNvSpPr>
            <a:spLocks noChangeShapeType="1"/>
          </p:cNvSpPr>
          <p:nvPr/>
        </p:nvSpPr>
        <p:spPr bwMode="auto">
          <a:xfrm flipV="1">
            <a:off x="16002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03" name="Line 31"/>
          <p:cNvSpPr>
            <a:spLocks noChangeShapeType="1"/>
          </p:cNvSpPr>
          <p:nvPr/>
        </p:nvSpPr>
        <p:spPr bwMode="auto">
          <a:xfrm>
            <a:off x="23622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04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05" name="Line 33"/>
          <p:cNvSpPr>
            <a:spLocks noChangeShapeType="1"/>
          </p:cNvSpPr>
          <p:nvPr/>
        </p:nvSpPr>
        <p:spPr bwMode="auto">
          <a:xfrm>
            <a:off x="7239000" y="33528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06" name="Line 34"/>
          <p:cNvSpPr>
            <a:spLocks noChangeShapeType="1"/>
          </p:cNvSpPr>
          <p:nvPr/>
        </p:nvSpPr>
        <p:spPr bwMode="auto">
          <a:xfrm flipH="1" flipV="1">
            <a:off x="4114800" y="39624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07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08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6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618499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 2.</a:t>
            </a:r>
            <a:r>
              <a:rPr lang="en-US" alt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the edges can be partitioned into simple cycles.</a:t>
            </a:r>
          </a:p>
        </p:txBody>
      </p:sp>
      <p:sp>
        <p:nvSpPr>
          <p:cNvPr id="618500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501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502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503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504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505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506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507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508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509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510" name="Line 14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11" name="Line 15"/>
          <p:cNvSpPr>
            <a:spLocks noChangeShapeType="1"/>
          </p:cNvSpPr>
          <p:nvPr/>
        </p:nvSpPr>
        <p:spPr bwMode="auto">
          <a:xfrm flipV="1">
            <a:off x="17526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12" name="Line 16"/>
          <p:cNvSpPr>
            <a:spLocks noChangeShapeType="1"/>
          </p:cNvSpPr>
          <p:nvPr/>
        </p:nvSpPr>
        <p:spPr bwMode="auto">
          <a:xfrm flipH="1">
            <a:off x="2057400" y="5562600"/>
            <a:ext cx="685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13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14" name="Line 18"/>
          <p:cNvSpPr>
            <a:spLocks noChangeShapeType="1"/>
          </p:cNvSpPr>
          <p:nvPr/>
        </p:nvSpPr>
        <p:spPr bwMode="auto">
          <a:xfrm>
            <a:off x="2057400" y="6324600"/>
            <a:ext cx="11430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15" name="Line 19"/>
          <p:cNvSpPr>
            <a:spLocks noChangeShapeType="1"/>
          </p:cNvSpPr>
          <p:nvPr/>
        </p:nvSpPr>
        <p:spPr bwMode="auto">
          <a:xfrm flipV="1">
            <a:off x="3200400" y="6324600"/>
            <a:ext cx="1295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16" name="Line 20"/>
          <p:cNvSpPr>
            <a:spLocks noChangeShapeType="1"/>
          </p:cNvSpPr>
          <p:nvPr/>
        </p:nvSpPr>
        <p:spPr bwMode="auto">
          <a:xfrm flipH="1" flipV="1">
            <a:off x="7848600" y="2590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17" name="Line 21"/>
          <p:cNvSpPr>
            <a:spLocks noChangeShapeType="1"/>
          </p:cNvSpPr>
          <p:nvPr/>
        </p:nvSpPr>
        <p:spPr bwMode="auto">
          <a:xfrm flipH="1">
            <a:off x="5943600" y="2590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18" name="Line 22"/>
          <p:cNvSpPr>
            <a:spLocks noChangeShapeType="1"/>
          </p:cNvSpPr>
          <p:nvPr/>
        </p:nvSpPr>
        <p:spPr bwMode="auto">
          <a:xfrm flipH="1">
            <a:off x="12192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19" name="Line 23"/>
          <p:cNvSpPr>
            <a:spLocks noChangeShapeType="1"/>
          </p:cNvSpPr>
          <p:nvPr/>
        </p:nvSpPr>
        <p:spPr bwMode="auto">
          <a:xfrm flipH="1" flipV="1">
            <a:off x="7467600" y="4953000"/>
            <a:ext cx="2286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20" name="Line 24"/>
          <p:cNvSpPr>
            <a:spLocks noChangeShapeType="1"/>
          </p:cNvSpPr>
          <p:nvPr/>
        </p:nvSpPr>
        <p:spPr bwMode="auto">
          <a:xfrm flipH="1" flipV="1">
            <a:off x="6934200" y="3733800"/>
            <a:ext cx="5334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21" name="Line 25"/>
          <p:cNvSpPr>
            <a:spLocks noChangeShapeType="1"/>
          </p:cNvSpPr>
          <p:nvPr/>
        </p:nvSpPr>
        <p:spPr bwMode="auto">
          <a:xfrm flipH="1">
            <a:off x="6477000" y="3733800"/>
            <a:ext cx="457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22" name="Line 26"/>
          <p:cNvSpPr>
            <a:spLocks noChangeShapeType="1"/>
          </p:cNvSpPr>
          <p:nvPr/>
        </p:nvSpPr>
        <p:spPr bwMode="auto">
          <a:xfrm flipH="1">
            <a:off x="6324600" y="4800600"/>
            <a:ext cx="152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23" name="Line 27"/>
          <p:cNvSpPr>
            <a:spLocks noChangeShapeType="1"/>
          </p:cNvSpPr>
          <p:nvPr/>
        </p:nvSpPr>
        <p:spPr bwMode="auto">
          <a:xfrm>
            <a:off x="6324600" y="6248400"/>
            <a:ext cx="1371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24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25" name="Line 29"/>
          <p:cNvSpPr>
            <a:spLocks noChangeShapeType="1"/>
          </p:cNvSpPr>
          <p:nvPr/>
        </p:nvSpPr>
        <p:spPr bwMode="auto">
          <a:xfrm flipH="1" flipV="1">
            <a:off x="5943600" y="25908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26" name="Line 30"/>
          <p:cNvSpPr>
            <a:spLocks noChangeShapeType="1"/>
          </p:cNvSpPr>
          <p:nvPr/>
        </p:nvSpPr>
        <p:spPr bwMode="auto">
          <a:xfrm flipV="1">
            <a:off x="16002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27" name="Line 31"/>
          <p:cNvSpPr>
            <a:spLocks noChangeShapeType="1"/>
          </p:cNvSpPr>
          <p:nvPr/>
        </p:nvSpPr>
        <p:spPr bwMode="auto">
          <a:xfrm>
            <a:off x="23622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28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29" name="Line 33"/>
          <p:cNvSpPr>
            <a:spLocks noChangeShapeType="1"/>
          </p:cNvSpPr>
          <p:nvPr/>
        </p:nvSpPr>
        <p:spPr bwMode="auto">
          <a:xfrm>
            <a:off x="7239000" y="33528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30" name="Line 34"/>
          <p:cNvSpPr>
            <a:spLocks noChangeShapeType="1"/>
          </p:cNvSpPr>
          <p:nvPr/>
        </p:nvSpPr>
        <p:spPr bwMode="auto">
          <a:xfrm flipH="1" flipV="1">
            <a:off x="2743200" y="55626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31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32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619523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 2.</a:t>
            </a:r>
            <a:r>
              <a:rPr lang="en-US" alt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the edges can be partitioned into simple cycles.</a:t>
            </a:r>
          </a:p>
        </p:txBody>
      </p:sp>
      <p:sp>
        <p:nvSpPr>
          <p:cNvPr id="619524" name="Oval 4"/>
          <p:cNvSpPr>
            <a:spLocks noChangeArrowheads="1"/>
          </p:cNvSpPr>
          <p:nvPr/>
        </p:nvSpPr>
        <p:spPr bwMode="auto">
          <a:xfrm>
            <a:off x="4495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25" name="Oval 5"/>
          <p:cNvSpPr>
            <a:spLocks noChangeArrowheads="1"/>
          </p:cNvSpPr>
          <p:nvPr/>
        </p:nvSpPr>
        <p:spPr bwMode="auto">
          <a:xfrm>
            <a:off x="3733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26" name="Oval 6"/>
          <p:cNvSpPr>
            <a:spLocks noChangeArrowheads="1"/>
          </p:cNvSpPr>
          <p:nvPr/>
        </p:nvSpPr>
        <p:spPr bwMode="auto">
          <a:xfrm>
            <a:off x="4038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27" name="Oval 7"/>
          <p:cNvSpPr>
            <a:spLocks noChangeArrowheads="1"/>
          </p:cNvSpPr>
          <p:nvPr/>
        </p:nvSpPr>
        <p:spPr bwMode="auto">
          <a:xfrm>
            <a:off x="5029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28" name="Oval 8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29" name="Oval 9"/>
          <p:cNvSpPr>
            <a:spLocks noChangeArrowheads="1"/>
          </p:cNvSpPr>
          <p:nvPr/>
        </p:nvSpPr>
        <p:spPr bwMode="auto">
          <a:xfrm>
            <a:off x="335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30" name="Oval 1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31" name="Oval 11"/>
          <p:cNvSpPr>
            <a:spLocks noChangeArrowheads="1"/>
          </p:cNvSpPr>
          <p:nvPr/>
        </p:nvSpPr>
        <p:spPr bwMode="auto">
          <a:xfrm>
            <a:off x="56388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32" name="Oval 12"/>
          <p:cNvSpPr>
            <a:spLocks noChangeArrowheads="1"/>
          </p:cNvSpPr>
          <p:nvPr/>
        </p:nvSpPr>
        <p:spPr bwMode="auto">
          <a:xfrm>
            <a:off x="5257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33" name="Oval 13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34" name="Line 14"/>
          <p:cNvSpPr>
            <a:spLocks noChangeShapeType="1"/>
          </p:cNvSpPr>
          <p:nvPr/>
        </p:nvSpPr>
        <p:spPr bwMode="auto">
          <a:xfrm>
            <a:off x="1219200" y="47244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35" name="Line 15"/>
          <p:cNvSpPr>
            <a:spLocks noChangeShapeType="1"/>
          </p:cNvSpPr>
          <p:nvPr/>
        </p:nvSpPr>
        <p:spPr bwMode="auto">
          <a:xfrm flipV="1">
            <a:off x="1752600" y="4800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36" name="Line 16"/>
          <p:cNvSpPr>
            <a:spLocks noChangeShapeType="1"/>
          </p:cNvSpPr>
          <p:nvPr/>
        </p:nvSpPr>
        <p:spPr bwMode="auto">
          <a:xfrm flipH="1">
            <a:off x="2057400" y="5562600"/>
            <a:ext cx="685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37" name="Line 17"/>
          <p:cNvSpPr>
            <a:spLocks noChangeShapeType="1"/>
          </p:cNvSpPr>
          <p:nvPr/>
        </p:nvSpPr>
        <p:spPr bwMode="auto">
          <a:xfrm>
            <a:off x="4114800" y="3962400"/>
            <a:ext cx="457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38" name="Line 18"/>
          <p:cNvSpPr>
            <a:spLocks noChangeShapeType="1"/>
          </p:cNvSpPr>
          <p:nvPr/>
        </p:nvSpPr>
        <p:spPr bwMode="auto">
          <a:xfrm>
            <a:off x="2057400" y="6324600"/>
            <a:ext cx="11430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39" name="Line 19"/>
          <p:cNvSpPr>
            <a:spLocks noChangeShapeType="1"/>
          </p:cNvSpPr>
          <p:nvPr/>
        </p:nvSpPr>
        <p:spPr bwMode="auto">
          <a:xfrm flipV="1">
            <a:off x="3200400" y="6324600"/>
            <a:ext cx="1295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40" name="Line 20"/>
          <p:cNvSpPr>
            <a:spLocks noChangeShapeType="1"/>
          </p:cNvSpPr>
          <p:nvPr/>
        </p:nvSpPr>
        <p:spPr bwMode="auto">
          <a:xfrm flipH="1" flipV="1">
            <a:off x="7848600" y="2590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41" name="Line 21"/>
          <p:cNvSpPr>
            <a:spLocks noChangeShapeType="1"/>
          </p:cNvSpPr>
          <p:nvPr/>
        </p:nvSpPr>
        <p:spPr bwMode="auto">
          <a:xfrm flipH="1">
            <a:off x="5943600" y="2590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42" name="Line 22"/>
          <p:cNvSpPr>
            <a:spLocks noChangeShapeType="1"/>
          </p:cNvSpPr>
          <p:nvPr/>
        </p:nvSpPr>
        <p:spPr bwMode="auto">
          <a:xfrm flipH="1">
            <a:off x="1219200" y="33528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43" name="Line 23"/>
          <p:cNvSpPr>
            <a:spLocks noChangeShapeType="1"/>
          </p:cNvSpPr>
          <p:nvPr/>
        </p:nvSpPr>
        <p:spPr bwMode="auto">
          <a:xfrm flipH="1" flipV="1">
            <a:off x="7467600" y="4953000"/>
            <a:ext cx="2286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44" name="Line 24"/>
          <p:cNvSpPr>
            <a:spLocks noChangeShapeType="1"/>
          </p:cNvSpPr>
          <p:nvPr/>
        </p:nvSpPr>
        <p:spPr bwMode="auto">
          <a:xfrm flipH="1" flipV="1">
            <a:off x="6934200" y="3733800"/>
            <a:ext cx="5334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45" name="Line 25"/>
          <p:cNvSpPr>
            <a:spLocks noChangeShapeType="1"/>
          </p:cNvSpPr>
          <p:nvPr/>
        </p:nvSpPr>
        <p:spPr bwMode="auto">
          <a:xfrm flipH="1">
            <a:off x="6477000" y="3733800"/>
            <a:ext cx="457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46" name="Line 26"/>
          <p:cNvSpPr>
            <a:spLocks noChangeShapeType="1"/>
          </p:cNvSpPr>
          <p:nvPr/>
        </p:nvSpPr>
        <p:spPr bwMode="auto">
          <a:xfrm flipH="1">
            <a:off x="6324600" y="4800600"/>
            <a:ext cx="152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47" name="Line 27"/>
          <p:cNvSpPr>
            <a:spLocks noChangeShapeType="1"/>
          </p:cNvSpPr>
          <p:nvPr/>
        </p:nvSpPr>
        <p:spPr bwMode="auto">
          <a:xfrm>
            <a:off x="6324600" y="6248400"/>
            <a:ext cx="1371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48" name="Line 28"/>
          <p:cNvSpPr>
            <a:spLocks noChangeShapeType="1"/>
          </p:cNvSpPr>
          <p:nvPr/>
        </p:nvSpPr>
        <p:spPr bwMode="auto">
          <a:xfrm flipV="1">
            <a:off x="4572000" y="41148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49" name="Line 29"/>
          <p:cNvSpPr>
            <a:spLocks noChangeShapeType="1"/>
          </p:cNvSpPr>
          <p:nvPr/>
        </p:nvSpPr>
        <p:spPr bwMode="auto">
          <a:xfrm flipH="1" flipV="1">
            <a:off x="5943600" y="25908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50" name="Line 30"/>
          <p:cNvSpPr>
            <a:spLocks noChangeShapeType="1"/>
          </p:cNvSpPr>
          <p:nvPr/>
        </p:nvSpPr>
        <p:spPr bwMode="auto">
          <a:xfrm flipV="1">
            <a:off x="1600200" y="2895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51" name="Line 31"/>
          <p:cNvSpPr>
            <a:spLocks noChangeShapeType="1"/>
          </p:cNvSpPr>
          <p:nvPr/>
        </p:nvSpPr>
        <p:spPr bwMode="auto">
          <a:xfrm>
            <a:off x="2362200" y="2895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52" name="Line 32"/>
          <p:cNvSpPr>
            <a:spLocks noChangeShapeType="1"/>
          </p:cNvSpPr>
          <p:nvPr/>
        </p:nvSpPr>
        <p:spPr bwMode="auto">
          <a:xfrm flipH="1">
            <a:off x="5105400" y="3352800"/>
            <a:ext cx="609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53" name="Line 33"/>
          <p:cNvSpPr>
            <a:spLocks noChangeShapeType="1"/>
          </p:cNvSpPr>
          <p:nvPr/>
        </p:nvSpPr>
        <p:spPr bwMode="auto">
          <a:xfrm>
            <a:off x="7239000" y="33528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54" name="Line 34"/>
          <p:cNvSpPr>
            <a:spLocks noChangeShapeType="1"/>
          </p:cNvSpPr>
          <p:nvPr/>
        </p:nvSpPr>
        <p:spPr bwMode="auto">
          <a:xfrm flipH="1" flipV="1">
            <a:off x="2743200" y="5562600"/>
            <a:ext cx="1752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55" name="Line 35"/>
          <p:cNvSpPr>
            <a:spLocks noChangeShapeType="1"/>
          </p:cNvSpPr>
          <p:nvPr/>
        </p:nvSpPr>
        <p:spPr bwMode="auto">
          <a:xfrm>
            <a:off x="4114800" y="3962400"/>
            <a:ext cx="12192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56" name="Line 36"/>
          <p:cNvSpPr>
            <a:spLocks noChangeShapeType="1"/>
          </p:cNvSpPr>
          <p:nvPr/>
        </p:nvSpPr>
        <p:spPr bwMode="auto">
          <a:xfrm flipV="1">
            <a:off x="5334000" y="3352800"/>
            <a:ext cx="3810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2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Text Box 2"/>
          <p:cNvSpPr txBox="1">
            <a:spLocks noChangeArrowheads="1"/>
          </p:cNvSpPr>
          <p:nvPr/>
        </p:nvSpPr>
        <p:spPr bwMode="auto">
          <a:xfrm>
            <a:off x="2257425" y="457200"/>
            <a:ext cx="460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Partitioned into Simple Cycles</a:t>
            </a:r>
          </a:p>
        </p:txBody>
      </p:sp>
      <p:sp>
        <p:nvSpPr>
          <p:cNvPr id="609283" name="Text Box 3"/>
          <p:cNvSpPr txBox="1">
            <a:spLocks noChangeArrowheads="1"/>
          </p:cNvSpPr>
          <p:nvPr/>
        </p:nvSpPr>
        <p:spPr bwMode="auto">
          <a:xfrm>
            <a:off x="1557338" y="1344613"/>
            <a:ext cx="6062662" cy="788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 2.</a:t>
            </a:r>
            <a:r>
              <a:rPr lang="en-US" alt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the edges can be partitioned into simple cycles.</a:t>
            </a:r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243888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Proof.</a:t>
            </a:r>
            <a:r>
              <a:rPr lang="en-US" altLang="en-US"/>
              <a:t>  Let C be a simple cycle.</a:t>
            </a:r>
          </a:p>
          <a:p>
            <a:endParaRPr lang="en-US" altLang="en-US"/>
          </a:p>
          <a:p>
            <a:r>
              <a:rPr lang="en-US" altLang="en-US"/>
              <a:t>Remove the edges in C from the graph G and call the new graph G’.</a:t>
            </a:r>
          </a:p>
          <a:p>
            <a:endParaRPr lang="en-US" altLang="en-US"/>
          </a:p>
          <a:p>
            <a:r>
              <a:rPr lang="en-US" altLang="en-US"/>
              <a:t>So the degree of each vertex is either unchanged or decreased by two.</a:t>
            </a:r>
          </a:p>
          <a:p>
            <a:endParaRPr lang="en-US" altLang="en-US"/>
          </a:p>
          <a:p>
            <a:r>
              <a:rPr lang="en-US" altLang="en-US"/>
              <a:t>So every vertex of the graph G’ is still of even degree.</a:t>
            </a:r>
          </a:p>
          <a:p>
            <a:endParaRPr lang="en-US" altLang="en-US"/>
          </a:p>
          <a:p>
            <a:r>
              <a:rPr lang="en-US" altLang="en-US"/>
              <a:t>Note that G’ has fewer edges than G.</a:t>
            </a:r>
          </a:p>
          <a:p>
            <a:endParaRPr lang="en-US" altLang="en-US"/>
          </a:p>
          <a:p>
            <a:r>
              <a:rPr lang="en-US" altLang="en-US"/>
              <a:t>By induction, G’ can be partitioned into simple cycles C</a:t>
            </a:r>
            <a:r>
              <a:rPr lang="en-US" altLang="en-US" baseline="-25000"/>
              <a:t>1</a:t>
            </a:r>
            <a:r>
              <a:rPr lang="en-US" altLang="en-US"/>
              <a:t>, C</a:t>
            </a:r>
            <a:r>
              <a:rPr lang="en-US" altLang="en-US" baseline="-25000"/>
              <a:t>2</a:t>
            </a:r>
            <a:r>
              <a:rPr lang="en-US" altLang="en-US"/>
              <a:t>, …, C</a:t>
            </a:r>
            <a:r>
              <a:rPr lang="en-US" altLang="en-US" baseline="-25000"/>
              <a:t>k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r>
              <a:rPr lang="en-US" altLang="en-US"/>
              <a:t>So the original graph G can be partitioned into simple cycles, C, C</a:t>
            </a:r>
            <a:r>
              <a:rPr lang="en-US" altLang="en-US" baseline="-25000"/>
              <a:t>1</a:t>
            </a:r>
            <a:r>
              <a:rPr lang="en-US" altLang="en-US"/>
              <a:t>, C</a:t>
            </a:r>
            <a:r>
              <a:rPr lang="en-US" altLang="en-US" baseline="-25000"/>
              <a:t>2</a:t>
            </a:r>
            <a:r>
              <a:rPr lang="en-US" altLang="en-US"/>
              <a:t>, …, C</a:t>
            </a:r>
            <a:r>
              <a:rPr lang="en-US" altLang="en-US" baseline="-25000"/>
              <a:t>k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25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Text Box 2"/>
          <p:cNvSpPr txBox="1">
            <a:spLocks noChangeArrowheads="1"/>
          </p:cNvSpPr>
          <p:nvPr/>
        </p:nvSpPr>
        <p:spPr bwMode="auto">
          <a:xfrm>
            <a:off x="4083050" y="457200"/>
            <a:ext cx="96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Proof</a:t>
            </a:r>
          </a:p>
        </p:txBody>
      </p:sp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838200" y="1828800"/>
            <a:ext cx="7466013" cy="788988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 1</a:t>
            </a:r>
            <a:r>
              <a:rPr lang="en-US" altLang="en-US"/>
              <a:t>.  If the edges of a connected graph can be partitioned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 into simple cycles, then we can construct an Eulerian cycle.</a:t>
            </a:r>
          </a:p>
        </p:txBody>
      </p:sp>
      <p:sp>
        <p:nvSpPr>
          <p:cNvPr id="620548" name="Text Box 4"/>
          <p:cNvSpPr txBox="1">
            <a:spLocks noChangeArrowheads="1"/>
          </p:cNvSpPr>
          <p:nvPr/>
        </p:nvSpPr>
        <p:spPr bwMode="auto">
          <a:xfrm>
            <a:off x="838200" y="3657600"/>
            <a:ext cx="6062663" cy="788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 2.</a:t>
            </a:r>
            <a:r>
              <a:rPr lang="en-US" altLang="en-US"/>
              <a:t>   If every vertex is of even degree, then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the edges can be partitioned into simple cycles.</a:t>
            </a:r>
          </a:p>
        </p:txBody>
      </p:sp>
      <p:sp>
        <p:nvSpPr>
          <p:cNvPr id="620549" name="Text Box 5"/>
          <p:cNvSpPr txBox="1">
            <a:spLocks noChangeArrowheads="1"/>
          </p:cNvSpPr>
          <p:nvPr/>
        </p:nvSpPr>
        <p:spPr bwMode="auto">
          <a:xfrm>
            <a:off x="838200" y="1295400"/>
            <a:ext cx="7446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have informally proved the following claim in the previous slides.</a:t>
            </a:r>
          </a:p>
        </p:txBody>
      </p:sp>
      <p:sp>
        <p:nvSpPr>
          <p:cNvPr id="620550" name="Text Box 6"/>
          <p:cNvSpPr txBox="1">
            <a:spLocks noChangeArrowheads="1"/>
          </p:cNvSpPr>
          <p:nvPr/>
        </p:nvSpPr>
        <p:spPr bwMode="auto">
          <a:xfrm>
            <a:off x="914400" y="5410200"/>
            <a:ext cx="777557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Euler’s theorem:</a:t>
            </a:r>
            <a:r>
              <a:rPr lang="en-US" altLang="en-US"/>
              <a:t> A connected graph has an Eulerian cycle if and only if</a:t>
            </a:r>
          </a:p>
          <a:p>
            <a:pPr>
              <a:lnSpc>
                <a:spcPct val="150000"/>
              </a:lnSpc>
            </a:pPr>
            <a:r>
              <a:rPr lang="en-US" altLang="en-US"/>
              <a:t>	              every vertex is of even degree.</a:t>
            </a:r>
          </a:p>
        </p:txBody>
      </p:sp>
      <p:sp>
        <p:nvSpPr>
          <p:cNvPr id="620551" name="Text Box 7"/>
          <p:cNvSpPr txBox="1">
            <a:spLocks noChangeArrowheads="1"/>
          </p:cNvSpPr>
          <p:nvPr/>
        </p:nvSpPr>
        <p:spPr bwMode="auto">
          <a:xfrm>
            <a:off x="838200" y="3048000"/>
            <a:ext cx="4802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proved the following claim by induction.</a:t>
            </a:r>
          </a:p>
        </p:txBody>
      </p:sp>
      <p:sp>
        <p:nvSpPr>
          <p:cNvPr id="620552" name="Text Box 8"/>
          <p:cNvSpPr txBox="1">
            <a:spLocks noChangeArrowheads="1"/>
          </p:cNvSpPr>
          <p:nvPr/>
        </p:nvSpPr>
        <p:spPr bwMode="auto">
          <a:xfrm>
            <a:off x="904875" y="4814888"/>
            <a:ext cx="4429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 now we have proved Euler’s theorem.</a:t>
            </a:r>
          </a:p>
        </p:txBody>
      </p:sp>
    </p:spTree>
    <p:extLst>
      <p:ext uri="{BB962C8B-B14F-4D97-AF65-F5344CB8AC3E}">
        <p14:creationId xmlns:p14="http://schemas.microsoft.com/office/powerpoint/2010/main" val="12183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4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Euler’s Solution</a:t>
            </a:r>
          </a:p>
        </p:txBody>
      </p:sp>
      <p:pic>
        <p:nvPicPr>
          <p:cNvPr id="8195" name="Picture 3" descr="500px-Konigsburg_graph_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3352800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09600" y="3443288"/>
            <a:ext cx="301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743200" y="18288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191000" y="3124200"/>
            <a:ext cx="30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743200" y="44958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339850" y="40528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e1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2057400" y="3595688"/>
            <a:ext cx="449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e3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276600" y="3810000"/>
            <a:ext cx="449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e2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2406650" y="2971800"/>
            <a:ext cx="449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e4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1219200" y="1828800"/>
            <a:ext cx="449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e6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1600200" y="2528888"/>
            <a:ext cx="449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e5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3244850" y="2362200"/>
            <a:ext cx="449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e7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533400" y="1223963"/>
            <a:ext cx="8039100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Question:</a:t>
            </a:r>
            <a:r>
              <a:rPr lang="en-US" altLang="en-US"/>
              <a:t> Is it possible to find a walk that visits each edge exactly once. 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381000" y="5043488"/>
            <a:ext cx="831850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Suppose there is such a walk, there is a starting point and an endpoint point.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457200" y="5743575"/>
            <a:ext cx="8164513" cy="733425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For every “intermediate” point v, there must be the same number of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/>
              <a:t>incoming and outgoing edges, and so v must have an </a:t>
            </a:r>
            <a:r>
              <a:rPr lang="en-US" altLang="en-US" b="1"/>
              <a:t>even number of edges</a:t>
            </a:r>
            <a:r>
              <a:rPr lang="en-US" altLang="en-US"/>
              <a:t>.</a:t>
            </a:r>
          </a:p>
        </p:txBody>
      </p:sp>
      <p:sp>
        <p:nvSpPr>
          <p:cNvPr id="501792" name="Text Box 32"/>
          <p:cNvSpPr txBox="1">
            <a:spLocks noChangeArrowheads="1"/>
          </p:cNvSpPr>
          <p:nvPr/>
        </p:nvSpPr>
        <p:spPr bwMode="auto">
          <a:xfrm>
            <a:off x="4953000" y="3048000"/>
            <a:ext cx="3673475" cy="1530350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/>
              <a:t>In this graph, every vertex has  an odd number of edges,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/>
              <a:t>and so there is no walk which visits each edge exactly one.</a:t>
            </a:r>
          </a:p>
        </p:txBody>
      </p:sp>
      <p:sp>
        <p:nvSpPr>
          <p:cNvPr id="501793" name="Text Box 33"/>
          <p:cNvSpPr txBox="1">
            <a:spLocks noChangeArrowheads="1"/>
          </p:cNvSpPr>
          <p:nvPr/>
        </p:nvSpPr>
        <p:spPr bwMode="auto">
          <a:xfrm>
            <a:off x="4953000" y="2057400"/>
            <a:ext cx="3232150" cy="733425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So, at most </a:t>
            </a:r>
            <a:r>
              <a:rPr lang="en-US" altLang="en-US" b="1">
                <a:solidFill>
                  <a:srgbClr val="A50021"/>
                </a:solidFill>
              </a:rPr>
              <a:t>two</a:t>
            </a:r>
            <a:r>
              <a:rPr lang="en-US" altLang="en-US"/>
              <a:t> vertices can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/>
              <a:t>have odd number of edges.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2" grpId="0" animBg="1"/>
      <p:bldP spid="5017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4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Euler’s Solution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85800" y="1309688"/>
            <a:ext cx="77914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So Euler showed that the </a:t>
            </a:r>
            <a:r>
              <a:rPr lang="en-US" altLang="zh-TW" b="1">
                <a:solidFill>
                  <a:srgbClr val="003366"/>
                </a:solidFill>
              </a:rPr>
              <a:t>“Seven Bridges of Königsberg”</a:t>
            </a:r>
            <a:r>
              <a:rPr lang="en-US" altLang="en-US"/>
              <a:t> is unsolvable.</a:t>
            </a:r>
          </a:p>
        </p:txBody>
      </p:sp>
      <p:sp>
        <p:nvSpPr>
          <p:cNvPr id="502788" name="Text Box 4"/>
          <p:cNvSpPr txBox="1">
            <a:spLocks noChangeArrowheads="1"/>
          </p:cNvSpPr>
          <p:nvPr/>
        </p:nvSpPr>
        <p:spPr bwMode="auto">
          <a:xfrm>
            <a:off x="690563" y="1995488"/>
            <a:ext cx="770096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When is it possible to have a walk that visits every edge exactly once?</a:t>
            </a:r>
          </a:p>
        </p:txBody>
      </p:sp>
      <p:sp>
        <p:nvSpPr>
          <p:cNvPr id="502790" name="Text Box 6"/>
          <p:cNvSpPr txBox="1">
            <a:spLocks noChangeArrowheads="1"/>
          </p:cNvSpPr>
          <p:nvPr/>
        </p:nvSpPr>
        <p:spPr bwMode="auto">
          <a:xfrm>
            <a:off x="838200" y="5715000"/>
            <a:ext cx="5783263" cy="784225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Is it always possible to find such a walk if there are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b="1">
                <a:solidFill>
                  <a:srgbClr val="A50021"/>
                </a:solidFill>
              </a:rPr>
              <a:t>at most two</a:t>
            </a:r>
            <a:r>
              <a:rPr lang="en-US" altLang="zh-TW"/>
              <a:t> vertices with odd number of edges?</a:t>
            </a:r>
          </a:p>
        </p:txBody>
      </p:sp>
      <p:sp>
        <p:nvSpPr>
          <p:cNvPr id="502791" name="Oval 7"/>
          <p:cNvSpPr>
            <a:spLocks noChangeArrowheads="1"/>
          </p:cNvSpPr>
          <p:nvPr/>
        </p:nvSpPr>
        <p:spPr bwMode="auto">
          <a:xfrm>
            <a:off x="1981200" y="3048000"/>
            <a:ext cx="1524000" cy="1447800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792" name="Oval 8"/>
          <p:cNvSpPr>
            <a:spLocks noChangeArrowheads="1"/>
          </p:cNvSpPr>
          <p:nvPr/>
        </p:nvSpPr>
        <p:spPr bwMode="auto">
          <a:xfrm>
            <a:off x="2895600" y="3810000"/>
            <a:ext cx="1524000" cy="1447800"/>
          </a:xfrm>
          <a:prstGeom prst="ellipse">
            <a:avLst/>
          </a:prstGeom>
          <a:noFill/>
          <a:ln w="57150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793" name="Oval 9"/>
          <p:cNvSpPr>
            <a:spLocks noChangeArrowheads="1"/>
          </p:cNvSpPr>
          <p:nvPr/>
        </p:nvSpPr>
        <p:spPr bwMode="auto">
          <a:xfrm>
            <a:off x="3810000" y="30480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794" name="Oval 10"/>
          <p:cNvSpPr>
            <a:spLocks noChangeArrowheads="1"/>
          </p:cNvSpPr>
          <p:nvPr/>
        </p:nvSpPr>
        <p:spPr bwMode="auto">
          <a:xfrm>
            <a:off x="4724400" y="3810000"/>
            <a:ext cx="1524000" cy="1447800"/>
          </a:xfrm>
          <a:prstGeom prst="ellips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795" name="Oval 11"/>
          <p:cNvSpPr>
            <a:spLocks noChangeArrowheads="1"/>
          </p:cNvSpPr>
          <p:nvPr/>
        </p:nvSpPr>
        <p:spPr bwMode="auto">
          <a:xfrm>
            <a:off x="5638800" y="3048000"/>
            <a:ext cx="1524000" cy="14478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0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8" grpId="0" animBg="1"/>
      <p:bldP spid="502790" grpId="0" animBg="1"/>
      <p:bldP spid="502791" grpId="0" animBg="1"/>
      <p:bldP spid="502792" grpId="0" animBg="1"/>
      <p:bldP spid="502793" grpId="0" animBg="1"/>
      <p:bldP spid="502794" grpId="0" animBg="1"/>
      <p:bldP spid="5027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4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Euler’s Solution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85800" y="1309688"/>
            <a:ext cx="77914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So Euler showed that the </a:t>
            </a:r>
            <a:r>
              <a:rPr lang="en-US" altLang="zh-TW" b="1">
                <a:solidFill>
                  <a:srgbClr val="003366"/>
                </a:solidFill>
              </a:rPr>
              <a:t>“Seven Bridges of Königsberg”</a:t>
            </a:r>
            <a:r>
              <a:rPr lang="en-US" altLang="en-US"/>
              <a:t> is unsolvable.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90563" y="1995488"/>
            <a:ext cx="770096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When is it possible to have a walk that visits every edge exactly once?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838200" y="5715000"/>
            <a:ext cx="5561013" cy="78898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Is it always possible to find such a walk if there is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b="1">
                <a:solidFill>
                  <a:srgbClr val="A50021"/>
                </a:solidFill>
              </a:rPr>
              <a:t>at most two</a:t>
            </a:r>
            <a:r>
              <a:rPr lang="en-US" altLang="zh-TW"/>
              <a:t> vertices with odd number of edges?</a:t>
            </a:r>
          </a:p>
        </p:txBody>
      </p:sp>
      <p:sp>
        <p:nvSpPr>
          <p:cNvPr id="503815" name="Oval 7"/>
          <p:cNvSpPr>
            <a:spLocks noChangeArrowheads="1"/>
          </p:cNvSpPr>
          <p:nvPr/>
        </p:nvSpPr>
        <p:spPr bwMode="auto">
          <a:xfrm>
            <a:off x="1066800" y="3048000"/>
            <a:ext cx="1524000" cy="1447800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3816" name="Oval 8"/>
          <p:cNvSpPr>
            <a:spLocks noChangeArrowheads="1"/>
          </p:cNvSpPr>
          <p:nvPr/>
        </p:nvSpPr>
        <p:spPr bwMode="auto">
          <a:xfrm>
            <a:off x="1981200" y="3810000"/>
            <a:ext cx="1524000" cy="1447800"/>
          </a:xfrm>
          <a:prstGeom prst="ellipse">
            <a:avLst/>
          </a:prstGeom>
          <a:noFill/>
          <a:ln w="57150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3817" name="Oval 9"/>
          <p:cNvSpPr>
            <a:spLocks noChangeArrowheads="1"/>
          </p:cNvSpPr>
          <p:nvPr/>
        </p:nvSpPr>
        <p:spPr bwMode="auto">
          <a:xfrm>
            <a:off x="2895600" y="3048000"/>
            <a:ext cx="1524000" cy="1447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3818" name="Oval 10"/>
          <p:cNvSpPr>
            <a:spLocks noChangeArrowheads="1"/>
          </p:cNvSpPr>
          <p:nvPr/>
        </p:nvSpPr>
        <p:spPr bwMode="auto">
          <a:xfrm>
            <a:off x="4724400" y="3810000"/>
            <a:ext cx="1524000" cy="1447800"/>
          </a:xfrm>
          <a:prstGeom prst="ellips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3819" name="Oval 11"/>
          <p:cNvSpPr>
            <a:spLocks noChangeArrowheads="1"/>
          </p:cNvSpPr>
          <p:nvPr/>
        </p:nvSpPr>
        <p:spPr bwMode="auto">
          <a:xfrm>
            <a:off x="5638800" y="3048000"/>
            <a:ext cx="1524000" cy="14478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3820" name="Text Box 12"/>
          <p:cNvSpPr txBox="1">
            <a:spLocks noChangeArrowheads="1"/>
          </p:cNvSpPr>
          <p:nvPr/>
        </p:nvSpPr>
        <p:spPr bwMode="auto">
          <a:xfrm>
            <a:off x="7016750" y="5908675"/>
            <a:ext cx="615950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b="1"/>
              <a:t>NO!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5" grpId="0" animBg="1"/>
      <p:bldP spid="503816" grpId="0" animBg="1"/>
      <p:bldP spid="503817" grpId="0" animBg="1"/>
      <p:bldP spid="503818" grpId="0" animBg="1"/>
      <p:bldP spid="503819" grpId="0" animBg="1"/>
      <p:bldP spid="5038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3"/>
  <p:tag name="DEFAULTHEIGHT" val="20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7135</TotalTime>
  <Words>3249</Words>
  <Application>Microsoft Office PowerPoint</Application>
  <PresentationFormat>On-screen Show (4:3)</PresentationFormat>
  <Paragraphs>656</Paragraphs>
  <Slides>68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Comic Sans MS</vt:lpstr>
      <vt:lpstr>新細明體</vt:lpstr>
      <vt:lpstr>Arial</vt:lpstr>
      <vt:lpstr>Euclid Symbol</vt:lpstr>
      <vt:lpstr>Times New Roman</vt:lpstr>
      <vt:lpstr>Wingdings</vt:lpstr>
      <vt:lpstr>Default Design</vt:lpstr>
      <vt:lpstr>MathType 5.0 Equation</vt:lpstr>
      <vt:lpstr>Introduction to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DELL</cp:lastModifiedBy>
  <cp:revision>134</cp:revision>
  <dcterms:created xsi:type="dcterms:W3CDTF">2007-08-29T04:27:34Z</dcterms:created>
  <dcterms:modified xsi:type="dcterms:W3CDTF">2015-10-30T11:42:10Z</dcterms:modified>
</cp:coreProperties>
</file>