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61" r:id="rId4"/>
    <p:sldId id="259" r:id="rId5"/>
    <p:sldId id="262" r:id="rId6"/>
    <p:sldId id="268" r:id="rId7"/>
    <p:sldId id="272" r:id="rId8"/>
    <p:sldId id="266" r:id="rId9"/>
    <p:sldId id="260" r:id="rId10"/>
    <p:sldId id="265" r:id="rId11"/>
    <p:sldId id="270" r:id="rId12"/>
    <p:sldId id="267" r:id="rId13"/>
    <p:sldId id="264" r:id="rId14"/>
    <p:sldId id="269" r:id="rId15"/>
    <p:sldId id="257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0507" autoAdjust="0"/>
  </p:normalViewPr>
  <p:slideViewPr>
    <p:cSldViewPr snapToGrid="0">
      <p:cViewPr varScale="1">
        <p:scale>
          <a:sx n="55" d="100"/>
          <a:sy n="55" d="100"/>
        </p:scale>
        <p:origin x="13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179D6-5A25-425C-97D5-D0B1A15033D1}" type="datetimeFigureOut">
              <a:rPr lang="en-IN" smtClean="0"/>
              <a:t>01-03-2019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D9F18-7F60-4D49-AAB6-94AD69FD8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786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source_Description_Framework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w3.org/TR/prov-aq/" TargetMode="External"/><Relationship Id="rId4" Type="http://schemas.openxmlformats.org/officeDocument/2006/relationships/hyperlink" Target="https://www.w3.org/TR/grddl/" TargetMode="Externa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Genitive" TargetMode="External"/><Relationship Id="rId13" Type="http://schemas.openxmlformats.org/officeDocument/2006/relationships/hyperlink" Target="https://en.wikipedia.org/wiki/Samkhya" TargetMode="External"/><Relationship Id="rId18" Type="http://schemas.openxmlformats.org/officeDocument/2006/relationships/hyperlink" Target="https://en.wikipedia.org/wiki/Tamas_(philosophy)" TargetMode="External"/><Relationship Id="rId3" Type="http://schemas.openxmlformats.org/officeDocument/2006/relationships/hyperlink" Target="https://en.wikipedia.org/wiki/Compound_(linguistics)" TargetMode="External"/><Relationship Id="rId21" Type="http://schemas.openxmlformats.org/officeDocument/2006/relationships/hyperlink" Target="https://en.wikipedia.org/wiki/Domain_of_discourse" TargetMode="External"/><Relationship Id="rId7" Type="http://schemas.openxmlformats.org/officeDocument/2006/relationships/hyperlink" Target="https://en.wikipedia.org/wiki/Ontology#cite_note-2" TargetMode="External"/><Relationship Id="rId12" Type="http://schemas.openxmlformats.org/officeDocument/2006/relationships/hyperlink" Target="https://en.wikipedia.org/wiki/Parmenides" TargetMode="External"/><Relationship Id="rId17" Type="http://schemas.openxmlformats.org/officeDocument/2006/relationships/hyperlink" Target="https://en.wikipedia.org/wiki/Rajas" TargetMode="External"/><Relationship Id="rId2" Type="http://schemas.openxmlformats.org/officeDocument/2006/relationships/slide" Target="../slides/slide4.xml"/><Relationship Id="rId16" Type="http://schemas.openxmlformats.org/officeDocument/2006/relationships/hyperlink" Target="https://en.wikipedia.org/wiki/Sattva" TargetMode="External"/><Relationship Id="rId20" Type="http://schemas.openxmlformats.org/officeDocument/2006/relationships/hyperlink" Target="https://en.wikipedia.org/wiki/Meta-ontology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tionary.org/wiki/%E1%BD%A4%CE%BD" TargetMode="External"/><Relationship Id="rId11" Type="http://schemas.openxmlformats.org/officeDocument/2006/relationships/hyperlink" Target="https://en.wikipedia.org/wiki/Classical_compound" TargetMode="External"/><Relationship Id="rId5" Type="http://schemas.openxmlformats.org/officeDocument/2006/relationships/hyperlink" Target="https://en.wikipedia.org/wiki/Ancient_Greek" TargetMode="External"/><Relationship Id="rId15" Type="http://schemas.openxmlformats.org/officeDocument/2006/relationships/hyperlink" Target="https://en.wikipedia.org/wiki/Guna" TargetMode="External"/><Relationship Id="rId10" Type="http://schemas.openxmlformats.org/officeDocument/2006/relationships/hyperlink" Target="https://en.wiktionary.org/wiki/-%CE%BB%CE%BF%CE%B3%CE%AF%CE%B1" TargetMode="External"/><Relationship Id="rId19" Type="http://schemas.openxmlformats.org/officeDocument/2006/relationships/hyperlink" Target="https://en.wikipedia.org/wiki/Upper_ontology" TargetMode="External"/><Relationship Id="rId4" Type="http://schemas.openxmlformats.org/officeDocument/2006/relationships/hyperlink" Target="https://en.wiktionary.org/wiki/onto-" TargetMode="External"/><Relationship Id="rId9" Type="http://schemas.openxmlformats.org/officeDocument/2006/relationships/hyperlink" Target="https://en.wiktionary.org/wiki/-logia" TargetMode="External"/><Relationship Id="rId14" Type="http://schemas.openxmlformats.org/officeDocument/2006/relationships/hyperlink" Target="https://en.wikipedia.org/wiki/Ontology#cite_note-11" TargetMode="External"/><Relationship Id="rId22" Type="http://schemas.openxmlformats.org/officeDocument/2006/relationships/hyperlink" Target="https://en.wikipedia.org/wiki/Process_ontology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Web 3.0</a:t>
            </a:r>
          </a:p>
          <a:p>
            <a:endParaRPr lang="en-IN" dirty="0"/>
          </a:p>
          <a:p>
            <a:r>
              <a:rPr lang="en-IN" dirty="0"/>
              <a:t>Semantic Web - </a:t>
            </a:r>
            <a:r>
              <a:rPr lang="en-IN" dirty="0">
                <a:hlinkClick r:id="rId3" tooltip="Resource Description Framework"/>
              </a:rPr>
              <a:t>Resource Description Framework</a:t>
            </a:r>
            <a:r>
              <a:rPr lang="en-IN" dirty="0"/>
              <a:t> .. that can be processed by machines</a:t>
            </a:r>
          </a:p>
          <a:p>
            <a:endParaRPr lang="en-IN" dirty="0"/>
          </a:p>
          <a:p>
            <a:r>
              <a:rPr lang="en-IN" dirty="0"/>
              <a:t>Simple Knowledge Organization System (SKOS)</a:t>
            </a:r>
          </a:p>
          <a:p>
            <a:r>
              <a:rPr lang="en-IN" i="1" dirty="0"/>
              <a:t>Semantics Of Business Vocabulary and Rules (SBVR)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Gleaning Resource Descriptions from Dialects of Languages (GRDDL)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PROV-AQ: Provenance Access and Query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b="1" dirty="0">
              <a:hlinkClick r:id="rId4"/>
            </a:endParaRPr>
          </a:p>
          <a:p>
            <a:r>
              <a:rPr lang="en-IN" dirty="0"/>
              <a:t>Essentially these are XML formats..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D9F18-7F60-4D49-AAB6-94AD69FD833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511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dirty="0">
                <a:hlinkClick r:id="rId3" tooltip="Compound (linguistics)"/>
              </a:rPr>
              <a:t>compound</a:t>
            </a:r>
            <a:r>
              <a:rPr lang="en-IN" dirty="0"/>
              <a:t> word </a:t>
            </a:r>
            <a:r>
              <a:rPr lang="en-IN" i="1" dirty="0"/>
              <a:t>ontology</a:t>
            </a:r>
            <a:r>
              <a:rPr lang="en-IN" dirty="0"/>
              <a:t> ("study of being") combines </a:t>
            </a:r>
            <a:r>
              <a:rPr lang="en-IN" i="1" dirty="0">
                <a:hlinkClick r:id="rId4" tooltip="wikt:onto-"/>
              </a:rPr>
              <a:t>onto</a:t>
            </a:r>
            <a:r>
              <a:rPr lang="en-IN" i="1" dirty="0"/>
              <a:t>-</a:t>
            </a:r>
            <a:r>
              <a:rPr lang="en-IN" dirty="0"/>
              <a:t> (</a:t>
            </a:r>
            <a:r>
              <a:rPr lang="en-IN" dirty="0">
                <a:hlinkClick r:id="rId5" tooltip="Ancient Greek"/>
              </a:rPr>
              <a:t>Gr.</a:t>
            </a:r>
            <a:r>
              <a:rPr lang="en-IN" dirty="0"/>
              <a:t> </a:t>
            </a:r>
            <a:r>
              <a:rPr lang="en-IN" dirty="0" err="1">
                <a:hlinkClick r:id="rId6" tooltip="wikt:ὤν"/>
              </a:rPr>
              <a:t>ὄν</a:t>
            </a:r>
            <a:r>
              <a:rPr lang="en-IN" dirty="0"/>
              <a:t>, </a:t>
            </a:r>
            <a:r>
              <a:rPr lang="en-IN" i="1" dirty="0"/>
              <a:t>on</a:t>
            </a:r>
            <a:r>
              <a:rPr lang="en-IN" dirty="0"/>
              <a:t>,</a:t>
            </a:r>
            <a:r>
              <a:rPr lang="en-IN" baseline="30000" dirty="0">
                <a:hlinkClick r:id="rId7"/>
              </a:rPr>
              <a:t>[2]</a:t>
            </a:r>
            <a:r>
              <a:rPr lang="en-IN" dirty="0"/>
              <a:t> </a:t>
            </a:r>
            <a:r>
              <a:rPr lang="en-IN" dirty="0">
                <a:hlinkClick r:id="rId8" tooltip="Genitive"/>
              </a:rPr>
              <a:t>gen.</a:t>
            </a:r>
            <a:r>
              <a:rPr lang="en-IN" dirty="0"/>
              <a:t> </a:t>
            </a:r>
            <a:r>
              <a:rPr lang="en-IN" dirty="0" err="1"/>
              <a:t>ὄντος</a:t>
            </a:r>
            <a:r>
              <a:rPr lang="en-IN" dirty="0"/>
              <a:t>, </a:t>
            </a:r>
            <a:r>
              <a:rPr lang="en-IN" i="1" dirty="0" err="1"/>
              <a:t>ontos</a:t>
            </a:r>
            <a:r>
              <a:rPr lang="en-IN" dirty="0"/>
              <a:t>, "being; that which is") and </a:t>
            </a:r>
            <a:r>
              <a:rPr lang="en-IN" i="1" dirty="0">
                <a:hlinkClick r:id="rId9" tooltip="wikt:-logia"/>
              </a:rPr>
              <a:t>-logia</a:t>
            </a:r>
            <a:r>
              <a:rPr lang="en-IN" dirty="0"/>
              <a:t> (Gr. </a:t>
            </a:r>
            <a:r>
              <a:rPr lang="en-IN" dirty="0">
                <a:hlinkClick r:id="rId10" tooltip="wikt:-λογία"/>
              </a:rPr>
              <a:t>-</a:t>
            </a:r>
            <a:r>
              <a:rPr lang="en-IN" dirty="0" err="1">
                <a:hlinkClick r:id="rId10" tooltip="wikt:-λογία"/>
              </a:rPr>
              <a:t>λογί</a:t>
            </a:r>
            <a:r>
              <a:rPr lang="en-IN" dirty="0">
                <a:hlinkClick r:id="rId10" tooltip="wikt:-λογία"/>
              </a:rPr>
              <a:t>α</a:t>
            </a:r>
            <a:r>
              <a:rPr lang="en-IN" dirty="0"/>
              <a:t>, "logical discourse"). See </a:t>
            </a:r>
            <a:r>
              <a:rPr lang="en-IN" dirty="0">
                <a:hlinkClick r:id="rId11" tooltip="Classical compound"/>
              </a:rPr>
              <a:t>classical compounds</a:t>
            </a:r>
            <a:r>
              <a:rPr lang="en-IN" dirty="0"/>
              <a:t> for this type of word formation</a:t>
            </a:r>
          </a:p>
          <a:p>
            <a:endParaRPr lang="en-IN" dirty="0"/>
          </a:p>
          <a:p>
            <a:r>
              <a:rPr lang="en-IN" dirty="0">
                <a:hlinkClick r:id="rId12" tooltip="Parmenides"/>
              </a:rPr>
              <a:t>Parmenides</a:t>
            </a:r>
            <a:r>
              <a:rPr lang="en-IN" dirty="0"/>
              <a:t> </a:t>
            </a:r>
          </a:p>
          <a:p>
            <a:endParaRPr lang="en-IN" dirty="0"/>
          </a:p>
          <a:p>
            <a:r>
              <a:rPr lang="en-IN" dirty="0"/>
              <a:t>Ontology is an aspect of the </a:t>
            </a:r>
            <a:r>
              <a:rPr lang="en-IN" dirty="0">
                <a:hlinkClick r:id="rId13" tooltip="Samkhya"/>
              </a:rPr>
              <a:t>Samkhya</a:t>
            </a:r>
            <a:r>
              <a:rPr lang="en-IN" dirty="0"/>
              <a:t> school of philosophy from the first millennium BCE.</a:t>
            </a:r>
            <a:r>
              <a:rPr lang="en-IN" baseline="30000" dirty="0">
                <a:hlinkClick r:id="rId14"/>
              </a:rPr>
              <a:t>[11]</a:t>
            </a:r>
            <a:r>
              <a:rPr lang="en-IN" dirty="0"/>
              <a:t> The concept of </a:t>
            </a:r>
            <a:r>
              <a:rPr lang="en-IN" dirty="0" err="1">
                <a:hlinkClick r:id="rId15" tooltip="Guna"/>
              </a:rPr>
              <a:t>Guna</a:t>
            </a:r>
            <a:r>
              <a:rPr lang="en-IN" dirty="0"/>
              <a:t> which describes the three properties (</a:t>
            </a:r>
            <a:r>
              <a:rPr lang="en-IN" dirty="0">
                <a:hlinkClick r:id="rId16" tooltip="Sattva"/>
              </a:rPr>
              <a:t>sattva</a:t>
            </a:r>
            <a:r>
              <a:rPr lang="en-IN" dirty="0"/>
              <a:t>, </a:t>
            </a:r>
            <a:r>
              <a:rPr lang="en-IN" dirty="0">
                <a:hlinkClick r:id="rId17" tooltip="Rajas"/>
              </a:rPr>
              <a:t>rajas</a:t>
            </a:r>
            <a:r>
              <a:rPr lang="en-IN" dirty="0"/>
              <a:t> and </a:t>
            </a:r>
            <a:r>
              <a:rPr lang="en-IN" dirty="0">
                <a:hlinkClick r:id="rId18" tooltip="Tamas (philosophy)"/>
              </a:rPr>
              <a:t>tamas</a:t>
            </a:r>
            <a:r>
              <a:rPr lang="en-IN" dirty="0"/>
              <a:t>) present in differing proportions in all existing things, is a notable concept of this school</a:t>
            </a:r>
          </a:p>
          <a:p>
            <a:endParaRPr lang="en-IN" dirty="0"/>
          </a:p>
          <a:p>
            <a:r>
              <a:rPr lang="en-IN" i="1" dirty="0">
                <a:hlinkClick r:id="rId19" tooltip="Upper ontology"/>
              </a:rPr>
              <a:t>Upper ontology</a:t>
            </a:r>
            <a:r>
              <a:rPr lang="en-IN" dirty="0"/>
              <a:t>: concepts supporting development of an ontology, </a:t>
            </a:r>
            <a:r>
              <a:rPr lang="en-IN" dirty="0">
                <a:hlinkClick r:id="rId20" tooltip="Meta-ontology"/>
              </a:rPr>
              <a:t>meta-ontology</a:t>
            </a:r>
            <a:endParaRPr lang="en-IN" dirty="0"/>
          </a:p>
          <a:p>
            <a:r>
              <a:rPr lang="en-IN" i="1" dirty="0"/>
              <a:t>Domain ontology</a:t>
            </a:r>
            <a:r>
              <a:rPr lang="en-IN" dirty="0"/>
              <a:t>: concepts relevant to a particular topic, </a:t>
            </a:r>
            <a:r>
              <a:rPr lang="en-IN" dirty="0">
                <a:hlinkClick r:id="rId21" tooltip="Domain of discourse"/>
              </a:rPr>
              <a:t>domain of discourse</a:t>
            </a:r>
            <a:r>
              <a:rPr lang="en-IN" dirty="0"/>
              <a:t>, or area of interest, for example, to information technology or to computer languages, or to particular branches of science</a:t>
            </a:r>
          </a:p>
          <a:p>
            <a:r>
              <a:rPr lang="en-IN" i="1" dirty="0"/>
              <a:t>Interface ontology</a:t>
            </a:r>
            <a:r>
              <a:rPr lang="en-IN" dirty="0"/>
              <a:t>: concepts relevant to the juncture of two disciplines</a:t>
            </a:r>
          </a:p>
          <a:p>
            <a:r>
              <a:rPr lang="en-IN" i="1" dirty="0">
                <a:hlinkClick r:id="rId22" tooltip="Process ontology"/>
              </a:rPr>
              <a:t>Process ontology</a:t>
            </a:r>
            <a:r>
              <a:rPr lang="en-IN" dirty="0"/>
              <a:t>: inputs, outputs, constraints, sequencing information, involved in business or engineering processes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D9F18-7F60-4D49-AAB6-94AD69FD833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149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Versioning !</a:t>
            </a:r>
          </a:p>
          <a:p>
            <a:r>
              <a:rPr lang="en-IN" sz="1200" dirty="0"/>
              <a:t>Provide a formal specification of domain knowledge</a:t>
            </a:r>
          </a:p>
          <a:p>
            <a:r>
              <a:rPr lang="en-IN" sz="1200" dirty="0"/>
              <a:t>Provide a classification of domain entities</a:t>
            </a:r>
          </a:p>
          <a:p>
            <a:r>
              <a:rPr lang="en-IN" sz="1200" dirty="0"/>
              <a:t>Develop a common understanding of the entities in a given domain</a:t>
            </a:r>
          </a:p>
          <a:p>
            <a:r>
              <a:rPr lang="en-IN" sz="1200" dirty="0"/>
              <a:t>Enable reuse of data and knowledge</a:t>
            </a:r>
          </a:p>
          <a:p>
            <a:r>
              <a:rPr lang="en-IN" sz="1200" dirty="0"/>
              <a:t>Enable domain discovery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D9F18-7F60-4D49-AAB6-94AD69FD833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241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Softer Learning -  Deeper conversation with your developers and software providers</a:t>
            </a:r>
          </a:p>
          <a:p>
            <a:endParaRPr lang="en-IN" dirty="0"/>
          </a:p>
          <a:p>
            <a:r>
              <a:rPr lang="en-IN" dirty="0"/>
              <a:t>Description Logics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D9F18-7F60-4D49-AAB6-94AD69FD8335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145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B57F0-D839-4F82-8538-56965A28E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EBB3A8-C4A0-478D-B71F-DF6181109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FAC8E-DEFA-40FE-8BA6-B7158B82E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F6B8-76C9-40EF-BD3A-022C03442825}" type="datetime1">
              <a:rPr lang="en-IN" smtClean="0"/>
              <a:t>01-03-2019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0DAD2-25D2-43B6-B04D-C97778AFA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7233C-81A6-43A0-841B-03DBE7AB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21A2-0F56-4E90-8419-EAF79EAB0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412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258C7-DD02-4D58-95F9-13A03ABAD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96142-5C3F-473D-A969-F4558C0CD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4C6BE-F796-4665-9C9F-ABC3D11DD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FEFA3-FA84-460F-80B1-D294249383AD}" type="datetime1">
              <a:rPr lang="en-IN" smtClean="0"/>
              <a:t>01-03-2019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D1FC9-A01D-47C7-B7C7-44F8520EC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55606-3B5C-4D5E-8BC0-9259A8A7A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21A2-0F56-4E90-8419-EAF79EAB0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86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4D71D8-7002-4B22-8DA1-47C95F4E14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42921-4A26-4FB7-B0E2-07398FC3C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CCFB7-C478-4E7E-9093-40410F5FF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5CA4-9D5F-4D4E-91A6-78E44BA132E7}" type="datetime1">
              <a:rPr lang="en-IN" smtClean="0"/>
              <a:t>01-03-2019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C7877-F364-4F03-A9ED-8A2CFBADC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A0FBD-74E6-4A16-B5FF-4C6E97BF3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21A2-0F56-4E90-8419-EAF79EAB0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175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07B1D-350E-4700-860A-A8F1E920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B8DAD-2C3A-4BF8-A561-4D1028278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876A2-C96C-4557-89E5-BF6864E6C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0FB4-2779-44A3-BFB2-CDBE57519DB5}" type="datetime1">
              <a:rPr lang="en-IN" smtClean="0"/>
              <a:t>01-03-2019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A7F30-6F86-4457-A330-2B1772B26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58114-FEB5-420F-8D7B-E35A927DD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21A2-0F56-4E90-8419-EAF79EAB0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766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AFF19-2FC4-461D-A69F-C9493DB77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DF3D8-2998-437B-A442-E6CC491D9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F287A-5556-402F-8BF7-B0E7186B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08F3-DB62-45B7-836E-D6160F13E42A}" type="datetime1">
              <a:rPr lang="en-IN" smtClean="0"/>
              <a:t>01-03-2019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25CC3-E319-4769-8FFD-E1B5230E1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6A022-5122-4847-ACE4-09E3DE74A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21A2-0F56-4E90-8419-EAF79EAB0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579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CF4C8-AD89-4173-8A12-07B67E036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849A-BBAC-4FE6-B0E3-259A773B28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FEB19-DE95-4C67-9FDE-A8194B57F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17E47-8780-4496-AE09-29EFC5EE4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84EAC-C722-47EA-8548-F837804FDD18}" type="datetime1">
              <a:rPr lang="en-IN" smtClean="0"/>
              <a:t>01-03-2019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7AF75-E502-41AF-953F-6ED435DBB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13BCB-7EA0-4E22-903B-9BCA71C75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21A2-0F56-4E90-8419-EAF79EAB0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1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949F0-B265-46BB-848B-023D253FF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20BBF-4E00-45FF-B973-48D22F069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9E67AD-B9CE-4DC2-BA64-C6552BE99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380BEA-F5BD-4129-AE8F-175ED7853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CD7D55-E3A3-4530-B5B7-894E94605A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FCD336-6F87-46F0-91AD-54FF1C6E3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6453-0CB0-4830-813E-AFB215245937}" type="datetime1">
              <a:rPr lang="en-IN" smtClean="0"/>
              <a:t>01-03-2019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CD5E2D-C130-4178-94C5-345BB7C37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97687D-5D1A-4C7C-A69B-13C5B0C92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21A2-0F56-4E90-8419-EAF79EAB0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499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F176E-4DEF-4573-ADDF-CE3A9644F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948273-36A3-490F-91FC-FCE9A54F6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2595-7AC1-49D1-9258-4AC33855BBA6}" type="datetime1">
              <a:rPr lang="en-IN" smtClean="0"/>
              <a:t>01-03-2019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5B7F3C-8E9A-4B09-BAAE-D39F40904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FBA64-02F4-466E-8033-D32D056F0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21A2-0F56-4E90-8419-EAF79EAB0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029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E3AE9C-E107-4E1D-8E2B-F91E29939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EFC4-5072-43E4-BFBB-E83487C08027}" type="datetime1">
              <a:rPr lang="en-IN" smtClean="0"/>
              <a:t>01-03-2019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6CFB1B-C2A3-40EA-9796-A4667C0E5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C7CCE1-AC98-44CD-9FE3-7D53EB9A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21A2-0F56-4E90-8419-EAF79EAB0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324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04EA6-7DD4-4CD8-854C-9EDE14E8F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DBE90-2FA3-4EFC-9149-C9056E292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243D2-834A-4D6B-B6FF-20829619B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DE9F4-479F-4E3C-9FFB-247E884C5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B999A-F516-4757-9694-1F87D5116E89}" type="datetime1">
              <a:rPr lang="en-IN" smtClean="0"/>
              <a:t>01-03-2019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5AE24-21DF-47BD-8413-0988FDB1A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C0FD5-3D06-4164-B545-E521BE9C6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21A2-0F56-4E90-8419-EAF79EAB0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95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07297-50B6-4085-98E3-4E55A9578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F266B7-034F-4F1E-AD31-6E9DC7DEE5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1A1A01-5087-47E1-AB9A-D44B23F8C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38AAF-7EC9-4114-959B-2B13BD9FE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AAD3E-68EB-47D6-A6EB-E272E01E06EC}" type="datetime1">
              <a:rPr lang="en-IN" smtClean="0"/>
              <a:t>01-03-2019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F7A17-F3FA-4576-A91E-5E9C2856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799E0-CEB7-4CF3-9780-569B11B27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21A2-0F56-4E90-8419-EAF79EAB0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381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053D7-0685-4085-8715-CC01D9DC7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32FF7-92B0-44D4-9962-267E62113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FE998-896C-469D-AF08-08E1D4D5E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966CB-7E77-4671-B375-A8568260E51A}" type="datetime1">
              <a:rPr lang="en-IN" smtClean="0"/>
              <a:t>01-03-2019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49AB0-A3CC-4D7F-9E1D-3566C6DB51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802C7-75BE-4587-910E-3D2A6E0B4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121A2-0F56-4E90-8419-EAF79EAB0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51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hyperlink" Target="https://www.w3.org/standards/techs/owl#w3c_al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B8CFF-2669-42A9-A167-9D8B8C67D4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7200" dirty="0"/>
              <a:t>Security Ontology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A8A94-1CE7-411B-978A-0F80CD1A7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86776"/>
            <a:ext cx="9144000" cy="1655762"/>
          </a:xfrm>
        </p:spPr>
        <p:txBody>
          <a:bodyPr/>
          <a:lstStyle/>
          <a:p>
            <a:endParaRPr lang="en-IN" dirty="0"/>
          </a:p>
          <a:p>
            <a:r>
              <a:rPr lang="en-IN" dirty="0"/>
              <a:t>S Lalit Mohan</a:t>
            </a:r>
          </a:p>
        </p:txBody>
      </p:sp>
    </p:spTree>
    <p:extLst>
      <p:ext uri="{BB962C8B-B14F-4D97-AF65-F5344CB8AC3E}">
        <p14:creationId xmlns:p14="http://schemas.microsoft.com/office/powerpoint/2010/main" val="4207615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FF7C3-C514-47F3-BDDE-7BDD4BE7E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365125"/>
            <a:ext cx="11811000" cy="1325563"/>
          </a:xfrm>
        </p:spPr>
        <p:txBody>
          <a:bodyPr>
            <a:noAutofit/>
          </a:bodyPr>
          <a:lstStyle/>
          <a:p>
            <a:r>
              <a:rPr lang="en-IN" sz="6000" dirty="0"/>
              <a:t>Attacks &amp; Countermeasures Ontology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D59661-5F9B-4544-9A7C-30686182B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21A2-0F56-4E90-8419-EAF79EAB0412}" type="slidenum">
              <a:rPr lang="en-IN" smtClean="0"/>
              <a:t>10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114B72-A885-49C1-9FDF-AEB633E5F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1690688"/>
            <a:ext cx="6238875" cy="492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393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1A549-37AD-4BBA-8D4B-73EE8173A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/>
              <a:t>Some Constituents of Ontology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9222B-30AD-45B7-837B-E37534B8B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Domain and Range</a:t>
            </a:r>
          </a:p>
          <a:p>
            <a:r>
              <a:rPr lang="en-IN" dirty="0"/>
              <a:t>Class</a:t>
            </a:r>
          </a:p>
          <a:p>
            <a:pPr lvl="1"/>
            <a:r>
              <a:rPr lang="en-IN" dirty="0" err="1"/>
              <a:t>SubClassOf</a:t>
            </a:r>
            <a:endParaRPr lang="en-IN" dirty="0"/>
          </a:p>
          <a:p>
            <a:r>
              <a:rPr lang="en-IN" dirty="0" err="1"/>
              <a:t>DataType</a:t>
            </a:r>
            <a:endParaRPr lang="en-IN" dirty="0"/>
          </a:p>
          <a:p>
            <a:r>
              <a:rPr lang="en-IN" dirty="0"/>
              <a:t>Object Property</a:t>
            </a:r>
          </a:p>
          <a:p>
            <a:pPr lvl="1"/>
            <a:r>
              <a:rPr lang="en-IN" dirty="0"/>
              <a:t>Reflexive, Irreflexive, Transitive, Symmetric and Asymmetric</a:t>
            </a:r>
          </a:p>
          <a:p>
            <a:pPr lvl="1"/>
            <a:r>
              <a:rPr lang="en-IN" dirty="0"/>
              <a:t>Cardinality</a:t>
            </a:r>
          </a:p>
          <a:p>
            <a:r>
              <a:rPr lang="en-IN" dirty="0"/>
              <a:t>Data Property</a:t>
            </a:r>
          </a:p>
          <a:p>
            <a:pPr lvl="1"/>
            <a:r>
              <a:rPr lang="en-IN" dirty="0"/>
              <a:t>Literal</a:t>
            </a:r>
          </a:p>
          <a:p>
            <a:pPr lvl="1"/>
            <a:r>
              <a:rPr lang="en-IN" dirty="0"/>
              <a:t>Joints and Disjoints</a:t>
            </a:r>
          </a:p>
          <a:p>
            <a:r>
              <a:rPr lang="en-IN" dirty="0" err="1"/>
              <a:t>SubPropertyOf</a:t>
            </a:r>
            <a:endParaRPr lang="en-IN" dirty="0"/>
          </a:p>
          <a:p>
            <a:r>
              <a:rPr lang="en-IN" dirty="0" err="1"/>
              <a:t>UnionOf</a:t>
            </a:r>
            <a:r>
              <a:rPr lang="en-IN" dirty="0"/>
              <a:t>, </a:t>
            </a:r>
            <a:r>
              <a:rPr lang="en-IN" dirty="0" err="1"/>
              <a:t>IntersectionOf</a:t>
            </a:r>
            <a:endParaRPr lang="en-IN" dirty="0"/>
          </a:p>
          <a:p>
            <a:r>
              <a:rPr lang="en-IN" dirty="0"/>
              <a:t>Assertions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FA221-6FAB-4EE0-BB31-BBC455C31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21A2-0F56-4E90-8419-EAF79EAB0412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336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FA69-1F3F-4E78-A8CD-7D6821C95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/>
              <a:t>Reasoning from Ontology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A7A7B-F455-4625-853F-A7493387D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SPARQL</a:t>
            </a:r>
          </a:p>
          <a:p>
            <a:pPr marL="0" indent="0">
              <a:buNone/>
            </a:pPr>
            <a:endParaRPr lang="en-US" altLang="en-US" sz="2200" dirty="0">
              <a:latin typeface="Arial Unicode MS"/>
            </a:endParaRPr>
          </a:p>
          <a:p>
            <a:pPr marL="0" indent="0">
              <a:buNone/>
            </a:pPr>
            <a:r>
              <a:rPr lang="en-US" altLang="en-US" sz="2200" dirty="0">
                <a:latin typeface="Arial Unicode MS"/>
              </a:rPr>
              <a:t>PREFIX </a:t>
            </a:r>
            <a:r>
              <a:rPr lang="en-US" altLang="en-US" sz="2200" dirty="0" err="1">
                <a:latin typeface="Arial Unicode MS"/>
              </a:rPr>
              <a:t>foaf</a:t>
            </a:r>
            <a:r>
              <a:rPr lang="en-US" altLang="en-US" sz="2200" dirty="0">
                <a:latin typeface="Arial Unicode MS"/>
              </a:rPr>
              <a:t>: &lt;http://xmlns.com/foaf/0.1/&gt; SELECT * WHERE { ?person </a:t>
            </a:r>
            <a:r>
              <a:rPr lang="en-US" altLang="en-US" sz="2200" dirty="0" err="1">
                <a:latin typeface="Arial Unicode MS"/>
              </a:rPr>
              <a:t>foaf:name</a:t>
            </a:r>
            <a:r>
              <a:rPr lang="en-US" altLang="en-US" sz="2200" dirty="0">
                <a:latin typeface="Arial Unicode MS"/>
              </a:rPr>
              <a:t> ?name . ?person </a:t>
            </a:r>
            <a:r>
              <a:rPr lang="en-US" altLang="en-US" sz="2200" dirty="0" err="1">
                <a:latin typeface="Arial Unicode MS"/>
              </a:rPr>
              <a:t>foaf:mbox</a:t>
            </a:r>
            <a:r>
              <a:rPr lang="en-US" altLang="en-US" sz="2200" dirty="0">
                <a:latin typeface="Arial Unicode MS"/>
              </a:rPr>
              <a:t> ?email . } </a:t>
            </a:r>
            <a:endParaRPr lang="en-US" altLang="en-US" sz="2200" dirty="0">
              <a:latin typeface="Arial" panose="020B0604020202020204" pitchFamily="34" charset="0"/>
            </a:endParaRPr>
          </a:p>
          <a:p>
            <a:pPr marL="457200" lvl="1" indent="0">
              <a:buNone/>
            </a:pPr>
            <a:endParaRPr lang="en-IN" dirty="0"/>
          </a:p>
          <a:p>
            <a:r>
              <a:rPr lang="en-IN" dirty="0"/>
              <a:t>SWRL</a:t>
            </a:r>
          </a:p>
          <a:p>
            <a:pPr marL="0" indent="0">
              <a:buNone/>
            </a:pPr>
            <a:endParaRPr lang="en-US" altLang="en-US" sz="2000" dirty="0">
              <a:latin typeface="Arial Unicode MS"/>
            </a:endParaRPr>
          </a:p>
          <a:p>
            <a:pPr marL="0" indent="0">
              <a:buNone/>
            </a:pPr>
            <a:r>
              <a:rPr lang="en-US" altLang="en-US" sz="2000" dirty="0">
                <a:latin typeface="Arial Unicode MS"/>
              </a:rPr>
              <a:t>Person(?x), </a:t>
            </a:r>
            <a:r>
              <a:rPr lang="en-US" altLang="en-US" sz="2000" dirty="0" err="1">
                <a:latin typeface="Arial Unicode MS"/>
              </a:rPr>
              <a:t>hasParent</a:t>
            </a:r>
            <a:r>
              <a:rPr lang="en-US" altLang="en-US" sz="2000" dirty="0">
                <a:latin typeface="Arial Unicode MS"/>
              </a:rPr>
              <a:t>(?x, ?y), </a:t>
            </a:r>
            <a:r>
              <a:rPr lang="en-US" altLang="en-US" sz="2000" dirty="0" err="1">
                <a:latin typeface="Arial Unicode MS"/>
              </a:rPr>
              <a:t>hasParent</a:t>
            </a:r>
            <a:r>
              <a:rPr lang="en-US" altLang="en-US" sz="2000" dirty="0">
                <a:latin typeface="Arial Unicode MS"/>
              </a:rPr>
              <a:t>(?x, ?z), </a:t>
            </a:r>
            <a:r>
              <a:rPr lang="en-US" altLang="en-US" sz="2000" dirty="0" err="1">
                <a:latin typeface="Arial Unicode MS"/>
              </a:rPr>
              <a:t>hasSpouse</a:t>
            </a:r>
            <a:r>
              <a:rPr lang="en-US" altLang="en-US" sz="2000" dirty="0">
                <a:latin typeface="Arial Unicode MS"/>
              </a:rPr>
              <a:t>(?y, ?z) -&gt; </a:t>
            </a:r>
            <a:r>
              <a:rPr lang="en-US" altLang="en-US" sz="2000" dirty="0" err="1">
                <a:latin typeface="Arial Unicode MS"/>
              </a:rPr>
              <a:t>ChildOfMarriedParents</a:t>
            </a:r>
            <a:r>
              <a:rPr lang="en-US" altLang="en-US" sz="2000" dirty="0">
                <a:latin typeface="Arial Unicode MS"/>
              </a:rPr>
              <a:t>(?x)</a:t>
            </a:r>
            <a:r>
              <a:rPr lang="en-US" altLang="en-US" sz="2000" dirty="0"/>
              <a:t> </a:t>
            </a:r>
            <a:endParaRPr lang="en-US" altLang="en-US" sz="2000" dirty="0">
              <a:latin typeface="Arial" panose="020B0604020202020204" pitchFamily="34" charset="0"/>
            </a:endParaRPr>
          </a:p>
          <a:p>
            <a:endParaRPr lang="en-IN" dirty="0"/>
          </a:p>
          <a:p>
            <a:pPr marL="457200" lvl="1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B4E3C9-2322-4482-A612-5901CFDB1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21A2-0F56-4E90-8419-EAF79EAB0412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988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9EAC0-D767-4016-8841-D028C6DF2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/>
              <a:t>Uses of Ontology in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0DB11-38D5-46BB-9ECE-E5FB409D8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4000" dirty="0"/>
              <a:t>Elicitation of Security Requirements</a:t>
            </a:r>
          </a:p>
          <a:p>
            <a:r>
              <a:rPr lang="en-IN" sz="4000" dirty="0"/>
              <a:t>Policy and Standards Validation and Audit</a:t>
            </a:r>
          </a:p>
          <a:p>
            <a:r>
              <a:rPr lang="en-IN" sz="4000" dirty="0"/>
              <a:t>Information Security Risk Management</a:t>
            </a:r>
          </a:p>
          <a:p>
            <a:r>
              <a:rPr lang="en-IN" sz="4000" dirty="0"/>
              <a:t>Generation of IT Metrics</a:t>
            </a:r>
          </a:p>
          <a:p>
            <a:r>
              <a:rPr lang="en-IN" sz="4000" dirty="0"/>
              <a:t>Vulnerability Assessment</a:t>
            </a:r>
          </a:p>
          <a:p>
            <a:r>
              <a:rPr lang="en-IN" sz="4000" dirty="0"/>
              <a:t>Simulating Threats to Corporate Assets</a:t>
            </a:r>
          </a:p>
          <a:p>
            <a:r>
              <a:rPr lang="en-IN" sz="4000" dirty="0"/>
              <a:t>Threat Intelligence / Information Sharing</a:t>
            </a:r>
          </a:p>
          <a:p>
            <a:r>
              <a:rPr lang="en-IN" sz="4000" dirty="0"/>
              <a:t>Build Knowledge Base (</a:t>
            </a:r>
            <a:r>
              <a:rPr lang="en-IN" sz="4000" dirty="0" err="1"/>
              <a:t>TBox</a:t>
            </a:r>
            <a:r>
              <a:rPr lang="en-IN" sz="4000" dirty="0"/>
              <a:t> and </a:t>
            </a:r>
            <a:r>
              <a:rPr lang="en-IN" sz="4000" dirty="0" err="1"/>
              <a:t>ABox</a:t>
            </a:r>
            <a:r>
              <a:rPr lang="en-IN" sz="40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0AE93-CD65-4021-9094-B36B68290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21A2-0F56-4E90-8419-EAF79EAB0412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663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37E33-7FDE-4E4A-8EEF-03625AF92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Ontology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08A5A-7F43-4E35-9A0D-962E1B4CB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Creation</a:t>
            </a:r>
          </a:p>
          <a:p>
            <a:r>
              <a:rPr lang="en-IN" dirty="0"/>
              <a:t>Enrichment / Evolution / Maintenance</a:t>
            </a:r>
          </a:p>
          <a:p>
            <a:r>
              <a:rPr lang="en-IN" dirty="0"/>
              <a:t>Merging / Alignment</a:t>
            </a:r>
          </a:p>
          <a:p>
            <a:r>
              <a:rPr lang="en-IN" dirty="0"/>
              <a:t>Methods</a:t>
            </a:r>
          </a:p>
          <a:p>
            <a:pPr lvl="1"/>
            <a:r>
              <a:rPr lang="en-IN" dirty="0"/>
              <a:t>Domain Experts</a:t>
            </a:r>
          </a:p>
          <a:p>
            <a:pPr lvl="2"/>
            <a:r>
              <a:rPr lang="en-IN" dirty="0"/>
              <a:t>Direct</a:t>
            </a:r>
          </a:p>
          <a:p>
            <a:pPr lvl="2"/>
            <a:r>
              <a:rPr lang="en-IN" dirty="0"/>
              <a:t>Collaboration</a:t>
            </a:r>
          </a:p>
          <a:p>
            <a:pPr lvl="1"/>
            <a:r>
              <a:rPr lang="en-IN" dirty="0"/>
              <a:t>NLP and Text Processing</a:t>
            </a:r>
          </a:p>
          <a:p>
            <a:pPr lvl="1"/>
            <a:r>
              <a:rPr lang="en-IN" dirty="0"/>
              <a:t>LSTM (Deep Learning)</a:t>
            </a:r>
          </a:p>
          <a:p>
            <a:r>
              <a:rPr lang="en-IN" dirty="0"/>
              <a:t>Measurement</a:t>
            </a:r>
          </a:p>
          <a:p>
            <a:pPr lvl="1"/>
            <a:r>
              <a:rPr lang="en-IN" dirty="0"/>
              <a:t>Completeness, Consistency and Correctness – Stanford Chimaera</a:t>
            </a:r>
          </a:p>
          <a:p>
            <a:pPr lvl="1"/>
            <a:r>
              <a:rPr lang="en-IN" dirty="0"/>
              <a:t>Similarity</a:t>
            </a:r>
          </a:p>
          <a:p>
            <a:pPr lvl="1"/>
            <a:r>
              <a:rPr lang="en-IN" dirty="0"/>
              <a:t>Reasoning Flexibility</a:t>
            </a:r>
          </a:p>
          <a:p>
            <a:pPr lvl="1"/>
            <a:r>
              <a:rPr lang="en-IN" dirty="0"/>
              <a:t>100+ metrics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13E8D-6C4A-42F0-8EE4-6EE2672E9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21A2-0F56-4E90-8419-EAF79EAB0412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268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6F329-A3AB-4632-A3AD-6BE73B64A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0674"/>
            <a:ext cx="10934700" cy="1325563"/>
          </a:xfrm>
        </p:spPr>
        <p:txBody>
          <a:bodyPr>
            <a:normAutofit fontScale="90000"/>
          </a:bodyPr>
          <a:lstStyle/>
          <a:p>
            <a:r>
              <a:rPr lang="en-IN" sz="6000" dirty="0"/>
              <a:t>Ongoing Research in Security Ontology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2A4615-8A83-41DA-A716-65374473E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599" y="1825624"/>
            <a:ext cx="6640926" cy="45307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F983E-AE8E-4B5D-93BC-F9DB3E911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21A2-0F56-4E90-8419-EAF79EAB0412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246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59A0C-4ED6-4894-BCDD-F892DAA76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2812"/>
            <a:ext cx="10515600" cy="1325563"/>
          </a:xfrm>
        </p:spPr>
        <p:txBody>
          <a:bodyPr/>
          <a:lstStyle/>
          <a:p>
            <a:r>
              <a:rPr lang="en-IN" dirty="0"/>
              <a:t>STIX and TAXII ????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10B7A-F4EB-4575-8054-04CF937F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21A2-0F56-4E90-8419-EAF79EAB0412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369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056B-8B93-477F-9EE4-451C13FFB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74908-E24D-4341-89D3-8DA10017A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Ontology</a:t>
            </a:r>
          </a:p>
          <a:p>
            <a:pPr lvl="1"/>
            <a:r>
              <a:rPr lang="en-IN" dirty="0"/>
              <a:t>What</a:t>
            </a:r>
          </a:p>
          <a:p>
            <a:pPr lvl="1"/>
            <a:r>
              <a:rPr lang="en-IN" dirty="0"/>
              <a:t>Why</a:t>
            </a:r>
          </a:p>
          <a:p>
            <a:pPr lvl="2"/>
            <a:r>
              <a:rPr lang="en-IN" dirty="0"/>
              <a:t>Some more content.. 3-4 slides</a:t>
            </a:r>
          </a:p>
          <a:p>
            <a:r>
              <a:rPr lang="en-IN" dirty="0"/>
              <a:t>Security Ontology (</a:t>
            </a:r>
            <a:r>
              <a:rPr lang="en-IN" dirty="0" err="1"/>
              <a:t>ies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Usage</a:t>
            </a:r>
          </a:p>
          <a:p>
            <a:pPr lvl="1"/>
            <a:r>
              <a:rPr lang="en-IN" dirty="0"/>
              <a:t>Sample</a:t>
            </a:r>
          </a:p>
          <a:p>
            <a:pPr lvl="2"/>
            <a:r>
              <a:rPr lang="en-IN" dirty="0"/>
              <a:t>Show code examples</a:t>
            </a:r>
          </a:p>
          <a:p>
            <a:pPr lvl="3"/>
            <a:r>
              <a:rPr lang="en-IN" dirty="0"/>
              <a:t>Include related queries</a:t>
            </a:r>
          </a:p>
          <a:p>
            <a:pPr lvl="3"/>
            <a:r>
              <a:rPr lang="en-IN" dirty="0"/>
              <a:t>Links to Ontologies examples </a:t>
            </a:r>
          </a:p>
          <a:p>
            <a:pPr lvl="3"/>
            <a:r>
              <a:rPr lang="en-IN" dirty="0"/>
              <a:t>Example of description logic and predicate </a:t>
            </a:r>
            <a:r>
              <a:rPr lang="en-IN" dirty="0" err="1"/>
              <a:t>logi</a:t>
            </a:r>
            <a:endParaRPr lang="en-IN" dirty="0"/>
          </a:p>
          <a:p>
            <a:r>
              <a:rPr lang="en-IN" dirty="0"/>
              <a:t>Approaches to maintain Ontologies</a:t>
            </a:r>
          </a:p>
          <a:p>
            <a:r>
              <a:rPr lang="en-IN" dirty="0"/>
              <a:t>Ongoing Research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FDDEC-277A-4204-94F6-3CE89EF74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21A2-0F56-4E90-8419-EAF79EAB041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304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3F105-32E4-4279-BB04-1183302F9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/>
              <a:t>Semantic Web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BC414B-AD79-4B06-95FA-BD07CE675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048" y="1690688"/>
            <a:ext cx="7330439" cy="4567124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BFC62ED2-4E3F-483A-8FA3-4F3848933688}"/>
              </a:ext>
            </a:extLst>
          </p:cNvPr>
          <p:cNvSpPr/>
          <p:nvPr/>
        </p:nvSpPr>
        <p:spPr>
          <a:xfrm rot="18506645">
            <a:off x="2813580" y="2756511"/>
            <a:ext cx="273323" cy="173164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8C27CBF-122B-46DD-B881-A6A66D545181}"/>
              </a:ext>
            </a:extLst>
          </p:cNvPr>
          <p:cNvSpPr/>
          <p:nvPr/>
        </p:nvSpPr>
        <p:spPr>
          <a:xfrm rot="2353892">
            <a:off x="1729947" y="3671702"/>
            <a:ext cx="914399" cy="30286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D87A6B-74C5-44CD-AA44-AC3777FEAC9F}"/>
              </a:ext>
            </a:extLst>
          </p:cNvPr>
          <p:cNvSpPr/>
          <p:nvPr/>
        </p:nvSpPr>
        <p:spPr>
          <a:xfrm rot="18856267">
            <a:off x="1183444" y="2883217"/>
            <a:ext cx="1502304" cy="41275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Our Interest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9DFB6CD-EE63-4314-9611-11F2E7968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21A2-0F56-4E90-8419-EAF79EAB0412}" type="slidenum">
              <a:rPr lang="en-IN" smtClean="0"/>
              <a:t>3</a:t>
            </a:fld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DE6846-C46F-4A0D-B71C-8D0A19ACFECC}"/>
              </a:ext>
            </a:extLst>
          </p:cNvPr>
          <p:cNvSpPr txBox="1"/>
          <p:nvPr/>
        </p:nvSpPr>
        <p:spPr>
          <a:xfrm>
            <a:off x="9525000" y="2667000"/>
            <a:ext cx="23812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Other Formats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SBVR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SKOS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Linked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Knowledge Graphs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GRDDL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PROV-Q</a:t>
            </a:r>
          </a:p>
        </p:txBody>
      </p:sp>
    </p:spTree>
    <p:extLst>
      <p:ext uri="{BB962C8B-B14F-4D97-AF65-F5344CB8AC3E}">
        <p14:creationId xmlns:p14="http://schemas.microsoft.com/office/powerpoint/2010/main" val="3568766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2D6A8-152F-44BE-9A8E-5B8F8745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/>
              <a:t>What is Ontology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5DD2-5A01-46D6-A2B3-8E73BE4FB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571" y="1690688"/>
            <a:ext cx="10515600" cy="4351338"/>
          </a:xfrm>
        </p:spPr>
        <p:txBody>
          <a:bodyPr>
            <a:noAutofit/>
          </a:bodyPr>
          <a:lstStyle/>
          <a:p>
            <a:r>
              <a:rPr lang="en-IN" sz="3200" dirty="0"/>
              <a:t>Ontology - It is a philosophical study of being</a:t>
            </a:r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  <a:p>
            <a:r>
              <a:rPr lang="en-IN" sz="3200" dirty="0">
                <a:hlinkClick r:id="rId4"/>
              </a:rPr>
              <a:t>W3C standard</a:t>
            </a:r>
            <a:endParaRPr lang="en-IN" sz="3200" dirty="0"/>
          </a:p>
          <a:p>
            <a:r>
              <a:rPr lang="en-IN" sz="3200" dirty="0"/>
              <a:t>Types of Ontology  - Upper, Interface , Process and Domain</a:t>
            </a:r>
          </a:p>
          <a:p>
            <a:endParaRPr lang="en-IN" sz="3200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F3E1212-39F8-4969-908C-09B6EEE07D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0815778"/>
              </p:ext>
            </p:extLst>
          </p:nvPr>
        </p:nvGraphicFramePr>
        <p:xfrm>
          <a:off x="722515" y="2396898"/>
          <a:ext cx="9685712" cy="2938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Bitmap Image" r:id="rId5" imgW="8486640" imgH="3648240" progId="Paint.Picture">
                  <p:embed/>
                </p:oleObj>
              </mc:Choice>
              <mc:Fallback>
                <p:oleObj name="Bitmap Image" r:id="rId5" imgW="8486640" imgH="364824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46E77F2E-6378-4FEE-8038-FD5C67BC1D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2515" y="2396898"/>
                        <a:ext cx="9685712" cy="29389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F8B4E7-1B55-45D8-B4AF-13CEF566A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21A2-0F56-4E90-8419-EAF79EAB041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516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06560-8C94-40B8-83BE-185C02ECE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/>
              <a:t>How is Ontology different than 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8AD83-93D3-47E3-B430-60633CDBF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IN" dirty="0"/>
              <a:t>Folksonomy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IN" dirty="0"/>
              <a:t>A collection of terms (tags) to enhance categorization</a:t>
            </a:r>
          </a:p>
          <a:p>
            <a:pPr lvl="1"/>
            <a:r>
              <a:rPr lang="en-IN" dirty="0"/>
              <a:t>Glossary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IN" dirty="0"/>
              <a:t>List of terms with definitions and explanations in natural language</a:t>
            </a:r>
          </a:p>
          <a:p>
            <a:pPr lvl="1"/>
            <a:r>
              <a:rPr lang="en-IN" dirty="0"/>
              <a:t>Controlled Vocabulary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IN" dirty="0"/>
              <a:t>An enumeration of terms defined to be shared and reused</a:t>
            </a:r>
          </a:p>
          <a:p>
            <a:pPr marL="457200" lvl="1" indent="0">
              <a:buNone/>
            </a:pPr>
            <a:r>
              <a:rPr lang="en-IN" dirty="0"/>
              <a:t>Hierarchy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IN" dirty="0"/>
              <a:t>A nested set of terms</a:t>
            </a:r>
          </a:p>
          <a:p>
            <a:pPr lvl="1"/>
            <a:r>
              <a:rPr lang="en-IN" dirty="0"/>
              <a:t>Taxonomy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IN" dirty="0"/>
              <a:t>A hierarchy that uses “is-a” relation</a:t>
            </a:r>
          </a:p>
          <a:p>
            <a:pPr lvl="1"/>
            <a:r>
              <a:rPr lang="en-IN" dirty="0"/>
              <a:t>Meronomy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IN" dirty="0"/>
              <a:t>A hierarchy that uses the “part of” relation</a:t>
            </a:r>
          </a:p>
          <a:p>
            <a:pPr lvl="1"/>
            <a:r>
              <a:rPr lang="en-IN" dirty="0"/>
              <a:t>Classification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IN" dirty="0"/>
              <a:t> A set of categories in which objects are grouped into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95D94-FA79-40AD-ADC1-47000B93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21A2-0F56-4E90-8419-EAF79EAB041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336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682F7-7CA5-4900-AF96-41D588F0D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dirty="0"/>
              <a:t>Why Ontology?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41300-2C29-4A9E-959B-00669BF20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sz="3200" b="1" dirty="0"/>
              <a:t>Consistency</a:t>
            </a:r>
            <a:r>
              <a:rPr lang="en-IN" sz="3200" dirty="0"/>
              <a:t> – determines whether the ontology contains contradictions</a:t>
            </a:r>
          </a:p>
          <a:p>
            <a:r>
              <a:rPr lang="en-IN" sz="3200" b="1" dirty="0"/>
              <a:t>Satisfiability</a:t>
            </a:r>
            <a:r>
              <a:rPr lang="en-IN" sz="3200" dirty="0"/>
              <a:t> – determines whether classes can have instances</a:t>
            </a:r>
          </a:p>
          <a:p>
            <a:r>
              <a:rPr lang="en-IN" sz="3200" b="1" dirty="0" err="1"/>
              <a:t>Subsumption</a:t>
            </a:r>
            <a:r>
              <a:rPr lang="en-IN" sz="3200" dirty="0"/>
              <a:t> – are all instances of one class also instances of another class?</a:t>
            </a:r>
          </a:p>
          <a:p>
            <a:r>
              <a:rPr lang="en-IN" sz="3200" b="1" dirty="0"/>
              <a:t>Classification</a:t>
            </a:r>
            <a:r>
              <a:rPr lang="en-IN" sz="3200" dirty="0"/>
              <a:t> – repetitive application of </a:t>
            </a:r>
            <a:r>
              <a:rPr lang="en-IN" sz="3200" dirty="0" err="1"/>
              <a:t>subsumption</a:t>
            </a:r>
            <a:r>
              <a:rPr lang="en-IN" sz="3200" dirty="0"/>
              <a:t> to discover implicit subclass links between names classes</a:t>
            </a:r>
          </a:p>
          <a:p>
            <a:r>
              <a:rPr lang="en-IN" sz="3200" b="1" dirty="0"/>
              <a:t>Realization</a:t>
            </a:r>
            <a:r>
              <a:rPr lang="en-IN" sz="3200" dirty="0"/>
              <a:t> – find the most specific class that an individual belongs to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CB634-41D5-489B-8A1D-09303D291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21A2-0F56-4E90-8419-EAF79EAB041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949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9107F-2DDC-4387-B3A2-2AE0C91EA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IN" sz="6000" dirty="0"/>
              <a:t>Wikipedia </a:t>
            </a:r>
            <a:r>
              <a:rPr lang="en-IN" sz="6000" dirty="0">
                <a:sym typeface="Wingdings" panose="05000000000000000000" pitchFamily="2" charset="2"/>
              </a:rPr>
              <a:t> </a:t>
            </a:r>
            <a:r>
              <a:rPr lang="en-IN" sz="6000" dirty="0" err="1">
                <a:sym typeface="Wingdings" panose="05000000000000000000" pitchFamily="2" charset="2"/>
              </a:rPr>
              <a:t>DBPedia</a:t>
            </a:r>
            <a:endParaRPr lang="en-IN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8F4B5-AF1B-4AD5-97B3-9AA7437C3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21A2-0F56-4E90-8419-EAF79EAB0412}" type="slidenum">
              <a:rPr lang="en-IN" smtClean="0"/>
              <a:t>7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B1FC42-D854-4A53-86C2-C0E45CB5E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50" y="1325563"/>
            <a:ext cx="10176247" cy="53959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101AD0-2F23-4B5D-9F26-4EE11B54BF24}"/>
              </a:ext>
            </a:extLst>
          </p:cNvPr>
          <p:cNvSpPr txBox="1"/>
          <p:nvPr/>
        </p:nvSpPr>
        <p:spPr>
          <a:xfrm>
            <a:off x="365423" y="4923692"/>
            <a:ext cx="5409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Content from Wikipedia is available as Ontology </a:t>
            </a:r>
          </a:p>
        </p:txBody>
      </p:sp>
    </p:spTree>
    <p:extLst>
      <p:ext uri="{BB962C8B-B14F-4D97-AF65-F5344CB8AC3E}">
        <p14:creationId xmlns:p14="http://schemas.microsoft.com/office/powerpoint/2010/main" val="2095700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F0765-B3D4-411E-BA4F-9E86A7865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65125"/>
            <a:ext cx="11620500" cy="1325563"/>
          </a:xfrm>
        </p:spPr>
        <p:txBody>
          <a:bodyPr>
            <a:noAutofit/>
          </a:bodyPr>
          <a:lstStyle/>
          <a:p>
            <a:r>
              <a:rPr lang="en-IN" sz="6000" dirty="0"/>
              <a:t>Financial Industry Business Ontology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05B57-F34F-4233-812D-7EB09F712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21A2-0F56-4E90-8419-EAF79EAB0412}" type="slidenum">
              <a:rPr lang="en-IN" smtClean="0"/>
              <a:t>8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CE21CA-752D-4634-BE0B-3081BE8F4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1" y="1651545"/>
            <a:ext cx="7624762" cy="488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907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37F4F-4DCC-4A57-ABB2-C08C216DD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/>
              <a:t>Upper Security Ontology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3541E9-AC13-43A1-A63E-E134E4EF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21A2-0F56-4E90-8419-EAF79EAB0412}" type="slidenum">
              <a:rPr lang="en-IN" smtClean="0"/>
              <a:t>9</a:t>
            </a:fld>
            <a:endParaRPr lang="en-IN"/>
          </a:p>
        </p:txBody>
      </p:sp>
      <p:pic>
        <p:nvPicPr>
          <p:cNvPr id="8" name="Picture 7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76588A3C-6C6A-4E37-B6BC-D9500F3DC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684" y="1959325"/>
            <a:ext cx="8854166" cy="41283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1BCB90-8BC7-4352-99AF-1ADE90F7B1EB}"/>
              </a:ext>
            </a:extLst>
          </p:cNvPr>
          <p:cNvSpPr txBox="1"/>
          <p:nvPr/>
        </p:nvSpPr>
        <p:spPr>
          <a:xfrm>
            <a:off x="10229850" y="3903785"/>
            <a:ext cx="1569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Disaster / Accidental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B337BA-5928-4299-B581-A5F4B19D478B}"/>
              </a:ext>
            </a:extLst>
          </p:cNvPr>
          <p:cNvSpPr txBox="1"/>
          <p:nvPr/>
        </p:nvSpPr>
        <p:spPr>
          <a:xfrm>
            <a:off x="10317773" y="5252535"/>
            <a:ext cx="1569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Human /  State</a:t>
            </a:r>
          </a:p>
        </p:txBody>
      </p:sp>
    </p:spTree>
    <p:extLst>
      <p:ext uri="{BB962C8B-B14F-4D97-AF65-F5344CB8AC3E}">
        <p14:creationId xmlns:p14="http://schemas.microsoft.com/office/powerpoint/2010/main" val="992338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745</Words>
  <Application>Microsoft Office PowerPoint</Application>
  <PresentationFormat>Widescreen</PresentationFormat>
  <Paragraphs>160</Paragraphs>
  <Slides>16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Unicode MS</vt:lpstr>
      <vt:lpstr>Calibri</vt:lpstr>
      <vt:lpstr>Calibri Light</vt:lpstr>
      <vt:lpstr>Courier New</vt:lpstr>
      <vt:lpstr>Office Theme</vt:lpstr>
      <vt:lpstr>Bitmap Image</vt:lpstr>
      <vt:lpstr>Security Ontology</vt:lpstr>
      <vt:lpstr>Agenda</vt:lpstr>
      <vt:lpstr>Semantic Web</vt:lpstr>
      <vt:lpstr>What is Ontology</vt:lpstr>
      <vt:lpstr>How is Ontology different than a </vt:lpstr>
      <vt:lpstr>Why Ontology?</vt:lpstr>
      <vt:lpstr>Wikipedia  DBPedia</vt:lpstr>
      <vt:lpstr>Financial Industry Business Ontology</vt:lpstr>
      <vt:lpstr>Upper Security Ontology</vt:lpstr>
      <vt:lpstr>Attacks &amp; Countermeasures Ontology</vt:lpstr>
      <vt:lpstr>Some Constituents of Ontology</vt:lpstr>
      <vt:lpstr>Reasoning from Ontology</vt:lpstr>
      <vt:lpstr>Uses of Ontology in Security</vt:lpstr>
      <vt:lpstr>Ontology Management</vt:lpstr>
      <vt:lpstr>Ongoing Research in Security Ontology</vt:lpstr>
      <vt:lpstr>STIX and TAXII ????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Ontology</dc:title>
  <dc:creator>Gayatri Sanagavarapu</dc:creator>
  <cp:lastModifiedBy>Gayatri Sanagavarapu</cp:lastModifiedBy>
  <cp:revision>34</cp:revision>
  <dcterms:created xsi:type="dcterms:W3CDTF">2019-02-21T23:43:10Z</dcterms:created>
  <dcterms:modified xsi:type="dcterms:W3CDTF">2019-03-01T10:02:00Z</dcterms:modified>
</cp:coreProperties>
</file>