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BE1BFA9-00AC-4215-AA7B-F92E9C7E5E94}">
  <a:tblStyle styleId="{ABE1BFA9-00AC-4215-AA7B-F92E9C7E5E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61ea8dab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61ea8dab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6158a48cf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6158a48c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61ea8dab6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61ea8dab6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6158a48cf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6158a48cf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7f9d55f7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7f9d55f7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61ea8dab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61ea8dab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6158a48cf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6158a48cf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7f9d55f73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7f9d55f7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0a7dd08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0a7dd08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0a9c906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0a9c906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ea87578b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ea87578b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0a9c906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0a9c906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7d2cedb0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7d2cedb0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ebec0721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ebec0721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61ea8da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61ea8da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ea87578b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ea87578b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6158a48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6158a48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61ea8dab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61ea8dab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6158a48c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6158a48c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5.jpg"/><Relationship Id="rId5" Type="http://schemas.openxmlformats.org/officeDocument/2006/relationships/hyperlink" Target="http://colah.github.io/posts/2015-08-Understanding-LSTM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hyperlink" Target="https://medium.com/deep-math-machine-learning-ai/chapter-10-1-deepnlp-lstm-long-short-term-memory-networks-with-math-21477f8e423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miro.medium.com/max/1280/1*GHAGjzbM7LZz7bATVRdx4w.png"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hyperlink" Target="https://www.google.com/imgres?imgurl=https%3A%2F%2Fmiro.medium.com%2Fmax%2F764%2F1*6QnPUSv_t9BY9Fv8_aLb-Q.png&amp;imgrefurl=https%3A%2F%2Ftowardsdatascience.com%2Funderstanding-bidirectional-rnn-in-pytorch-5bd25a5dd66&amp;tbnid=dTcj5EWeqc27gM&amp;vet=12ahUKEwj2oueB1-DpAhXHFnIKHfLsDcgQMygSegUIARCkAg..i&amp;docid=cuVJyCbuXd5BHM&amp;w=764&amp;h=270&amp;q=BI-LSTM&amp;client=firefox-b-d&amp;ved=2ahUKEwj2oueB1-DpAhXHFnIKHfLsDcgQMygSegUIARCkA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hyperlink" Target="https://scikit-learn.org/stable/modules/multiclass.html" TargetMode="External"/><Relationship Id="rId10" Type="http://schemas.openxmlformats.org/officeDocument/2006/relationships/hyperlink" Target="http://www.wildml.com/2015/09/recurrent-neural-networks-tutorial-part-1-introduction-to-rnns/" TargetMode="External"/><Relationship Id="rId13" Type="http://schemas.openxmlformats.org/officeDocument/2006/relationships/hyperlink" Target="https://blog.ekbana.com/pre-processing-text-in-python-ad13ea544dae" TargetMode="External"/><Relationship Id="rId12" Type="http://schemas.openxmlformats.org/officeDocument/2006/relationships/hyperlink" Target="https://towardsdatascience.com/multi-label-text-classification-with-scikit-learn-30714b7819c5"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towardsdatascience.com/exploring-activation-functions-for-neural-networks-73498da59b02" TargetMode="External"/><Relationship Id="rId4" Type="http://schemas.openxmlformats.org/officeDocument/2006/relationships/hyperlink" Target="https://medium.com/@nupurbaghel/toxic-comment-classification-f6e075c3487a" TargetMode="External"/><Relationship Id="rId9" Type="http://schemas.openxmlformats.org/officeDocument/2006/relationships/hyperlink" Target="https://www.youtube.com/watch?v=AvyhbrQptHk" TargetMode="External"/><Relationship Id="rId14" Type="http://schemas.openxmlformats.org/officeDocument/2006/relationships/hyperlink" Target="http://neuralnetworksanddeeplearning.com/chap2.html" TargetMode="External"/><Relationship Id="rId5" Type="http://schemas.openxmlformats.org/officeDocument/2006/relationships/hyperlink" Target="https://www.google.com/url?sa=t&amp;rct=j&amp;q=&amp;esrc=s&amp;source=web&amp;cd=&amp;cad=rja&amp;uact=8&amp;ved=2ahUKEwjYubn5zNvpAhWrzTgGHW6xBM4QFjACegQIAhAB&amp;url=https%3A%2F%2Fmachinelearningmastery.com%2Fdifference-between-a-batch-and-an-epoch%2F&amp;usg=AOvVaw35_f6zoKrzPprnZRXDxK_I" TargetMode="External"/><Relationship Id="rId6" Type="http://schemas.openxmlformats.org/officeDocument/2006/relationships/hyperlink" Target="https://medium.com/@raghavaggarwal0089/bi-lstm-bc3d68da8bd0" TargetMode="External"/><Relationship Id="rId7" Type="http://schemas.openxmlformats.org/officeDocument/2006/relationships/hyperlink" Target="https://medium.com/deep-math-machine-learning-ai/chapter-10-1-deepnlp-lstm-long-short-term-memory-networks-with-math-21477f8e4235" TargetMode="External"/><Relationship Id="rId8" Type="http://schemas.openxmlformats.org/officeDocument/2006/relationships/hyperlink" Target="http://colah.github.io/posts/2015-08-Understanding-LSTM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s://www.kaggle.com/c/jigsaw-toxic-comment-classification-challenge/data" TargetMode="External"/><Relationship Id="rId5" Type="http://schemas.openxmlformats.org/officeDocument/2006/relationships/hyperlink" Target="https://nlp.stanford.edu/projects/glov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98100" y="445597"/>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Group 8</a:t>
            </a:r>
            <a:endParaRPr/>
          </a:p>
        </p:txBody>
      </p:sp>
      <p:sp>
        <p:nvSpPr>
          <p:cNvPr id="55" name="Google Shape;55;p13"/>
          <p:cNvSpPr txBox="1"/>
          <p:nvPr/>
        </p:nvSpPr>
        <p:spPr>
          <a:xfrm>
            <a:off x="703350" y="3070600"/>
            <a:ext cx="7417500" cy="15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Group Members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1) Satbir Singh - 201701028</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2) Avi Patel - 201701147</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Sagar Nakum - 201701182</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4) Bhavik Chaudhary - 201701226</a:t>
            </a:r>
            <a:endParaRPr sz="1800">
              <a:latin typeface="Roboto"/>
              <a:ea typeface="Roboto"/>
              <a:cs typeface="Roboto"/>
              <a:sym typeface="Roboto"/>
            </a:endParaRPr>
          </a:p>
        </p:txBody>
      </p:sp>
      <p:sp>
        <p:nvSpPr>
          <p:cNvPr id="56" name="Google Shape;56;p13"/>
          <p:cNvSpPr txBox="1"/>
          <p:nvPr/>
        </p:nvSpPr>
        <p:spPr>
          <a:xfrm>
            <a:off x="914400" y="1416425"/>
            <a:ext cx="7315200" cy="14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400"/>
              <a:t>IE406 Machine learning</a:t>
            </a:r>
            <a:endParaRPr sz="2400"/>
          </a:p>
          <a:p>
            <a:pPr indent="0" lvl="0" marL="0" rtl="0" algn="l">
              <a:spcBef>
                <a:spcPts val="0"/>
              </a:spcBef>
              <a:spcAft>
                <a:spcPts val="0"/>
              </a:spcAft>
              <a:buNone/>
            </a:pPr>
            <a:r>
              <a:rPr lang="en" sz="2400"/>
              <a:t> </a:t>
            </a:r>
            <a:endParaRPr sz="2400"/>
          </a:p>
          <a:p>
            <a:pPr indent="0" lvl="0" marL="0" rtl="0" algn="l">
              <a:spcBef>
                <a:spcPts val="0"/>
              </a:spcBef>
              <a:spcAft>
                <a:spcPts val="0"/>
              </a:spcAft>
              <a:buNone/>
            </a:pPr>
            <a:r>
              <a:rPr lang="en" sz="1800"/>
              <a:t>            </a:t>
            </a:r>
            <a:r>
              <a:rPr lang="en" sz="2000"/>
              <a:t>Topic  : Toxic Comments Detection and  Classification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189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How LSTM is better than baseline models:</a:t>
            </a:r>
            <a:endParaRPr sz="2300"/>
          </a:p>
        </p:txBody>
      </p:sp>
      <p:sp>
        <p:nvSpPr>
          <p:cNvPr id="147" name="Google Shape;147;p22"/>
          <p:cNvSpPr txBox="1"/>
          <p:nvPr>
            <p:ph idx="1" type="body"/>
          </p:nvPr>
        </p:nvSpPr>
        <p:spPr>
          <a:xfrm>
            <a:off x="311700" y="923575"/>
            <a:ext cx="8520600" cy="3416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Char char="●"/>
            </a:pPr>
            <a:r>
              <a:rPr lang="en" sz="1600">
                <a:solidFill>
                  <a:srgbClr val="000000"/>
                </a:solidFill>
              </a:rPr>
              <a:t>One issue in baseline models is that they averaged all word vectors in given comment, thus, losing the valuable word order-related information. Our usage of Bi-LSTM network was meant to overcome that weakness, by providing a model that analyzes a comment word by word. For our Bi-LSTM model we padded/truncated the comment length to </a:t>
            </a:r>
            <a:r>
              <a:rPr b="1" lang="en" sz="1600">
                <a:solidFill>
                  <a:srgbClr val="000000"/>
                </a:solidFill>
              </a:rPr>
              <a:t>8</a:t>
            </a:r>
            <a:r>
              <a:rPr b="1" lang="en" sz="1600">
                <a:solidFill>
                  <a:srgbClr val="000000"/>
                </a:solidFill>
              </a:rPr>
              <a:t>0 words </a:t>
            </a:r>
            <a:r>
              <a:rPr lang="en" sz="1600">
                <a:solidFill>
                  <a:srgbClr val="000000"/>
                </a:solidFill>
              </a:rPr>
              <a:t>to get better results.</a:t>
            </a:r>
            <a:endParaRPr sz="1600">
              <a:solidFill>
                <a:srgbClr val="000000"/>
              </a:solidFill>
            </a:endParaRPr>
          </a:p>
        </p:txBody>
      </p:sp>
      <p:pic>
        <p:nvPicPr>
          <p:cNvPr id="148" name="Google Shape;148;p22"/>
          <p:cNvPicPr preferRelativeResize="0"/>
          <p:nvPr/>
        </p:nvPicPr>
        <p:blipFill>
          <a:blip r:embed="rId3">
            <a:alphaModFix/>
          </a:blip>
          <a:stretch>
            <a:fillRect/>
          </a:stretch>
        </p:blipFill>
        <p:spPr>
          <a:xfrm>
            <a:off x="1218550" y="2376900"/>
            <a:ext cx="6706900" cy="27665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202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 between RNN and LSTM:</a:t>
            </a:r>
            <a:endParaRPr/>
          </a:p>
        </p:txBody>
      </p:sp>
      <p:sp>
        <p:nvSpPr>
          <p:cNvPr id="154" name="Google Shape;154;p23"/>
          <p:cNvSpPr txBox="1"/>
          <p:nvPr>
            <p:ph idx="1" type="body"/>
          </p:nvPr>
        </p:nvSpPr>
        <p:spPr>
          <a:xfrm>
            <a:off x="4572000" y="1079900"/>
            <a:ext cx="4260300" cy="2109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a:solidFill>
                  <a:srgbClr val="000000"/>
                </a:solidFill>
              </a:rPr>
              <a:t>RNN</a:t>
            </a:r>
            <a:r>
              <a:rPr lang="en">
                <a:solidFill>
                  <a:srgbClr val="000000"/>
                </a:solidFill>
              </a:rPr>
              <a:t>: In RNN, single cell contains only one layer. </a:t>
            </a:r>
            <a:endParaRPr>
              <a:solidFill>
                <a:srgbClr val="000000"/>
              </a:solidFill>
            </a:endParaRPr>
          </a:p>
        </p:txBody>
      </p:sp>
      <p:pic>
        <p:nvPicPr>
          <p:cNvPr id="155" name="Google Shape;155;p23"/>
          <p:cNvPicPr preferRelativeResize="0"/>
          <p:nvPr/>
        </p:nvPicPr>
        <p:blipFill>
          <a:blip r:embed="rId3">
            <a:alphaModFix/>
          </a:blip>
          <a:stretch>
            <a:fillRect/>
          </a:stretch>
        </p:blipFill>
        <p:spPr>
          <a:xfrm>
            <a:off x="311699" y="869725"/>
            <a:ext cx="4260301" cy="1635608"/>
          </a:xfrm>
          <a:prstGeom prst="rect">
            <a:avLst/>
          </a:prstGeom>
          <a:noFill/>
          <a:ln>
            <a:noFill/>
          </a:ln>
        </p:spPr>
      </p:pic>
      <p:pic>
        <p:nvPicPr>
          <p:cNvPr id="156" name="Google Shape;156;p23"/>
          <p:cNvPicPr preferRelativeResize="0"/>
          <p:nvPr/>
        </p:nvPicPr>
        <p:blipFill>
          <a:blip r:embed="rId4">
            <a:alphaModFix/>
          </a:blip>
          <a:stretch>
            <a:fillRect/>
          </a:stretch>
        </p:blipFill>
        <p:spPr>
          <a:xfrm>
            <a:off x="311700" y="2979067"/>
            <a:ext cx="4260301" cy="1589808"/>
          </a:xfrm>
          <a:prstGeom prst="rect">
            <a:avLst/>
          </a:prstGeom>
          <a:noFill/>
          <a:ln>
            <a:noFill/>
          </a:ln>
        </p:spPr>
      </p:pic>
      <p:sp>
        <p:nvSpPr>
          <p:cNvPr id="157" name="Google Shape;157;p23"/>
          <p:cNvSpPr txBox="1"/>
          <p:nvPr>
            <p:ph idx="1" type="body"/>
          </p:nvPr>
        </p:nvSpPr>
        <p:spPr>
          <a:xfrm>
            <a:off x="4572000" y="3189200"/>
            <a:ext cx="4260300" cy="170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LSTM</a:t>
            </a:r>
            <a:r>
              <a:rPr lang="en">
                <a:solidFill>
                  <a:srgbClr val="000000"/>
                </a:solidFill>
              </a:rPr>
              <a:t>: In LSTM, single cell contains four interacting layers.</a:t>
            </a:r>
            <a:endParaRPr>
              <a:solidFill>
                <a:srgbClr val="000000"/>
              </a:solidFill>
            </a:endParaRPr>
          </a:p>
        </p:txBody>
      </p:sp>
      <p:sp>
        <p:nvSpPr>
          <p:cNvPr id="158" name="Google Shape;158;p23"/>
          <p:cNvSpPr txBox="1"/>
          <p:nvPr>
            <p:ph idx="1" type="body"/>
          </p:nvPr>
        </p:nvSpPr>
        <p:spPr>
          <a:xfrm>
            <a:off x="471500" y="4695375"/>
            <a:ext cx="8360700" cy="44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Image source: </a:t>
            </a:r>
            <a:r>
              <a:rPr lang="en" sz="1400" u="sng">
                <a:solidFill>
                  <a:schemeClr val="hlink"/>
                </a:solidFill>
                <a:hlinkClick r:id="rId5"/>
              </a:rPr>
              <a:t>http://colah.github.io/posts/2015-08-Understanding-LSTMs/</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202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Why LSTM</a:t>
            </a:r>
            <a:endParaRPr sz="2300"/>
          </a:p>
        </p:txBody>
      </p:sp>
      <p:sp>
        <p:nvSpPr>
          <p:cNvPr id="164" name="Google Shape;164;p24"/>
          <p:cNvSpPr txBox="1"/>
          <p:nvPr>
            <p:ph idx="1" type="body"/>
          </p:nvPr>
        </p:nvSpPr>
        <p:spPr>
          <a:xfrm>
            <a:off x="311700" y="775350"/>
            <a:ext cx="8520600" cy="3416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lang="en" sz="1400">
                <a:solidFill>
                  <a:srgbClr val="000000"/>
                </a:solidFill>
              </a:rPr>
              <a:t>In RNN networks, the final o/p is the composition of a large number of </a:t>
            </a:r>
            <a:r>
              <a:rPr b="1" lang="en" sz="1400">
                <a:solidFill>
                  <a:srgbClr val="000000"/>
                </a:solidFill>
              </a:rPr>
              <a:t>non-linear</a:t>
            </a:r>
            <a:r>
              <a:rPr lang="en" sz="1400">
                <a:solidFill>
                  <a:srgbClr val="000000"/>
                </a:solidFill>
              </a:rPr>
              <a:t> transformations. So even if each of these non-linear transformation is smooth, their composition might not be. So the derivative through whole composition will tend to be either very large or very small. So gradient propagated over many stages will eventually explode or vanish.</a:t>
            </a:r>
            <a:endParaRPr sz="1400">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65" name="Google Shape;165;p24"/>
          <p:cNvPicPr preferRelativeResize="0"/>
          <p:nvPr/>
        </p:nvPicPr>
        <p:blipFill>
          <a:blip r:embed="rId3">
            <a:alphaModFix/>
          </a:blip>
          <a:stretch>
            <a:fillRect/>
          </a:stretch>
        </p:blipFill>
        <p:spPr>
          <a:xfrm>
            <a:off x="2289636" y="2019700"/>
            <a:ext cx="4564726" cy="2800649"/>
          </a:xfrm>
          <a:prstGeom prst="rect">
            <a:avLst/>
          </a:prstGeom>
          <a:noFill/>
          <a:ln>
            <a:noFill/>
          </a:ln>
        </p:spPr>
      </p:pic>
      <p:sp>
        <p:nvSpPr>
          <p:cNvPr id="166" name="Google Shape;166;p24"/>
          <p:cNvSpPr txBox="1"/>
          <p:nvPr>
            <p:ph idx="1" type="body"/>
          </p:nvPr>
        </p:nvSpPr>
        <p:spPr>
          <a:xfrm>
            <a:off x="455750" y="4820350"/>
            <a:ext cx="8360700" cy="44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Image source: </a:t>
            </a:r>
            <a:r>
              <a:rPr lang="en" sz="1000" u="sng">
                <a:solidFill>
                  <a:schemeClr val="hlink"/>
                </a:solidFill>
                <a:hlinkClick r:id="rId4"/>
              </a:rPr>
              <a:t>https://medium.com/deep-math-machine-learning-ai/chapter-10-1-deepnlp-lstm-long-short-term-memory-networks</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165875" y="162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Explanation of LSTM cell:</a:t>
            </a:r>
            <a:endParaRPr sz="2300"/>
          </a:p>
        </p:txBody>
      </p:sp>
      <p:sp>
        <p:nvSpPr>
          <p:cNvPr id="172" name="Google Shape;172;p25"/>
          <p:cNvSpPr txBox="1"/>
          <p:nvPr>
            <p:ph idx="1" type="body"/>
          </p:nvPr>
        </p:nvSpPr>
        <p:spPr>
          <a:xfrm>
            <a:off x="3891275" y="734975"/>
            <a:ext cx="5003700" cy="2739000"/>
          </a:xfrm>
          <a:prstGeom prst="rect">
            <a:avLst/>
          </a:prstGeom>
        </p:spPr>
        <p:txBody>
          <a:bodyPr anchorCtr="0" anchor="t" bIns="91425" lIns="91425" spcFirstLastPara="1" rIns="91425" wrap="square" tIns="91425">
            <a:noAutofit/>
          </a:bodyPr>
          <a:lstStyle/>
          <a:p>
            <a:pPr indent="-314325" lvl="0" marL="457200" rtl="0" algn="just">
              <a:spcBef>
                <a:spcPts val="0"/>
              </a:spcBef>
              <a:spcAft>
                <a:spcPts val="0"/>
              </a:spcAft>
              <a:buClr>
                <a:srgbClr val="333333"/>
              </a:buClr>
              <a:buSzPts val="1350"/>
              <a:buChar char="●"/>
            </a:pPr>
            <a:r>
              <a:rPr lang="en" sz="1350">
                <a:solidFill>
                  <a:srgbClr val="333333"/>
                </a:solidFill>
                <a:highlight>
                  <a:srgbClr val="FFFFFF"/>
                </a:highlight>
              </a:rPr>
              <a:t>The key to LSTMs is the cell state, the horizontal line running through the top of the diagram. Cell state holds information of past cells. LSTM can add or remove information from cell state by structures called gates. </a:t>
            </a:r>
            <a:endParaRPr sz="1350">
              <a:solidFill>
                <a:srgbClr val="333333"/>
              </a:solidFill>
              <a:highlight>
                <a:srgbClr val="FFFFFF"/>
              </a:highlight>
            </a:endParaRPr>
          </a:p>
          <a:p>
            <a:pPr indent="-330200" lvl="0" marL="457200" rtl="0" algn="just">
              <a:spcBef>
                <a:spcPts val="0"/>
              </a:spcBef>
              <a:spcAft>
                <a:spcPts val="0"/>
              </a:spcAft>
              <a:buSzPts val="1600"/>
              <a:buChar char="●"/>
            </a:pPr>
            <a:r>
              <a:rPr b="1" lang="en" sz="1550">
                <a:solidFill>
                  <a:srgbClr val="333333"/>
                </a:solidFill>
                <a:highlight>
                  <a:srgbClr val="FFFFFF"/>
                </a:highlight>
              </a:rPr>
              <a:t>f</a:t>
            </a:r>
            <a:r>
              <a:rPr b="1" baseline="-25000" lang="en" sz="1550">
                <a:solidFill>
                  <a:srgbClr val="333333"/>
                </a:solidFill>
                <a:highlight>
                  <a:srgbClr val="FFFFFF"/>
                </a:highlight>
              </a:rPr>
              <a:t>t</a:t>
            </a:r>
            <a:r>
              <a:rPr lang="en" sz="1350">
                <a:solidFill>
                  <a:srgbClr val="333333"/>
                </a:solidFill>
                <a:highlight>
                  <a:srgbClr val="FFFFFF"/>
                </a:highlight>
              </a:rPr>
              <a:t>, It decides what information we are going to throw away from cell state.(value between 0 and 1). A value of zero means “let nothing through,” while a value of one means “let everything through!”.                                                            </a:t>
            </a:r>
            <a:endParaRPr sz="1350">
              <a:solidFill>
                <a:srgbClr val="333333"/>
              </a:solidFill>
              <a:highlight>
                <a:srgbClr val="FFFFFF"/>
              </a:highlight>
            </a:endParaRPr>
          </a:p>
          <a:p>
            <a:pPr indent="-330200" lvl="0" marL="457200" rtl="0" algn="just">
              <a:spcBef>
                <a:spcPts val="0"/>
              </a:spcBef>
              <a:spcAft>
                <a:spcPts val="0"/>
              </a:spcAft>
              <a:buSzPts val="1600"/>
              <a:buChar char="●"/>
            </a:pPr>
            <a:r>
              <a:rPr b="1" lang="en" sz="1550">
                <a:solidFill>
                  <a:srgbClr val="000000"/>
                </a:solidFill>
                <a:highlight>
                  <a:srgbClr val="FFFFFF"/>
                </a:highlight>
              </a:rPr>
              <a:t>c</a:t>
            </a:r>
            <a:r>
              <a:rPr b="1" baseline="-25000" lang="en" sz="1550">
                <a:solidFill>
                  <a:srgbClr val="000000"/>
                </a:solidFill>
                <a:highlight>
                  <a:srgbClr val="FFFFFF"/>
                </a:highlight>
              </a:rPr>
              <a:t>t</a:t>
            </a:r>
            <a:r>
              <a:rPr lang="en" sz="1450">
                <a:solidFill>
                  <a:srgbClr val="333333"/>
                </a:solidFill>
                <a:highlight>
                  <a:srgbClr val="FFFFFF"/>
                </a:highlight>
              </a:rPr>
              <a:t>, </a:t>
            </a:r>
            <a:r>
              <a:rPr lang="en" sz="1350">
                <a:solidFill>
                  <a:srgbClr val="333333"/>
                </a:solidFill>
                <a:highlight>
                  <a:srgbClr val="FFFFFF"/>
                </a:highlight>
              </a:rPr>
              <a:t>This tanh layer create a new vector of candidate values, which could be added to cell state.</a:t>
            </a:r>
            <a:endParaRPr sz="1350">
              <a:solidFill>
                <a:srgbClr val="333333"/>
              </a:solidFill>
              <a:highlight>
                <a:srgbClr val="FFFFFF"/>
              </a:highlight>
            </a:endParaRPr>
          </a:p>
          <a:p>
            <a:pPr indent="0" lvl="0" marL="0" rtl="0" algn="just">
              <a:spcBef>
                <a:spcPts val="1600"/>
              </a:spcBef>
              <a:spcAft>
                <a:spcPts val="1600"/>
              </a:spcAft>
              <a:buNone/>
            </a:pPr>
            <a:r>
              <a:t/>
            </a:r>
            <a:endParaRPr sz="1350">
              <a:solidFill>
                <a:srgbClr val="333333"/>
              </a:solidFill>
              <a:highlight>
                <a:srgbClr val="FFFFFF"/>
              </a:highlight>
            </a:endParaRPr>
          </a:p>
        </p:txBody>
      </p:sp>
      <p:sp>
        <p:nvSpPr>
          <p:cNvPr id="173" name="Google Shape;173;p25"/>
          <p:cNvSpPr txBox="1"/>
          <p:nvPr>
            <p:ph idx="1" type="body"/>
          </p:nvPr>
        </p:nvSpPr>
        <p:spPr>
          <a:xfrm>
            <a:off x="311700" y="4703625"/>
            <a:ext cx="8646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50">
                <a:solidFill>
                  <a:srgbClr val="333333"/>
                </a:solidFill>
                <a:highlight>
                  <a:srgbClr val="FFFFFF"/>
                </a:highlight>
              </a:rPr>
              <a:t>Image source: </a:t>
            </a:r>
            <a:r>
              <a:rPr lang="en" sz="1200" u="sng">
                <a:solidFill>
                  <a:schemeClr val="hlink"/>
                </a:solidFill>
                <a:hlinkClick r:id="rId3"/>
              </a:rPr>
              <a:t>link</a:t>
            </a:r>
            <a:endParaRPr sz="1900"/>
          </a:p>
        </p:txBody>
      </p:sp>
      <p:pic>
        <p:nvPicPr>
          <p:cNvPr id="174" name="Google Shape;174;p25"/>
          <p:cNvPicPr preferRelativeResize="0"/>
          <p:nvPr/>
        </p:nvPicPr>
        <p:blipFill>
          <a:blip r:embed="rId4">
            <a:alphaModFix/>
          </a:blip>
          <a:stretch>
            <a:fillRect/>
          </a:stretch>
        </p:blipFill>
        <p:spPr>
          <a:xfrm>
            <a:off x="165875" y="914900"/>
            <a:ext cx="3662375" cy="2435950"/>
          </a:xfrm>
          <a:prstGeom prst="rect">
            <a:avLst/>
          </a:prstGeom>
          <a:noFill/>
          <a:ln>
            <a:noFill/>
          </a:ln>
        </p:spPr>
      </p:pic>
      <p:sp>
        <p:nvSpPr>
          <p:cNvPr id="175" name="Google Shape;175;p25"/>
          <p:cNvSpPr txBox="1"/>
          <p:nvPr/>
        </p:nvSpPr>
        <p:spPr>
          <a:xfrm>
            <a:off x="165875" y="3404725"/>
            <a:ext cx="8792400" cy="129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I</a:t>
            </a:r>
            <a:r>
              <a:rPr b="1" baseline="-25000" lang="en"/>
              <a:t>t</a:t>
            </a:r>
            <a:r>
              <a:rPr baseline="-25000" lang="en"/>
              <a:t> , </a:t>
            </a:r>
            <a:r>
              <a:rPr lang="en"/>
              <a:t>This sigmoid layer create new vector which we will update to cell state.</a:t>
            </a:r>
            <a:endParaRPr/>
          </a:p>
          <a:p>
            <a:pPr indent="-317500" lvl="0" marL="457200" rtl="0" algn="l">
              <a:spcBef>
                <a:spcPts val="0"/>
              </a:spcBef>
              <a:spcAft>
                <a:spcPts val="0"/>
              </a:spcAft>
              <a:buSzPts val="1400"/>
              <a:buChar char="●"/>
            </a:pPr>
            <a:r>
              <a:rPr b="1" lang="en"/>
              <a:t>O</a:t>
            </a:r>
            <a:r>
              <a:rPr b="1" baseline="-25000" lang="en"/>
              <a:t>t</a:t>
            </a:r>
            <a:r>
              <a:rPr baseline="-25000" lang="en"/>
              <a:t>, </a:t>
            </a:r>
            <a:r>
              <a:rPr lang="en"/>
              <a:t>This sigmoid layer create a vector which decodes what part of cell state we are going to output.</a:t>
            </a:r>
            <a:endParaRPr/>
          </a:p>
          <a:p>
            <a:pPr indent="-317500" lvl="0" marL="457200" rtl="0" algn="l">
              <a:spcBef>
                <a:spcPts val="0"/>
              </a:spcBef>
              <a:spcAft>
                <a:spcPts val="0"/>
              </a:spcAft>
              <a:buSzPts val="1400"/>
              <a:buChar char="●"/>
            </a:pPr>
            <a:r>
              <a:rPr lang="en"/>
              <a:t>For Hidden layers in the cell weights </a:t>
            </a:r>
            <a:r>
              <a:rPr b="1" lang="en"/>
              <a:t>Wf, Wc, Wi </a:t>
            </a:r>
            <a:r>
              <a:rPr lang="en"/>
              <a:t>and</a:t>
            </a:r>
            <a:r>
              <a:rPr b="1" lang="en"/>
              <a:t> Wo </a:t>
            </a:r>
            <a:r>
              <a:rPr lang="en"/>
              <a:t>are used and for input layer weights </a:t>
            </a:r>
            <a:r>
              <a:rPr b="1" lang="en"/>
              <a:t>Uf, Uc, Ui </a:t>
            </a:r>
            <a:r>
              <a:rPr lang="en"/>
              <a:t>and </a:t>
            </a:r>
            <a:r>
              <a:rPr b="1" lang="en"/>
              <a:t>Uo</a:t>
            </a:r>
            <a:r>
              <a:rPr lang="en"/>
              <a:t> are used.</a:t>
            </a:r>
            <a:endParaRPr/>
          </a:p>
          <a:p>
            <a:pPr indent="-317500" lvl="0" marL="457200" rtl="0" algn="l">
              <a:spcBef>
                <a:spcPts val="0"/>
              </a:spcBef>
              <a:spcAft>
                <a:spcPts val="0"/>
              </a:spcAft>
              <a:buSzPts val="1400"/>
              <a:buChar char="●"/>
            </a:pPr>
            <a:r>
              <a:rPr lang="en"/>
              <a:t>Finally, two outputs, </a:t>
            </a:r>
            <a:r>
              <a:rPr b="1" lang="en"/>
              <a:t>C</a:t>
            </a:r>
            <a:r>
              <a:rPr b="1" baseline="-25000" lang="en"/>
              <a:t>t </a:t>
            </a:r>
            <a:r>
              <a:rPr baseline="-25000" lang="en"/>
              <a:t> </a:t>
            </a:r>
            <a:r>
              <a:rPr lang="en"/>
              <a:t>and </a:t>
            </a:r>
            <a:r>
              <a:rPr b="1" lang="en"/>
              <a:t>H</a:t>
            </a:r>
            <a:r>
              <a:rPr b="1" baseline="-25000" lang="en"/>
              <a:t>t </a:t>
            </a:r>
            <a:r>
              <a:rPr lang="en"/>
              <a:t>are produced.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idx="1" type="body"/>
          </p:nvPr>
        </p:nvSpPr>
        <p:spPr>
          <a:xfrm>
            <a:off x="311700" y="566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Here, ‘</a:t>
            </a:r>
            <a:r>
              <a:rPr b="1" lang="en" sz="1500"/>
              <a:t>+</a:t>
            </a:r>
            <a:r>
              <a:rPr lang="en" sz="1500"/>
              <a:t>’ and ‘*’ denotes element-wise addition and multiplication.	</a:t>
            </a:r>
            <a:endParaRPr sz="1500"/>
          </a:p>
          <a:p>
            <a:pPr indent="-323850" lvl="0" marL="457200" rtl="0" algn="l">
              <a:spcBef>
                <a:spcPts val="1600"/>
              </a:spcBef>
              <a:spcAft>
                <a:spcPts val="0"/>
              </a:spcAft>
              <a:buSzPts val="1500"/>
              <a:buChar char="●"/>
            </a:pPr>
            <a:r>
              <a:rPr lang="en" sz="1500"/>
              <a:t>f</a:t>
            </a:r>
            <a:r>
              <a:rPr baseline="-25000" lang="en" sz="1500"/>
              <a:t>t</a:t>
            </a:r>
            <a:r>
              <a:rPr lang="en" sz="1500"/>
              <a:t> = 𝝈(X</a:t>
            </a:r>
            <a:r>
              <a:rPr baseline="-25000" lang="en" sz="1500"/>
              <a:t>t </a:t>
            </a:r>
            <a:r>
              <a:rPr lang="en" sz="1500"/>
              <a:t>* U</a:t>
            </a:r>
            <a:r>
              <a:rPr baseline="-25000" lang="en" sz="1500"/>
              <a:t>f</a:t>
            </a:r>
            <a:r>
              <a:rPr lang="en" sz="1500"/>
              <a:t> + X</a:t>
            </a:r>
            <a:r>
              <a:rPr baseline="-25000" lang="en" sz="1500"/>
              <a:t>t-1 </a:t>
            </a:r>
            <a:r>
              <a:rPr lang="en" sz="1500"/>
              <a:t>* W</a:t>
            </a:r>
            <a:r>
              <a:rPr baseline="-25000" lang="en" sz="1500"/>
              <a:t>f</a:t>
            </a:r>
            <a:r>
              <a:rPr lang="en" sz="1500"/>
              <a:t>)</a:t>
            </a:r>
            <a:endParaRPr sz="1500"/>
          </a:p>
          <a:p>
            <a:pPr indent="-323850" lvl="0" marL="457200" rtl="0" algn="l">
              <a:spcBef>
                <a:spcPts val="0"/>
              </a:spcBef>
              <a:spcAft>
                <a:spcPts val="0"/>
              </a:spcAft>
              <a:buSzPts val="1500"/>
              <a:buChar char="●"/>
            </a:pPr>
            <a:r>
              <a:rPr lang="en" sz="1500"/>
              <a:t>c</a:t>
            </a:r>
            <a:r>
              <a:rPr baseline="-25000" lang="en" sz="1500"/>
              <a:t>t</a:t>
            </a:r>
            <a:r>
              <a:rPr lang="en" sz="1500"/>
              <a:t> = tanh(X</a:t>
            </a:r>
            <a:r>
              <a:rPr baseline="-25000" lang="en" sz="1500"/>
              <a:t>t </a:t>
            </a:r>
            <a:r>
              <a:rPr lang="en" sz="1500"/>
              <a:t>* U</a:t>
            </a:r>
            <a:r>
              <a:rPr baseline="-25000" lang="en" sz="1500"/>
              <a:t>c</a:t>
            </a:r>
            <a:r>
              <a:rPr lang="en" sz="1500"/>
              <a:t>+ X</a:t>
            </a:r>
            <a:r>
              <a:rPr baseline="-25000" lang="en" sz="1500"/>
              <a:t>t-1 </a:t>
            </a:r>
            <a:r>
              <a:rPr lang="en" sz="1500"/>
              <a:t>* W</a:t>
            </a:r>
            <a:r>
              <a:rPr baseline="-25000" lang="en" sz="1500"/>
              <a:t>c</a:t>
            </a:r>
            <a:r>
              <a:rPr lang="en" sz="1500"/>
              <a:t>)</a:t>
            </a:r>
            <a:endParaRPr sz="1500"/>
          </a:p>
          <a:p>
            <a:pPr indent="-323850" lvl="0" marL="457200" rtl="0" algn="l">
              <a:spcBef>
                <a:spcPts val="0"/>
              </a:spcBef>
              <a:spcAft>
                <a:spcPts val="0"/>
              </a:spcAft>
              <a:buSzPts val="1500"/>
              <a:buChar char="●"/>
            </a:pPr>
            <a:r>
              <a:rPr lang="en" sz="1500"/>
              <a:t>I</a:t>
            </a:r>
            <a:r>
              <a:rPr baseline="-25000" lang="en" sz="1500"/>
              <a:t>t</a:t>
            </a:r>
            <a:r>
              <a:rPr lang="en" sz="1500"/>
              <a:t> = 𝝈(X</a:t>
            </a:r>
            <a:r>
              <a:rPr baseline="-25000" lang="en" sz="1500"/>
              <a:t>t </a:t>
            </a:r>
            <a:r>
              <a:rPr lang="en" sz="1500"/>
              <a:t>* U</a:t>
            </a:r>
            <a:r>
              <a:rPr baseline="-25000" lang="en" sz="1500"/>
              <a:t>i</a:t>
            </a:r>
            <a:r>
              <a:rPr lang="en" sz="1500"/>
              <a:t> + X</a:t>
            </a:r>
            <a:r>
              <a:rPr baseline="-25000" lang="en" sz="1500"/>
              <a:t>t-1 </a:t>
            </a:r>
            <a:r>
              <a:rPr lang="en" sz="1500"/>
              <a:t>* W</a:t>
            </a:r>
            <a:r>
              <a:rPr baseline="-25000" lang="en" sz="1500"/>
              <a:t>i</a:t>
            </a:r>
            <a:r>
              <a:rPr lang="en" sz="1500"/>
              <a:t>)</a:t>
            </a:r>
            <a:endParaRPr sz="1500"/>
          </a:p>
          <a:p>
            <a:pPr indent="-323850" lvl="0" marL="457200" rtl="0" algn="l">
              <a:spcBef>
                <a:spcPts val="0"/>
              </a:spcBef>
              <a:spcAft>
                <a:spcPts val="0"/>
              </a:spcAft>
              <a:buSzPts val="1500"/>
              <a:buChar char="●"/>
            </a:pPr>
            <a:r>
              <a:rPr lang="en" sz="1500"/>
              <a:t>O</a:t>
            </a:r>
            <a:r>
              <a:rPr baseline="-25000" lang="en" sz="1500"/>
              <a:t>t</a:t>
            </a:r>
            <a:r>
              <a:rPr lang="en" sz="1500"/>
              <a:t> = 𝝈(X</a:t>
            </a:r>
            <a:r>
              <a:rPr baseline="-25000" lang="en" sz="1500"/>
              <a:t>t </a:t>
            </a:r>
            <a:r>
              <a:rPr lang="en" sz="1500"/>
              <a:t>* U</a:t>
            </a:r>
            <a:r>
              <a:rPr baseline="-25000" lang="en" sz="1500"/>
              <a:t>o</a:t>
            </a:r>
            <a:r>
              <a:rPr lang="en" sz="1500"/>
              <a:t> + X</a:t>
            </a:r>
            <a:r>
              <a:rPr baseline="-25000" lang="en" sz="1500"/>
              <a:t>t-1 </a:t>
            </a:r>
            <a:r>
              <a:rPr lang="en" sz="1500"/>
              <a:t>* W</a:t>
            </a:r>
            <a:r>
              <a:rPr baseline="-25000" lang="en" sz="1500"/>
              <a:t>o</a:t>
            </a:r>
            <a:r>
              <a:rPr lang="en" sz="1500"/>
              <a:t>)</a:t>
            </a:r>
            <a:endParaRPr sz="1500"/>
          </a:p>
          <a:p>
            <a:pPr indent="-323850" lvl="0" marL="457200" rtl="0" algn="l">
              <a:spcBef>
                <a:spcPts val="0"/>
              </a:spcBef>
              <a:spcAft>
                <a:spcPts val="0"/>
              </a:spcAft>
              <a:buSzPts val="1500"/>
              <a:buChar char="●"/>
            </a:pPr>
            <a:r>
              <a:rPr lang="en" sz="1500"/>
              <a:t>C</a:t>
            </a:r>
            <a:r>
              <a:rPr baseline="-25000" lang="en" sz="1500"/>
              <a:t>t</a:t>
            </a:r>
            <a:r>
              <a:rPr lang="en" sz="1500"/>
              <a:t> = f</a:t>
            </a:r>
            <a:r>
              <a:rPr baseline="-25000" lang="en" sz="1500"/>
              <a:t>t </a:t>
            </a:r>
            <a:r>
              <a:rPr lang="en" sz="1500"/>
              <a:t>* C</a:t>
            </a:r>
            <a:r>
              <a:rPr baseline="-25000" lang="en" sz="1500"/>
              <a:t>t-1 </a:t>
            </a:r>
            <a:r>
              <a:rPr lang="en" sz="1500"/>
              <a:t>+ I</a:t>
            </a:r>
            <a:r>
              <a:rPr baseline="-25000" lang="en" sz="1500"/>
              <a:t>t </a:t>
            </a:r>
            <a:r>
              <a:rPr lang="en" sz="1500"/>
              <a:t>* c</a:t>
            </a:r>
            <a:r>
              <a:rPr baseline="-25000" lang="en" sz="1500"/>
              <a:t>t</a:t>
            </a:r>
            <a:endParaRPr baseline="-25000" sz="1500"/>
          </a:p>
          <a:p>
            <a:pPr indent="-323850" lvl="0" marL="457200" rtl="0" algn="l">
              <a:spcBef>
                <a:spcPts val="0"/>
              </a:spcBef>
              <a:spcAft>
                <a:spcPts val="0"/>
              </a:spcAft>
              <a:buSzPts val="1500"/>
              <a:buChar char="●"/>
            </a:pPr>
            <a:r>
              <a:rPr lang="en" sz="1500"/>
              <a:t>H</a:t>
            </a:r>
            <a:r>
              <a:rPr baseline="-25000" lang="en" sz="1500"/>
              <a:t>t</a:t>
            </a:r>
            <a:r>
              <a:rPr lang="en" sz="1500"/>
              <a:t> = O</a:t>
            </a:r>
            <a:r>
              <a:rPr baseline="-25000" lang="en" sz="1500"/>
              <a:t>t </a:t>
            </a:r>
            <a:r>
              <a:rPr lang="en" sz="1500"/>
              <a:t>* tanh(C</a:t>
            </a:r>
            <a:r>
              <a:rPr baseline="-25000" lang="en" sz="1500"/>
              <a:t>t</a:t>
            </a:r>
            <a:r>
              <a:rPr lang="en" sz="1500"/>
              <a:t>)</a:t>
            </a:r>
            <a:endParaRPr sz="1500"/>
          </a:p>
          <a:p>
            <a:pPr indent="0" lvl="0" marL="0" rtl="0" algn="l">
              <a:spcBef>
                <a:spcPts val="1600"/>
              </a:spcBef>
              <a:spcAft>
                <a:spcPts val="1600"/>
              </a:spcAft>
              <a:buNone/>
            </a:pPr>
            <a:r>
              <a:rPr lang="en" sz="1500"/>
              <a:t> Here, </a:t>
            </a:r>
            <a:r>
              <a:rPr b="1" lang="en" sz="1500"/>
              <a:t>X</a:t>
            </a:r>
            <a:r>
              <a:rPr b="1" baseline="-25000" lang="en" sz="1500"/>
              <a:t>t</a:t>
            </a:r>
            <a:r>
              <a:rPr baseline="-25000" lang="en" sz="1500"/>
              <a:t> </a:t>
            </a:r>
            <a:r>
              <a:rPr lang="en" sz="1500"/>
              <a:t> is input vector, </a:t>
            </a:r>
            <a:r>
              <a:rPr b="1" lang="en" sz="1500"/>
              <a:t>H</a:t>
            </a:r>
            <a:r>
              <a:rPr b="1" baseline="-25000" lang="en" sz="1500"/>
              <a:t>t-1</a:t>
            </a:r>
            <a:r>
              <a:rPr baseline="-25000" lang="en" sz="1500"/>
              <a:t> </a:t>
            </a:r>
            <a:r>
              <a:rPr lang="en" sz="1500"/>
              <a:t>is previous cell output, </a:t>
            </a:r>
            <a:r>
              <a:rPr b="1" lang="en" sz="1500"/>
              <a:t>C</a:t>
            </a:r>
            <a:r>
              <a:rPr b="1" baseline="-25000" lang="en" sz="1500"/>
              <a:t>t-1</a:t>
            </a:r>
            <a:r>
              <a:rPr baseline="-25000" lang="en" sz="1500"/>
              <a:t>  </a:t>
            </a:r>
            <a:r>
              <a:rPr lang="en" sz="1500"/>
              <a:t>is previous cell state, </a:t>
            </a:r>
            <a:r>
              <a:rPr b="1" lang="en" sz="1500"/>
              <a:t>H</a:t>
            </a:r>
            <a:r>
              <a:rPr b="1" baseline="-25000" lang="en" sz="1500"/>
              <a:t>t</a:t>
            </a:r>
            <a:r>
              <a:rPr baseline="-25000" lang="en" sz="1500"/>
              <a:t> </a:t>
            </a:r>
            <a:r>
              <a:rPr lang="en" sz="1500"/>
              <a:t> is current cell output and </a:t>
            </a:r>
            <a:r>
              <a:rPr b="1" lang="en" sz="1500"/>
              <a:t>C</a:t>
            </a:r>
            <a:r>
              <a:rPr b="1" baseline="-25000" lang="en" sz="1500"/>
              <a:t>t</a:t>
            </a:r>
            <a:r>
              <a:rPr baseline="-25000" lang="en" sz="1500"/>
              <a:t> </a:t>
            </a:r>
            <a:r>
              <a:rPr lang="en" sz="1500"/>
              <a:t> is current cell state.</a:t>
            </a:r>
            <a:endParaRPr sz="1500"/>
          </a:p>
        </p:txBody>
      </p:sp>
      <p:pic>
        <p:nvPicPr>
          <p:cNvPr id="181" name="Google Shape;181;p26"/>
          <p:cNvPicPr preferRelativeResize="0"/>
          <p:nvPr/>
        </p:nvPicPr>
        <p:blipFill>
          <a:blip r:embed="rId3">
            <a:alphaModFix/>
          </a:blip>
          <a:stretch>
            <a:fillRect/>
          </a:stretch>
        </p:blipFill>
        <p:spPr>
          <a:xfrm>
            <a:off x="4915800" y="972950"/>
            <a:ext cx="3836599" cy="1821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16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Understanding Bi-LSTM networks:</a:t>
            </a:r>
            <a:endParaRPr sz="1900"/>
          </a:p>
        </p:txBody>
      </p:sp>
      <p:sp>
        <p:nvSpPr>
          <p:cNvPr id="187" name="Google Shape;187;p27"/>
          <p:cNvSpPr txBox="1"/>
          <p:nvPr>
            <p:ph idx="1" type="body"/>
          </p:nvPr>
        </p:nvSpPr>
        <p:spPr>
          <a:xfrm>
            <a:off x="311700" y="734950"/>
            <a:ext cx="8520600" cy="28332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Char char="●"/>
            </a:pPr>
            <a:r>
              <a:rPr lang="en" sz="1500">
                <a:solidFill>
                  <a:srgbClr val="000000"/>
                </a:solidFill>
              </a:rPr>
              <a:t>Bi-</a:t>
            </a:r>
            <a:r>
              <a:rPr lang="en" sz="1500">
                <a:solidFill>
                  <a:srgbClr val="000000"/>
                </a:solidFill>
              </a:rPr>
              <a:t>Long Short Term Memory networks are explicitly designed to avoid the </a:t>
            </a:r>
            <a:r>
              <a:rPr b="1" lang="en" sz="1500">
                <a:solidFill>
                  <a:srgbClr val="000000"/>
                </a:solidFill>
              </a:rPr>
              <a:t>long term dependency</a:t>
            </a:r>
            <a:r>
              <a:rPr lang="en" sz="1500">
                <a:solidFill>
                  <a:srgbClr val="000000"/>
                </a:solidFill>
              </a:rPr>
              <a:t> problem. The core idea behind LSTMs is the way the cell state is affected by the input to it and the previous output, and how the cell state, in return affects the present output. This is controlled by three gates: the </a:t>
            </a:r>
            <a:r>
              <a:rPr b="1" lang="en" sz="1500">
                <a:solidFill>
                  <a:srgbClr val="000000"/>
                </a:solidFill>
              </a:rPr>
              <a:t>Forget gate, Reset gate and the Output gate.</a:t>
            </a:r>
            <a:endParaRPr b="1" sz="1500">
              <a:solidFill>
                <a:srgbClr val="000000"/>
              </a:solidFill>
            </a:endParaRPr>
          </a:p>
        </p:txBody>
      </p:sp>
      <p:sp>
        <p:nvSpPr>
          <p:cNvPr id="188" name="Google Shape;188;p27"/>
          <p:cNvSpPr txBox="1"/>
          <p:nvPr/>
        </p:nvSpPr>
        <p:spPr>
          <a:xfrm>
            <a:off x="311700" y="2006125"/>
            <a:ext cx="4131600" cy="25989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t>Using bidirectional will run your inputs in two ways, one from past to future and one from future to past and what differs this approach from unidirectional is that in the LSTM that runs backward you preserve information from the future and using the two hidden states combined you are able to preserve information from both past and future </a:t>
            </a:r>
            <a:r>
              <a:rPr lang="en" sz="1500">
                <a:solidFill>
                  <a:schemeClr val="dk1"/>
                </a:solidFill>
              </a:rPr>
              <a:t>at</a:t>
            </a:r>
            <a:r>
              <a:rPr lang="en" sz="1500">
                <a:solidFill>
                  <a:schemeClr val="dk1"/>
                </a:solidFill>
              </a:rPr>
              <a:t> any point of time</a:t>
            </a:r>
            <a:r>
              <a:rPr lang="en" sz="1500"/>
              <a:t>.</a:t>
            </a:r>
            <a:endParaRPr sz="1500"/>
          </a:p>
        </p:txBody>
      </p:sp>
      <p:pic>
        <p:nvPicPr>
          <p:cNvPr id="189" name="Google Shape;189;p27"/>
          <p:cNvPicPr preferRelativeResize="0"/>
          <p:nvPr/>
        </p:nvPicPr>
        <p:blipFill>
          <a:blip r:embed="rId3">
            <a:alphaModFix/>
          </a:blip>
          <a:stretch>
            <a:fillRect/>
          </a:stretch>
        </p:blipFill>
        <p:spPr>
          <a:xfrm>
            <a:off x="4443300" y="2214950"/>
            <a:ext cx="4486825" cy="1821475"/>
          </a:xfrm>
          <a:prstGeom prst="rect">
            <a:avLst/>
          </a:prstGeom>
          <a:noFill/>
          <a:ln>
            <a:noFill/>
          </a:ln>
        </p:spPr>
      </p:pic>
      <p:sp>
        <p:nvSpPr>
          <p:cNvPr id="190" name="Google Shape;190;p27"/>
          <p:cNvSpPr txBox="1"/>
          <p:nvPr/>
        </p:nvSpPr>
        <p:spPr>
          <a:xfrm>
            <a:off x="904200" y="4739700"/>
            <a:ext cx="73356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 </a:t>
            </a:r>
            <a:r>
              <a:rPr lang="en" u="sng">
                <a:solidFill>
                  <a:schemeClr val="hlink"/>
                </a:solidFill>
                <a:hlinkClick r:id="rId4"/>
              </a:rPr>
              <a:t>Bi-LSTM image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14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Implementing Bi-LSTM:</a:t>
            </a:r>
            <a:endParaRPr sz="2300"/>
          </a:p>
        </p:txBody>
      </p:sp>
      <p:sp>
        <p:nvSpPr>
          <p:cNvPr id="196" name="Google Shape;196;p28"/>
          <p:cNvSpPr txBox="1"/>
          <p:nvPr>
            <p:ph idx="1" type="body"/>
          </p:nvPr>
        </p:nvSpPr>
        <p:spPr>
          <a:xfrm>
            <a:off x="311700" y="714525"/>
            <a:ext cx="8663700" cy="41352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00000"/>
              </a:buClr>
              <a:buSzPts val="1400"/>
              <a:buChar char="●"/>
            </a:pPr>
            <a:r>
              <a:rPr lang="en" sz="1400">
                <a:solidFill>
                  <a:srgbClr val="000000"/>
                </a:solidFill>
              </a:rPr>
              <a:t>In implementing actual model, we specified maximum input length to the embedding layer of model as </a:t>
            </a:r>
            <a:r>
              <a:rPr b="1" lang="en" sz="1400">
                <a:solidFill>
                  <a:srgbClr val="000000"/>
                </a:solidFill>
              </a:rPr>
              <a:t>80</a:t>
            </a:r>
            <a:r>
              <a:rPr lang="en" sz="1400">
                <a:solidFill>
                  <a:srgbClr val="000000"/>
                </a:solidFill>
              </a:rPr>
              <a:t> which is same as sequence length and made four fully connected layers.</a:t>
            </a:r>
            <a:endParaRPr sz="1400">
              <a:solidFill>
                <a:srgbClr val="000000"/>
              </a:solidFill>
            </a:endParaRPr>
          </a:p>
          <a:p>
            <a:pPr indent="-317500" lvl="0" marL="457200" rtl="0" algn="l">
              <a:lnSpc>
                <a:spcPct val="140000"/>
              </a:lnSpc>
              <a:spcBef>
                <a:spcPts val="0"/>
              </a:spcBef>
              <a:spcAft>
                <a:spcPts val="0"/>
              </a:spcAft>
              <a:buClr>
                <a:srgbClr val="000000"/>
              </a:buClr>
              <a:buSzPts val="1400"/>
              <a:buChar char="●"/>
            </a:pPr>
            <a:r>
              <a:rPr lang="en" sz="1400">
                <a:solidFill>
                  <a:srgbClr val="000000"/>
                </a:solidFill>
              </a:rPr>
              <a:t>We added bidirectional LSTM network with </a:t>
            </a:r>
            <a:r>
              <a:rPr b="1" lang="en" sz="1400">
                <a:solidFill>
                  <a:srgbClr val="000000"/>
                </a:solidFill>
              </a:rPr>
              <a:t>100 neurons</a:t>
            </a:r>
            <a:r>
              <a:rPr lang="en" sz="1400">
                <a:solidFill>
                  <a:srgbClr val="000000"/>
                </a:solidFill>
              </a:rPr>
              <a:t> in starting of model.</a:t>
            </a:r>
            <a:endParaRPr sz="1400">
              <a:solidFill>
                <a:srgbClr val="000000"/>
              </a:solidFill>
            </a:endParaRPr>
          </a:p>
          <a:p>
            <a:pPr indent="-317500" lvl="0" marL="457200" rtl="0" algn="l">
              <a:lnSpc>
                <a:spcPct val="140000"/>
              </a:lnSpc>
              <a:spcBef>
                <a:spcPts val="0"/>
              </a:spcBef>
              <a:spcAft>
                <a:spcPts val="0"/>
              </a:spcAft>
              <a:buClr>
                <a:srgbClr val="000000"/>
              </a:buClr>
              <a:buSzPts val="1400"/>
              <a:buChar char="●"/>
            </a:pPr>
            <a:r>
              <a:rPr lang="en" sz="1400">
                <a:solidFill>
                  <a:srgbClr val="000000"/>
                </a:solidFill>
              </a:rPr>
              <a:t>Three of four dense layers are defined with ‘ReLu’ as activation function. Each of these three layers have number of neurons equal to </a:t>
            </a:r>
            <a:r>
              <a:rPr b="1" lang="en" sz="1400">
                <a:solidFill>
                  <a:srgbClr val="000000"/>
                </a:solidFill>
              </a:rPr>
              <a:t>100,70,30 </a:t>
            </a:r>
            <a:r>
              <a:rPr lang="en" sz="1400">
                <a:solidFill>
                  <a:srgbClr val="000000"/>
                </a:solidFill>
              </a:rPr>
              <a:t>in decreasing order. </a:t>
            </a:r>
            <a:endParaRPr sz="1400">
              <a:solidFill>
                <a:srgbClr val="000000"/>
              </a:solidFill>
            </a:endParaRPr>
          </a:p>
          <a:p>
            <a:pPr indent="-317500" lvl="0" marL="457200" rtl="0" algn="l">
              <a:lnSpc>
                <a:spcPct val="140000"/>
              </a:lnSpc>
              <a:spcBef>
                <a:spcPts val="0"/>
              </a:spcBef>
              <a:spcAft>
                <a:spcPts val="0"/>
              </a:spcAft>
              <a:buClr>
                <a:srgbClr val="000000"/>
              </a:buClr>
              <a:buSzPts val="1400"/>
              <a:buChar char="●"/>
            </a:pPr>
            <a:r>
              <a:rPr lang="en" sz="1400">
                <a:solidFill>
                  <a:srgbClr val="000000"/>
                </a:solidFill>
              </a:rPr>
              <a:t>Last layer is defined with </a:t>
            </a:r>
            <a:r>
              <a:rPr b="1" lang="en" sz="1400">
                <a:solidFill>
                  <a:srgbClr val="000000"/>
                </a:solidFill>
              </a:rPr>
              <a:t>‘sigmoid’</a:t>
            </a:r>
            <a:r>
              <a:rPr lang="en" sz="1400">
                <a:solidFill>
                  <a:srgbClr val="000000"/>
                </a:solidFill>
              </a:rPr>
              <a:t> as activation function with number of neurons equal to 6. Here we took </a:t>
            </a:r>
            <a:r>
              <a:rPr b="1" lang="en" sz="1400">
                <a:solidFill>
                  <a:srgbClr val="000000"/>
                </a:solidFill>
              </a:rPr>
              <a:t>6 neuron</a:t>
            </a:r>
            <a:r>
              <a:rPr lang="en" sz="1400">
                <a:solidFill>
                  <a:srgbClr val="000000"/>
                </a:solidFill>
              </a:rPr>
              <a:t> because we need to classify input to </a:t>
            </a:r>
            <a:r>
              <a:rPr b="1" lang="en" sz="1400">
                <a:solidFill>
                  <a:srgbClr val="000000"/>
                </a:solidFill>
              </a:rPr>
              <a:t>six classe</a:t>
            </a:r>
            <a:r>
              <a:rPr lang="en" sz="1400">
                <a:solidFill>
                  <a:srgbClr val="000000"/>
                </a:solidFill>
              </a:rPr>
              <a:t>s defined in problem statement. And purpose of taking sigmoid as activation function is to push the output range in each neuron to (0,1).</a:t>
            </a:r>
            <a:endParaRPr sz="1400">
              <a:solidFill>
                <a:srgbClr val="000000"/>
              </a:solidFill>
            </a:endParaRPr>
          </a:p>
          <a:p>
            <a:pPr indent="-317500" lvl="0" marL="457200" rtl="0" algn="l">
              <a:lnSpc>
                <a:spcPct val="140000"/>
              </a:lnSpc>
              <a:spcBef>
                <a:spcPts val="0"/>
              </a:spcBef>
              <a:spcAft>
                <a:spcPts val="0"/>
              </a:spcAft>
              <a:buClr>
                <a:srgbClr val="000000"/>
              </a:buClr>
              <a:buSzPts val="1400"/>
              <a:buChar char="●"/>
            </a:pPr>
            <a:r>
              <a:rPr lang="en" sz="1400">
                <a:solidFill>
                  <a:srgbClr val="000000"/>
                </a:solidFill>
              </a:rPr>
              <a:t>We found that single layer of bidirectional LSTM is not that much non-linear. So to add non-linearity to model and to make model capable of learning non-linearity of data, four extra dense layers are added.</a:t>
            </a:r>
            <a:endParaRPr sz="1400">
              <a:solidFill>
                <a:srgbClr val="000000"/>
              </a:solidFill>
            </a:endParaRPr>
          </a:p>
          <a:p>
            <a:pPr indent="-317500" lvl="0" marL="457200" rtl="0" algn="l">
              <a:lnSpc>
                <a:spcPct val="140000"/>
              </a:lnSpc>
              <a:spcBef>
                <a:spcPts val="0"/>
              </a:spcBef>
              <a:spcAft>
                <a:spcPts val="0"/>
              </a:spcAft>
              <a:buClr>
                <a:srgbClr val="000000"/>
              </a:buClr>
              <a:buSzPts val="1400"/>
              <a:buChar char="●"/>
            </a:pPr>
            <a:r>
              <a:rPr lang="en" sz="1400">
                <a:solidFill>
                  <a:srgbClr val="000000"/>
                </a:solidFill>
              </a:rPr>
              <a:t>At last we set the loss function to ‘</a:t>
            </a:r>
            <a:r>
              <a:rPr b="1" lang="en" sz="1400">
                <a:solidFill>
                  <a:srgbClr val="000000"/>
                </a:solidFill>
              </a:rPr>
              <a:t>binary cross entropy</a:t>
            </a:r>
            <a:r>
              <a:rPr lang="en" sz="1400">
                <a:solidFill>
                  <a:srgbClr val="000000"/>
                </a:solidFill>
              </a:rPr>
              <a:t>’ and ‘</a:t>
            </a:r>
            <a:r>
              <a:rPr b="1" lang="en" sz="1400">
                <a:solidFill>
                  <a:srgbClr val="000000"/>
                </a:solidFill>
              </a:rPr>
              <a:t>Adam</a:t>
            </a:r>
            <a:r>
              <a:rPr lang="en" sz="1400">
                <a:solidFill>
                  <a:srgbClr val="000000"/>
                </a:solidFill>
              </a:rPr>
              <a:t>’ as the optimizer with </a:t>
            </a:r>
            <a:r>
              <a:rPr b="1" lang="en" sz="1400">
                <a:solidFill>
                  <a:srgbClr val="000000"/>
                </a:solidFill>
              </a:rPr>
              <a:t>learning rate 0.01</a:t>
            </a:r>
            <a:r>
              <a:rPr lang="en" sz="1400">
                <a:solidFill>
                  <a:srgbClr val="000000"/>
                </a:solidFill>
              </a:rPr>
              <a:t>.</a:t>
            </a:r>
            <a:endParaRPr sz="1400">
              <a:solidFill>
                <a:srgbClr val="000000"/>
              </a:solidFill>
            </a:endParaRPr>
          </a:p>
          <a:p>
            <a:pPr indent="-317500" lvl="0" marL="457200" rtl="0" algn="l">
              <a:lnSpc>
                <a:spcPct val="140000"/>
              </a:lnSpc>
              <a:spcBef>
                <a:spcPts val="0"/>
              </a:spcBef>
              <a:spcAft>
                <a:spcPts val="0"/>
              </a:spcAft>
              <a:buClr>
                <a:srgbClr val="000000"/>
              </a:buClr>
              <a:buSzPts val="1400"/>
              <a:buChar char="●"/>
            </a:pPr>
            <a:r>
              <a:rPr lang="en" sz="1400">
                <a:solidFill>
                  <a:srgbClr val="000000"/>
                </a:solidFill>
              </a:rPr>
              <a:t>We set number of </a:t>
            </a:r>
            <a:r>
              <a:rPr b="1" lang="en" sz="1400">
                <a:solidFill>
                  <a:srgbClr val="000000"/>
                </a:solidFill>
              </a:rPr>
              <a:t>epoch</a:t>
            </a:r>
            <a:r>
              <a:rPr lang="en" sz="1400">
                <a:solidFill>
                  <a:srgbClr val="000000"/>
                </a:solidFill>
              </a:rPr>
              <a:t> </a:t>
            </a:r>
            <a:r>
              <a:rPr b="1" lang="en" sz="1400">
                <a:solidFill>
                  <a:srgbClr val="000000"/>
                </a:solidFill>
              </a:rPr>
              <a:t>equals to 2</a:t>
            </a:r>
            <a:r>
              <a:rPr lang="en" sz="1400">
                <a:solidFill>
                  <a:srgbClr val="000000"/>
                </a:solidFill>
              </a:rPr>
              <a:t> and </a:t>
            </a:r>
            <a:r>
              <a:rPr b="1" lang="en" sz="1400">
                <a:solidFill>
                  <a:srgbClr val="000000"/>
                </a:solidFill>
              </a:rPr>
              <a:t>batch size to 128</a:t>
            </a:r>
            <a:r>
              <a:rPr lang="en" sz="1400">
                <a:solidFill>
                  <a:srgbClr val="000000"/>
                </a:solidFill>
              </a:rPr>
              <a:t> (since 64, 128,256 are standard batch sizes).</a:t>
            </a:r>
            <a:endParaRPr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12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Testing &amp; Analysis:</a:t>
            </a:r>
            <a:endParaRPr sz="2400"/>
          </a:p>
        </p:txBody>
      </p:sp>
      <p:sp>
        <p:nvSpPr>
          <p:cNvPr id="202" name="Google Shape;202;p29"/>
          <p:cNvSpPr txBox="1"/>
          <p:nvPr>
            <p:ph idx="1" type="body"/>
          </p:nvPr>
        </p:nvSpPr>
        <p:spPr>
          <a:xfrm>
            <a:off x="311700" y="698950"/>
            <a:ext cx="8520600" cy="51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Data splitting: </a:t>
            </a:r>
            <a:endParaRPr sz="1500"/>
          </a:p>
        </p:txBody>
      </p:sp>
      <p:sp>
        <p:nvSpPr>
          <p:cNvPr id="203" name="Google Shape;203;p29"/>
          <p:cNvSpPr txBox="1"/>
          <p:nvPr/>
        </p:nvSpPr>
        <p:spPr>
          <a:xfrm>
            <a:off x="459300" y="1277225"/>
            <a:ext cx="8225400" cy="82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Total data</a:t>
            </a:r>
            <a:r>
              <a:rPr lang="en"/>
              <a:t> : 159571 comments</a:t>
            </a:r>
            <a:endParaRPr/>
          </a:p>
          <a:p>
            <a:pPr indent="-317500" lvl="0" marL="457200" rtl="0" algn="l">
              <a:spcBef>
                <a:spcPts val="0"/>
              </a:spcBef>
              <a:spcAft>
                <a:spcPts val="0"/>
              </a:spcAft>
              <a:buSzPts val="1400"/>
              <a:buChar char="●"/>
            </a:pPr>
            <a:r>
              <a:rPr b="1" lang="en"/>
              <a:t>Train data</a:t>
            </a:r>
            <a:r>
              <a:rPr lang="en"/>
              <a:t> : 143613 comments (90%)       35903 comments for validation (25% of train data)</a:t>
            </a:r>
            <a:endParaRPr/>
          </a:p>
          <a:p>
            <a:pPr indent="-317500" lvl="0" marL="457200" rtl="0" algn="l">
              <a:spcBef>
                <a:spcPts val="0"/>
              </a:spcBef>
              <a:spcAft>
                <a:spcPts val="0"/>
              </a:spcAft>
              <a:buSzPts val="1400"/>
              <a:buChar char="●"/>
            </a:pPr>
            <a:r>
              <a:rPr b="1" lang="en"/>
              <a:t>Test data</a:t>
            </a:r>
            <a:r>
              <a:rPr lang="en"/>
              <a:t> :  15958 comments (10%)</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cxnSp>
        <p:nvCxnSpPr>
          <p:cNvPr id="204" name="Google Shape;204;p29"/>
          <p:cNvCxnSpPr/>
          <p:nvPr/>
        </p:nvCxnSpPr>
        <p:spPr>
          <a:xfrm>
            <a:off x="4068225" y="1687475"/>
            <a:ext cx="191700" cy="3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29"/>
          <p:cNvSpPr txBox="1"/>
          <p:nvPr/>
        </p:nvSpPr>
        <p:spPr>
          <a:xfrm>
            <a:off x="147000" y="2042975"/>
            <a:ext cx="8685300" cy="7113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We found that keeping more than 2 epoch overfitting the model. So we kept #epoch equals to 2.Below graphs of validation accuracy and validation loss shows that overfitting occuring in model for more than 2 epoch.</a:t>
            </a:r>
            <a:endParaRPr/>
          </a:p>
        </p:txBody>
      </p:sp>
      <p:pic>
        <p:nvPicPr>
          <p:cNvPr id="206" name="Google Shape;206;p29"/>
          <p:cNvPicPr preferRelativeResize="0"/>
          <p:nvPr/>
        </p:nvPicPr>
        <p:blipFill>
          <a:blip r:embed="rId3">
            <a:alphaModFix/>
          </a:blip>
          <a:stretch>
            <a:fillRect/>
          </a:stretch>
        </p:blipFill>
        <p:spPr>
          <a:xfrm>
            <a:off x="1117600" y="2754275"/>
            <a:ext cx="3399598" cy="2084425"/>
          </a:xfrm>
          <a:prstGeom prst="rect">
            <a:avLst/>
          </a:prstGeom>
          <a:noFill/>
          <a:ln>
            <a:noFill/>
          </a:ln>
        </p:spPr>
      </p:pic>
      <p:pic>
        <p:nvPicPr>
          <p:cNvPr id="207" name="Google Shape;207;p29"/>
          <p:cNvPicPr preferRelativeResize="0"/>
          <p:nvPr/>
        </p:nvPicPr>
        <p:blipFill>
          <a:blip r:embed="rId4">
            <a:alphaModFix/>
          </a:blip>
          <a:stretch>
            <a:fillRect/>
          </a:stretch>
        </p:blipFill>
        <p:spPr>
          <a:xfrm>
            <a:off x="5439548" y="2754275"/>
            <a:ext cx="3245163" cy="2084425"/>
          </a:xfrm>
          <a:prstGeom prst="rect">
            <a:avLst/>
          </a:prstGeom>
          <a:noFill/>
          <a:ln>
            <a:noFill/>
          </a:ln>
        </p:spPr>
      </p:pic>
      <p:sp>
        <p:nvSpPr>
          <p:cNvPr id="208" name="Google Shape;208;p29"/>
          <p:cNvSpPr txBox="1"/>
          <p:nvPr/>
        </p:nvSpPr>
        <p:spPr>
          <a:xfrm>
            <a:off x="2343500" y="4650525"/>
            <a:ext cx="16404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Number </a:t>
            </a:r>
            <a:r>
              <a:rPr lang="en" sz="1100"/>
              <a:t>of epochs</a:t>
            </a:r>
            <a:endParaRPr sz="1100"/>
          </a:p>
        </p:txBody>
      </p:sp>
      <p:sp>
        <p:nvSpPr>
          <p:cNvPr id="209" name="Google Shape;209;p29"/>
          <p:cNvSpPr txBox="1"/>
          <p:nvPr/>
        </p:nvSpPr>
        <p:spPr>
          <a:xfrm>
            <a:off x="6607025" y="4650525"/>
            <a:ext cx="16404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Number of epochs</a:t>
            </a:r>
            <a:endParaRPr sz="1100"/>
          </a:p>
        </p:txBody>
      </p:sp>
      <p:sp>
        <p:nvSpPr>
          <p:cNvPr id="210" name="Google Shape;210;p29"/>
          <p:cNvSpPr txBox="1"/>
          <p:nvPr/>
        </p:nvSpPr>
        <p:spPr>
          <a:xfrm rot="-5400000">
            <a:off x="208825" y="3218700"/>
            <a:ext cx="16404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val_accuracy</a:t>
            </a:r>
            <a:endParaRPr sz="1100"/>
          </a:p>
        </p:txBody>
      </p:sp>
      <p:sp>
        <p:nvSpPr>
          <p:cNvPr id="211" name="Google Shape;211;p29"/>
          <p:cNvSpPr txBox="1"/>
          <p:nvPr/>
        </p:nvSpPr>
        <p:spPr>
          <a:xfrm rot="-5400000">
            <a:off x="4509600" y="3323250"/>
            <a:ext cx="16404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val_loss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11700" y="95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Testing &amp; Analysis (continued…)</a:t>
            </a:r>
            <a:endParaRPr sz="2200"/>
          </a:p>
        </p:txBody>
      </p:sp>
      <p:sp>
        <p:nvSpPr>
          <p:cNvPr id="217" name="Google Shape;217;p30"/>
          <p:cNvSpPr txBox="1"/>
          <p:nvPr/>
        </p:nvSpPr>
        <p:spPr>
          <a:xfrm>
            <a:off x="195750" y="526875"/>
            <a:ext cx="8752500" cy="71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Below are the graphs of validation loss and accuracy for Bi-LSTM and LSTM.</a:t>
            </a:r>
            <a:endParaRPr/>
          </a:p>
        </p:txBody>
      </p:sp>
      <p:pic>
        <p:nvPicPr>
          <p:cNvPr id="218" name="Google Shape;218;p30"/>
          <p:cNvPicPr preferRelativeResize="0"/>
          <p:nvPr/>
        </p:nvPicPr>
        <p:blipFill>
          <a:blip r:embed="rId3">
            <a:alphaModFix/>
          </a:blip>
          <a:stretch>
            <a:fillRect/>
          </a:stretch>
        </p:blipFill>
        <p:spPr>
          <a:xfrm>
            <a:off x="883625" y="923200"/>
            <a:ext cx="3544625" cy="1890775"/>
          </a:xfrm>
          <a:prstGeom prst="rect">
            <a:avLst/>
          </a:prstGeom>
          <a:noFill/>
          <a:ln>
            <a:noFill/>
          </a:ln>
        </p:spPr>
      </p:pic>
      <p:pic>
        <p:nvPicPr>
          <p:cNvPr id="219" name="Google Shape;219;p30"/>
          <p:cNvPicPr preferRelativeResize="0"/>
          <p:nvPr/>
        </p:nvPicPr>
        <p:blipFill>
          <a:blip r:embed="rId4">
            <a:alphaModFix/>
          </a:blip>
          <a:stretch>
            <a:fillRect/>
          </a:stretch>
        </p:blipFill>
        <p:spPr>
          <a:xfrm>
            <a:off x="4769350" y="955800"/>
            <a:ext cx="3425775" cy="1858163"/>
          </a:xfrm>
          <a:prstGeom prst="rect">
            <a:avLst/>
          </a:prstGeom>
          <a:noFill/>
          <a:ln>
            <a:noFill/>
          </a:ln>
        </p:spPr>
      </p:pic>
      <p:sp>
        <p:nvSpPr>
          <p:cNvPr id="220" name="Google Shape;220;p30"/>
          <p:cNvSpPr txBox="1"/>
          <p:nvPr/>
        </p:nvSpPr>
        <p:spPr>
          <a:xfrm>
            <a:off x="413850" y="3112113"/>
            <a:ext cx="8316300" cy="74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graphs shows Bi-LSTM is giving better result for both validation loss and validation accuracy. But as shown in previous slide Bi-LSTM and LSTM overfitting the model after 2 epochs.</a:t>
            </a:r>
            <a:endParaRPr/>
          </a:p>
        </p:txBody>
      </p:sp>
      <p:graphicFrame>
        <p:nvGraphicFramePr>
          <p:cNvPr id="221" name="Google Shape;221;p30"/>
          <p:cNvGraphicFramePr/>
          <p:nvPr/>
        </p:nvGraphicFramePr>
        <p:xfrm>
          <a:off x="1105550" y="3958275"/>
          <a:ext cx="3000000" cy="3000000"/>
        </p:xfrm>
        <a:graphic>
          <a:graphicData uri="http://schemas.openxmlformats.org/drawingml/2006/table">
            <a:tbl>
              <a:tblPr>
                <a:noFill/>
                <a:tableStyleId>{ABE1BFA9-00AC-4215-AA7B-F92E9C7E5E94}</a:tableStyleId>
              </a:tblPr>
              <a:tblGrid>
                <a:gridCol w="921975"/>
                <a:gridCol w="1159825"/>
                <a:gridCol w="1204550"/>
              </a:tblGrid>
              <a:tr h="326275">
                <a:tc>
                  <a:txBody>
                    <a:bodyPr/>
                    <a:lstStyle/>
                    <a:p>
                      <a:pPr indent="0" lvl="0" marL="0" rtl="0" algn="l">
                        <a:spcBef>
                          <a:spcPts val="0"/>
                        </a:spcBef>
                        <a:spcAft>
                          <a:spcPts val="0"/>
                        </a:spcAft>
                        <a:buNone/>
                      </a:pPr>
                      <a:r>
                        <a:rPr lang="en" sz="1200"/>
                        <a:t>Model</a:t>
                      </a:r>
                      <a:endParaRPr sz="1200"/>
                    </a:p>
                  </a:txBody>
                  <a:tcPr marT="91425" marB="91425" marR="91425" marL="91425"/>
                </a:tc>
                <a:tc>
                  <a:txBody>
                    <a:bodyPr/>
                    <a:lstStyle/>
                    <a:p>
                      <a:pPr indent="0" lvl="0" marL="0" rtl="0" algn="l">
                        <a:spcBef>
                          <a:spcPts val="0"/>
                        </a:spcBef>
                        <a:spcAft>
                          <a:spcPts val="0"/>
                        </a:spcAft>
                        <a:buNone/>
                      </a:pPr>
                      <a:r>
                        <a:rPr lang="en" sz="1200"/>
                        <a:t>Epoch 1 </a:t>
                      </a:r>
                      <a:endParaRPr sz="1200"/>
                    </a:p>
                  </a:txBody>
                  <a:tcPr marT="91425" marB="91425" marR="91425" marL="91425"/>
                </a:tc>
                <a:tc>
                  <a:txBody>
                    <a:bodyPr/>
                    <a:lstStyle/>
                    <a:p>
                      <a:pPr indent="0" lvl="0" marL="0" rtl="0" algn="l">
                        <a:spcBef>
                          <a:spcPts val="0"/>
                        </a:spcBef>
                        <a:spcAft>
                          <a:spcPts val="0"/>
                        </a:spcAft>
                        <a:buNone/>
                      </a:pPr>
                      <a:r>
                        <a:rPr lang="en" sz="1200"/>
                        <a:t>Epoch </a:t>
                      </a:r>
                      <a:r>
                        <a:rPr lang="en" sz="1200"/>
                        <a:t>2</a:t>
                      </a:r>
                      <a:endParaRPr sz="1200"/>
                    </a:p>
                  </a:txBody>
                  <a:tcPr marT="91425" marB="91425" marR="91425" marL="91425"/>
                </a:tc>
              </a:tr>
              <a:tr h="326275">
                <a:tc>
                  <a:txBody>
                    <a:bodyPr/>
                    <a:lstStyle/>
                    <a:p>
                      <a:pPr indent="0" lvl="0" marL="0" rtl="0" algn="l">
                        <a:spcBef>
                          <a:spcPts val="0"/>
                        </a:spcBef>
                        <a:spcAft>
                          <a:spcPts val="0"/>
                        </a:spcAft>
                        <a:buNone/>
                      </a:pPr>
                      <a:r>
                        <a:rPr lang="en" sz="1200"/>
                        <a:t>Bi-LSTM</a:t>
                      </a:r>
                      <a:endParaRPr sz="1200"/>
                    </a:p>
                  </a:txBody>
                  <a:tcPr marT="91425" marB="91425" marR="91425" marL="91425"/>
                </a:tc>
                <a:tc>
                  <a:txBody>
                    <a:bodyPr/>
                    <a:lstStyle/>
                    <a:p>
                      <a:pPr indent="0" lvl="0" marL="0" rtl="0" algn="l">
                        <a:spcBef>
                          <a:spcPts val="0"/>
                        </a:spcBef>
                        <a:spcAft>
                          <a:spcPts val="0"/>
                        </a:spcAft>
                        <a:buNone/>
                      </a:pPr>
                      <a:r>
                        <a:rPr lang="en" sz="1200"/>
                        <a:t>0.0607378 </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0.0539064</a:t>
                      </a:r>
                      <a:endParaRPr sz="1200">
                        <a:solidFill>
                          <a:schemeClr val="dk1"/>
                        </a:solidFill>
                      </a:endParaRPr>
                    </a:p>
                  </a:txBody>
                  <a:tcPr marT="91425" marB="91425" marR="91425" marL="91425"/>
                </a:tc>
              </a:tr>
              <a:tr h="326275">
                <a:tc>
                  <a:txBody>
                    <a:bodyPr/>
                    <a:lstStyle/>
                    <a:p>
                      <a:pPr indent="0" lvl="0" marL="0" rtl="0" algn="l">
                        <a:spcBef>
                          <a:spcPts val="0"/>
                        </a:spcBef>
                        <a:spcAft>
                          <a:spcPts val="0"/>
                        </a:spcAft>
                        <a:buNone/>
                      </a:pPr>
                      <a:r>
                        <a:rPr lang="en" sz="1200"/>
                        <a:t>LSTM</a:t>
                      </a:r>
                      <a:endParaRPr sz="1200"/>
                    </a:p>
                  </a:txBody>
                  <a:tcPr marT="91425" marB="91425" marR="91425" marL="91425"/>
                </a:tc>
                <a:tc>
                  <a:txBody>
                    <a:bodyPr/>
                    <a:lstStyle/>
                    <a:p>
                      <a:pPr indent="0" lvl="0" marL="0" rtl="0" algn="l">
                        <a:spcBef>
                          <a:spcPts val="0"/>
                        </a:spcBef>
                        <a:spcAft>
                          <a:spcPts val="0"/>
                        </a:spcAft>
                        <a:buNone/>
                      </a:pPr>
                      <a:r>
                        <a:rPr lang="en" sz="1200"/>
                        <a:t>0.0571987</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0.0600780</a:t>
                      </a:r>
                      <a:endParaRPr sz="1200">
                        <a:solidFill>
                          <a:schemeClr val="dk1"/>
                        </a:solidFill>
                      </a:endParaRPr>
                    </a:p>
                  </a:txBody>
                  <a:tcPr marT="91425" marB="91425" marR="91425" marL="91425"/>
                </a:tc>
              </a:tr>
            </a:tbl>
          </a:graphicData>
        </a:graphic>
      </p:graphicFrame>
      <p:sp>
        <p:nvSpPr>
          <p:cNvPr id="222" name="Google Shape;222;p30"/>
          <p:cNvSpPr txBox="1"/>
          <p:nvPr/>
        </p:nvSpPr>
        <p:spPr>
          <a:xfrm>
            <a:off x="1952375" y="3626475"/>
            <a:ext cx="15927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Validation Loss</a:t>
            </a:r>
            <a:endParaRPr b="1"/>
          </a:p>
        </p:txBody>
      </p:sp>
      <p:graphicFrame>
        <p:nvGraphicFramePr>
          <p:cNvPr id="223" name="Google Shape;223;p30"/>
          <p:cNvGraphicFramePr/>
          <p:nvPr/>
        </p:nvGraphicFramePr>
        <p:xfrm>
          <a:off x="4769350" y="3958275"/>
          <a:ext cx="3000000" cy="3000000"/>
        </p:xfrm>
        <a:graphic>
          <a:graphicData uri="http://schemas.openxmlformats.org/drawingml/2006/table">
            <a:tbl>
              <a:tblPr>
                <a:noFill/>
                <a:tableStyleId>{ABE1BFA9-00AC-4215-AA7B-F92E9C7E5E94}</a:tableStyleId>
              </a:tblPr>
              <a:tblGrid>
                <a:gridCol w="921975"/>
                <a:gridCol w="1159825"/>
                <a:gridCol w="1204550"/>
              </a:tblGrid>
              <a:tr h="326275">
                <a:tc>
                  <a:txBody>
                    <a:bodyPr/>
                    <a:lstStyle/>
                    <a:p>
                      <a:pPr indent="0" lvl="0" marL="0" rtl="0" algn="l">
                        <a:spcBef>
                          <a:spcPts val="0"/>
                        </a:spcBef>
                        <a:spcAft>
                          <a:spcPts val="0"/>
                        </a:spcAft>
                        <a:buNone/>
                      </a:pPr>
                      <a:r>
                        <a:rPr lang="en" sz="1200"/>
                        <a:t>Model</a:t>
                      </a:r>
                      <a:endParaRPr sz="1200"/>
                    </a:p>
                  </a:txBody>
                  <a:tcPr marT="91425" marB="91425" marR="91425" marL="91425"/>
                </a:tc>
                <a:tc>
                  <a:txBody>
                    <a:bodyPr/>
                    <a:lstStyle/>
                    <a:p>
                      <a:pPr indent="0" lvl="0" marL="0" rtl="0" algn="l">
                        <a:spcBef>
                          <a:spcPts val="0"/>
                        </a:spcBef>
                        <a:spcAft>
                          <a:spcPts val="0"/>
                        </a:spcAft>
                        <a:buNone/>
                      </a:pPr>
                      <a:r>
                        <a:rPr lang="en" sz="1200"/>
                        <a:t>Epoch 1 </a:t>
                      </a:r>
                      <a:endParaRPr sz="1200"/>
                    </a:p>
                  </a:txBody>
                  <a:tcPr marT="91425" marB="91425" marR="91425" marL="91425"/>
                </a:tc>
                <a:tc>
                  <a:txBody>
                    <a:bodyPr/>
                    <a:lstStyle/>
                    <a:p>
                      <a:pPr indent="0" lvl="0" marL="0" rtl="0" algn="l">
                        <a:spcBef>
                          <a:spcPts val="0"/>
                        </a:spcBef>
                        <a:spcAft>
                          <a:spcPts val="0"/>
                        </a:spcAft>
                        <a:buNone/>
                      </a:pPr>
                      <a:r>
                        <a:rPr lang="en" sz="1200"/>
                        <a:t>Epoch 2</a:t>
                      </a:r>
                      <a:endParaRPr sz="1200"/>
                    </a:p>
                  </a:txBody>
                  <a:tcPr marT="91425" marB="91425" marR="91425" marL="91425"/>
                </a:tc>
              </a:tr>
              <a:tr h="326275">
                <a:tc>
                  <a:txBody>
                    <a:bodyPr/>
                    <a:lstStyle/>
                    <a:p>
                      <a:pPr indent="0" lvl="0" marL="0" rtl="0" algn="l">
                        <a:spcBef>
                          <a:spcPts val="0"/>
                        </a:spcBef>
                        <a:spcAft>
                          <a:spcPts val="0"/>
                        </a:spcAft>
                        <a:buNone/>
                      </a:pPr>
                      <a:r>
                        <a:rPr lang="en" sz="1200"/>
                        <a:t>Bi-LSTM</a:t>
                      </a:r>
                      <a:endParaRPr sz="1200"/>
                    </a:p>
                  </a:txBody>
                  <a:tcPr marT="91425" marB="91425" marR="91425" marL="91425"/>
                </a:tc>
                <a:tc>
                  <a:txBody>
                    <a:bodyPr/>
                    <a:lstStyle/>
                    <a:p>
                      <a:pPr indent="0" lvl="0" marL="0" rtl="0" algn="l">
                        <a:spcBef>
                          <a:spcPts val="0"/>
                        </a:spcBef>
                        <a:spcAft>
                          <a:spcPts val="0"/>
                        </a:spcAft>
                        <a:buNone/>
                      </a:pPr>
                      <a:r>
                        <a:rPr lang="en" sz="1200"/>
                        <a:t>0.9800069</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0.98094463</a:t>
                      </a:r>
                      <a:endParaRPr sz="1200">
                        <a:solidFill>
                          <a:schemeClr val="dk1"/>
                        </a:solidFill>
                      </a:endParaRPr>
                    </a:p>
                  </a:txBody>
                  <a:tcPr marT="91425" marB="91425" marR="91425" marL="91425"/>
                </a:tc>
              </a:tr>
              <a:tr h="326275">
                <a:tc>
                  <a:txBody>
                    <a:bodyPr/>
                    <a:lstStyle/>
                    <a:p>
                      <a:pPr indent="0" lvl="0" marL="0" rtl="0" algn="l">
                        <a:spcBef>
                          <a:spcPts val="0"/>
                        </a:spcBef>
                        <a:spcAft>
                          <a:spcPts val="0"/>
                        </a:spcAft>
                        <a:buNone/>
                      </a:pPr>
                      <a:r>
                        <a:rPr lang="en" sz="1200"/>
                        <a:t>LSTM</a:t>
                      </a:r>
                      <a:endParaRPr sz="1200"/>
                    </a:p>
                  </a:txBody>
                  <a:tcPr marT="91425" marB="91425" marR="91425" marL="91425"/>
                </a:tc>
                <a:tc>
                  <a:txBody>
                    <a:bodyPr/>
                    <a:lstStyle/>
                    <a:p>
                      <a:pPr indent="0" lvl="0" marL="0" rtl="0" algn="l">
                        <a:spcBef>
                          <a:spcPts val="0"/>
                        </a:spcBef>
                        <a:spcAft>
                          <a:spcPts val="0"/>
                        </a:spcAft>
                        <a:buNone/>
                      </a:pPr>
                      <a:r>
                        <a:rPr lang="en" sz="1200"/>
                        <a:t>0.9800857</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0.9803087</a:t>
                      </a:r>
                      <a:endParaRPr sz="1200">
                        <a:solidFill>
                          <a:schemeClr val="dk1"/>
                        </a:solidFill>
                      </a:endParaRPr>
                    </a:p>
                  </a:txBody>
                  <a:tcPr marT="91425" marB="91425" marR="91425" marL="91425"/>
                </a:tc>
              </a:tr>
            </a:tbl>
          </a:graphicData>
        </a:graphic>
      </p:graphicFrame>
      <p:sp>
        <p:nvSpPr>
          <p:cNvPr id="224" name="Google Shape;224;p30"/>
          <p:cNvSpPr txBox="1"/>
          <p:nvPr/>
        </p:nvSpPr>
        <p:spPr>
          <a:xfrm>
            <a:off x="5496175" y="3626475"/>
            <a:ext cx="19245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Validation Accuracy</a:t>
            </a:r>
            <a:endParaRPr b="1"/>
          </a:p>
        </p:txBody>
      </p:sp>
      <p:sp>
        <p:nvSpPr>
          <p:cNvPr id="225" name="Google Shape;225;p30"/>
          <p:cNvSpPr txBox="1"/>
          <p:nvPr/>
        </p:nvSpPr>
        <p:spPr>
          <a:xfrm>
            <a:off x="2157125" y="2667675"/>
            <a:ext cx="16404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Number </a:t>
            </a:r>
            <a:r>
              <a:rPr lang="en" sz="1100"/>
              <a:t>of epochs</a:t>
            </a:r>
            <a:endParaRPr sz="1100"/>
          </a:p>
        </p:txBody>
      </p:sp>
      <p:sp>
        <p:nvSpPr>
          <p:cNvPr id="226" name="Google Shape;226;p30"/>
          <p:cNvSpPr txBox="1"/>
          <p:nvPr/>
        </p:nvSpPr>
        <p:spPr>
          <a:xfrm>
            <a:off x="5861400" y="2622750"/>
            <a:ext cx="16404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Number </a:t>
            </a:r>
            <a:r>
              <a:rPr lang="en" sz="1100"/>
              <a:t>of epochs</a:t>
            </a:r>
            <a:endParaRPr sz="1100"/>
          </a:p>
        </p:txBody>
      </p:sp>
      <p:sp>
        <p:nvSpPr>
          <p:cNvPr id="227" name="Google Shape;227;p30"/>
          <p:cNvSpPr txBox="1"/>
          <p:nvPr/>
        </p:nvSpPr>
        <p:spPr>
          <a:xfrm rot="-5400000">
            <a:off x="27400" y="1441875"/>
            <a:ext cx="16404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val_accuracy</a:t>
            </a:r>
            <a:endParaRPr sz="1100"/>
          </a:p>
        </p:txBody>
      </p:sp>
      <p:sp>
        <p:nvSpPr>
          <p:cNvPr id="228" name="Google Shape;228;p30"/>
          <p:cNvSpPr txBox="1"/>
          <p:nvPr/>
        </p:nvSpPr>
        <p:spPr>
          <a:xfrm rot="-5400000">
            <a:off x="3925050" y="1315425"/>
            <a:ext cx="16404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val_loss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311700" y="18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Results</a:t>
            </a:r>
            <a:endParaRPr sz="2500"/>
          </a:p>
        </p:txBody>
      </p:sp>
      <p:sp>
        <p:nvSpPr>
          <p:cNvPr id="234" name="Google Shape;234;p31"/>
          <p:cNvSpPr txBox="1"/>
          <p:nvPr/>
        </p:nvSpPr>
        <p:spPr>
          <a:xfrm>
            <a:off x="438600" y="692750"/>
            <a:ext cx="6497100" cy="758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Below graphs shows Log-loss and Accuracy for testing data set.</a:t>
            </a:r>
            <a:endParaRPr/>
          </a:p>
        </p:txBody>
      </p:sp>
      <p:pic>
        <p:nvPicPr>
          <p:cNvPr id="235" name="Google Shape;235;p31"/>
          <p:cNvPicPr preferRelativeResize="0"/>
          <p:nvPr/>
        </p:nvPicPr>
        <p:blipFill>
          <a:blip r:embed="rId3">
            <a:alphaModFix/>
          </a:blip>
          <a:stretch>
            <a:fillRect/>
          </a:stretch>
        </p:blipFill>
        <p:spPr>
          <a:xfrm>
            <a:off x="1092800" y="1231000"/>
            <a:ext cx="3130525" cy="2019475"/>
          </a:xfrm>
          <a:prstGeom prst="rect">
            <a:avLst/>
          </a:prstGeom>
          <a:noFill/>
          <a:ln>
            <a:noFill/>
          </a:ln>
        </p:spPr>
      </p:pic>
      <p:pic>
        <p:nvPicPr>
          <p:cNvPr id="236" name="Google Shape;236;p31"/>
          <p:cNvPicPr preferRelativeResize="0"/>
          <p:nvPr/>
        </p:nvPicPr>
        <p:blipFill>
          <a:blip r:embed="rId4">
            <a:alphaModFix/>
          </a:blip>
          <a:stretch>
            <a:fillRect/>
          </a:stretch>
        </p:blipFill>
        <p:spPr>
          <a:xfrm>
            <a:off x="4753975" y="1154800"/>
            <a:ext cx="2999800" cy="2168850"/>
          </a:xfrm>
          <a:prstGeom prst="rect">
            <a:avLst/>
          </a:prstGeom>
          <a:noFill/>
          <a:ln>
            <a:noFill/>
          </a:ln>
        </p:spPr>
      </p:pic>
      <p:graphicFrame>
        <p:nvGraphicFramePr>
          <p:cNvPr id="237" name="Google Shape;237;p31"/>
          <p:cNvGraphicFramePr/>
          <p:nvPr/>
        </p:nvGraphicFramePr>
        <p:xfrm>
          <a:off x="376425" y="3720125"/>
          <a:ext cx="3000000" cy="3000000"/>
        </p:xfrm>
        <a:graphic>
          <a:graphicData uri="http://schemas.openxmlformats.org/drawingml/2006/table">
            <a:tbl>
              <a:tblPr>
                <a:noFill/>
                <a:tableStyleId>{ABE1BFA9-00AC-4215-AA7B-F92E9C7E5E94}</a:tableStyleId>
              </a:tblPr>
              <a:tblGrid>
                <a:gridCol w="1003850"/>
                <a:gridCol w="1049325"/>
                <a:gridCol w="1161775"/>
                <a:gridCol w="1076500"/>
                <a:gridCol w="1126175"/>
                <a:gridCol w="1016125"/>
                <a:gridCol w="196330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LR</a:t>
                      </a:r>
                      <a:endParaRPr b="1"/>
                    </a:p>
                  </a:txBody>
                  <a:tcPr marT="91425" marB="91425" marR="91425" marL="91425"/>
                </a:tc>
                <a:tc>
                  <a:txBody>
                    <a:bodyPr/>
                    <a:lstStyle/>
                    <a:p>
                      <a:pPr indent="0" lvl="0" marL="0" rtl="0" algn="ctr">
                        <a:spcBef>
                          <a:spcPts val="0"/>
                        </a:spcBef>
                        <a:spcAft>
                          <a:spcPts val="0"/>
                        </a:spcAft>
                        <a:buNone/>
                      </a:pPr>
                      <a:r>
                        <a:rPr b="1" lang="en"/>
                        <a:t>SVM(linear)</a:t>
                      </a:r>
                      <a:endParaRPr b="1"/>
                    </a:p>
                  </a:txBody>
                  <a:tcPr marT="91425" marB="91425" marR="91425" marL="91425"/>
                </a:tc>
                <a:tc>
                  <a:txBody>
                    <a:bodyPr/>
                    <a:lstStyle/>
                    <a:p>
                      <a:pPr indent="0" lvl="0" marL="0" rtl="0" algn="ctr">
                        <a:spcBef>
                          <a:spcPts val="0"/>
                        </a:spcBef>
                        <a:spcAft>
                          <a:spcPts val="0"/>
                        </a:spcAft>
                        <a:buNone/>
                      </a:pPr>
                      <a:r>
                        <a:rPr b="1" lang="en"/>
                        <a:t>SVM(rbf)</a:t>
                      </a:r>
                      <a:endParaRPr b="1"/>
                    </a:p>
                  </a:txBody>
                  <a:tcPr marT="91425" marB="91425" marR="91425" marL="91425"/>
                </a:tc>
                <a:tc>
                  <a:txBody>
                    <a:bodyPr/>
                    <a:lstStyle/>
                    <a:p>
                      <a:pPr indent="0" lvl="0" marL="0" rtl="0" algn="ctr">
                        <a:spcBef>
                          <a:spcPts val="0"/>
                        </a:spcBef>
                        <a:spcAft>
                          <a:spcPts val="0"/>
                        </a:spcAft>
                        <a:buNone/>
                      </a:pPr>
                      <a:r>
                        <a:rPr b="1" lang="en"/>
                        <a:t>SVM(poly)</a:t>
                      </a:r>
                      <a:endParaRPr b="1"/>
                    </a:p>
                  </a:txBody>
                  <a:tcPr marT="91425" marB="91425" marR="91425" marL="91425"/>
                </a:tc>
                <a:tc>
                  <a:txBody>
                    <a:bodyPr/>
                    <a:lstStyle/>
                    <a:p>
                      <a:pPr indent="0" lvl="0" marL="0" rtl="0" algn="ctr">
                        <a:spcBef>
                          <a:spcPts val="0"/>
                        </a:spcBef>
                        <a:spcAft>
                          <a:spcPts val="0"/>
                        </a:spcAft>
                        <a:buNone/>
                      </a:pPr>
                      <a:r>
                        <a:rPr b="1" lang="en"/>
                        <a:t>Bi-LSTM</a:t>
                      </a:r>
                      <a:endParaRPr b="1"/>
                    </a:p>
                  </a:txBody>
                  <a:tcPr marT="91425" marB="91425" marR="91425" marL="91425"/>
                </a:tc>
                <a:tc>
                  <a:txBody>
                    <a:bodyPr/>
                    <a:lstStyle/>
                    <a:p>
                      <a:pPr indent="0" lvl="0" marL="0" rtl="0" algn="ctr">
                        <a:spcBef>
                          <a:spcPts val="0"/>
                        </a:spcBef>
                        <a:spcAft>
                          <a:spcPts val="0"/>
                        </a:spcAft>
                        <a:buNone/>
                      </a:pPr>
                      <a:r>
                        <a:rPr b="1" lang="en"/>
                        <a:t>Bi-LSTM</a:t>
                      </a:r>
                      <a:endParaRPr b="1"/>
                    </a:p>
                    <a:p>
                      <a:pPr indent="0" lvl="0" marL="0" rtl="0" algn="ctr">
                        <a:spcBef>
                          <a:spcPts val="0"/>
                        </a:spcBef>
                        <a:spcAft>
                          <a:spcPts val="0"/>
                        </a:spcAft>
                        <a:buNone/>
                      </a:pPr>
                      <a:r>
                        <a:rPr b="1" lang="en"/>
                        <a:t>(validation accuracy)</a:t>
                      </a:r>
                      <a:endParaRPr b="1"/>
                    </a:p>
                  </a:txBody>
                  <a:tcPr marT="91425" marB="91425" marR="91425" marL="91425"/>
                </a:tc>
              </a:tr>
              <a:tr h="381000">
                <a:tc>
                  <a:txBody>
                    <a:bodyPr/>
                    <a:lstStyle/>
                    <a:p>
                      <a:pPr indent="0" lvl="0" marL="0" rtl="0" algn="ctr">
                        <a:spcBef>
                          <a:spcPts val="0"/>
                        </a:spcBef>
                        <a:spcAft>
                          <a:spcPts val="0"/>
                        </a:spcAft>
                        <a:buNone/>
                      </a:pPr>
                      <a:r>
                        <a:rPr b="1" lang="en"/>
                        <a:t>Accuracy</a:t>
                      </a:r>
                      <a:endParaRPr b="1"/>
                    </a:p>
                  </a:txBody>
                  <a:tcPr marT="91425" marB="91425" marR="91425" marL="91425"/>
                </a:tc>
                <a:tc>
                  <a:txBody>
                    <a:bodyPr/>
                    <a:lstStyle/>
                    <a:p>
                      <a:pPr indent="0" lvl="0" marL="0" rtl="0" algn="ctr">
                        <a:spcBef>
                          <a:spcPts val="0"/>
                        </a:spcBef>
                        <a:spcAft>
                          <a:spcPts val="0"/>
                        </a:spcAft>
                        <a:buNone/>
                      </a:pPr>
                      <a:r>
                        <a:rPr lang="en"/>
                        <a:t>90.71</a:t>
                      </a:r>
                      <a:endParaRPr/>
                    </a:p>
                  </a:txBody>
                  <a:tcPr marT="91425" marB="91425" marR="91425" marL="91425"/>
                </a:tc>
                <a:tc>
                  <a:txBody>
                    <a:bodyPr/>
                    <a:lstStyle/>
                    <a:p>
                      <a:pPr indent="0" lvl="0" marL="0" rtl="0" algn="ctr">
                        <a:spcBef>
                          <a:spcPts val="0"/>
                        </a:spcBef>
                        <a:spcAft>
                          <a:spcPts val="0"/>
                        </a:spcAft>
                        <a:buNone/>
                      </a:pPr>
                      <a:r>
                        <a:rPr lang="en"/>
                        <a:t>89.0</a:t>
                      </a:r>
                      <a:endParaRPr/>
                    </a:p>
                  </a:txBody>
                  <a:tcPr marT="91425" marB="91425" marR="91425" marL="91425"/>
                </a:tc>
                <a:tc>
                  <a:txBody>
                    <a:bodyPr/>
                    <a:lstStyle/>
                    <a:p>
                      <a:pPr indent="0" lvl="0" marL="0" rtl="0" algn="ctr">
                        <a:spcBef>
                          <a:spcPts val="0"/>
                        </a:spcBef>
                        <a:spcAft>
                          <a:spcPts val="0"/>
                        </a:spcAft>
                        <a:buNone/>
                      </a:pPr>
                      <a:r>
                        <a:rPr lang="en"/>
                        <a:t>88.0</a:t>
                      </a:r>
                      <a:endParaRPr/>
                    </a:p>
                  </a:txBody>
                  <a:tcPr marT="91425" marB="91425" marR="91425" marL="91425"/>
                </a:tc>
                <a:tc>
                  <a:txBody>
                    <a:bodyPr/>
                    <a:lstStyle/>
                    <a:p>
                      <a:pPr indent="0" lvl="0" marL="0" rtl="0" algn="ctr">
                        <a:spcBef>
                          <a:spcPts val="0"/>
                        </a:spcBef>
                        <a:spcAft>
                          <a:spcPts val="0"/>
                        </a:spcAft>
                        <a:buNone/>
                      </a:pPr>
                      <a:r>
                        <a:rPr lang="en"/>
                        <a:t>88.0</a:t>
                      </a:r>
                      <a:endParaRPr/>
                    </a:p>
                  </a:txBody>
                  <a:tcPr marT="91425" marB="91425" marR="91425" marL="91425"/>
                </a:tc>
                <a:tc>
                  <a:txBody>
                    <a:bodyPr/>
                    <a:lstStyle/>
                    <a:p>
                      <a:pPr indent="0" lvl="0" marL="0" rtl="0" algn="ctr">
                        <a:spcBef>
                          <a:spcPts val="0"/>
                        </a:spcBef>
                        <a:spcAft>
                          <a:spcPts val="0"/>
                        </a:spcAft>
                        <a:buNone/>
                      </a:pPr>
                      <a:r>
                        <a:rPr lang="en"/>
                        <a:t>91.55</a:t>
                      </a:r>
                      <a:endParaRPr/>
                    </a:p>
                  </a:txBody>
                  <a:tcPr marT="91425" marB="91425" marR="91425" marL="91425"/>
                </a:tc>
                <a:tc>
                  <a:txBody>
                    <a:bodyPr/>
                    <a:lstStyle/>
                    <a:p>
                      <a:pPr indent="0" lvl="0" marL="0" rtl="0" algn="ctr">
                        <a:spcBef>
                          <a:spcPts val="0"/>
                        </a:spcBef>
                        <a:spcAft>
                          <a:spcPts val="0"/>
                        </a:spcAft>
                        <a:buNone/>
                      </a:pPr>
                      <a:r>
                        <a:rPr lang="en"/>
                        <a:t>98.10</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811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62" name="Google Shape;62;p14"/>
          <p:cNvSpPr txBox="1"/>
          <p:nvPr>
            <p:ph idx="1" type="body"/>
          </p:nvPr>
        </p:nvSpPr>
        <p:spPr>
          <a:xfrm>
            <a:off x="311700" y="788900"/>
            <a:ext cx="8520600" cy="41526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700">
                <a:solidFill>
                  <a:srgbClr val="000000"/>
                </a:solidFill>
                <a:latin typeface="Arial"/>
                <a:ea typeface="Arial"/>
                <a:cs typeface="Arial"/>
                <a:sym typeface="Arial"/>
              </a:rPr>
              <a:t>Given a set of sentences or paragraphs that a person uses as a message on an online platform, identify it as belonging to the following categories with discrete values (0/1) :</a:t>
            </a:r>
            <a:endParaRPr sz="1700">
              <a:solidFill>
                <a:srgbClr val="000000"/>
              </a:solidFill>
              <a:latin typeface="Arial"/>
              <a:ea typeface="Arial"/>
              <a:cs typeface="Arial"/>
              <a:sym typeface="Arial"/>
            </a:endParaRPr>
          </a:p>
          <a:p>
            <a:pPr indent="457200" lvl="0" marL="0" rtl="0" algn="just">
              <a:spcBef>
                <a:spcPts val="1600"/>
              </a:spcBef>
              <a:spcAft>
                <a:spcPts val="0"/>
              </a:spcAft>
              <a:buNone/>
            </a:pPr>
            <a:r>
              <a:t/>
            </a:r>
            <a:endParaRPr sz="1700">
              <a:solidFill>
                <a:srgbClr val="000000"/>
              </a:solidFill>
              <a:latin typeface="Arial"/>
              <a:ea typeface="Arial"/>
              <a:cs typeface="Arial"/>
              <a:sym typeface="Arial"/>
            </a:endParaRPr>
          </a:p>
          <a:p>
            <a:pPr indent="0" lvl="0" marL="914400" rtl="0" algn="just">
              <a:spcBef>
                <a:spcPts val="1600"/>
              </a:spcBef>
              <a:spcAft>
                <a:spcPts val="0"/>
              </a:spcAft>
              <a:buNone/>
            </a:pPr>
            <a:r>
              <a:t/>
            </a:r>
            <a:endParaRPr sz="1700">
              <a:solidFill>
                <a:srgbClr val="000000"/>
              </a:solidFill>
              <a:latin typeface="Arial"/>
              <a:ea typeface="Arial"/>
              <a:cs typeface="Arial"/>
              <a:sym typeface="Arial"/>
            </a:endParaRPr>
          </a:p>
          <a:p>
            <a:pPr indent="0" lvl="0" marL="0" rtl="0" algn="just">
              <a:spcBef>
                <a:spcPts val="1600"/>
              </a:spcBef>
              <a:spcAft>
                <a:spcPts val="0"/>
              </a:spcAft>
              <a:buNone/>
            </a:pPr>
            <a:r>
              <a:rPr lang="en" sz="1700">
                <a:solidFill>
                  <a:srgbClr val="000000"/>
                </a:solidFill>
                <a:latin typeface="Arial"/>
                <a:ea typeface="Arial"/>
                <a:cs typeface="Arial"/>
                <a:sym typeface="Arial"/>
              </a:rPr>
              <a:t>	</a:t>
            </a:r>
            <a:endParaRPr sz="1700">
              <a:solidFill>
                <a:srgbClr val="000000"/>
              </a:solidFill>
              <a:latin typeface="Arial"/>
              <a:ea typeface="Arial"/>
              <a:cs typeface="Arial"/>
              <a:sym typeface="Arial"/>
            </a:endParaRPr>
          </a:p>
          <a:p>
            <a:pPr indent="0" lvl="0" marL="0" rtl="0" algn="just">
              <a:spcBef>
                <a:spcPts val="1600"/>
              </a:spcBef>
              <a:spcAft>
                <a:spcPts val="1600"/>
              </a:spcAft>
              <a:buNone/>
            </a:pPr>
            <a:r>
              <a:rPr lang="en" sz="1700">
                <a:solidFill>
                  <a:srgbClr val="000000"/>
                </a:solidFill>
              </a:rPr>
              <a:t>   </a:t>
            </a:r>
            <a:r>
              <a:rPr lang="en" sz="1700">
                <a:solidFill>
                  <a:srgbClr val="000000"/>
                </a:solidFill>
                <a:latin typeface="Arial"/>
                <a:ea typeface="Arial"/>
                <a:cs typeface="Arial"/>
                <a:sym typeface="Arial"/>
              </a:rPr>
              <a:t>A multi-label classification problem differs from a multi-class classification problem (in which each sample can only be assigned to one of the many-labels). Hence in our problem each comment can belong to more than one label for eg, a comment can be obscene, toxic and insult, all at the same time.</a:t>
            </a:r>
            <a:endParaRPr sz="1700">
              <a:solidFill>
                <a:srgbClr val="000000"/>
              </a:solidFill>
              <a:latin typeface="Arial"/>
              <a:ea typeface="Arial"/>
              <a:cs typeface="Arial"/>
              <a:sym typeface="Arial"/>
            </a:endParaRPr>
          </a:p>
        </p:txBody>
      </p:sp>
      <p:sp>
        <p:nvSpPr>
          <p:cNvPr id="63" name="Google Shape;63;p14"/>
          <p:cNvSpPr txBox="1"/>
          <p:nvPr/>
        </p:nvSpPr>
        <p:spPr>
          <a:xfrm>
            <a:off x="4687250" y="2130175"/>
            <a:ext cx="3438900" cy="18069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Threat</a:t>
            </a:r>
            <a:endParaRPr sz="1800"/>
          </a:p>
          <a:p>
            <a:pPr indent="-342900" lvl="0" marL="457200" rtl="0" algn="just">
              <a:lnSpc>
                <a:spcPct val="115000"/>
              </a:lnSpc>
              <a:spcBef>
                <a:spcPts val="0"/>
              </a:spcBef>
              <a:spcAft>
                <a:spcPts val="0"/>
              </a:spcAft>
              <a:buSzPts val="1800"/>
              <a:buChar char="●"/>
            </a:pPr>
            <a:r>
              <a:rPr lang="en" sz="1800"/>
              <a:t> Insult</a:t>
            </a:r>
            <a:endParaRPr sz="1800"/>
          </a:p>
          <a:p>
            <a:pPr indent="-342900" lvl="0" marL="457200" rtl="0" algn="just">
              <a:lnSpc>
                <a:spcPct val="115000"/>
              </a:lnSpc>
              <a:spcBef>
                <a:spcPts val="0"/>
              </a:spcBef>
              <a:spcAft>
                <a:spcPts val="0"/>
              </a:spcAft>
              <a:buSzPts val="1800"/>
              <a:buChar char="●"/>
            </a:pPr>
            <a:r>
              <a:rPr lang="en" sz="1800"/>
              <a:t> identity-hate</a:t>
            </a:r>
            <a:endParaRPr>
              <a:latin typeface="Roboto"/>
              <a:ea typeface="Roboto"/>
              <a:cs typeface="Roboto"/>
              <a:sym typeface="Roboto"/>
            </a:endParaRPr>
          </a:p>
        </p:txBody>
      </p:sp>
      <p:sp>
        <p:nvSpPr>
          <p:cNvPr id="64" name="Google Shape;64;p14"/>
          <p:cNvSpPr txBox="1"/>
          <p:nvPr/>
        </p:nvSpPr>
        <p:spPr>
          <a:xfrm>
            <a:off x="861325" y="2130175"/>
            <a:ext cx="3583500" cy="20175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Arial"/>
              <a:buChar char="●"/>
            </a:pPr>
            <a:r>
              <a:rPr lang="en" sz="1800"/>
              <a:t> Toxic</a:t>
            </a:r>
            <a:endParaRPr sz="1800"/>
          </a:p>
          <a:p>
            <a:pPr indent="-342900" lvl="0" marL="457200" rtl="0" algn="just">
              <a:lnSpc>
                <a:spcPct val="115000"/>
              </a:lnSpc>
              <a:spcBef>
                <a:spcPts val="0"/>
              </a:spcBef>
              <a:spcAft>
                <a:spcPts val="0"/>
              </a:spcAft>
              <a:buClr>
                <a:srgbClr val="000000"/>
              </a:buClr>
              <a:buSzPts val="1800"/>
              <a:buFont typeface="Arial"/>
              <a:buChar char="●"/>
            </a:pPr>
            <a:r>
              <a:rPr lang="en" sz="1800"/>
              <a:t> Severe-toxic</a:t>
            </a:r>
            <a:endParaRPr sz="1800"/>
          </a:p>
          <a:p>
            <a:pPr indent="-342900" lvl="0" marL="457200" rtl="0" algn="just">
              <a:lnSpc>
                <a:spcPct val="115000"/>
              </a:lnSpc>
              <a:spcBef>
                <a:spcPts val="0"/>
              </a:spcBef>
              <a:spcAft>
                <a:spcPts val="0"/>
              </a:spcAft>
              <a:buClr>
                <a:srgbClr val="000000"/>
              </a:buClr>
              <a:buSzPts val="1800"/>
              <a:buFont typeface="Arial"/>
              <a:buChar char="●"/>
            </a:pPr>
            <a:r>
              <a:rPr lang="en" sz="1800"/>
              <a:t> Obscene</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References:</a:t>
            </a:r>
            <a:endParaRPr sz="2100"/>
          </a:p>
        </p:txBody>
      </p:sp>
      <p:sp>
        <p:nvSpPr>
          <p:cNvPr id="243" name="Google Shape;243;p32"/>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arenR"/>
            </a:pPr>
            <a:r>
              <a:rPr lang="en" sz="1200" u="sng">
                <a:solidFill>
                  <a:schemeClr val="hlink"/>
                </a:solidFill>
                <a:hlinkClick r:id="rId3"/>
              </a:rPr>
              <a:t>https://towardsdatascience.com/exploring-activation-functions-for-neural-networks-73498da59b02</a:t>
            </a:r>
            <a:endParaRPr sz="1200"/>
          </a:p>
          <a:p>
            <a:pPr indent="-304800" lvl="0" marL="457200" rtl="0" algn="l">
              <a:spcBef>
                <a:spcPts val="0"/>
              </a:spcBef>
              <a:spcAft>
                <a:spcPts val="0"/>
              </a:spcAft>
              <a:buSzPts val="1200"/>
              <a:buAutoNum type="arabicParenR"/>
            </a:pPr>
            <a:r>
              <a:rPr lang="en" sz="1200" u="sng">
                <a:solidFill>
                  <a:schemeClr val="hlink"/>
                </a:solidFill>
                <a:hlinkClick r:id="rId4"/>
              </a:rPr>
              <a:t>https://medium.com/@nupurbaghel/toxic-comment-classification-f6e075c3487a</a:t>
            </a:r>
            <a:endParaRPr sz="1200"/>
          </a:p>
          <a:p>
            <a:pPr indent="-304800" lvl="0" marL="457200" rtl="0" algn="l">
              <a:spcBef>
                <a:spcPts val="0"/>
              </a:spcBef>
              <a:spcAft>
                <a:spcPts val="0"/>
              </a:spcAft>
              <a:buSzPts val="1200"/>
              <a:buAutoNum type="arabicParenR"/>
            </a:pPr>
            <a:r>
              <a:rPr lang="en" sz="1200" u="sng">
                <a:solidFill>
                  <a:schemeClr val="hlink"/>
                </a:solidFill>
                <a:hlinkClick r:id="rId5"/>
              </a:rPr>
              <a:t>https://www.google.com/url?sa=t&amp;rct=j&amp;q=&amp;esrc=s&amp;source=web&amp;cd=&amp;cad=rja&amp;uact=8&amp;ved</a:t>
            </a:r>
            <a:endParaRPr sz="1200"/>
          </a:p>
          <a:p>
            <a:pPr indent="-304800" lvl="0" marL="457200" rtl="0" algn="l">
              <a:spcBef>
                <a:spcPts val="0"/>
              </a:spcBef>
              <a:spcAft>
                <a:spcPts val="0"/>
              </a:spcAft>
              <a:buSzPts val="1200"/>
              <a:buAutoNum type="arabicParenR"/>
            </a:pPr>
            <a:r>
              <a:rPr lang="en" sz="1200" u="sng">
                <a:solidFill>
                  <a:schemeClr val="hlink"/>
                </a:solidFill>
                <a:hlinkClick r:id="rId6"/>
              </a:rPr>
              <a:t>https://medium.com/@raghavaggarwal0089/bi-lstm-bc3d68da8bd0</a:t>
            </a:r>
            <a:endParaRPr sz="1200"/>
          </a:p>
          <a:p>
            <a:pPr indent="-304800" lvl="0" marL="457200" rtl="0" algn="l">
              <a:spcBef>
                <a:spcPts val="0"/>
              </a:spcBef>
              <a:spcAft>
                <a:spcPts val="0"/>
              </a:spcAft>
              <a:buSzPts val="1200"/>
              <a:buAutoNum type="arabicParenR"/>
            </a:pPr>
            <a:r>
              <a:rPr lang="en" sz="1200" u="sng">
                <a:solidFill>
                  <a:schemeClr val="hlink"/>
                </a:solidFill>
                <a:hlinkClick r:id="rId7"/>
              </a:rPr>
              <a:t>https://medium.com/deep-math-machine-learning-ai/chapter-10-1-deepnlp-lstm-long-short-term-memory-networks-with-math-21477f8e4235</a:t>
            </a:r>
            <a:endParaRPr sz="1200"/>
          </a:p>
          <a:p>
            <a:pPr indent="-304800" lvl="0" marL="457200" rtl="0" algn="l">
              <a:spcBef>
                <a:spcPts val="0"/>
              </a:spcBef>
              <a:spcAft>
                <a:spcPts val="0"/>
              </a:spcAft>
              <a:buSzPts val="1200"/>
              <a:buAutoNum type="arabicParenR"/>
            </a:pPr>
            <a:r>
              <a:rPr lang="en" sz="1200" u="sng">
                <a:solidFill>
                  <a:schemeClr val="hlink"/>
                </a:solidFill>
                <a:hlinkClick r:id="rId8"/>
              </a:rPr>
              <a:t>http://colah.github.io/posts/2015-08-Understanding-LSTMs/</a:t>
            </a:r>
            <a:endParaRPr sz="1200"/>
          </a:p>
          <a:p>
            <a:pPr indent="-304800" lvl="0" marL="457200" rtl="0" algn="l">
              <a:spcBef>
                <a:spcPts val="0"/>
              </a:spcBef>
              <a:spcAft>
                <a:spcPts val="0"/>
              </a:spcAft>
              <a:buSzPts val="1200"/>
              <a:buAutoNum type="arabicParenR"/>
            </a:pPr>
            <a:r>
              <a:rPr lang="en" sz="1200" u="sng">
                <a:solidFill>
                  <a:schemeClr val="hlink"/>
                </a:solidFill>
                <a:hlinkClick r:id="rId9"/>
              </a:rPr>
              <a:t>https://www.youtube.com/watch?v=AvyhbrQptHk</a:t>
            </a:r>
            <a:endParaRPr sz="1200"/>
          </a:p>
          <a:p>
            <a:pPr indent="-304800" lvl="0" marL="457200" rtl="0" algn="l">
              <a:spcBef>
                <a:spcPts val="0"/>
              </a:spcBef>
              <a:spcAft>
                <a:spcPts val="0"/>
              </a:spcAft>
              <a:buSzPts val="1200"/>
              <a:buAutoNum type="arabicParenR"/>
            </a:pPr>
            <a:r>
              <a:rPr lang="en" sz="1200" u="sng">
                <a:solidFill>
                  <a:schemeClr val="hlink"/>
                </a:solidFill>
                <a:hlinkClick r:id="rId10"/>
              </a:rPr>
              <a:t>http://www.wildml.com/2015/09/recurrent-neural-networks-tutorial-part-1-introduction-to-rnns/</a:t>
            </a:r>
            <a:endParaRPr sz="1200"/>
          </a:p>
          <a:p>
            <a:pPr indent="-304800" lvl="0" marL="457200" rtl="0" algn="l">
              <a:spcBef>
                <a:spcPts val="0"/>
              </a:spcBef>
              <a:spcAft>
                <a:spcPts val="0"/>
              </a:spcAft>
              <a:buSzPts val="1200"/>
              <a:buAutoNum type="arabicParenR"/>
            </a:pPr>
            <a:r>
              <a:rPr lang="en" sz="1200" u="sng">
                <a:solidFill>
                  <a:schemeClr val="hlink"/>
                </a:solidFill>
                <a:hlinkClick r:id="rId11"/>
              </a:rPr>
              <a:t>https://scikit-learn.org/stable/modules/multiclass.html</a:t>
            </a:r>
            <a:endParaRPr sz="1200"/>
          </a:p>
          <a:p>
            <a:pPr indent="-304800" lvl="0" marL="457200" rtl="0" algn="l">
              <a:spcBef>
                <a:spcPts val="0"/>
              </a:spcBef>
              <a:spcAft>
                <a:spcPts val="0"/>
              </a:spcAft>
              <a:buSzPts val="1200"/>
              <a:buAutoNum type="arabicParenR"/>
            </a:pPr>
            <a:r>
              <a:rPr lang="en" sz="1200" u="sng">
                <a:solidFill>
                  <a:schemeClr val="hlink"/>
                </a:solidFill>
                <a:hlinkClick r:id="rId12"/>
              </a:rPr>
              <a:t>https://towardsdatascience.com/multi-label-text-classification-with-scikit-learn-30714b7819c5</a:t>
            </a:r>
            <a:endParaRPr sz="1200"/>
          </a:p>
          <a:p>
            <a:pPr indent="-304800" lvl="0" marL="457200" rtl="0" algn="l">
              <a:spcBef>
                <a:spcPts val="0"/>
              </a:spcBef>
              <a:spcAft>
                <a:spcPts val="0"/>
              </a:spcAft>
              <a:buSzPts val="1200"/>
              <a:buAutoNum type="arabicParenR"/>
            </a:pPr>
            <a:r>
              <a:rPr lang="en" sz="1200" u="sng">
                <a:solidFill>
                  <a:schemeClr val="hlink"/>
                </a:solidFill>
                <a:hlinkClick r:id="rId13"/>
              </a:rPr>
              <a:t>https://blog.ekbana.com/pre-processing-text-in-python-ad13ea544dae</a:t>
            </a:r>
            <a:endParaRPr sz="1200"/>
          </a:p>
          <a:p>
            <a:pPr indent="-304800" lvl="0" marL="457200" rtl="0" algn="l">
              <a:spcBef>
                <a:spcPts val="0"/>
              </a:spcBef>
              <a:spcAft>
                <a:spcPts val="0"/>
              </a:spcAft>
              <a:buSzPts val="1200"/>
              <a:buAutoNum type="arabicParenR"/>
            </a:pPr>
            <a:r>
              <a:rPr lang="en" sz="1200" u="sng">
                <a:solidFill>
                  <a:schemeClr val="hlink"/>
                </a:solidFill>
                <a:hlinkClick r:id="rId14"/>
              </a:rPr>
              <a:t>http://neuralnetworksanddeeplearning.com/chap2.html</a:t>
            </a:r>
            <a:endParaRPr sz="1200"/>
          </a:p>
        </p:txBody>
      </p:sp>
      <p:sp>
        <p:nvSpPr>
          <p:cNvPr id="244" name="Google Shape;244;p32"/>
          <p:cNvSpPr txBox="1"/>
          <p:nvPr/>
        </p:nvSpPr>
        <p:spPr>
          <a:xfrm>
            <a:off x="1524000" y="4280075"/>
            <a:ext cx="6096000" cy="71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0000FF"/>
                </a:solidFill>
              </a:rPr>
              <a:t>Thank You</a:t>
            </a:r>
            <a:endParaRPr sz="27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753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0" name="Google Shape;70;p15"/>
          <p:cNvSpPr txBox="1"/>
          <p:nvPr>
            <p:ph idx="1" type="body"/>
          </p:nvPr>
        </p:nvSpPr>
        <p:spPr>
          <a:xfrm>
            <a:off x="0" y="1049300"/>
            <a:ext cx="8832300" cy="36327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Char char="●"/>
            </a:pPr>
            <a:r>
              <a:rPr lang="en" sz="1500">
                <a:solidFill>
                  <a:srgbClr val="000000"/>
                </a:solidFill>
              </a:rPr>
              <a:t>The increasing levels of threat and abuse from certain sections of the online community renders a fair degree of inadequacy to facilitate proper conversations. Quite naturally, one area that requires attention is the identification of negative online behavior and consequentially, restricting their scope. This can be done by developing a classification module for the various types of toxic comments that we may be interested in finding.</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In this work, we have developed systems using  Logistic Regression, Support Vector Machine and Bi-LSTM(RNN) in combination with word embeddings by adapting insights from multiple previous works.We will take data from kaggle for training and testing . </a:t>
            </a:r>
            <a:r>
              <a:rPr b="1" lang="en" sz="1500">
                <a:solidFill>
                  <a:srgbClr val="000000"/>
                </a:solidFill>
              </a:rPr>
              <a:t>90%</a:t>
            </a:r>
            <a:r>
              <a:rPr lang="en" sz="1500">
                <a:solidFill>
                  <a:srgbClr val="000000"/>
                </a:solidFill>
              </a:rPr>
              <a:t> data will be use for </a:t>
            </a:r>
            <a:r>
              <a:rPr b="1" lang="en" sz="1500">
                <a:solidFill>
                  <a:srgbClr val="000000"/>
                </a:solidFill>
              </a:rPr>
              <a:t>training part</a:t>
            </a:r>
            <a:r>
              <a:rPr lang="en" sz="1500">
                <a:solidFill>
                  <a:srgbClr val="000000"/>
                </a:solidFill>
              </a:rPr>
              <a:t> and </a:t>
            </a:r>
            <a:r>
              <a:rPr b="1" lang="en" sz="1500">
                <a:solidFill>
                  <a:srgbClr val="000000"/>
                </a:solidFill>
              </a:rPr>
              <a:t>10%</a:t>
            </a:r>
            <a:r>
              <a:rPr lang="en" sz="1500">
                <a:solidFill>
                  <a:srgbClr val="000000"/>
                </a:solidFill>
              </a:rPr>
              <a:t> data will be use for </a:t>
            </a:r>
            <a:r>
              <a:rPr b="1" lang="en" sz="1500">
                <a:solidFill>
                  <a:srgbClr val="000000"/>
                </a:solidFill>
              </a:rPr>
              <a:t>testing part </a:t>
            </a:r>
            <a:r>
              <a:rPr lang="en" sz="1500">
                <a:solidFill>
                  <a:srgbClr val="000000"/>
                </a:solidFill>
              </a:rPr>
              <a:t>.</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The rest of the ppt contains information about dataset, data processing, block diagram, Algorithms, models etc.</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4463600" y="730475"/>
            <a:ext cx="4631800" cy="2918532"/>
          </a:xfrm>
          <a:prstGeom prst="rect">
            <a:avLst/>
          </a:prstGeom>
          <a:noFill/>
          <a:ln>
            <a:noFill/>
          </a:ln>
        </p:spPr>
      </p:pic>
      <p:sp>
        <p:nvSpPr>
          <p:cNvPr id="76" name="Google Shape;76;p16"/>
          <p:cNvSpPr txBox="1"/>
          <p:nvPr/>
        </p:nvSpPr>
        <p:spPr>
          <a:xfrm>
            <a:off x="623625" y="4287300"/>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Datalink for training and testing :</a:t>
            </a:r>
            <a:endParaRPr sz="1600">
              <a:latin typeface="Roboto"/>
              <a:ea typeface="Roboto"/>
              <a:cs typeface="Roboto"/>
              <a:sym typeface="Roboto"/>
            </a:endParaRPr>
          </a:p>
          <a:p>
            <a:pPr indent="-292100" lvl="0" marL="457200" rtl="0" algn="l">
              <a:spcBef>
                <a:spcPts val="0"/>
              </a:spcBef>
              <a:spcAft>
                <a:spcPts val="0"/>
              </a:spcAft>
              <a:buSzPts val="1000"/>
              <a:buFont typeface="Roboto"/>
              <a:buAutoNum type="arabicParenR"/>
            </a:pPr>
            <a:r>
              <a:rPr lang="en" sz="1000" u="sng">
                <a:solidFill>
                  <a:schemeClr val="hlink"/>
                </a:solidFill>
                <a:latin typeface="Roboto"/>
                <a:ea typeface="Roboto"/>
                <a:cs typeface="Roboto"/>
                <a:sym typeface="Roboto"/>
                <a:hlinkClick r:id="rId4"/>
              </a:rPr>
              <a:t>https://www.kaggle.com/c/jigsaw-toxic-comment-classification-challenge/data</a:t>
            </a:r>
            <a:endParaRPr sz="1000">
              <a:latin typeface="Roboto"/>
              <a:ea typeface="Roboto"/>
              <a:cs typeface="Roboto"/>
              <a:sym typeface="Roboto"/>
            </a:endParaRPr>
          </a:p>
          <a:p>
            <a:pPr indent="-292100" lvl="0" marL="457200" rtl="0" algn="l">
              <a:spcBef>
                <a:spcPts val="0"/>
              </a:spcBef>
              <a:spcAft>
                <a:spcPts val="0"/>
              </a:spcAft>
              <a:buSzPts val="1000"/>
              <a:buFont typeface="Roboto"/>
              <a:buAutoNum type="arabicParenR"/>
            </a:pPr>
            <a:r>
              <a:rPr lang="en" sz="1000" u="sng">
                <a:solidFill>
                  <a:schemeClr val="hlink"/>
                </a:solidFill>
                <a:latin typeface="Roboto"/>
                <a:ea typeface="Roboto"/>
                <a:cs typeface="Roboto"/>
                <a:sym typeface="Roboto"/>
                <a:hlinkClick r:id="rId5"/>
              </a:rPr>
              <a:t>link for glove : global vectors for word representation</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
        <p:nvSpPr>
          <p:cNvPr id="77" name="Google Shape;77;p16"/>
          <p:cNvSpPr txBox="1"/>
          <p:nvPr/>
        </p:nvSpPr>
        <p:spPr>
          <a:xfrm>
            <a:off x="413350" y="1105450"/>
            <a:ext cx="4082400" cy="1907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We have used a public dataset provided by the Conversation AI team; a research initiate co-founded by </a:t>
            </a:r>
            <a:r>
              <a:rPr b="1" lang="en">
                <a:latin typeface="Roboto"/>
                <a:ea typeface="Roboto"/>
                <a:cs typeface="Roboto"/>
                <a:sym typeface="Roboto"/>
              </a:rPr>
              <a:t>Jigsaw </a:t>
            </a:r>
            <a:r>
              <a:rPr lang="en">
                <a:latin typeface="Roboto"/>
                <a:ea typeface="Roboto"/>
                <a:cs typeface="Roboto"/>
                <a:sym typeface="Roboto"/>
              </a:rPr>
              <a:t>and </a:t>
            </a:r>
            <a:r>
              <a:rPr b="1" lang="en">
                <a:latin typeface="Roboto"/>
                <a:ea typeface="Roboto"/>
                <a:cs typeface="Roboto"/>
                <a:sym typeface="Roboto"/>
              </a:rPr>
              <a:t>Google</a:t>
            </a:r>
            <a:r>
              <a:rPr lang="en">
                <a:latin typeface="Roboto"/>
                <a:ea typeface="Roboto"/>
                <a:cs typeface="Roboto"/>
                <a:sym typeface="Roboto"/>
              </a:rPr>
              <a:t>. Wikipedia Talk Page Comments annotated with toxicity reasons is a crowd-sourced dataset including approximately 160,000 </a:t>
            </a:r>
            <a:r>
              <a:rPr b="1" lang="en">
                <a:latin typeface="Roboto"/>
                <a:ea typeface="Roboto"/>
                <a:cs typeface="Roboto"/>
                <a:sym typeface="Roboto"/>
              </a:rPr>
              <a:t>manually </a:t>
            </a:r>
            <a:r>
              <a:rPr lang="en">
                <a:latin typeface="Roboto"/>
                <a:ea typeface="Roboto"/>
                <a:cs typeface="Roboto"/>
                <a:sym typeface="Roboto"/>
              </a:rPr>
              <a:t>labeled comments from </a:t>
            </a:r>
            <a:r>
              <a:rPr b="1" lang="en">
                <a:latin typeface="Roboto"/>
                <a:ea typeface="Roboto"/>
                <a:cs typeface="Roboto"/>
                <a:sym typeface="Roboto"/>
              </a:rPr>
              <a:t>Wikipedia Talk Pages</a:t>
            </a:r>
            <a:r>
              <a:rPr lang="en">
                <a:latin typeface="Roboto"/>
                <a:ea typeface="Roboto"/>
                <a:cs typeface="Roboto"/>
                <a:sym typeface="Roboto"/>
              </a:rPr>
              <a:t>.</a:t>
            </a:r>
            <a:endParaRPr>
              <a:latin typeface="Roboto"/>
              <a:ea typeface="Roboto"/>
              <a:cs typeface="Roboto"/>
              <a:sym typeface="Roboto"/>
            </a:endParaRPr>
          </a:p>
        </p:txBody>
      </p:sp>
      <p:sp>
        <p:nvSpPr>
          <p:cNvPr id="78" name="Google Shape;78;p16"/>
          <p:cNvSpPr txBox="1"/>
          <p:nvPr/>
        </p:nvSpPr>
        <p:spPr>
          <a:xfrm>
            <a:off x="451800" y="186850"/>
            <a:ext cx="8227200" cy="5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ABOUT THE DATASET</a:t>
            </a:r>
            <a:endParaRPr b="1" sz="2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40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000000"/>
                </a:solidFill>
              </a:rPr>
              <a:t>Visualization of dataset</a:t>
            </a:r>
            <a:endParaRPr sz="2600">
              <a:solidFill>
                <a:srgbClr val="000000"/>
              </a:solidFill>
            </a:endParaRPr>
          </a:p>
        </p:txBody>
      </p:sp>
      <p:pic>
        <p:nvPicPr>
          <p:cNvPr id="84" name="Google Shape;84;p17"/>
          <p:cNvPicPr preferRelativeResize="0"/>
          <p:nvPr/>
        </p:nvPicPr>
        <p:blipFill>
          <a:blip r:embed="rId3">
            <a:alphaModFix/>
          </a:blip>
          <a:stretch>
            <a:fillRect/>
          </a:stretch>
        </p:blipFill>
        <p:spPr>
          <a:xfrm>
            <a:off x="4637050" y="941300"/>
            <a:ext cx="4124325" cy="2867025"/>
          </a:xfrm>
          <a:prstGeom prst="rect">
            <a:avLst/>
          </a:prstGeom>
          <a:noFill/>
          <a:ln>
            <a:noFill/>
          </a:ln>
        </p:spPr>
      </p:pic>
      <p:sp>
        <p:nvSpPr>
          <p:cNvPr id="85" name="Google Shape;85;p17"/>
          <p:cNvSpPr txBox="1"/>
          <p:nvPr/>
        </p:nvSpPr>
        <p:spPr>
          <a:xfrm>
            <a:off x="311700" y="3808325"/>
            <a:ext cx="8655900" cy="10659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As we can see in graphs, number of comment belong to obscene and insult class are more as compare to others (graph on left side). Average length of comments is </a:t>
            </a:r>
            <a:r>
              <a:rPr b="1" lang="en"/>
              <a:t>394 </a:t>
            </a:r>
            <a:r>
              <a:rPr lang="en"/>
              <a:t>characters or </a:t>
            </a:r>
            <a:r>
              <a:rPr b="1" lang="en"/>
              <a:t>80 </a:t>
            </a:r>
            <a:r>
              <a:rPr lang="en"/>
              <a:t>words</a:t>
            </a:r>
            <a:r>
              <a:rPr lang="en"/>
              <a:t>. But for large dataset it’s </a:t>
            </a:r>
            <a:r>
              <a:rPr b="1" lang="en"/>
              <a:t>memory outage</a:t>
            </a:r>
            <a:r>
              <a:rPr lang="en"/>
              <a:t> may occur. That is why we have decreased it to </a:t>
            </a:r>
            <a:r>
              <a:rPr b="1" lang="en"/>
              <a:t>8</a:t>
            </a:r>
            <a:r>
              <a:rPr b="1" lang="en"/>
              <a:t>0</a:t>
            </a:r>
            <a:r>
              <a:rPr lang="en"/>
              <a:t> words as maximum length.</a:t>
            </a:r>
            <a:endParaRPr/>
          </a:p>
        </p:txBody>
      </p:sp>
      <p:pic>
        <p:nvPicPr>
          <p:cNvPr id="86" name="Google Shape;86;p17"/>
          <p:cNvPicPr preferRelativeResize="0"/>
          <p:nvPr/>
        </p:nvPicPr>
        <p:blipFill>
          <a:blip r:embed="rId4">
            <a:alphaModFix/>
          </a:blip>
          <a:stretch>
            <a:fillRect/>
          </a:stretch>
        </p:blipFill>
        <p:spPr>
          <a:xfrm>
            <a:off x="311700" y="1268325"/>
            <a:ext cx="4067175" cy="2419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nvSpPr>
        <p:spPr>
          <a:xfrm>
            <a:off x="383250" y="195125"/>
            <a:ext cx="8377500" cy="51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Block Diagram </a:t>
            </a:r>
            <a:endParaRPr sz="2200">
              <a:latin typeface="Roboto"/>
              <a:ea typeface="Roboto"/>
              <a:cs typeface="Roboto"/>
              <a:sym typeface="Roboto"/>
            </a:endParaRPr>
          </a:p>
        </p:txBody>
      </p:sp>
      <p:sp>
        <p:nvSpPr>
          <p:cNvPr id="92" name="Google Shape;92;p18"/>
          <p:cNvSpPr/>
          <p:nvPr/>
        </p:nvSpPr>
        <p:spPr>
          <a:xfrm>
            <a:off x="383250" y="1008550"/>
            <a:ext cx="7056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 Input</a:t>
            </a:r>
            <a:endParaRPr/>
          </a:p>
        </p:txBody>
      </p:sp>
      <p:sp>
        <p:nvSpPr>
          <p:cNvPr id="93" name="Google Shape;93;p18"/>
          <p:cNvSpPr/>
          <p:nvPr/>
        </p:nvSpPr>
        <p:spPr>
          <a:xfrm>
            <a:off x="1461600" y="1008550"/>
            <a:ext cx="10836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rPr>
              <a:t>  Data set</a:t>
            </a:r>
            <a:endParaRPr>
              <a:solidFill>
                <a:schemeClr val="dk1"/>
              </a:solidFill>
            </a:endParaRPr>
          </a:p>
          <a:p>
            <a:pPr indent="0" lvl="0" marL="0" rtl="0" algn="just">
              <a:spcBef>
                <a:spcPts val="0"/>
              </a:spcBef>
              <a:spcAft>
                <a:spcPts val="0"/>
              </a:spcAft>
              <a:buNone/>
            </a:pPr>
            <a:r>
              <a:rPr lang="en"/>
              <a:t> Cleaning</a:t>
            </a:r>
            <a:endParaRPr/>
          </a:p>
        </p:txBody>
      </p:sp>
      <p:sp>
        <p:nvSpPr>
          <p:cNvPr id="94" name="Google Shape;94;p18"/>
          <p:cNvSpPr/>
          <p:nvPr/>
        </p:nvSpPr>
        <p:spPr>
          <a:xfrm>
            <a:off x="2917950" y="875200"/>
            <a:ext cx="1711200" cy="78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Convert data to      </a:t>
            </a:r>
            <a:endParaRPr/>
          </a:p>
          <a:p>
            <a:pPr indent="0" lvl="0" marL="0" rtl="0" algn="l">
              <a:spcBef>
                <a:spcPts val="0"/>
              </a:spcBef>
              <a:spcAft>
                <a:spcPts val="0"/>
              </a:spcAft>
              <a:buNone/>
            </a:pPr>
            <a:r>
              <a:rPr lang="en"/>
              <a:t>         suitable</a:t>
            </a:r>
            <a:endParaRPr/>
          </a:p>
          <a:p>
            <a:pPr indent="0" lvl="0" marL="0" rtl="0" algn="l">
              <a:spcBef>
                <a:spcPts val="0"/>
              </a:spcBef>
              <a:spcAft>
                <a:spcPts val="0"/>
              </a:spcAft>
              <a:buNone/>
            </a:pPr>
            <a:r>
              <a:rPr lang="en"/>
              <a:t>      input matrix</a:t>
            </a:r>
            <a:endParaRPr/>
          </a:p>
        </p:txBody>
      </p:sp>
      <p:sp>
        <p:nvSpPr>
          <p:cNvPr id="95" name="Google Shape;95;p18"/>
          <p:cNvSpPr/>
          <p:nvPr/>
        </p:nvSpPr>
        <p:spPr>
          <a:xfrm>
            <a:off x="5072350" y="875200"/>
            <a:ext cx="1711200" cy="78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Fitting data to    </a:t>
            </a:r>
            <a:endParaRPr/>
          </a:p>
          <a:p>
            <a:pPr indent="0" lvl="0" marL="0" rtl="0" algn="l">
              <a:spcBef>
                <a:spcPts val="0"/>
              </a:spcBef>
              <a:spcAft>
                <a:spcPts val="0"/>
              </a:spcAft>
              <a:buNone/>
            </a:pPr>
            <a:r>
              <a:rPr lang="en"/>
              <a:t>  models (Training   </a:t>
            </a:r>
            <a:endParaRPr/>
          </a:p>
          <a:p>
            <a:pPr indent="0" lvl="0" marL="0" rtl="0" algn="l">
              <a:spcBef>
                <a:spcPts val="0"/>
              </a:spcBef>
              <a:spcAft>
                <a:spcPts val="0"/>
              </a:spcAft>
              <a:buNone/>
            </a:pPr>
            <a:r>
              <a:rPr lang="en"/>
              <a:t>        dataset)</a:t>
            </a:r>
            <a:endParaRPr/>
          </a:p>
        </p:txBody>
      </p:sp>
      <p:sp>
        <p:nvSpPr>
          <p:cNvPr id="96" name="Google Shape;96;p18"/>
          <p:cNvSpPr/>
          <p:nvPr/>
        </p:nvSpPr>
        <p:spPr>
          <a:xfrm>
            <a:off x="7150150" y="875200"/>
            <a:ext cx="1711200" cy="78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t>Testing </a:t>
            </a:r>
            <a:endParaRPr/>
          </a:p>
          <a:p>
            <a:pPr indent="0" lvl="0" marL="457200" rtl="0" algn="l">
              <a:spcBef>
                <a:spcPts val="0"/>
              </a:spcBef>
              <a:spcAft>
                <a:spcPts val="0"/>
              </a:spcAft>
              <a:buNone/>
            </a:pPr>
            <a:r>
              <a:rPr lang="en"/>
              <a:t>     &amp; </a:t>
            </a:r>
            <a:endParaRPr/>
          </a:p>
          <a:p>
            <a:pPr indent="457200" lvl="0" marL="0" rtl="0" algn="l">
              <a:spcBef>
                <a:spcPts val="0"/>
              </a:spcBef>
              <a:spcAft>
                <a:spcPts val="0"/>
              </a:spcAft>
              <a:buNone/>
            </a:pPr>
            <a:r>
              <a:rPr lang="en"/>
              <a:t>Analysis</a:t>
            </a:r>
            <a:endParaRPr/>
          </a:p>
        </p:txBody>
      </p:sp>
      <p:cxnSp>
        <p:nvCxnSpPr>
          <p:cNvPr id="97" name="Google Shape;97;p18"/>
          <p:cNvCxnSpPr>
            <a:stCxn id="92" idx="3"/>
            <a:endCxn id="93" idx="1"/>
          </p:cNvCxnSpPr>
          <p:nvPr/>
        </p:nvCxnSpPr>
        <p:spPr>
          <a:xfrm>
            <a:off x="1088850" y="1265650"/>
            <a:ext cx="372900" cy="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8"/>
          <p:cNvCxnSpPr>
            <a:stCxn id="93" idx="3"/>
            <a:endCxn id="94" idx="1"/>
          </p:cNvCxnSpPr>
          <p:nvPr/>
        </p:nvCxnSpPr>
        <p:spPr>
          <a:xfrm>
            <a:off x="2545200" y="1265650"/>
            <a:ext cx="372900" cy="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8"/>
          <p:cNvCxnSpPr>
            <a:stCxn id="94" idx="3"/>
            <a:endCxn id="95" idx="1"/>
          </p:cNvCxnSpPr>
          <p:nvPr/>
        </p:nvCxnSpPr>
        <p:spPr>
          <a:xfrm>
            <a:off x="4629150" y="1265650"/>
            <a:ext cx="443100" cy="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8"/>
          <p:cNvCxnSpPr>
            <a:stCxn id="95" idx="3"/>
            <a:endCxn id="96" idx="1"/>
          </p:cNvCxnSpPr>
          <p:nvPr/>
        </p:nvCxnSpPr>
        <p:spPr>
          <a:xfrm>
            <a:off x="6783550" y="1265650"/>
            <a:ext cx="366600" cy="0"/>
          </a:xfrm>
          <a:prstGeom prst="straightConnector1">
            <a:avLst/>
          </a:prstGeom>
          <a:noFill/>
          <a:ln cap="flat" cmpd="sng" w="9525">
            <a:solidFill>
              <a:schemeClr val="dk2"/>
            </a:solidFill>
            <a:prstDash val="solid"/>
            <a:round/>
            <a:headEnd len="med" w="med" type="none"/>
            <a:tailEnd len="med" w="med" type="triangle"/>
          </a:ln>
        </p:spPr>
      </p:cxnSp>
      <p:sp>
        <p:nvSpPr>
          <p:cNvPr id="101" name="Google Shape;101;p18"/>
          <p:cNvSpPr/>
          <p:nvPr/>
        </p:nvSpPr>
        <p:spPr>
          <a:xfrm>
            <a:off x="2244525" y="3011000"/>
            <a:ext cx="1287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rPr>
              <a:t>Stemming &amp; Lemmatising</a:t>
            </a:r>
            <a:endParaRPr/>
          </a:p>
        </p:txBody>
      </p:sp>
      <p:sp>
        <p:nvSpPr>
          <p:cNvPr id="102" name="Google Shape;102;p18"/>
          <p:cNvSpPr/>
          <p:nvPr/>
        </p:nvSpPr>
        <p:spPr>
          <a:xfrm>
            <a:off x="2244525" y="2350675"/>
            <a:ext cx="1287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rPr>
              <a:t>    Remove </a:t>
            </a:r>
            <a:endParaRPr>
              <a:solidFill>
                <a:schemeClr val="dk1"/>
              </a:solidFill>
            </a:endParaRPr>
          </a:p>
          <a:p>
            <a:pPr indent="0" lvl="0" marL="0" rtl="0" algn="just">
              <a:spcBef>
                <a:spcPts val="0"/>
              </a:spcBef>
              <a:spcAft>
                <a:spcPts val="0"/>
              </a:spcAft>
              <a:buNone/>
            </a:pPr>
            <a:r>
              <a:rPr lang="en">
                <a:solidFill>
                  <a:schemeClr val="dk1"/>
                </a:solidFill>
              </a:rPr>
              <a:t> Punctuations</a:t>
            </a:r>
            <a:endParaRPr>
              <a:solidFill>
                <a:schemeClr val="dk1"/>
              </a:solidFill>
            </a:endParaRPr>
          </a:p>
        </p:txBody>
      </p:sp>
      <p:sp>
        <p:nvSpPr>
          <p:cNvPr id="103" name="Google Shape;103;p18"/>
          <p:cNvSpPr/>
          <p:nvPr/>
        </p:nvSpPr>
        <p:spPr>
          <a:xfrm>
            <a:off x="2244513" y="3680075"/>
            <a:ext cx="1287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rPr>
              <a:t>    Remove </a:t>
            </a:r>
            <a:endParaRPr>
              <a:solidFill>
                <a:schemeClr val="dk1"/>
              </a:solidFill>
            </a:endParaRPr>
          </a:p>
          <a:p>
            <a:pPr indent="0" lvl="0" marL="0" rtl="0" algn="just">
              <a:spcBef>
                <a:spcPts val="0"/>
              </a:spcBef>
              <a:spcAft>
                <a:spcPts val="0"/>
              </a:spcAft>
              <a:buNone/>
            </a:pPr>
            <a:r>
              <a:rPr lang="en">
                <a:solidFill>
                  <a:schemeClr val="dk1"/>
                </a:solidFill>
              </a:rPr>
              <a:t>  Stopwords</a:t>
            </a:r>
            <a:endParaRPr>
              <a:solidFill>
                <a:schemeClr val="dk1"/>
              </a:solidFill>
            </a:endParaRPr>
          </a:p>
        </p:txBody>
      </p:sp>
      <p:cxnSp>
        <p:nvCxnSpPr>
          <p:cNvPr id="104" name="Google Shape;104;p18"/>
          <p:cNvCxnSpPr>
            <a:stCxn id="93" idx="2"/>
          </p:cNvCxnSpPr>
          <p:nvPr/>
        </p:nvCxnSpPr>
        <p:spPr>
          <a:xfrm>
            <a:off x="2003400" y="1522750"/>
            <a:ext cx="2700" cy="2436000"/>
          </a:xfrm>
          <a:prstGeom prst="straightConnector1">
            <a:avLst/>
          </a:prstGeom>
          <a:noFill/>
          <a:ln cap="flat" cmpd="sng" w="9525">
            <a:solidFill>
              <a:schemeClr val="dk2"/>
            </a:solidFill>
            <a:prstDash val="solid"/>
            <a:round/>
            <a:headEnd len="med" w="med" type="none"/>
            <a:tailEnd len="med" w="med" type="none"/>
          </a:ln>
        </p:spPr>
      </p:cxnSp>
      <p:sp>
        <p:nvSpPr>
          <p:cNvPr id="105" name="Google Shape;105;p18"/>
          <p:cNvSpPr/>
          <p:nvPr/>
        </p:nvSpPr>
        <p:spPr>
          <a:xfrm>
            <a:off x="4003625" y="3027363"/>
            <a:ext cx="1287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Padding  </a:t>
            </a:r>
            <a:r>
              <a:rPr lang="en">
                <a:solidFill>
                  <a:schemeClr val="dk1"/>
                </a:solidFill>
              </a:rPr>
              <a:t>&amp;     </a:t>
            </a:r>
            <a:endParaRPr>
              <a:solidFill>
                <a:schemeClr val="dk1"/>
              </a:solidFill>
            </a:endParaRPr>
          </a:p>
          <a:p>
            <a:pPr indent="0" lvl="0" marL="0" rtl="0" algn="l">
              <a:spcBef>
                <a:spcPts val="0"/>
              </a:spcBef>
              <a:spcAft>
                <a:spcPts val="0"/>
              </a:spcAft>
              <a:buNone/>
            </a:pPr>
            <a:r>
              <a:rPr lang="en">
                <a:solidFill>
                  <a:schemeClr val="dk1"/>
                </a:solidFill>
              </a:rPr>
              <a:t> Truncating</a:t>
            </a:r>
            <a:endParaRPr/>
          </a:p>
        </p:txBody>
      </p:sp>
      <p:sp>
        <p:nvSpPr>
          <p:cNvPr id="106" name="Google Shape;106;p18"/>
          <p:cNvSpPr/>
          <p:nvPr/>
        </p:nvSpPr>
        <p:spPr>
          <a:xfrm>
            <a:off x="4003625" y="2325588"/>
            <a:ext cx="1287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rPr>
              <a:t> Tokenization</a:t>
            </a:r>
            <a:endParaRPr>
              <a:solidFill>
                <a:schemeClr val="dk1"/>
              </a:solidFill>
            </a:endParaRPr>
          </a:p>
        </p:txBody>
      </p:sp>
      <p:sp>
        <p:nvSpPr>
          <p:cNvPr id="107" name="Google Shape;107;p18"/>
          <p:cNvSpPr/>
          <p:nvPr/>
        </p:nvSpPr>
        <p:spPr>
          <a:xfrm>
            <a:off x="4003613" y="3742113"/>
            <a:ext cx="1287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rPr>
              <a:t>      Word </a:t>
            </a:r>
            <a:endParaRPr>
              <a:solidFill>
                <a:schemeClr val="dk1"/>
              </a:solidFill>
            </a:endParaRPr>
          </a:p>
          <a:p>
            <a:pPr indent="0" lvl="0" marL="0" rtl="0" algn="just">
              <a:spcBef>
                <a:spcPts val="0"/>
              </a:spcBef>
              <a:spcAft>
                <a:spcPts val="0"/>
              </a:spcAft>
              <a:buNone/>
            </a:pPr>
            <a:r>
              <a:rPr lang="en">
                <a:solidFill>
                  <a:schemeClr val="dk1"/>
                </a:solidFill>
              </a:rPr>
              <a:t>  embedding</a:t>
            </a:r>
            <a:endParaRPr>
              <a:solidFill>
                <a:schemeClr val="dk1"/>
              </a:solidFill>
            </a:endParaRPr>
          </a:p>
        </p:txBody>
      </p:sp>
      <p:cxnSp>
        <p:nvCxnSpPr>
          <p:cNvPr id="108" name="Google Shape;108;p18"/>
          <p:cNvCxnSpPr>
            <a:stCxn id="94" idx="2"/>
          </p:cNvCxnSpPr>
          <p:nvPr/>
        </p:nvCxnSpPr>
        <p:spPr>
          <a:xfrm flipH="1">
            <a:off x="3770250" y="1656100"/>
            <a:ext cx="3300" cy="23697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8"/>
          <p:cNvCxnSpPr>
            <a:endCxn id="106" idx="1"/>
          </p:cNvCxnSpPr>
          <p:nvPr/>
        </p:nvCxnSpPr>
        <p:spPr>
          <a:xfrm flipH="1" rot="10800000">
            <a:off x="3783725" y="2582688"/>
            <a:ext cx="219900" cy="24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8"/>
          <p:cNvCxnSpPr>
            <a:endCxn id="105" idx="1"/>
          </p:cNvCxnSpPr>
          <p:nvPr/>
        </p:nvCxnSpPr>
        <p:spPr>
          <a:xfrm flipH="1" rot="10800000">
            <a:off x="3783725" y="3284463"/>
            <a:ext cx="219900" cy="9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8"/>
          <p:cNvCxnSpPr>
            <a:endCxn id="107" idx="1"/>
          </p:cNvCxnSpPr>
          <p:nvPr/>
        </p:nvCxnSpPr>
        <p:spPr>
          <a:xfrm flipH="1" rot="10800000">
            <a:off x="3770213" y="3999213"/>
            <a:ext cx="233400" cy="132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8"/>
          <p:cNvCxnSpPr>
            <a:endCxn id="102" idx="1"/>
          </p:cNvCxnSpPr>
          <p:nvPr/>
        </p:nvCxnSpPr>
        <p:spPr>
          <a:xfrm>
            <a:off x="2019825" y="2598775"/>
            <a:ext cx="224700" cy="90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8"/>
          <p:cNvCxnSpPr>
            <a:endCxn id="101" idx="1"/>
          </p:cNvCxnSpPr>
          <p:nvPr/>
        </p:nvCxnSpPr>
        <p:spPr>
          <a:xfrm flipH="1" rot="10800000">
            <a:off x="2019825" y="3268100"/>
            <a:ext cx="224700" cy="39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8"/>
          <p:cNvCxnSpPr>
            <a:endCxn id="103" idx="1"/>
          </p:cNvCxnSpPr>
          <p:nvPr/>
        </p:nvCxnSpPr>
        <p:spPr>
          <a:xfrm flipH="1" rot="10800000">
            <a:off x="2019813" y="3937175"/>
            <a:ext cx="224700" cy="810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8"/>
          <p:cNvSpPr/>
          <p:nvPr/>
        </p:nvSpPr>
        <p:spPr>
          <a:xfrm>
            <a:off x="6190075" y="3022488"/>
            <a:ext cx="1287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r>
              <a:rPr lang="en">
                <a:solidFill>
                  <a:schemeClr val="dk1"/>
                </a:solidFill>
              </a:rPr>
              <a:t> SVM </a:t>
            </a:r>
            <a:endParaRPr>
              <a:solidFill>
                <a:schemeClr val="dk1"/>
              </a:solidFill>
            </a:endParaRPr>
          </a:p>
        </p:txBody>
      </p:sp>
      <p:sp>
        <p:nvSpPr>
          <p:cNvPr id="116" name="Google Shape;116;p18"/>
          <p:cNvSpPr/>
          <p:nvPr/>
        </p:nvSpPr>
        <p:spPr>
          <a:xfrm>
            <a:off x="6190075" y="2307738"/>
            <a:ext cx="1287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rPr>
              <a:t>   </a:t>
            </a:r>
            <a:r>
              <a:rPr lang="en">
                <a:solidFill>
                  <a:schemeClr val="dk1"/>
                </a:solidFill>
              </a:rPr>
              <a:t> Logistic </a:t>
            </a:r>
            <a:endParaRPr>
              <a:solidFill>
                <a:schemeClr val="dk1"/>
              </a:solidFill>
            </a:endParaRPr>
          </a:p>
          <a:p>
            <a:pPr indent="0" lvl="0" marL="0" rtl="0" algn="just">
              <a:spcBef>
                <a:spcPts val="0"/>
              </a:spcBef>
              <a:spcAft>
                <a:spcPts val="0"/>
              </a:spcAft>
              <a:buNone/>
            </a:pPr>
            <a:r>
              <a:rPr lang="en">
                <a:solidFill>
                  <a:schemeClr val="dk1"/>
                </a:solidFill>
              </a:rPr>
              <a:t> Regression</a:t>
            </a:r>
            <a:endParaRPr>
              <a:solidFill>
                <a:schemeClr val="dk1"/>
              </a:solidFill>
            </a:endParaRPr>
          </a:p>
        </p:txBody>
      </p:sp>
      <p:sp>
        <p:nvSpPr>
          <p:cNvPr id="117" name="Google Shape;117;p18"/>
          <p:cNvSpPr/>
          <p:nvPr/>
        </p:nvSpPr>
        <p:spPr>
          <a:xfrm>
            <a:off x="6190063" y="3737238"/>
            <a:ext cx="1287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rPr>
              <a:t>     Bi-LSTM</a:t>
            </a:r>
            <a:endParaRPr>
              <a:solidFill>
                <a:schemeClr val="dk1"/>
              </a:solidFill>
            </a:endParaRPr>
          </a:p>
          <a:p>
            <a:pPr indent="0" lvl="0" marL="0" rtl="0" algn="just">
              <a:spcBef>
                <a:spcPts val="0"/>
              </a:spcBef>
              <a:spcAft>
                <a:spcPts val="0"/>
              </a:spcAft>
              <a:buNone/>
            </a:pPr>
            <a:r>
              <a:rPr lang="en">
                <a:solidFill>
                  <a:schemeClr val="dk1"/>
                </a:solidFill>
              </a:rPr>
              <a:t>       (RNN</a:t>
            </a:r>
            <a:r>
              <a:rPr lang="en">
                <a:solidFill>
                  <a:schemeClr val="dk1"/>
                </a:solidFill>
              </a:rPr>
              <a:t>)    </a:t>
            </a:r>
            <a:endParaRPr>
              <a:solidFill>
                <a:schemeClr val="dk1"/>
              </a:solidFill>
            </a:endParaRPr>
          </a:p>
        </p:txBody>
      </p:sp>
      <p:cxnSp>
        <p:nvCxnSpPr>
          <p:cNvPr id="118" name="Google Shape;118;p18"/>
          <p:cNvCxnSpPr/>
          <p:nvPr/>
        </p:nvCxnSpPr>
        <p:spPr>
          <a:xfrm flipH="1">
            <a:off x="5956700" y="1651225"/>
            <a:ext cx="3300" cy="23697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8"/>
          <p:cNvCxnSpPr>
            <a:endCxn id="116" idx="1"/>
          </p:cNvCxnSpPr>
          <p:nvPr/>
        </p:nvCxnSpPr>
        <p:spPr>
          <a:xfrm flipH="1" rot="10800000">
            <a:off x="5970175" y="2564838"/>
            <a:ext cx="219900" cy="24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8"/>
          <p:cNvCxnSpPr>
            <a:endCxn id="115" idx="1"/>
          </p:cNvCxnSpPr>
          <p:nvPr/>
        </p:nvCxnSpPr>
        <p:spPr>
          <a:xfrm flipH="1" rot="10800000">
            <a:off x="5970175" y="3279588"/>
            <a:ext cx="219900" cy="9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8"/>
          <p:cNvCxnSpPr>
            <a:endCxn id="117" idx="1"/>
          </p:cNvCxnSpPr>
          <p:nvPr/>
        </p:nvCxnSpPr>
        <p:spPr>
          <a:xfrm flipH="1" rot="10800000">
            <a:off x="5956663" y="3994338"/>
            <a:ext cx="233400" cy="13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296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127" name="Google Shape;12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rgbClr val="000000"/>
                </a:solidFill>
              </a:rPr>
              <a:t>It involves removal of irrelevant and redundant data from the Input data(here sentences).</a:t>
            </a:r>
            <a:endParaRPr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Removal of punctuation marks and digits(. , ! , 1, 2 etc)</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Removal of Stopwords (is, this, us etc)</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Stemming &amp; Lemmatization ( playing, plays, played        play (root word))</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Tokenization (converting a sentence string to List of words)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Padding and Truncating ( Taking a standard length of 80 words)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Word Embedding ( Used </a:t>
            </a:r>
            <a:r>
              <a:rPr b="1" lang="en" sz="1600">
                <a:solidFill>
                  <a:srgbClr val="000000"/>
                </a:solidFill>
              </a:rPr>
              <a:t>GloVe.6B.200D</a:t>
            </a:r>
            <a:r>
              <a:rPr lang="en" sz="1600">
                <a:solidFill>
                  <a:srgbClr val="000000"/>
                </a:solidFill>
              </a:rPr>
              <a:t>- 20</a:t>
            </a:r>
            <a:r>
              <a:rPr lang="en" sz="1600">
                <a:solidFill>
                  <a:srgbClr val="000000"/>
                </a:solidFill>
              </a:rPr>
              <a:t>0</a:t>
            </a:r>
            <a:r>
              <a:rPr lang="en" sz="1600">
                <a:solidFill>
                  <a:srgbClr val="000000"/>
                </a:solidFill>
              </a:rPr>
              <a:t> dimension </a:t>
            </a:r>
            <a:r>
              <a:rPr lang="en" sz="1600">
                <a:solidFill>
                  <a:srgbClr val="000000"/>
                </a:solidFill>
              </a:rPr>
              <a:t>vector representation for each token and such </a:t>
            </a:r>
            <a:r>
              <a:rPr b="1" lang="en" sz="1600">
                <a:solidFill>
                  <a:srgbClr val="000000"/>
                </a:solidFill>
              </a:rPr>
              <a:t>6B</a:t>
            </a:r>
            <a:r>
              <a:rPr lang="en" sz="1600">
                <a:solidFill>
                  <a:srgbClr val="000000"/>
                </a:solidFill>
              </a:rPr>
              <a:t> tokens)</a:t>
            </a:r>
            <a:endParaRPr sz="1600">
              <a:solidFill>
                <a:srgbClr val="000000"/>
              </a:solidFill>
            </a:endParaRPr>
          </a:p>
        </p:txBody>
      </p:sp>
      <p:sp>
        <p:nvSpPr>
          <p:cNvPr id="128" name="Google Shape;128;p19"/>
          <p:cNvSpPr/>
          <p:nvPr/>
        </p:nvSpPr>
        <p:spPr>
          <a:xfrm>
            <a:off x="5516925" y="2655850"/>
            <a:ext cx="349200" cy="13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202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Global word to vector embedding &amp; Normalisation</a:t>
            </a:r>
            <a:endParaRPr sz="2600"/>
          </a:p>
        </p:txBody>
      </p:sp>
      <p:sp>
        <p:nvSpPr>
          <p:cNvPr id="134" name="Google Shape;134;p20"/>
          <p:cNvSpPr txBox="1"/>
          <p:nvPr>
            <p:ph idx="1" type="body"/>
          </p:nvPr>
        </p:nvSpPr>
        <p:spPr>
          <a:xfrm>
            <a:off x="311700" y="958100"/>
            <a:ext cx="8520600" cy="3416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Char char="●"/>
            </a:pPr>
            <a:r>
              <a:rPr lang="en" sz="1600">
                <a:solidFill>
                  <a:srgbClr val="000000"/>
                </a:solidFill>
              </a:rPr>
              <a:t>First make the vector containing all distinct word using ‘Tokenization’. Which contain pairs as an element &lt;word,index&gt;.</a:t>
            </a:r>
            <a:endParaRPr sz="1600">
              <a:solidFill>
                <a:srgbClr val="000000"/>
              </a:solidFill>
            </a:endParaRPr>
          </a:p>
          <a:p>
            <a:pPr indent="-330200" lvl="0" marL="457200" rtl="0" algn="just">
              <a:spcBef>
                <a:spcPts val="0"/>
              </a:spcBef>
              <a:spcAft>
                <a:spcPts val="0"/>
              </a:spcAft>
              <a:buClr>
                <a:srgbClr val="000000"/>
              </a:buClr>
              <a:buSzPts val="1600"/>
              <a:buChar char="●"/>
            </a:pPr>
            <a:r>
              <a:rPr b="1" lang="en" sz="1600">
                <a:solidFill>
                  <a:srgbClr val="000000"/>
                </a:solidFill>
              </a:rPr>
              <a:t>Glove.6B.200d.txt</a:t>
            </a:r>
            <a:r>
              <a:rPr lang="en" sz="1600">
                <a:solidFill>
                  <a:srgbClr val="000000"/>
                </a:solidFill>
              </a:rPr>
              <a:t> contains </a:t>
            </a:r>
            <a:r>
              <a:rPr b="1" lang="en" sz="1600">
                <a:solidFill>
                  <a:srgbClr val="000000"/>
                </a:solidFill>
              </a:rPr>
              <a:t>6 billion</a:t>
            </a:r>
            <a:r>
              <a:rPr lang="en" sz="1600">
                <a:solidFill>
                  <a:srgbClr val="000000"/>
                </a:solidFill>
              </a:rPr>
              <a:t> words and corresponding (1,200) dimensional vector for each word.</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Then make a glove matrix for all words which are there in dataset. This glove matrix used as input in embedding layer of RNN.</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Normalisation needed for baseline model like, LR, SVM etc. We sum up all the vectors for each word in a comment. Then normalize it by dividing its value. For neural network models we use normalization layer for normalizing the data.</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Dataset’s only features is the comments. Feature vector for each comment can be represented as 80*200 , where 80=number of words in the comment and 200 is for glove word to vector representation.</a:t>
            </a: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235500" y="243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Applied Models</a:t>
            </a:r>
            <a:endParaRPr/>
          </a:p>
        </p:txBody>
      </p:sp>
      <p:sp>
        <p:nvSpPr>
          <p:cNvPr id="140" name="Google Shape;140;p21"/>
          <p:cNvSpPr txBox="1"/>
          <p:nvPr>
            <p:ph idx="1" type="body"/>
          </p:nvPr>
        </p:nvSpPr>
        <p:spPr>
          <a:xfrm>
            <a:off x="311700" y="1017825"/>
            <a:ext cx="8628900" cy="38565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AutoNum type="arabicParenR"/>
            </a:pPr>
            <a:r>
              <a:rPr lang="en" sz="1600">
                <a:solidFill>
                  <a:srgbClr val="000000"/>
                </a:solidFill>
              </a:rPr>
              <a:t>Logistic Regression: To label all the classes with discrete values(0/1) we used one vs rest classifier.</a:t>
            </a:r>
            <a:endParaRPr sz="1600">
              <a:solidFill>
                <a:srgbClr val="000000"/>
              </a:solidFill>
            </a:endParaRPr>
          </a:p>
          <a:p>
            <a:pPr indent="-330200" lvl="0" marL="457200" rtl="0" algn="just">
              <a:spcBef>
                <a:spcPts val="0"/>
              </a:spcBef>
              <a:spcAft>
                <a:spcPts val="0"/>
              </a:spcAft>
              <a:buClr>
                <a:srgbClr val="000000"/>
              </a:buClr>
              <a:buSzPts val="1600"/>
              <a:buAutoNum type="arabicParenR"/>
            </a:pPr>
            <a:r>
              <a:rPr lang="en" sz="1600">
                <a:solidFill>
                  <a:srgbClr val="000000"/>
                </a:solidFill>
              </a:rPr>
              <a:t>SVM: </a:t>
            </a:r>
            <a:r>
              <a:rPr lang="en" sz="1600">
                <a:solidFill>
                  <a:srgbClr val="000000"/>
                </a:solidFill>
              </a:rPr>
              <a:t>To label all the classes with discrete values(0/1) we used one vs rest classifier with different kernels like RBF, linear, polynomial.</a:t>
            </a:r>
            <a:endParaRPr sz="1600">
              <a:solidFill>
                <a:srgbClr val="000000"/>
              </a:solidFill>
            </a:endParaRPr>
          </a:p>
          <a:p>
            <a:pPr indent="-330200" lvl="0" marL="457200" rtl="0" algn="just">
              <a:spcBef>
                <a:spcPts val="0"/>
              </a:spcBef>
              <a:spcAft>
                <a:spcPts val="0"/>
              </a:spcAft>
              <a:buClr>
                <a:srgbClr val="000000"/>
              </a:buClr>
              <a:buSzPts val="1600"/>
              <a:buAutoNum type="arabicParenR"/>
            </a:pPr>
            <a:r>
              <a:rPr lang="en" sz="1600">
                <a:solidFill>
                  <a:srgbClr val="000000"/>
                </a:solidFill>
              </a:rPr>
              <a:t>Bi-LSTM (Bidirectional - Long Short Term Memory) : Since each word in comments may depend on future words or on past words. We can use Bi-LSTM instead of LSTM. Since RNN networks can not store past information which is far away from current time instance, LSTM networks used to solve this issue. That is the reason behind using Bi-LSTM instead of RNN.</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We are using </a:t>
            </a:r>
            <a:r>
              <a:rPr b="1" lang="en" sz="1600">
                <a:solidFill>
                  <a:srgbClr val="000000"/>
                </a:solidFill>
              </a:rPr>
              <a:t>Log Loss/Binary Cross-Entropy</a:t>
            </a:r>
            <a:r>
              <a:rPr lang="en" sz="1600">
                <a:solidFill>
                  <a:srgbClr val="000000"/>
                </a:solidFill>
              </a:rPr>
              <a:t> as a loss function for all three models</a:t>
            </a:r>
            <a:endParaRPr sz="1600">
              <a:solidFill>
                <a:srgbClr val="000000"/>
              </a:solidFill>
            </a:endParaRPr>
          </a:p>
        </p:txBody>
      </p:sp>
      <p:pic>
        <p:nvPicPr>
          <p:cNvPr id="141" name="Google Shape;141;p21"/>
          <p:cNvPicPr preferRelativeResize="0"/>
          <p:nvPr/>
        </p:nvPicPr>
        <p:blipFill>
          <a:blip r:embed="rId3">
            <a:alphaModFix/>
          </a:blip>
          <a:stretch>
            <a:fillRect/>
          </a:stretch>
        </p:blipFill>
        <p:spPr>
          <a:xfrm>
            <a:off x="1933575" y="3935550"/>
            <a:ext cx="5276850" cy="80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