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5" r:id="rId7"/>
    <p:sldId id="266" r:id="rId8"/>
    <p:sldId id="264" r:id="rId9"/>
    <p:sldId id="263" r:id="rId10"/>
    <p:sldId id="262" r:id="rId11"/>
    <p:sldId id="267" r:id="rId12"/>
    <p:sldId id="268" r:id="rId13"/>
    <p:sldId id="25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5/28/2017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815921"/>
            <a:ext cx="8915399" cy="1803042"/>
          </a:xfrm>
        </p:spPr>
        <p:txBody>
          <a:bodyPr>
            <a:normAutofit/>
          </a:bodyPr>
          <a:lstStyle/>
          <a:p>
            <a:r>
              <a:rPr lang="en-IN" sz="4400" dirty="0" err="1" smtClean="0"/>
              <a:t>CredX</a:t>
            </a:r>
            <a:r>
              <a:rPr lang="en-IN" sz="4400" dirty="0" smtClean="0"/>
              <a:t> - mitigation of acquisition risk &amp; assessing the Financial Risk </a:t>
            </a:r>
            <a:endParaRPr lang="en-IN" dirty="0"/>
          </a:p>
        </p:txBody>
      </p:sp>
      <p:sp>
        <p:nvSpPr>
          <p:cNvPr id="3" name="Subtitle 2"/>
          <p:cNvSpPr>
            <a:spLocks noGrp="1"/>
          </p:cNvSpPr>
          <p:nvPr>
            <p:ph type="subTitle" idx="1"/>
          </p:nvPr>
        </p:nvSpPr>
        <p:spPr>
          <a:xfrm>
            <a:off x="2589213" y="4777381"/>
            <a:ext cx="8915399" cy="1126281"/>
          </a:xfrm>
        </p:spPr>
        <p:txBody>
          <a:bodyPr>
            <a:noAutofit/>
          </a:bodyPr>
          <a:lstStyle/>
          <a:p>
            <a:r>
              <a:rPr lang="en-IN" dirty="0"/>
              <a:t>Group </a:t>
            </a:r>
            <a:endParaRPr lang="en-IN" b="1" dirty="0" smtClean="0"/>
          </a:p>
          <a:p>
            <a:pPr marL="457200" indent="-457200">
              <a:buFont typeface="+mj-lt"/>
              <a:buAutoNum type="arabicPeriod"/>
            </a:pPr>
            <a:r>
              <a:rPr lang="en-IN" dirty="0" err="1" smtClean="0"/>
              <a:t>Jyothi</a:t>
            </a:r>
            <a:r>
              <a:rPr lang="en-IN" dirty="0" smtClean="0"/>
              <a:t> </a:t>
            </a:r>
            <a:r>
              <a:rPr lang="en-IN" dirty="0" err="1" smtClean="0"/>
              <a:t>Thanam</a:t>
            </a:r>
            <a:r>
              <a:rPr lang="en-IN" dirty="0" smtClean="0"/>
              <a:t> &amp; </a:t>
            </a:r>
            <a:r>
              <a:rPr lang="en-IN" b="1" dirty="0" smtClean="0"/>
              <a:t>APFE1680606</a:t>
            </a:r>
          </a:p>
          <a:p>
            <a:pPr marL="457200" indent="-457200">
              <a:buFont typeface="+mj-lt"/>
              <a:buAutoNum type="arabicPeriod"/>
            </a:pPr>
            <a:r>
              <a:rPr lang="en-IN" dirty="0" smtClean="0"/>
              <a:t>Siva </a:t>
            </a:r>
            <a:r>
              <a:rPr lang="en-IN" dirty="0" err="1"/>
              <a:t>Raghuram</a:t>
            </a:r>
            <a:r>
              <a:rPr lang="en-IN" dirty="0"/>
              <a:t> </a:t>
            </a:r>
            <a:r>
              <a:rPr lang="en-IN" dirty="0" err="1"/>
              <a:t>Susarla</a:t>
            </a:r>
            <a:r>
              <a:rPr lang="en-IN" dirty="0"/>
              <a:t> &amp; </a:t>
            </a:r>
            <a:r>
              <a:rPr lang="en-IN" b="1" dirty="0"/>
              <a:t>DDA1610106</a:t>
            </a:r>
          </a:p>
          <a:p>
            <a:pPr marL="457200" indent="-457200">
              <a:buFont typeface="+mj-lt"/>
              <a:buAutoNum type="arabicPeriod"/>
            </a:pPr>
            <a:r>
              <a:rPr lang="en-IN" dirty="0"/>
              <a:t>Avinash Kovvuri &amp;  </a:t>
            </a:r>
            <a:r>
              <a:rPr lang="en-IN" b="1" dirty="0"/>
              <a:t>DDA1610175</a:t>
            </a:r>
          </a:p>
          <a:p>
            <a:r>
              <a:rPr lang="en-IN" dirty="0" smtClean="0"/>
              <a:t>4.    </a:t>
            </a:r>
            <a:r>
              <a:rPr lang="en-IN" dirty="0" err="1" smtClean="0"/>
              <a:t>Shail</a:t>
            </a:r>
            <a:r>
              <a:rPr lang="en-IN" dirty="0" smtClean="0"/>
              <a:t> </a:t>
            </a:r>
            <a:r>
              <a:rPr lang="en-IN" dirty="0" err="1" smtClean="0"/>
              <a:t>Nadeem</a:t>
            </a:r>
            <a:r>
              <a:rPr lang="en-IN" dirty="0" smtClean="0"/>
              <a:t> &amp; </a:t>
            </a:r>
            <a:r>
              <a:rPr lang="en-IN" b="1" dirty="0" smtClean="0"/>
              <a:t>DDA1610015</a:t>
            </a:r>
            <a:endParaRPr lang="en-IN" b="1" dirty="0"/>
          </a:p>
        </p:txBody>
      </p:sp>
      <p:pic>
        <p:nvPicPr>
          <p:cNvPr id="4" name="Picture 3"/>
          <p:cNvPicPr>
            <a:picLocks noChangeAspect="1"/>
          </p:cNvPicPr>
          <p:nvPr/>
        </p:nvPicPr>
        <p:blipFill>
          <a:blip r:embed="rId2"/>
          <a:stretch>
            <a:fillRect/>
          </a:stretch>
        </p:blipFill>
        <p:spPr>
          <a:xfrm>
            <a:off x="367987" y="257175"/>
            <a:ext cx="1203236" cy="857250"/>
          </a:xfrm>
          <a:prstGeom prst="rect">
            <a:avLst/>
          </a:prstGeom>
        </p:spPr>
      </p:pic>
      <p:pic>
        <p:nvPicPr>
          <p:cNvPr id="5" name="Picture 4"/>
          <p:cNvPicPr>
            <a:picLocks noChangeAspect="1"/>
          </p:cNvPicPr>
          <p:nvPr/>
        </p:nvPicPr>
        <p:blipFill>
          <a:blip r:embed="rId3"/>
          <a:stretch>
            <a:fillRect/>
          </a:stretch>
        </p:blipFill>
        <p:spPr>
          <a:xfrm>
            <a:off x="10481122" y="257175"/>
            <a:ext cx="1352550" cy="523875"/>
          </a:xfrm>
          <a:prstGeom prst="rect">
            <a:avLst/>
          </a:prstGeom>
        </p:spPr>
      </p:pic>
    </p:spTree>
    <p:extLst>
      <p:ext uri="{BB962C8B-B14F-4D97-AF65-F5344CB8AC3E}">
        <p14:creationId xmlns:p14="http://schemas.microsoft.com/office/powerpoint/2010/main" val="2874248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Clustering – KNN </a:t>
            </a:r>
            <a:r>
              <a:rPr lang="en-IN" dirty="0" err="1" smtClean="0"/>
              <a:t>dendogram</a:t>
            </a:r>
            <a:r>
              <a:rPr lang="en-IN" dirty="0" smtClean="0"/>
              <a:t/>
            </a:r>
            <a:br>
              <a:rPr lang="en-IN" dirty="0" smtClean="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3472" y="2154382"/>
            <a:ext cx="8101637" cy="3778250"/>
          </a:xfrm>
        </p:spPr>
      </p:pic>
    </p:spTree>
    <p:extLst>
      <p:ext uri="{BB962C8B-B14F-4D97-AF65-F5344CB8AC3E}">
        <p14:creationId xmlns:p14="http://schemas.microsoft.com/office/powerpoint/2010/main" val="1864245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Final ML Algorithm's Performance</a:t>
            </a:r>
            <a:endParaRPr lang="en-IN" dirty="0"/>
          </a:p>
        </p:txBody>
      </p:sp>
      <p:pic>
        <p:nvPicPr>
          <p:cNvPr id="5" name="Content Placeholder 4"/>
          <p:cNvPicPr>
            <a:picLocks noGrp="1"/>
          </p:cNvPicPr>
          <p:nvPr>
            <p:ph idx="1"/>
          </p:nvPr>
        </p:nvPicPr>
        <p:blipFill>
          <a:blip r:embed="rId2"/>
          <a:stretch>
            <a:fillRect/>
          </a:stretch>
        </p:blipFill>
        <p:spPr>
          <a:xfrm>
            <a:off x="2592925" y="2133599"/>
            <a:ext cx="8566911" cy="4350327"/>
          </a:xfrm>
          <a:prstGeom prst="rect">
            <a:avLst/>
          </a:prstGeom>
        </p:spPr>
      </p:pic>
    </p:spTree>
    <p:extLst>
      <p:ext uri="{BB962C8B-B14F-4D97-AF65-F5344CB8AC3E}">
        <p14:creationId xmlns:p14="http://schemas.microsoft.com/office/powerpoint/2010/main" val="1742936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701384"/>
            <a:ext cx="8911687" cy="998628"/>
          </a:xfrm>
        </p:spPr>
        <p:txBody>
          <a:bodyPr>
            <a:normAutofit fontScale="90000"/>
          </a:bodyPr>
          <a:lstStyle/>
          <a:p>
            <a:r>
              <a:rPr lang="en-IN" dirty="0"/>
              <a:t>Application </a:t>
            </a:r>
            <a:r>
              <a:rPr lang="en-IN" dirty="0" smtClean="0"/>
              <a:t>scorecard &amp; Financial </a:t>
            </a:r>
            <a:r>
              <a:rPr lang="en-IN" dirty="0"/>
              <a:t>benefit</a:t>
            </a:r>
          </a:p>
        </p:txBody>
      </p:sp>
      <p:sp>
        <p:nvSpPr>
          <p:cNvPr id="3" name="Content Placeholder 2"/>
          <p:cNvSpPr>
            <a:spLocks noGrp="1"/>
          </p:cNvSpPr>
          <p:nvPr>
            <p:ph idx="1"/>
          </p:nvPr>
        </p:nvSpPr>
        <p:spPr>
          <a:xfrm>
            <a:off x="2585499" y="1700012"/>
            <a:ext cx="8915400" cy="3777622"/>
          </a:xfrm>
        </p:spPr>
        <p:txBody>
          <a:bodyPr>
            <a:noAutofit/>
          </a:bodyPr>
          <a:lstStyle/>
          <a:p>
            <a:endParaRPr lang="en-US" sz="1400" dirty="0" smtClean="0"/>
          </a:p>
          <a:p>
            <a:r>
              <a:rPr lang="en-IN" sz="1400" dirty="0"/>
              <a:t>The Random Forest ML model Gives has low RMSE and can better predict the values with high precision and accuracy </a:t>
            </a:r>
            <a:endParaRPr lang="en-US" sz="1400" dirty="0"/>
          </a:p>
          <a:p>
            <a:r>
              <a:rPr lang="en-US" sz="1400" dirty="0" smtClean="0"/>
              <a:t>means </a:t>
            </a:r>
            <a:r>
              <a:rPr lang="en-US" sz="1400" dirty="0"/>
              <a:t>that when selecting 20% of the records based on the model, </a:t>
            </a:r>
          </a:p>
          <a:p>
            <a:r>
              <a:rPr lang="en-US" sz="1400" dirty="0" smtClean="0"/>
              <a:t>one </a:t>
            </a:r>
            <a:r>
              <a:rPr lang="en-US" sz="1400" dirty="0"/>
              <a:t>can expect 3.4 times the total number of targets (events) found by randomly </a:t>
            </a:r>
          </a:p>
          <a:p>
            <a:r>
              <a:rPr lang="en-US" sz="1400" dirty="0" smtClean="0"/>
              <a:t>selecting </a:t>
            </a:r>
            <a:r>
              <a:rPr lang="en-US" sz="1400" dirty="0"/>
              <a:t>20%-of-records without a model. In terms of </a:t>
            </a:r>
            <a:r>
              <a:rPr lang="en-US" sz="1400" dirty="0" smtClean="0"/>
              <a:t>Credit default model , </a:t>
            </a:r>
            <a:endParaRPr lang="en-US" sz="1400" dirty="0"/>
          </a:p>
          <a:p>
            <a:r>
              <a:rPr lang="en-US" sz="1400" dirty="0" smtClean="0"/>
              <a:t> </a:t>
            </a:r>
            <a:r>
              <a:rPr lang="en-US" sz="1400" dirty="0"/>
              <a:t>we can say we can cover </a:t>
            </a:r>
            <a:r>
              <a:rPr lang="en-US" sz="1400" dirty="0" smtClean="0"/>
              <a:t>4 </a:t>
            </a:r>
            <a:r>
              <a:rPr lang="en-US" sz="1400" dirty="0"/>
              <a:t>times the number of </a:t>
            </a:r>
            <a:r>
              <a:rPr lang="en-US" sz="1400" dirty="0" err="1"/>
              <a:t>attritors</a:t>
            </a:r>
            <a:r>
              <a:rPr lang="en-US" sz="1400" dirty="0"/>
              <a:t> by selecting only 20% of the</a:t>
            </a:r>
          </a:p>
          <a:p>
            <a:r>
              <a:rPr lang="en-US" sz="1400" dirty="0" smtClean="0"/>
              <a:t>customers </a:t>
            </a:r>
            <a:r>
              <a:rPr lang="en-US" sz="1400" dirty="0"/>
              <a:t>based on the model as compared to 20% customer selection randomly</a:t>
            </a:r>
            <a:r>
              <a:rPr lang="en-US" sz="1400" dirty="0" smtClean="0"/>
              <a:t>.</a:t>
            </a:r>
          </a:p>
          <a:p>
            <a:endParaRPr lang="en-US" sz="1400" dirty="0"/>
          </a:p>
          <a:p>
            <a:r>
              <a:rPr lang="en-US" sz="1400" dirty="0" smtClean="0"/>
              <a:t> </a:t>
            </a:r>
            <a:r>
              <a:rPr lang="en-US" sz="1400" dirty="0"/>
              <a:t>representation of the advantage of using a predictive model to choose which </a:t>
            </a:r>
          </a:p>
          <a:p>
            <a:r>
              <a:rPr lang="en-US" sz="1400" dirty="0" smtClean="0"/>
              <a:t>For example, by  giving credit cards to only </a:t>
            </a:r>
            <a:r>
              <a:rPr lang="en-US" sz="1400" dirty="0"/>
              <a:t>10% of customers based on the predictive model we will reach </a:t>
            </a:r>
            <a:r>
              <a:rPr lang="en-US" sz="1400" dirty="0" smtClean="0"/>
              <a:t> 3 </a:t>
            </a:r>
            <a:r>
              <a:rPr lang="en-US" sz="1400" dirty="0"/>
              <a:t>times </a:t>
            </a:r>
            <a:r>
              <a:rPr lang="en-US" sz="1400" dirty="0" smtClean="0"/>
              <a:t>less defaulters as </a:t>
            </a:r>
            <a:r>
              <a:rPr lang="en-US" sz="1400" dirty="0"/>
              <a:t>if we use no model.</a:t>
            </a:r>
          </a:p>
          <a:p>
            <a:endParaRPr lang="en-IN" sz="1400" dirty="0"/>
          </a:p>
        </p:txBody>
      </p:sp>
    </p:spTree>
    <p:extLst>
      <p:ext uri="{BB962C8B-B14F-4D97-AF65-F5344CB8AC3E}">
        <p14:creationId xmlns:p14="http://schemas.microsoft.com/office/powerpoint/2010/main" val="3791583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descr="thankyou.jpg"/>
          <p:cNvPicPr>
            <a:picLocks noChangeAspect="1"/>
          </p:cNvPicPr>
          <p:nvPr/>
        </p:nvPicPr>
        <p:blipFill>
          <a:blip r:embed="rId2" cstate="print"/>
          <a:stretch>
            <a:fillRect/>
          </a:stretch>
        </p:blipFill>
        <p:spPr>
          <a:xfrm>
            <a:off x="0" y="0"/>
            <a:ext cx="12192000" cy="6858000"/>
          </a:xfrm>
          <a:prstGeom prst="rect">
            <a:avLst/>
          </a:prstGeom>
        </p:spPr>
      </p:pic>
    </p:spTree>
    <p:extLst>
      <p:ext uri="{BB962C8B-B14F-4D97-AF65-F5344CB8AC3E}">
        <p14:creationId xmlns:p14="http://schemas.microsoft.com/office/powerpoint/2010/main" val="2830069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82718"/>
          </a:xfrm>
        </p:spPr>
        <p:txBody>
          <a:bodyPr/>
          <a:lstStyle/>
          <a:p>
            <a:r>
              <a:rPr lang="en-IN" dirty="0" smtClean="0"/>
              <a:t>Business Understanding </a:t>
            </a:r>
            <a:endParaRPr lang="en-IN" dirty="0"/>
          </a:p>
        </p:txBody>
      </p:sp>
      <p:sp>
        <p:nvSpPr>
          <p:cNvPr id="3" name="Content Placeholder 2"/>
          <p:cNvSpPr>
            <a:spLocks noGrp="1"/>
          </p:cNvSpPr>
          <p:nvPr>
            <p:ph idx="1"/>
          </p:nvPr>
        </p:nvSpPr>
        <p:spPr>
          <a:xfrm>
            <a:off x="2589212" y="1725769"/>
            <a:ext cx="8915400" cy="4159695"/>
          </a:xfrm>
        </p:spPr>
        <p:txBody>
          <a:bodyPr>
            <a:normAutofit lnSpcReduction="10000"/>
          </a:bodyPr>
          <a:lstStyle/>
          <a:p>
            <a:r>
              <a:rPr lang="en-IN" dirty="0" err="1" smtClean="0"/>
              <a:t>Credx</a:t>
            </a:r>
            <a:r>
              <a:rPr lang="en-IN" dirty="0" smtClean="0"/>
              <a:t> risk want to </a:t>
            </a:r>
            <a:r>
              <a:rPr lang="en-IN" dirty="0"/>
              <a:t>mitigate credit risk is to ‘acquire the right customers</a:t>
            </a:r>
            <a:r>
              <a:rPr lang="en-IN" dirty="0" smtClean="0"/>
              <a:t>’</a:t>
            </a:r>
          </a:p>
          <a:p>
            <a:r>
              <a:rPr lang="en-IN" dirty="0" smtClean="0"/>
              <a:t>Identification  of the  </a:t>
            </a:r>
            <a:r>
              <a:rPr lang="en-IN" dirty="0"/>
              <a:t>right customers using predictive models. Using past data of the bank’s </a:t>
            </a:r>
            <a:r>
              <a:rPr lang="en-IN" dirty="0" smtClean="0"/>
              <a:t>applicants</a:t>
            </a:r>
          </a:p>
          <a:p>
            <a:r>
              <a:rPr lang="en-IN" dirty="0" smtClean="0"/>
              <a:t>Determining the factors </a:t>
            </a:r>
            <a:r>
              <a:rPr lang="en-IN" dirty="0"/>
              <a:t>affecting credit </a:t>
            </a:r>
            <a:r>
              <a:rPr lang="en-IN" dirty="0" smtClean="0"/>
              <a:t>risk</a:t>
            </a:r>
          </a:p>
          <a:p>
            <a:r>
              <a:rPr lang="en-IN" dirty="0" smtClean="0"/>
              <a:t>2 data </a:t>
            </a:r>
            <a:r>
              <a:rPr lang="en-IN" dirty="0"/>
              <a:t>sets in this project — </a:t>
            </a:r>
            <a:r>
              <a:rPr lang="en-IN" b="1" dirty="0"/>
              <a:t>demographic</a:t>
            </a:r>
            <a:r>
              <a:rPr lang="en-IN" dirty="0"/>
              <a:t> and </a:t>
            </a:r>
            <a:r>
              <a:rPr lang="en-IN" b="1" dirty="0"/>
              <a:t>credit bureau</a:t>
            </a:r>
            <a:r>
              <a:rPr lang="en-IN" dirty="0"/>
              <a:t> </a:t>
            </a:r>
            <a:r>
              <a:rPr lang="en-IN" dirty="0" smtClean="0"/>
              <a:t>data</a:t>
            </a:r>
          </a:p>
          <a:p>
            <a:pPr lvl="2"/>
            <a:r>
              <a:rPr lang="en-IN" sz="1600" b="1" dirty="0" smtClean="0"/>
              <a:t>Demographic/</a:t>
            </a:r>
            <a:r>
              <a:rPr lang="en-IN" sz="1600" b="1" dirty="0"/>
              <a:t> application </a:t>
            </a:r>
            <a:r>
              <a:rPr lang="en-IN" sz="1600" b="1" dirty="0" smtClean="0"/>
              <a:t>data : </a:t>
            </a:r>
            <a:r>
              <a:rPr lang="en-IN" sz="1600" dirty="0"/>
              <a:t>. It contains customer-level information on age, gender, income, marital status, etc</a:t>
            </a:r>
            <a:r>
              <a:rPr lang="en-IN" sz="1600" dirty="0" smtClean="0"/>
              <a:t>.</a:t>
            </a:r>
          </a:p>
          <a:p>
            <a:pPr lvl="2"/>
            <a:r>
              <a:rPr lang="en-IN" sz="1600" b="1" dirty="0"/>
              <a:t>Credit bureau</a:t>
            </a:r>
            <a:r>
              <a:rPr lang="en-IN" sz="1600" dirty="0" smtClean="0"/>
              <a:t>:</a:t>
            </a:r>
            <a:r>
              <a:rPr lang="en-IN" sz="1600" dirty="0"/>
              <a:t> </a:t>
            </a:r>
            <a:r>
              <a:rPr lang="en-IN" sz="1600" dirty="0" smtClean="0"/>
              <a:t>Contains </a:t>
            </a:r>
            <a:r>
              <a:rPr lang="en-IN" sz="1600" dirty="0"/>
              <a:t>variables such as 'number of times 30 DPD or worse in last 3/6/12 months', 'outstanding balance', 'number of trades', </a:t>
            </a:r>
            <a:r>
              <a:rPr lang="en-IN" sz="1600" dirty="0" err="1" smtClean="0"/>
              <a:t>etc</a:t>
            </a:r>
            <a:endParaRPr lang="en-IN" sz="1600" dirty="0"/>
          </a:p>
          <a:p>
            <a:pPr lvl="2"/>
            <a:r>
              <a:rPr lang="en-IN" sz="1600" b="1" dirty="0"/>
              <a:t>performance </a:t>
            </a:r>
            <a:r>
              <a:rPr lang="en-IN" sz="1600" b="1" dirty="0" smtClean="0"/>
              <a:t>tag: </a:t>
            </a:r>
            <a:r>
              <a:rPr lang="en-IN" sz="1600" dirty="0"/>
              <a:t>R</a:t>
            </a:r>
            <a:r>
              <a:rPr lang="en-IN" sz="1600" dirty="0" smtClean="0"/>
              <a:t>epresents </a:t>
            </a:r>
            <a:r>
              <a:rPr lang="en-IN" sz="1600" dirty="0"/>
              <a:t>whether the applicant has gone 90 days past due or worse in the past 12-months (i.e. defaulted) after getting a credit </a:t>
            </a:r>
            <a:r>
              <a:rPr lang="en-IN" sz="1600" dirty="0" smtClean="0"/>
              <a:t>card</a:t>
            </a:r>
          </a:p>
          <a:p>
            <a:pPr lvl="2"/>
            <a:r>
              <a:rPr lang="en-IN" sz="1600" dirty="0"/>
              <a:t>In some </a:t>
            </a:r>
            <a:r>
              <a:rPr lang="en-IN" sz="1600" dirty="0" smtClean="0"/>
              <a:t>cases, we find  </a:t>
            </a:r>
            <a:r>
              <a:rPr lang="en-IN" sz="1600" dirty="0"/>
              <a:t>the variables in the credit bureau data are zero and credit card utilisation is </a:t>
            </a:r>
            <a:r>
              <a:rPr lang="en-IN" sz="1600" dirty="0" smtClean="0"/>
              <a:t>missing. This represents </a:t>
            </a:r>
            <a:r>
              <a:rPr lang="en-IN" sz="1600" dirty="0"/>
              <a:t>no-hit in the credit bureau</a:t>
            </a:r>
            <a:endParaRPr lang="en-IN" sz="1600" dirty="0" smtClean="0"/>
          </a:p>
          <a:p>
            <a:pPr lvl="2"/>
            <a:endParaRPr lang="en-IN" dirty="0"/>
          </a:p>
        </p:txBody>
      </p:sp>
    </p:spTree>
    <p:extLst>
      <p:ext uri="{BB962C8B-B14F-4D97-AF65-F5344CB8AC3E}">
        <p14:creationId xmlns:p14="http://schemas.microsoft.com/office/powerpoint/2010/main" val="1809487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9894" y="353653"/>
            <a:ext cx="8911687" cy="1280890"/>
          </a:xfrm>
        </p:spPr>
        <p:txBody>
          <a:bodyPr/>
          <a:lstStyle/>
          <a:p>
            <a:r>
              <a:rPr lang="en-IN" dirty="0"/>
              <a:t>Data cleaning and preparation</a:t>
            </a:r>
            <a:br>
              <a:rPr lang="en-IN" dirty="0"/>
            </a:br>
            <a:endParaRPr lang="en-IN" dirty="0"/>
          </a:p>
        </p:txBody>
      </p:sp>
      <p:sp>
        <p:nvSpPr>
          <p:cNvPr id="3" name="Content Placeholder 2"/>
          <p:cNvSpPr>
            <a:spLocks noGrp="1"/>
          </p:cNvSpPr>
          <p:nvPr>
            <p:ph idx="1"/>
          </p:nvPr>
        </p:nvSpPr>
        <p:spPr>
          <a:xfrm>
            <a:off x="2589212" y="1634543"/>
            <a:ext cx="8915400" cy="4276679"/>
          </a:xfrm>
        </p:spPr>
        <p:txBody>
          <a:bodyPr>
            <a:normAutofit lnSpcReduction="10000"/>
          </a:bodyPr>
          <a:lstStyle/>
          <a:p>
            <a:r>
              <a:rPr lang="en-IN" dirty="0" smtClean="0"/>
              <a:t>Creating a </a:t>
            </a:r>
            <a:r>
              <a:rPr lang="en-IN" dirty="0"/>
              <a:t>master file with all the relevant variables and </a:t>
            </a:r>
            <a:r>
              <a:rPr lang="en-IN" dirty="0" smtClean="0"/>
              <a:t>conducting  </a:t>
            </a:r>
            <a:r>
              <a:rPr lang="en-IN" dirty="0"/>
              <a:t>the necessary data quality checks and </a:t>
            </a:r>
            <a:r>
              <a:rPr lang="en-IN" dirty="0" smtClean="0"/>
              <a:t>cleaning</a:t>
            </a:r>
          </a:p>
          <a:p>
            <a:r>
              <a:rPr lang="en-IN" dirty="0" smtClean="0"/>
              <a:t>For </a:t>
            </a:r>
            <a:r>
              <a:rPr lang="en-IN" dirty="0"/>
              <a:t>credit risk analytics, the</a:t>
            </a:r>
            <a:r>
              <a:rPr lang="en-IN" b="1" dirty="0"/>
              <a:t> weight of evidence (WOE)</a:t>
            </a:r>
            <a:r>
              <a:rPr lang="en-IN" dirty="0"/>
              <a:t> (and, equivalently, </a:t>
            </a:r>
            <a:r>
              <a:rPr lang="en-IN" b="1" dirty="0"/>
              <a:t>information value analysis</a:t>
            </a:r>
            <a:r>
              <a:rPr lang="en-IN" dirty="0" smtClean="0"/>
              <a:t>) are used </a:t>
            </a:r>
            <a:r>
              <a:rPr lang="en-IN" dirty="0"/>
              <a:t>to identify the important variables</a:t>
            </a:r>
            <a:r>
              <a:rPr lang="en-IN" dirty="0" smtClean="0"/>
              <a:t>.</a:t>
            </a:r>
          </a:p>
          <a:p>
            <a:r>
              <a:rPr lang="en-IN" dirty="0"/>
              <a:t>Replace the actual values of all the variables by the corresponding WOE value and store the data in a separate file (e.g. </a:t>
            </a:r>
            <a:r>
              <a:rPr lang="en-IN" dirty="0" err="1"/>
              <a:t>woe_data</a:t>
            </a:r>
            <a:r>
              <a:rPr lang="en-IN" dirty="0"/>
              <a:t>) for further </a:t>
            </a:r>
            <a:r>
              <a:rPr lang="en-IN" dirty="0" smtClean="0"/>
              <a:t>analysis</a:t>
            </a:r>
          </a:p>
          <a:p>
            <a:pPr lvl="0"/>
            <a:r>
              <a:rPr lang="en-IN" b="1" dirty="0"/>
              <a:t>Demographic data model</a:t>
            </a:r>
            <a:r>
              <a:rPr lang="en-IN" dirty="0"/>
              <a:t>: </a:t>
            </a:r>
            <a:r>
              <a:rPr lang="en-IN" dirty="0" smtClean="0"/>
              <a:t>Building  </a:t>
            </a:r>
            <a:r>
              <a:rPr lang="en-IN" dirty="0"/>
              <a:t>a model to predict the likelihood of default using only the demographic data. This will give you a good idea of the predictive power of the application data. Obviously, the final model will use the credit bureau data as well, though this model is an important part of understanding the predictive power of application data</a:t>
            </a:r>
            <a:r>
              <a:rPr lang="en-IN" dirty="0" smtClean="0"/>
              <a:t>.</a:t>
            </a:r>
          </a:p>
          <a:p>
            <a:pPr lvl="0"/>
            <a:r>
              <a:rPr lang="en-IN" b="1" dirty="0"/>
              <a:t>Model using both demographic and credit bureau data</a:t>
            </a:r>
            <a:r>
              <a:rPr lang="en-IN" dirty="0"/>
              <a:t>: </a:t>
            </a:r>
            <a:r>
              <a:rPr lang="en-IN" dirty="0" smtClean="0"/>
              <a:t>Building  </a:t>
            </a:r>
            <a:r>
              <a:rPr lang="en-IN" dirty="0"/>
              <a:t>a model to predict default using both the data sets. </a:t>
            </a:r>
            <a:endParaRPr lang="en-IN" dirty="0" smtClean="0"/>
          </a:p>
          <a:p>
            <a:endParaRPr lang="en-IN" dirty="0"/>
          </a:p>
        </p:txBody>
      </p:sp>
    </p:spTree>
    <p:extLst>
      <p:ext uri="{BB962C8B-B14F-4D97-AF65-F5344CB8AC3E}">
        <p14:creationId xmlns:p14="http://schemas.microsoft.com/office/powerpoint/2010/main" val="3786615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82718"/>
          </a:xfrm>
        </p:spPr>
        <p:txBody>
          <a:bodyPr>
            <a:normAutofit fontScale="90000"/>
          </a:bodyPr>
          <a:lstStyle/>
          <a:p>
            <a:r>
              <a:rPr lang="en-IN" dirty="0"/>
              <a:t>Model evaluation</a:t>
            </a:r>
            <a:br>
              <a:rPr lang="en-IN" dirty="0"/>
            </a:br>
            <a:endParaRPr lang="en-IN" dirty="0"/>
          </a:p>
        </p:txBody>
      </p:sp>
      <p:sp>
        <p:nvSpPr>
          <p:cNvPr id="3" name="Content Placeholder 2"/>
          <p:cNvSpPr>
            <a:spLocks noGrp="1"/>
          </p:cNvSpPr>
          <p:nvPr>
            <p:ph idx="1"/>
          </p:nvPr>
        </p:nvSpPr>
        <p:spPr>
          <a:xfrm>
            <a:off x="2589212" y="1506828"/>
            <a:ext cx="8915400" cy="3777622"/>
          </a:xfrm>
        </p:spPr>
        <p:txBody>
          <a:bodyPr>
            <a:normAutofit fontScale="92500" lnSpcReduction="20000"/>
          </a:bodyPr>
          <a:lstStyle/>
          <a:p>
            <a:r>
              <a:rPr lang="en-IN" dirty="0" smtClean="0"/>
              <a:t>Evaluating the models using relevant metrics and reporting the results. As a part of model validation, predict the likelihood of default for the rejected candidates and assess whether the results correspond to your expectations.</a:t>
            </a:r>
          </a:p>
          <a:p>
            <a:pPr marL="0" indent="0">
              <a:buNone/>
            </a:pPr>
            <a:endParaRPr lang="en-IN" sz="3200" dirty="0" smtClean="0"/>
          </a:p>
          <a:p>
            <a:pPr marL="0" indent="0">
              <a:buNone/>
            </a:pPr>
            <a:r>
              <a:rPr lang="en-IN" sz="3200" dirty="0" smtClean="0"/>
              <a:t>Application scorecard</a:t>
            </a:r>
          </a:p>
          <a:p>
            <a:pPr>
              <a:buFont typeface="Wingdings" panose="05000000000000000000" pitchFamily="2" charset="2"/>
              <a:buChar char="§"/>
            </a:pPr>
            <a:r>
              <a:rPr lang="en-IN" dirty="0" smtClean="0"/>
              <a:t>Building  </a:t>
            </a:r>
            <a:r>
              <a:rPr lang="en-IN" dirty="0"/>
              <a:t>an application scorecard with the good to bad odds of 10 to 1 at a score of 400 doubling every 20 </a:t>
            </a:r>
            <a:r>
              <a:rPr lang="en-IN" dirty="0" smtClean="0"/>
              <a:t>points</a:t>
            </a:r>
          </a:p>
          <a:p>
            <a:pPr>
              <a:buFont typeface="Wingdings" panose="05000000000000000000" pitchFamily="2" charset="2"/>
              <a:buChar char="§"/>
            </a:pPr>
            <a:r>
              <a:rPr lang="en-IN" dirty="0" smtClean="0"/>
              <a:t>calculating </a:t>
            </a:r>
            <a:r>
              <a:rPr lang="en-IN" dirty="0"/>
              <a:t>the application scores and assess the results. Compare the scores of the rejected population with the approved candidates and comment on the </a:t>
            </a:r>
            <a:r>
              <a:rPr lang="en-IN" dirty="0" smtClean="0"/>
              <a:t>observations</a:t>
            </a:r>
          </a:p>
          <a:p>
            <a:pPr>
              <a:buFont typeface="Wingdings" panose="05000000000000000000" pitchFamily="2" charset="2"/>
              <a:buChar char="§"/>
            </a:pPr>
            <a:r>
              <a:rPr lang="en-IN" dirty="0" smtClean="0"/>
              <a:t>basis </a:t>
            </a:r>
            <a:r>
              <a:rPr lang="en-IN" dirty="0"/>
              <a:t>of the scorecard, identify the cut-off score below which you would not grant credit cards to applicants</a:t>
            </a:r>
          </a:p>
          <a:p>
            <a:endParaRPr lang="en-IN" dirty="0"/>
          </a:p>
        </p:txBody>
      </p:sp>
    </p:spTree>
    <p:extLst>
      <p:ext uri="{BB962C8B-B14F-4D97-AF65-F5344CB8AC3E}">
        <p14:creationId xmlns:p14="http://schemas.microsoft.com/office/powerpoint/2010/main" val="4027653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Assessing the financial benefit of your project</a:t>
            </a:r>
            <a:br>
              <a:rPr lang="en-IN" dirty="0"/>
            </a:br>
            <a:endParaRPr lang="en-IN" dirty="0"/>
          </a:p>
        </p:txBody>
      </p:sp>
      <p:sp>
        <p:nvSpPr>
          <p:cNvPr id="3" name="Content Placeholder 2"/>
          <p:cNvSpPr>
            <a:spLocks noGrp="1"/>
          </p:cNvSpPr>
          <p:nvPr>
            <p:ph idx="1"/>
          </p:nvPr>
        </p:nvSpPr>
        <p:spPr/>
        <p:txBody>
          <a:bodyPr/>
          <a:lstStyle/>
          <a:p>
            <a:r>
              <a:rPr lang="en-IN" dirty="0" smtClean="0"/>
              <a:t>The potential </a:t>
            </a:r>
            <a:r>
              <a:rPr lang="en-IN" dirty="0"/>
              <a:t>financial benefit of your project to the management of the bank. From a P&amp;L perspective, identify the metrics you are trying to optimise, explain (in simple terms) how the analysis and the model works, and share the results of the model</a:t>
            </a:r>
            <a:r>
              <a:rPr lang="en-IN" dirty="0" smtClean="0"/>
              <a:t>.</a:t>
            </a:r>
          </a:p>
          <a:p>
            <a:endParaRPr lang="en-IN" dirty="0"/>
          </a:p>
        </p:txBody>
      </p:sp>
    </p:spTree>
    <p:extLst>
      <p:ext uri="{BB962C8B-B14F-4D97-AF65-F5344CB8AC3E}">
        <p14:creationId xmlns:p14="http://schemas.microsoft.com/office/powerpoint/2010/main" val="3275582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PCA Linear Combination of </a:t>
            </a:r>
            <a:r>
              <a:rPr lang="en-IN" dirty="0" err="1" smtClean="0"/>
              <a:t>Varibales</a:t>
            </a:r>
            <a:r>
              <a:rPr lang="en-IN" dirty="0" smtClean="0"/>
              <a:t/>
            </a:r>
            <a:br>
              <a:rPr lang="en-IN" dirty="0" smtClean="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9180" y="2424545"/>
            <a:ext cx="7728723" cy="3778250"/>
          </a:xfrm>
        </p:spPr>
      </p:pic>
    </p:spTree>
    <p:extLst>
      <p:ext uri="{BB962C8B-B14F-4D97-AF65-F5344CB8AC3E}">
        <p14:creationId xmlns:p14="http://schemas.microsoft.com/office/powerpoint/2010/main" val="1036617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Correlation of Variables</a:t>
            </a:r>
            <a:br>
              <a:rPr lang="en-IN" dirty="0" smtClean="0"/>
            </a:br>
            <a:endParaRPr lang="en-IN" dirty="0"/>
          </a:p>
        </p:txBody>
      </p:sp>
      <p:sp>
        <p:nvSpPr>
          <p:cNvPr id="3" name="Content Placeholder 2"/>
          <p:cNvSpPr>
            <a:spLocks noGrp="1"/>
          </p:cNvSpPr>
          <p:nvPr>
            <p:ph idx="1"/>
          </p:nvPr>
        </p:nvSpPr>
        <p:spPr/>
        <p:txBody>
          <a:bodyPr/>
          <a:lstStyle/>
          <a:p>
            <a:endParaRPr lang="en-IN"/>
          </a:p>
        </p:txBody>
      </p:sp>
      <p:pic>
        <p:nvPicPr>
          <p:cNvPr id="4" name="Picture 3"/>
          <p:cNvPicPr/>
          <p:nvPr/>
        </p:nvPicPr>
        <p:blipFill>
          <a:blip r:embed="rId2"/>
          <a:stretch>
            <a:fillRect/>
          </a:stretch>
        </p:blipFill>
        <p:spPr>
          <a:xfrm>
            <a:off x="1600200" y="2133600"/>
            <a:ext cx="10203873" cy="3955473"/>
          </a:xfrm>
          <a:prstGeom prst="rect">
            <a:avLst/>
          </a:prstGeom>
        </p:spPr>
      </p:pic>
    </p:spTree>
    <p:extLst>
      <p:ext uri="{BB962C8B-B14F-4D97-AF65-F5344CB8AC3E}">
        <p14:creationId xmlns:p14="http://schemas.microsoft.com/office/powerpoint/2010/main" val="624772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ROC of Logistic Regression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4083" y="2071255"/>
            <a:ext cx="5389370" cy="3778250"/>
          </a:xfrm>
        </p:spPr>
      </p:pic>
    </p:spTree>
    <p:extLst>
      <p:ext uri="{BB962C8B-B14F-4D97-AF65-F5344CB8AC3E}">
        <p14:creationId xmlns:p14="http://schemas.microsoft.com/office/powerpoint/2010/main" val="2564607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Decision Tree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5218" y="1759527"/>
            <a:ext cx="8478982" cy="3778250"/>
          </a:xfrm>
        </p:spPr>
      </p:pic>
    </p:spTree>
    <p:extLst>
      <p:ext uri="{BB962C8B-B14F-4D97-AF65-F5344CB8AC3E}">
        <p14:creationId xmlns:p14="http://schemas.microsoft.com/office/powerpoint/2010/main" val="429105217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62</TotalTime>
  <Words>691</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Wingdings</vt:lpstr>
      <vt:lpstr>Wingdings 3</vt:lpstr>
      <vt:lpstr>Wisp</vt:lpstr>
      <vt:lpstr>CredX - mitigation of acquisition risk &amp; assessing the Financial Risk </vt:lpstr>
      <vt:lpstr>Business Understanding </vt:lpstr>
      <vt:lpstr>Data cleaning and preparation </vt:lpstr>
      <vt:lpstr>Model evaluation </vt:lpstr>
      <vt:lpstr>Assessing the financial benefit of your project </vt:lpstr>
      <vt:lpstr>PCA Linear Combination of Varibales </vt:lpstr>
      <vt:lpstr>Correlation of Variables </vt:lpstr>
      <vt:lpstr>ROC of Logistic Regression</vt:lpstr>
      <vt:lpstr>Decision Tree</vt:lpstr>
      <vt:lpstr>Clustering – KNN dendogram </vt:lpstr>
      <vt:lpstr>Final ML Algorithm's Performance</vt:lpstr>
      <vt:lpstr>Application scorecard &amp; Financial benefit</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Avinash Kovvuri</dc:creator>
  <cp:lastModifiedBy>Avinash Kovvuri</cp:lastModifiedBy>
  <cp:revision>16</cp:revision>
  <dcterms:created xsi:type="dcterms:W3CDTF">2017-05-27T18:28:26Z</dcterms:created>
  <dcterms:modified xsi:type="dcterms:W3CDTF">2017-05-28T13:08:09Z</dcterms:modified>
</cp:coreProperties>
</file>