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1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8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8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89436-7445-4240-A5FC-422D131D6B4C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F0EA-FF28-46E6-B68E-B455A1C74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94851"/>
          </a:xfrm>
        </p:spPr>
        <p:txBody>
          <a:bodyPr>
            <a:normAutofit/>
          </a:bodyPr>
          <a:lstStyle/>
          <a:p>
            <a:r>
              <a:rPr lang="en-US" sz="5000" dirty="0" smtClean="0"/>
              <a:t>Direct </a:t>
            </a:r>
            <a:r>
              <a:rPr lang="en-US" sz="5000" dirty="0"/>
              <a:t>Marketing campaign of a European Banking institution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97287"/>
            <a:ext cx="10058400" cy="1143000"/>
          </a:xfrm>
        </p:spPr>
        <p:txBody>
          <a:bodyPr/>
          <a:lstStyle/>
          <a:p>
            <a:r>
              <a:rPr lang="en-IN" b="1" dirty="0" smtClean="0"/>
              <a:t>Avinash Reddy K</a:t>
            </a: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36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0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Logistic Regression	</a:t>
            </a: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8" y="2039446"/>
            <a:ext cx="5571850" cy="4022725"/>
          </a:xfrm>
        </p:spPr>
      </p:pic>
      <p:sp>
        <p:nvSpPr>
          <p:cNvPr id="7" name="Rectangle 6"/>
          <p:cNvSpPr/>
          <p:nvPr/>
        </p:nvSpPr>
        <p:spPr>
          <a:xfrm>
            <a:off x="811371" y="3312144"/>
            <a:ext cx="5640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Output – Binary(yes/no)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More Categorical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Assuming Cost of FP &amp; FN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Set threshold to minimize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9769"/>
          </a:xfrm>
        </p:spPr>
        <p:txBody>
          <a:bodyPr>
            <a:normAutofit/>
          </a:bodyPr>
          <a:lstStyle/>
          <a:p>
            <a:r>
              <a:rPr lang="en-IN" sz="2400" dirty="0"/>
              <a:t>ML Algorithm </a:t>
            </a:r>
            <a:r>
              <a:rPr lang="en-IN" sz="2400" dirty="0" smtClean="0"/>
              <a:t>Outcome	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 smtClean="0"/>
              <a:t>			Model               Accuracy           False Negative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 smtClean="0"/>
              <a:t>		Logistic Regression               90.02%           538</a:t>
            </a:r>
            <a:r>
              <a:rPr lang="en-IN" dirty="0"/>
              <a:t>	</a:t>
            </a:r>
            <a:endParaRPr lang="en-IN" dirty="0" smtClean="0"/>
          </a:p>
          <a:p>
            <a:pPr marL="201168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Random Forest	              89.25%	  109</a:t>
            </a:r>
          </a:p>
          <a:p>
            <a:pPr marL="201168" lvl="1" indent="0">
              <a:buNone/>
            </a:pPr>
            <a:r>
              <a:rPr lang="en-IN" dirty="0" smtClean="0"/>
              <a:t>	</a:t>
            </a:r>
            <a:r>
              <a:rPr lang="en-IN" smtClean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1524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961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Interpretation: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conversion rate will be high for clients with Job – Retired ,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 The conversion rate is high for  clients with education - </a:t>
            </a:r>
            <a:r>
              <a:rPr lang="en-IN" dirty="0" err="1" smtClean="0"/>
              <a:t>university.degree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conversion rate is high for clients with contact - cellular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The conversion rate is high for clients with contact last month of the year – </a:t>
            </a:r>
            <a:r>
              <a:rPr lang="en-IN" dirty="0" err="1" smtClean="0"/>
              <a:t>mar,sep,oct,dec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(obtained by performing </a:t>
            </a:r>
            <a:r>
              <a:rPr lang="en-IN" dirty="0" err="1" smtClean="0"/>
              <a:t>pearson’s</a:t>
            </a:r>
            <a:r>
              <a:rPr lang="en-IN" dirty="0" smtClean="0"/>
              <a:t>  chi-squared test and tableau)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7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41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Recommendations: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Contact </a:t>
            </a:r>
            <a:r>
              <a:rPr lang="en-US" dirty="0"/>
              <a:t>&amp; Month are determinant to define a communication strategy and assign resources more </a:t>
            </a:r>
            <a:r>
              <a:rPr lang="en-US" dirty="0" smtClean="0"/>
              <a:t>efficiently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Job &amp; Education could be use as </a:t>
            </a:r>
            <a:r>
              <a:rPr lang="en-US" dirty="0" smtClean="0"/>
              <a:t>are some important factors we need to consider before starting the campaign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Approaching the right set of customers can help us to achieve our target reach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By, following some of the above recommendations we can reduce </a:t>
            </a:r>
            <a:r>
              <a:rPr lang="en-US" dirty="0"/>
              <a:t>the </a:t>
            </a:r>
            <a:r>
              <a:rPr lang="en-US" dirty="0" smtClean="0"/>
              <a:t>miscalculations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8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&amp; Approach for the Analysis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need to improve the return for the Marketing Campaign for the </a:t>
            </a:r>
            <a:r>
              <a:rPr lang="en-IN" dirty="0"/>
              <a:t>Banking </a:t>
            </a:r>
            <a:r>
              <a:rPr lang="en-IN" dirty="0" smtClean="0"/>
              <a:t>institution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need to generate the target list of attributes that are likely to be important factors for customers to make, the Term deposit in the bank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We need to executive the campaign, in such a way that, there will be +</a:t>
            </a:r>
            <a:r>
              <a:rPr lang="en-IN" dirty="0" err="1" smtClean="0"/>
              <a:t>ve</a:t>
            </a:r>
            <a:r>
              <a:rPr lang="en-IN" dirty="0" smtClean="0"/>
              <a:t> return of investment for the campaign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 need to use ML techniques to estimate the target customers &amp; their preferences for  the campaign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55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980"/>
          </a:xfrm>
        </p:spPr>
        <p:txBody>
          <a:bodyPr/>
          <a:lstStyle/>
          <a:p>
            <a:r>
              <a:rPr lang="en-IN" dirty="0" smtClean="0"/>
              <a:t>Exploration Analysis of the data: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The given data consists of 21 different variables (consists of both dependent ,independent </a:t>
            </a:r>
            <a:r>
              <a:rPr lang="en-IN" dirty="0" err="1" smtClean="0"/>
              <a:t>var</a:t>
            </a:r>
            <a:r>
              <a:rPr lang="en-IN" dirty="0" smtClean="0"/>
              <a:t>) They fall into 4 major groups </a:t>
            </a:r>
          </a:p>
          <a:p>
            <a:endParaRPr lang="en-IN" dirty="0" smtClean="0"/>
          </a:p>
          <a:p>
            <a:r>
              <a:rPr lang="en-IN" dirty="0" smtClean="0"/>
              <a:t> Inputs :       Demographic information (</a:t>
            </a:r>
            <a:r>
              <a:rPr lang="en-IN" dirty="0" err="1" smtClean="0"/>
              <a:t>age,job,education,loans</a:t>
            </a:r>
            <a:r>
              <a:rPr lang="en-IN" dirty="0" smtClean="0"/>
              <a:t>) </a:t>
            </a:r>
          </a:p>
          <a:p>
            <a:pPr marL="1271400" lvl="7" indent="0">
              <a:buNone/>
            </a:pPr>
            <a:r>
              <a:rPr lang="en-IN" dirty="0" smtClean="0"/>
              <a:t>  </a:t>
            </a:r>
            <a:r>
              <a:rPr lang="en-IN" sz="2000" dirty="0" smtClean="0"/>
              <a:t>Last contact of current campaign(</a:t>
            </a:r>
            <a:r>
              <a:rPr lang="en-IN" sz="2000" dirty="0" err="1" smtClean="0"/>
              <a:t>contact,day,month,duration</a:t>
            </a:r>
            <a:r>
              <a:rPr lang="en-IN" sz="2000" dirty="0" smtClean="0"/>
              <a:t>)</a:t>
            </a:r>
          </a:p>
          <a:p>
            <a:pPr marL="1271400" lvl="7" indent="0">
              <a:buNone/>
            </a:pPr>
            <a:r>
              <a:rPr lang="en-IN" sz="2000" dirty="0" smtClean="0"/>
              <a:t> Other Attributes Previous campaign details(</a:t>
            </a:r>
            <a:r>
              <a:rPr lang="en-IN" sz="2000" dirty="0" err="1" smtClean="0"/>
              <a:t>poutcome,pdays,previous</a:t>
            </a:r>
            <a:r>
              <a:rPr lang="en-IN" sz="2000" dirty="0" smtClean="0"/>
              <a:t>)</a:t>
            </a:r>
          </a:p>
          <a:p>
            <a:pPr marL="1271400" lvl="7" indent="0">
              <a:buNone/>
            </a:pPr>
            <a:r>
              <a:rPr lang="en-IN" sz="2000" dirty="0" smtClean="0"/>
              <a:t> Social and </a:t>
            </a:r>
            <a:r>
              <a:rPr lang="en-IN" sz="2000" dirty="0"/>
              <a:t>environment attributes (</a:t>
            </a:r>
            <a:r>
              <a:rPr lang="en-IN" sz="2000" dirty="0" err="1" smtClean="0"/>
              <a:t>emp.var.rate</a:t>
            </a:r>
            <a:r>
              <a:rPr lang="en-IN" sz="2000" dirty="0"/>
              <a:t>, </a:t>
            </a:r>
            <a:r>
              <a:rPr lang="en-IN" sz="2000" dirty="0" err="1" smtClean="0"/>
              <a:t>cons.conf.idx,nr.employed</a:t>
            </a:r>
            <a:r>
              <a:rPr lang="en-IN" sz="2000" dirty="0" smtClean="0"/>
              <a:t>)</a:t>
            </a:r>
          </a:p>
          <a:p>
            <a:pPr marL="0" indent="-137160">
              <a:buNone/>
            </a:pPr>
            <a:r>
              <a:rPr lang="en-IN" dirty="0" smtClean="0"/>
              <a:t>  Outputs:       Response (y/n)</a:t>
            </a:r>
          </a:p>
          <a:p>
            <a:pPr marL="1271400" lvl="7" indent="0">
              <a:buNone/>
            </a:pPr>
            <a:endParaRPr lang="en-IN" sz="2000" dirty="0"/>
          </a:p>
          <a:p>
            <a:pPr marL="1271400" lvl="7" indent="0">
              <a:buNone/>
            </a:pPr>
            <a:endParaRPr lang="en-IN" dirty="0" smtClean="0"/>
          </a:p>
          <a:p>
            <a:pPr marL="1271400" lvl="7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00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810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EDA – Missing data analysis	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/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                        								</a:t>
            </a:r>
            <a:r>
              <a:rPr lang="en-US" dirty="0" smtClean="0">
                <a:solidFill>
                  <a:schemeClr val="tx1"/>
                </a:solidFill>
              </a:rPr>
              <a:t>Imbalanced </a:t>
            </a:r>
            <a:r>
              <a:rPr lang="en-US" dirty="0">
                <a:solidFill>
                  <a:schemeClr val="tx1"/>
                </a:solidFill>
              </a:rPr>
              <a:t>Dataset – 41188 </a:t>
            </a:r>
            <a:r>
              <a:rPr lang="en-US" dirty="0" smtClean="0">
                <a:solidFill>
                  <a:schemeClr val="tx1"/>
                </a:solidFill>
              </a:rPr>
              <a:t>rows</a:t>
            </a:r>
            <a:endParaRPr lang="en-US" dirty="0">
              <a:solidFill>
                <a:schemeClr val="tx1"/>
              </a:solidFill>
            </a:endParaRPr>
          </a:p>
          <a:p>
            <a:pPr marL="1379960" lvl="8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		Target </a:t>
            </a:r>
            <a:r>
              <a:rPr lang="en-US" dirty="0">
                <a:solidFill>
                  <a:schemeClr val="tx1"/>
                </a:solidFill>
              </a:rPr>
              <a:t>Variable(y):</a:t>
            </a:r>
          </a:p>
          <a:p>
            <a:pPr marL="674370" lvl="3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					yes </a:t>
            </a:r>
            <a:r>
              <a:rPr lang="en-US" sz="1600" dirty="0">
                <a:solidFill>
                  <a:schemeClr val="tx1"/>
                </a:solidFill>
              </a:rPr>
              <a:t>-11.26%</a:t>
            </a:r>
          </a:p>
          <a:p>
            <a:pPr marL="674370" lvl="3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					no- </a:t>
            </a:r>
            <a:r>
              <a:rPr lang="en-US" sz="1600" dirty="0">
                <a:solidFill>
                  <a:schemeClr val="tx1"/>
                </a:solidFill>
              </a:rPr>
              <a:t>88.74%</a:t>
            </a:r>
          </a:p>
          <a:p>
            <a:pPr marL="1471400" lvl="8" indent="0">
              <a:buNone/>
            </a:pPr>
            <a:endParaRPr lang="en-IN" dirty="0" smtClean="0"/>
          </a:p>
          <a:p>
            <a:pPr marL="1471400" lvl="8" indent="0">
              <a:buNone/>
            </a:pPr>
            <a:endParaRPr lang="en-IN" dirty="0"/>
          </a:p>
          <a:p>
            <a:r>
              <a:rPr lang="en-IN" dirty="0" smtClean="0"/>
              <a:t>							</a:t>
            </a:r>
            <a:r>
              <a:rPr lang="en-US" sz="2400" b="1" dirty="0" smtClean="0"/>
              <a:t>Attributes </a:t>
            </a:r>
            <a:r>
              <a:rPr lang="en-US" sz="2400" b="1" dirty="0"/>
              <a:t>(Missing Data %):</a:t>
            </a:r>
          </a:p>
          <a:p>
            <a:pPr marL="1471400" lvl="8" indent="0">
              <a:buNone/>
            </a:pPr>
            <a:r>
              <a:rPr lang="en-US" dirty="0" smtClean="0"/>
              <a:t>						Default </a:t>
            </a:r>
            <a:r>
              <a:rPr lang="en-US" dirty="0"/>
              <a:t>– 20.87%</a:t>
            </a:r>
          </a:p>
          <a:p>
            <a:pPr marL="1471400" lvl="8" indent="0">
              <a:buNone/>
            </a:pPr>
            <a:r>
              <a:rPr lang="en-US" dirty="0" smtClean="0"/>
              <a:t>						Education </a:t>
            </a:r>
            <a:r>
              <a:rPr lang="en-US" dirty="0"/>
              <a:t>– 4.20%</a:t>
            </a:r>
          </a:p>
          <a:p>
            <a:pPr marL="1471400" lvl="8" indent="0">
              <a:buNone/>
            </a:pPr>
            <a:r>
              <a:rPr lang="en-US" dirty="0" smtClean="0"/>
              <a:t>						Housing </a:t>
            </a:r>
            <a:r>
              <a:rPr lang="en-US" dirty="0"/>
              <a:t>– 2.04%</a:t>
            </a:r>
          </a:p>
          <a:p>
            <a:pPr marL="1471400" lvl="8" indent="0">
              <a:buNone/>
            </a:pPr>
            <a:r>
              <a:rPr lang="en-US" dirty="0" smtClean="0"/>
              <a:t>						Loan </a:t>
            </a:r>
            <a:r>
              <a:rPr lang="en-US" dirty="0"/>
              <a:t>– 2.04%</a:t>
            </a:r>
          </a:p>
          <a:p>
            <a:pPr marL="1471400" lvl="8" indent="0">
              <a:buNone/>
            </a:pPr>
            <a:r>
              <a:rPr lang="en-US" dirty="0" smtClean="0"/>
              <a:t>						Job </a:t>
            </a:r>
            <a:r>
              <a:rPr lang="en-US" dirty="0"/>
              <a:t>– </a:t>
            </a:r>
            <a:r>
              <a:rPr lang="en-US" dirty="0" smtClean="0"/>
              <a:t>0.80%</a:t>
            </a:r>
            <a:endParaRPr lang="en-US" dirty="0"/>
          </a:p>
          <a:p>
            <a:pPr marL="1471400" lvl="8" indent="0">
              <a:buNone/>
            </a:pPr>
            <a:r>
              <a:rPr lang="en-US" dirty="0" smtClean="0"/>
              <a:t>						Marital </a:t>
            </a:r>
            <a:r>
              <a:rPr lang="en-US" dirty="0"/>
              <a:t>– 0.19%</a:t>
            </a:r>
          </a:p>
          <a:p>
            <a:pPr marL="1471400" lvl="8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7" y="1071351"/>
            <a:ext cx="70961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286603"/>
            <a:ext cx="10795072" cy="83385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Variations  </a:t>
            </a:r>
            <a:r>
              <a:rPr lang="en-IN" sz="2000" dirty="0" err="1" smtClean="0"/>
              <a:t>wrt</a:t>
            </a:r>
            <a:r>
              <a:rPr lang="en-IN" sz="2000" dirty="0" smtClean="0"/>
              <a:t>  Age, Job</a:t>
            </a:r>
            <a:r>
              <a:rPr lang="en-IN" sz="2000" dirty="0"/>
              <a:t>, Duration of </a:t>
            </a:r>
            <a:r>
              <a:rPr lang="en-IN" sz="2000" dirty="0" smtClean="0"/>
              <a:t>call                                        Variations </a:t>
            </a:r>
            <a:r>
              <a:rPr lang="en-IN" sz="2000" dirty="0" err="1" smtClean="0"/>
              <a:t>wrt</a:t>
            </a:r>
            <a:r>
              <a:rPr lang="en-IN" sz="2000" dirty="0" smtClean="0"/>
              <a:t> Age ,job, </a:t>
            </a:r>
            <a:r>
              <a:rPr lang="en-IN" sz="2000" dirty="0" err="1" smtClean="0"/>
              <a:t>campagain</a:t>
            </a:r>
            <a:r>
              <a:rPr lang="en-IN" sz="2000" dirty="0" smtClean="0"/>
              <a:t> call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293"/>
            <a:ext cx="6463298" cy="42454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9" y="1833237"/>
            <a:ext cx="6126051" cy="45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25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Education </a:t>
            </a:r>
            <a:r>
              <a:rPr lang="en-IN" sz="2400" dirty="0" err="1" smtClean="0"/>
              <a:t>wrt</a:t>
            </a:r>
            <a:r>
              <a:rPr lang="en-IN" sz="2400" dirty="0" smtClean="0"/>
              <a:t> Martial status &amp; Job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1867437"/>
            <a:ext cx="8628846" cy="4426553"/>
          </a:xfrm>
        </p:spPr>
      </p:pic>
    </p:spTree>
    <p:extLst>
      <p:ext uri="{BB962C8B-B14F-4D97-AF65-F5344CB8AC3E}">
        <p14:creationId xmlns:p14="http://schemas.microsoft.com/office/powerpoint/2010/main" val="42593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793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Implications based on Important Variables	</a:t>
            </a:r>
            <a:endParaRPr lang="en-IN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420731"/>
            <a:ext cx="10058400" cy="4023360"/>
          </a:xfrm>
        </p:spPr>
        <p:txBody>
          <a:bodyPr/>
          <a:lstStyle/>
          <a:p>
            <a:r>
              <a:rPr lang="en-IN" dirty="0" smtClean="0"/>
              <a:t>Contacts with Cellular options had Highest call duration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6" y="1782828"/>
            <a:ext cx="6271153" cy="4533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28"/>
            <a:ext cx="5920846" cy="45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6214"/>
            <a:ext cx="10058400" cy="69417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Duration time of call in week and call duration of people who subscribed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13" y="1846263"/>
            <a:ext cx="5223955" cy="43837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" y="1846263"/>
            <a:ext cx="6709893" cy="43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Feature Selection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Replaced </a:t>
            </a:r>
            <a:r>
              <a:rPr lang="en-US" dirty="0"/>
              <a:t>all missing values with mean/mode of continuous/categorical variables.</a:t>
            </a:r>
          </a:p>
          <a:p>
            <a:pPr lvl="1"/>
            <a:r>
              <a:rPr lang="en-US" dirty="0"/>
              <a:t>No significant improvement in accuracy</a:t>
            </a:r>
            <a:br>
              <a:rPr lang="en-US" dirty="0"/>
            </a:b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Feature Selection</a:t>
            </a:r>
          </a:p>
          <a:p>
            <a:pPr lvl="1"/>
            <a:r>
              <a:rPr lang="en-US" dirty="0"/>
              <a:t>All features were retained after selectively discarding some variables while training the dataset. </a:t>
            </a:r>
          </a:p>
          <a:p>
            <a:pPr lvl="1"/>
            <a:r>
              <a:rPr lang="en-US" dirty="0"/>
              <a:t>Accuracy reduced when contact, month and </a:t>
            </a:r>
            <a:r>
              <a:rPr lang="en-US" dirty="0" err="1"/>
              <a:t>day_of_week</a:t>
            </a:r>
            <a:r>
              <a:rPr lang="en-US" dirty="0"/>
              <a:t> were removed. </a:t>
            </a:r>
            <a:br>
              <a:rPr lang="en-US" dirty="0"/>
            </a:b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Variable Transformation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Logarithmic variable transformation was done on age as it was right-skewed – No significant improvement was noticed.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Binning Age, Campaign, </a:t>
            </a:r>
            <a:r>
              <a:rPr lang="en-US" dirty="0" err="1"/>
              <a:t>Pdays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89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403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Direct Marketing campaign of a European Banking institution</vt:lpstr>
      <vt:lpstr>Problem &amp; Approach for the Analysis </vt:lpstr>
      <vt:lpstr>Exploration Analysis of the data: </vt:lpstr>
      <vt:lpstr>EDA – Missing data analysis </vt:lpstr>
      <vt:lpstr>Variations  wrt  Age, Job, Duration of call                                        Variations wrt Age ,job, campagain call</vt:lpstr>
      <vt:lpstr>Education wrt Martial status &amp; Job</vt:lpstr>
      <vt:lpstr>Implications based on Important Variables </vt:lpstr>
      <vt:lpstr>Duration time of call in week and call duration of people who subscribed </vt:lpstr>
      <vt:lpstr>Feature Selection </vt:lpstr>
      <vt:lpstr>Logistic Regression </vt:lpstr>
      <vt:lpstr>ML Algorithm Outcome </vt:lpstr>
      <vt:lpstr>Interpretation:</vt:lpstr>
      <vt:lpstr>Recommendations: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Marketing campaign of a European Banking institution</dc:title>
  <dc:creator>Avinash Kovvuri</dc:creator>
  <cp:lastModifiedBy>Avinash Kovvuri</cp:lastModifiedBy>
  <cp:revision>24</cp:revision>
  <dcterms:created xsi:type="dcterms:W3CDTF">2016-12-08T05:41:16Z</dcterms:created>
  <dcterms:modified xsi:type="dcterms:W3CDTF">2016-12-13T09:09:50Z</dcterms:modified>
</cp:coreProperties>
</file>